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48"/>
  </p:notesMasterIdLst>
  <p:sldIdLst>
    <p:sldId id="295" r:id="rId2"/>
    <p:sldId id="296" r:id="rId3"/>
    <p:sldId id="343" r:id="rId4"/>
    <p:sldId id="338" r:id="rId5"/>
    <p:sldId id="339" r:id="rId6"/>
    <p:sldId id="340" r:id="rId7"/>
    <p:sldId id="344" r:id="rId8"/>
    <p:sldId id="341" r:id="rId9"/>
    <p:sldId id="297" r:id="rId10"/>
    <p:sldId id="298" r:id="rId11"/>
    <p:sldId id="299" r:id="rId12"/>
    <p:sldId id="300" r:id="rId13"/>
    <p:sldId id="301" r:id="rId14"/>
    <p:sldId id="302" r:id="rId15"/>
    <p:sldId id="303" r:id="rId16"/>
    <p:sldId id="304" r:id="rId17"/>
    <p:sldId id="305" r:id="rId18"/>
    <p:sldId id="306" r:id="rId19"/>
    <p:sldId id="307"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 id="322" r:id="rId33"/>
    <p:sldId id="345" r:id="rId34"/>
    <p:sldId id="323" r:id="rId35"/>
    <p:sldId id="324" r:id="rId36"/>
    <p:sldId id="325" r:id="rId37"/>
    <p:sldId id="326" r:id="rId38"/>
    <p:sldId id="327" r:id="rId39"/>
    <p:sldId id="328" r:id="rId40"/>
    <p:sldId id="329" r:id="rId41"/>
    <p:sldId id="330" r:id="rId42"/>
    <p:sldId id="331" r:id="rId43"/>
    <p:sldId id="332" r:id="rId44"/>
    <p:sldId id="333" r:id="rId45"/>
    <p:sldId id="334" r:id="rId46"/>
    <p:sldId id="335" r:id="rId4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632">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88" autoAdjust="0"/>
    <p:restoredTop sz="86401" autoAdjust="0"/>
  </p:normalViewPr>
  <p:slideViewPr>
    <p:cSldViewPr>
      <p:cViewPr varScale="1">
        <p:scale>
          <a:sx n="100" d="100"/>
          <a:sy n="100" d="100"/>
        </p:scale>
        <p:origin x="1536" y="96"/>
      </p:cViewPr>
      <p:guideLst>
        <p:guide orient="horz" pos="2160"/>
        <p:guide orient="horz" pos="16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ltLang="en-US"/>
          </a:p>
        </p:txBody>
      </p:sp>
      <p:sp>
        <p:nvSpPr>
          <p:cNvPr id="471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ltLang="en-US"/>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71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ltLang="en-US"/>
          </a:p>
        </p:txBody>
      </p:sp>
      <p:sp>
        <p:nvSpPr>
          <p:cNvPr id="471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D888FB3A-9B6F-42FB-A52F-4405720CFCC6}" type="slidenum">
              <a:rPr lang="en-US" altLang="en-US"/>
              <a:pPr/>
              <a:t>‹#›</a:t>
            </a:fld>
            <a:endParaRPr lang="en-US" altLang="en-US"/>
          </a:p>
        </p:txBody>
      </p:sp>
    </p:spTree>
    <p:extLst>
      <p:ext uri="{BB962C8B-B14F-4D97-AF65-F5344CB8AC3E}">
        <p14:creationId xmlns:p14="http://schemas.microsoft.com/office/powerpoint/2010/main" val="13941821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F8813A87-4D48-4590-B1A3-D262D04DA73C}" type="slidenum">
              <a:rPr lang="en-US" altLang="en-US" sz="1200">
                <a:latin typeface="Times New Roman" panose="02020603050405020304" pitchFamily="18" charset="0"/>
              </a:rPr>
              <a:pPr algn="r"/>
              <a:t>9</a:t>
            </a:fld>
            <a:endParaRPr lang="en-US" altLang="en-US" sz="1200">
              <a:latin typeface="Times New Roman" panose="02020603050405020304" pitchFamily="18" charset="0"/>
            </a:endParaRPr>
          </a:p>
        </p:txBody>
      </p:sp>
      <p:sp>
        <p:nvSpPr>
          <p:cNvPr id="53251" name="Rectangle 1026"/>
          <p:cNvSpPr>
            <a:spLocks noGrp="1" noRot="1" noChangeAspect="1" noChangeArrowheads="1" noTextEdit="1"/>
          </p:cNvSpPr>
          <p:nvPr>
            <p:ph type="sldImg"/>
          </p:nvPr>
        </p:nvSpPr>
        <p:spPr>
          <a:ln/>
        </p:spPr>
      </p:sp>
      <p:sp>
        <p:nvSpPr>
          <p:cNvPr id="5325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2320942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1D1E1C79-B3D7-4E0A-BD58-5F0562D70C6F}" type="slidenum">
              <a:rPr lang="en-US" altLang="en-US" sz="1200">
                <a:latin typeface="Times New Roman" panose="02020603050405020304" pitchFamily="18" charset="0"/>
              </a:rPr>
              <a:pPr algn="r"/>
              <a:t>18</a:t>
            </a:fld>
            <a:endParaRPr lang="en-US" altLang="en-US" sz="1200">
              <a:latin typeface="Times New Roman" panose="02020603050405020304" pitchFamily="18" charset="0"/>
            </a:endParaRPr>
          </a:p>
        </p:txBody>
      </p:sp>
      <p:sp>
        <p:nvSpPr>
          <p:cNvPr id="62467" name="Rectangle 1026"/>
          <p:cNvSpPr>
            <a:spLocks noGrp="1" noRot="1" noChangeAspect="1" noChangeArrowheads="1" noTextEdit="1"/>
          </p:cNvSpPr>
          <p:nvPr>
            <p:ph type="sldImg"/>
          </p:nvPr>
        </p:nvSpPr>
        <p:spPr>
          <a:ln/>
        </p:spPr>
      </p:sp>
      <p:sp>
        <p:nvSpPr>
          <p:cNvPr id="624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74029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FBAFD307-BB9E-429A-AC79-7B349BDE5C48}" type="slidenum">
              <a:rPr lang="en-US" altLang="en-US" sz="1200">
                <a:latin typeface="Times New Roman" panose="02020603050405020304" pitchFamily="18" charset="0"/>
              </a:rPr>
              <a:pPr algn="r"/>
              <a:t>19</a:t>
            </a:fld>
            <a:endParaRPr lang="en-US" altLang="en-US" sz="1200">
              <a:latin typeface="Times New Roman" panose="02020603050405020304" pitchFamily="18" charset="0"/>
            </a:endParaRPr>
          </a:p>
        </p:txBody>
      </p:sp>
      <p:sp>
        <p:nvSpPr>
          <p:cNvPr id="63491" name="Rectangle 1026"/>
          <p:cNvSpPr>
            <a:spLocks noGrp="1" noRot="1" noChangeAspect="1" noChangeArrowheads="1" noTextEdit="1"/>
          </p:cNvSpPr>
          <p:nvPr>
            <p:ph type="sldImg"/>
          </p:nvPr>
        </p:nvSpPr>
        <p:spPr>
          <a:ln/>
        </p:spPr>
      </p:sp>
      <p:sp>
        <p:nvSpPr>
          <p:cNvPr id="6349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61779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9C8560DF-CA66-4863-AF73-1D22B2AB5242}" type="slidenum">
              <a:rPr lang="en-US" altLang="en-US" sz="1200">
                <a:latin typeface="Times New Roman" panose="02020603050405020304" pitchFamily="18" charset="0"/>
              </a:rPr>
              <a:pPr algn="r"/>
              <a:t>20</a:t>
            </a:fld>
            <a:endParaRPr lang="en-US" altLang="en-US" sz="1200">
              <a:latin typeface="Times New Roman" panose="02020603050405020304" pitchFamily="18" charset="0"/>
            </a:endParaRPr>
          </a:p>
        </p:txBody>
      </p:sp>
      <p:sp>
        <p:nvSpPr>
          <p:cNvPr id="64515" name="Rectangle 1026"/>
          <p:cNvSpPr>
            <a:spLocks noGrp="1" noRot="1" noChangeAspect="1" noChangeArrowheads="1" noTextEdit="1"/>
          </p:cNvSpPr>
          <p:nvPr>
            <p:ph type="sldImg"/>
          </p:nvPr>
        </p:nvSpPr>
        <p:spPr>
          <a:ln/>
        </p:spPr>
      </p:sp>
      <p:sp>
        <p:nvSpPr>
          <p:cNvPr id="6451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22986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D7536DBB-5417-4655-85A3-FFEBFC5F0205}" type="slidenum">
              <a:rPr lang="en-US" altLang="en-US" sz="1200">
                <a:latin typeface="Times New Roman" panose="02020603050405020304" pitchFamily="18" charset="0"/>
              </a:rPr>
              <a:pPr algn="r"/>
              <a:t>21</a:t>
            </a:fld>
            <a:endParaRPr lang="en-US" altLang="en-US" sz="1200">
              <a:latin typeface="Times New Roman" panose="02020603050405020304" pitchFamily="18" charset="0"/>
            </a:endParaRPr>
          </a:p>
        </p:txBody>
      </p:sp>
      <p:sp>
        <p:nvSpPr>
          <p:cNvPr id="65539" name="Rectangle 1026"/>
          <p:cNvSpPr>
            <a:spLocks noGrp="1" noRot="1" noChangeAspect="1" noChangeArrowheads="1" noTextEdit="1"/>
          </p:cNvSpPr>
          <p:nvPr>
            <p:ph type="sldImg"/>
          </p:nvPr>
        </p:nvSpPr>
        <p:spPr>
          <a:ln/>
        </p:spPr>
      </p:sp>
      <p:sp>
        <p:nvSpPr>
          <p:cNvPr id="6554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34271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891F7B9C-559C-42D0-AD5F-758A1CD1A89C}" type="slidenum">
              <a:rPr lang="en-US" altLang="en-US" sz="1200">
                <a:latin typeface="Times New Roman" panose="02020603050405020304" pitchFamily="18" charset="0"/>
              </a:rPr>
              <a:pPr algn="r"/>
              <a:t>22</a:t>
            </a:fld>
            <a:endParaRPr lang="en-US" altLang="en-US" sz="1200">
              <a:latin typeface="Times New Roman" panose="02020603050405020304" pitchFamily="18" charset="0"/>
            </a:endParaRPr>
          </a:p>
        </p:txBody>
      </p:sp>
      <p:sp>
        <p:nvSpPr>
          <p:cNvPr id="66563" name="Rectangle 1026"/>
          <p:cNvSpPr>
            <a:spLocks noGrp="1" noRot="1" noChangeAspect="1" noChangeArrowheads="1" noTextEdit="1"/>
          </p:cNvSpPr>
          <p:nvPr>
            <p:ph type="sldImg"/>
          </p:nvPr>
        </p:nvSpPr>
        <p:spPr>
          <a:ln/>
        </p:spPr>
      </p:sp>
      <p:sp>
        <p:nvSpPr>
          <p:cNvPr id="6656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686719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502BD4CE-B323-4990-8A05-DE9E27710BC6}" type="slidenum">
              <a:rPr lang="en-US" altLang="en-US" sz="1200">
                <a:latin typeface="Times New Roman" panose="02020603050405020304" pitchFamily="18" charset="0"/>
              </a:rPr>
              <a:pPr algn="r"/>
              <a:t>23</a:t>
            </a:fld>
            <a:endParaRPr lang="en-US" altLang="en-US" sz="1200">
              <a:latin typeface="Times New Roman" panose="02020603050405020304" pitchFamily="18" charset="0"/>
            </a:endParaRPr>
          </a:p>
        </p:txBody>
      </p:sp>
      <p:sp>
        <p:nvSpPr>
          <p:cNvPr id="67587" name="Rectangle 1026"/>
          <p:cNvSpPr>
            <a:spLocks noGrp="1" noRot="1" noChangeAspect="1" noChangeArrowheads="1" noTextEdit="1"/>
          </p:cNvSpPr>
          <p:nvPr>
            <p:ph type="sldImg"/>
          </p:nvPr>
        </p:nvSpPr>
        <p:spPr>
          <a:ln/>
        </p:spPr>
      </p:sp>
      <p:sp>
        <p:nvSpPr>
          <p:cNvPr id="6758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49093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F08DB830-E772-4342-AD88-E3E5F4B0001C}" type="slidenum">
              <a:rPr lang="en-US" altLang="en-US" sz="1200">
                <a:latin typeface="Times New Roman" panose="02020603050405020304" pitchFamily="18" charset="0"/>
              </a:rPr>
              <a:pPr algn="r"/>
              <a:t>24</a:t>
            </a:fld>
            <a:endParaRPr lang="en-US" altLang="en-US" sz="1200">
              <a:latin typeface="Times New Roman" panose="02020603050405020304" pitchFamily="18" charset="0"/>
            </a:endParaRPr>
          </a:p>
        </p:txBody>
      </p:sp>
      <p:sp>
        <p:nvSpPr>
          <p:cNvPr id="68611" name="Rectangle 1026"/>
          <p:cNvSpPr>
            <a:spLocks noGrp="1" noRot="1" noChangeAspect="1" noChangeArrowheads="1" noTextEdit="1"/>
          </p:cNvSpPr>
          <p:nvPr>
            <p:ph type="sldImg"/>
          </p:nvPr>
        </p:nvSpPr>
        <p:spPr>
          <a:ln/>
        </p:spPr>
      </p:sp>
      <p:sp>
        <p:nvSpPr>
          <p:cNvPr id="6861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481186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AEC4B137-649E-4C63-A153-4FB3ECF498FF}" type="slidenum">
              <a:rPr lang="en-US" altLang="en-US" sz="1200">
                <a:latin typeface="Times New Roman" panose="02020603050405020304" pitchFamily="18" charset="0"/>
              </a:rPr>
              <a:pPr algn="r"/>
              <a:t>25</a:t>
            </a:fld>
            <a:endParaRPr lang="en-US" altLang="en-US" sz="1200">
              <a:latin typeface="Times New Roman" panose="02020603050405020304" pitchFamily="18" charset="0"/>
            </a:endParaRPr>
          </a:p>
        </p:txBody>
      </p:sp>
      <p:sp>
        <p:nvSpPr>
          <p:cNvPr id="69635" name="Rectangle 1026"/>
          <p:cNvSpPr>
            <a:spLocks noGrp="1" noRot="1" noChangeAspect="1" noChangeArrowheads="1" noTextEdit="1"/>
          </p:cNvSpPr>
          <p:nvPr>
            <p:ph type="sldImg"/>
          </p:nvPr>
        </p:nvSpPr>
        <p:spPr>
          <a:ln/>
        </p:spPr>
      </p:sp>
      <p:sp>
        <p:nvSpPr>
          <p:cNvPr id="6963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211826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A6E7B47D-4CCE-4D9D-B227-06F281A66B6A}" type="slidenum">
              <a:rPr lang="en-US" altLang="en-US" sz="1200">
                <a:latin typeface="Times New Roman" panose="02020603050405020304" pitchFamily="18" charset="0"/>
              </a:rPr>
              <a:pPr algn="r"/>
              <a:t>26</a:t>
            </a:fld>
            <a:endParaRPr lang="en-US" altLang="en-US" sz="1200">
              <a:latin typeface="Times New Roman" panose="02020603050405020304" pitchFamily="18" charset="0"/>
            </a:endParaRPr>
          </a:p>
        </p:txBody>
      </p:sp>
      <p:sp>
        <p:nvSpPr>
          <p:cNvPr id="70659" name="Rectangle 1026"/>
          <p:cNvSpPr>
            <a:spLocks noGrp="1" noRot="1" noChangeAspect="1" noChangeArrowheads="1" noTextEdit="1"/>
          </p:cNvSpPr>
          <p:nvPr>
            <p:ph type="sldImg"/>
          </p:nvPr>
        </p:nvSpPr>
        <p:spPr>
          <a:ln/>
        </p:spPr>
      </p:sp>
      <p:sp>
        <p:nvSpPr>
          <p:cNvPr id="7066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4647414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7D28A3F2-2246-4A64-974A-69039286DA0D}" type="slidenum">
              <a:rPr lang="en-US" altLang="en-US" sz="1200">
                <a:latin typeface="Times New Roman" panose="02020603050405020304" pitchFamily="18" charset="0"/>
              </a:rPr>
              <a:pPr algn="r"/>
              <a:t>27</a:t>
            </a:fld>
            <a:endParaRPr lang="en-US" altLang="en-US" sz="1200">
              <a:latin typeface="Times New Roman" panose="02020603050405020304" pitchFamily="18" charset="0"/>
            </a:endParaRPr>
          </a:p>
        </p:txBody>
      </p:sp>
      <p:sp>
        <p:nvSpPr>
          <p:cNvPr id="71683" name="Rectangle 1026"/>
          <p:cNvSpPr>
            <a:spLocks noGrp="1" noRot="1" noChangeAspect="1" noChangeArrowheads="1" noTextEdit="1"/>
          </p:cNvSpPr>
          <p:nvPr>
            <p:ph type="sldImg"/>
          </p:nvPr>
        </p:nvSpPr>
        <p:spPr>
          <a:ln/>
        </p:spPr>
      </p:sp>
      <p:sp>
        <p:nvSpPr>
          <p:cNvPr id="7168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42699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91B395D3-35FD-4F03-B5F3-DA7BC304D044}" type="slidenum">
              <a:rPr lang="en-US" altLang="en-US" sz="1200">
                <a:latin typeface="Times New Roman" panose="02020603050405020304" pitchFamily="18" charset="0"/>
              </a:rPr>
              <a:pPr algn="r"/>
              <a:t>10</a:t>
            </a:fld>
            <a:endParaRPr lang="en-US" altLang="en-US" sz="1200">
              <a:latin typeface="Times New Roman" panose="02020603050405020304" pitchFamily="18" charset="0"/>
            </a:endParaRPr>
          </a:p>
        </p:txBody>
      </p:sp>
      <p:sp>
        <p:nvSpPr>
          <p:cNvPr id="54275" name="Rectangle 1026"/>
          <p:cNvSpPr>
            <a:spLocks noGrp="1" noRot="1" noChangeAspect="1" noChangeArrowheads="1" noTextEdit="1"/>
          </p:cNvSpPr>
          <p:nvPr>
            <p:ph type="sldImg"/>
          </p:nvPr>
        </p:nvSpPr>
        <p:spPr>
          <a:ln/>
        </p:spPr>
      </p:sp>
      <p:sp>
        <p:nvSpPr>
          <p:cNvPr id="5427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681327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2CB937FC-9C1F-4291-A836-6B62607DD117}" type="slidenum">
              <a:rPr lang="en-US" altLang="en-US" sz="1200">
                <a:latin typeface="Times New Roman" panose="02020603050405020304" pitchFamily="18" charset="0"/>
              </a:rPr>
              <a:pPr algn="r"/>
              <a:t>28</a:t>
            </a:fld>
            <a:endParaRPr lang="en-US" altLang="en-US" sz="1200">
              <a:latin typeface="Times New Roman" panose="02020603050405020304" pitchFamily="18" charset="0"/>
            </a:endParaRPr>
          </a:p>
        </p:txBody>
      </p:sp>
      <p:sp>
        <p:nvSpPr>
          <p:cNvPr id="72707" name="Rectangle 1026"/>
          <p:cNvSpPr>
            <a:spLocks noGrp="1" noRot="1" noChangeAspect="1" noChangeArrowheads="1" noTextEdit="1"/>
          </p:cNvSpPr>
          <p:nvPr>
            <p:ph type="sldImg"/>
          </p:nvPr>
        </p:nvSpPr>
        <p:spPr>
          <a:ln/>
        </p:spPr>
      </p:sp>
      <p:sp>
        <p:nvSpPr>
          <p:cNvPr id="7270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941914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2D1E78AA-A5C0-4362-8D8A-C9D5D64ED0EC}" type="slidenum">
              <a:rPr lang="en-US" altLang="en-US" sz="1200">
                <a:latin typeface="Times New Roman" panose="02020603050405020304" pitchFamily="18" charset="0"/>
              </a:rPr>
              <a:pPr algn="r"/>
              <a:t>29</a:t>
            </a:fld>
            <a:endParaRPr lang="en-US" altLang="en-US" sz="1200">
              <a:latin typeface="Times New Roman" panose="02020603050405020304" pitchFamily="18" charset="0"/>
            </a:endParaRPr>
          </a:p>
        </p:txBody>
      </p:sp>
      <p:sp>
        <p:nvSpPr>
          <p:cNvPr id="73731" name="Rectangle 1026"/>
          <p:cNvSpPr>
            <a:spLocks noGrp="1" noRot="1" noChangeAspect="1" noChangeArrowheads="1" noTextEdit="1"/>
          </p:cNvSpPr>
          <p:nvPr>
            <p:ph type="sldImg"/>
          </p:nvPr>
        </p:nvSpPr>
        <p:spPr>
          <a:ln/>
        </p:spPr>
      </p:sp>
      <p:sp>
        <p:nvSpPr>
          <p:cNvPr id="7373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9923752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78D94043-9AA1-4EE6-9D28-DEE8EA082DAB}" type="slidenum">
              <a:rPr lang="en-US" altLang="en-US" sz="1200">
                <a:latin typeface="Times New Roman" panose="02020603050405020304" pitchFamily="18" charset="0"/>
              </a:rPr>
              <a:pPr algn="r"/>
              <a:t>30</a:t>
            </a:fld>
            <a:endParaRPr lang="en-US" altLang="en-US" sz="1200">
              <a:latin typeface="Times New Roman" panose="02020603050405020304" pitchFamily="18" charset="0"/>
            </a:endParaRPr>
          </a:p>
        </p:txBody>
      </p:sp>
      <p:sp>
        <p:nvSpPr>
          <p:cNvPr id="74755" name="Rectangle 1026"/>
          <p:cNvSpPr>
            <a:spLocks noGrp="1" noRot="1" noChangeAspect="1" noChangeArrowheads="1" noTextEdit="1"/>
          </p:cNvSpPr>
          <p:nvPr>
            <p:ph type="sldImg"/>
          </p:nvPr>
        </p:nvSpPr>
        <p:spPr>
          <a:ln/>
        </p:spPr>
      </p:sp>
      <p:sp>
        <p:nvSpPr>
          <p:cNvPr id="7475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112969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20A2DE19-6ABC-4B8A-967F-B8144349CB93}" type="slidenum">
              <a:rPr lang="en-US" altLang="en-US" sz="1200">
                <a:latin typeface="Times New Roman" panose="02020603050405020304" pitchFamily="18" charset="0"/>
              </a:rPr>
              <a:pPr algn="r"/>
              <a:t>31</a:t>
            </a:fld>
            <a:endParaRPr lang="en-US" altLang="en-US" sz="1200">
              <a:latin typeface="Times New Roman" panose="02020603050405020304" pitchFamily="18" charset="0"/>
            </a:endParaRPr>
          </a:p>
        </p:txBody>
      </p:sp>
      <p:sp>
        <p:nvSpPr>
          <p:cNvPr id="75779" name="Rectangle 1026"/>
          <p:cNvSpPr>
            <a:spLocks noGrp="1" noRot="1" noChangeAspect="1" noChangeArrowheads="1" noTextEdit="1"/>
          </p:cNvSpPr>
          <p:nvPr>
            <p:ph type="sldImg"/>
          </p:nvPr>
        </p:nvSpPr>
        <p:spPr>
          <a:ln/>
        </p:spPr>
      </p:sp>
      <p:sp>
        <p:nvSpPr>
          <p:cNvPr id="7578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826624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573AF999-EFF4-4721-8BE7-CED272BEC2B8}" type="slidenum">
              <a:rPr lang="en-US" altLang="en-US" sz="1200">
                <a:latin typeface="Times New Roman" panose="02020603050405020304" pitchFamily="18" charset="0"/>
              </a:rPr>
              <a:pPr algn="r"/>
              <a:t>32</a:t>
            </a:fld>
            <a:endParaRPr lang="en-US" altLang="en-US" sz="1200">
              <a:latin typeface="Times New Roman" panose="02020603050405020304" pitchFamily="18" charset="0"/>
            </a:endParaRPr>
          </a:p>
        </p:txBody>
      </p:sp>
      <p:sp>
        <p:nvSpPr>
          <p:cNvPr id="76803" name="Rectangle 1026"/>
          <p:cNvSpPr>
            <a:spLocks noGrp="1" noRot="1" noChangeAspect="1" noChangeArrowheads="1" noTextEdit="1"/>
          </p:cNvSpPr>
          <p:nvPr>
            <p:ph type="sldImg"/>
          </p:nvPr>
        </p:nvSpPr>
        <p:spPr>
          <a:ln/>
        </p:spPr>
      </p:sp>
      <p:sp>
        <p:nvSpPr>
          <p:cNvPr id="7680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173594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6FAFF00C-B927-4E38-B8FC-CFBE839C12F1}" type="slidenum">
              <a:rPr lang="en-US" altLang="en-US" sz="1200">
                <a:latin typeface="Times New Roman" panose="02020603050405020304" pitchFamily="18" charset="0"/>
              </a:rPr>
              <a:pPr algn="r"/>
              <a:t>11</a:t>
            </a:fld>
            <a:endParaRPr lang="en-US" altLang="en-US" sz="1200">
              <a:latin typeface="Times New Roman" panose="02020603050405020304" pitchFamily="18" charset="0"/>
            </a:endParaRPr>
          </a:p>
        </p:txBody>
      </p:sp>
      <p:sp>
        <p:nvSpPr>
          <p:cNvPr id="55299" name="Rectangle 1026"/>
          <p:cNvSpPr>
            <a:spLocks noGrp="1" noRot="1" noChangeAspect="1" noChangeArrowheads="1" noTextEdit="1"/>
          </p:cNvSpPr>
          <p:nvPr>
            <p:ph type="sldImg"/>
          </p:nvPr>
        </p:nvSpPr>
        <p:spPr>
          <a:ln/>
        </p:spPr>
      </p:sp>
      <p:sp>
        <p:nvSpPr>
          <p:cNvPr id="5530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89894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1A67C4FD-6B7D-42C9-9064-3DCB27BF7BCD}" type="slidenum">
              <a:rPr lang="en-US" altLang="en-US" sz="1200">
                <a:latin typeface="Times New Roman" panose="02020603050405020304" pitchFamily="18" charset="0"/>
              </a:rPr>
              <a:pPr algn="r"/>
              <a:t>12</a:t>
            </a:fld>
            <a:endParaRPr lang="en-US" altLang="en-US" sz="1200">
              <a:latin typeface="Times New Roman" panose="02020603050405020304" pitchFamily="18" charset="0"/>
            </a:endParaRPr>
          </a:p>
        </p:txBody>
      </p:sp>
      <p:sp>
        <p:nvSpPr>
          <p:cNvPr id="56323" name="Rectangle 1026"/>
          <p:cNvSpPr>
            <a:spLocks noGrp="1" noRot="1" noChangeAspect="1" noChangeArrowheads="1" noTextEdit="1"/>
          </p:cNvSpPr>
          <p:nvPr>
            <p:ph type="sldImg"/>
          </p:nvPr>
        </p:nvSpPr>
        <p:spPr>
          <a:ln/>
        </p:spPr>
      </p:sp>
      <p:sp>
        <p:nvSpPr>
          <p:cNvPr id="5632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052345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E309B733-702E-4844-BE07-2586FD8E27ED}" type="slidenum">
              <a:rPr lang="en-US" altLang="en-US" sz="1200">
                <a:latin typeface="Times New Roman" panose="02020603050405020304" pitchFamily="18" charset="0"/>
              </a:rPr>
              <a:pPr algn="r"/>
              <a:t>13</a:t>
            </a:fld>
            <a:endParaRPr lang="en-US" altLang="en-US" sz="1200">
              <a:latin typeface="Times New Roman" panose="02020603050405020304" pitchFamily="18" charset="0"/>
            </a:endParaRPr>
          </a:p>
        </p:txBody>
      </p:sp>
      <p:sp>
        <p:nvSpPr>
          <p:cNvPr id="57347" name="Rectangle 1026"/>
          <p:cNvSpPr>
            <a:spLocks noGrp="1" noRot="1" noChangeAspect="1" noChangeArrowheads="1" noTextEdit="1"/>
          </p:cNvSpPr>
          <p:nvPr>
            <p:ph type="sldImg"/>
          </p:nvPr>
        </p:nvSpPr>
        <p:spPr>
          <a:ln/>
        </p:spPr>
      </p:sp>
      <p:sp>
        <p:nvSpPr>
          <p:cNvPr id="5734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838692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5BF5B22F-14B5-4EE5-B023-22A506AF9DFC}" type="slidenum">
              <a:rPr lang="en-US" altLang="en-US" sz="1200">
                <a:latin typeface="Times New Roman" panose="02020603050405020304" pitchFamily="18" charset="0"/>
              </a:rPr>
              <a:pPr algn="r"/>
              <a:t>14</a:t>
            </a:fld>
            <a:endParaRPr lang="en-US" altLang="en-US" sz="1200">
              <a:latin typeface="Times New Roman" panose="02020603050405020304" pitchFamily="18" charset="0"/>
            </a:endParaRPr>
          </a:p>
        </p:txBody>
      </p:sp>
      <p:sp>
        <p:nvSpPr>
          <p:cNvPr id="58371" name="Rectangle 1026"/>
          <p:cNvSpPr>
            <a:spLocks noGrp="1" noRot="1" noChangeAspect="1" noChangeArrowheads="1" noTextEdit="1"/>
          </p:cNvSpPr>
          <p:nvPr>
            <p:ph type="sldImg"/>
          </p:nvPr>
        </p:nvSpPr>
        <p:spPr>
          <a:ln/>
        </p:spPr>
      </p:sp>
      <p:sp>
        <p:nvSpPr>
          <p:cNvPr id="5837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09640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4482D3EE-4153-480D-AC8F-08107B670E55}" type="slidenum">
              <a:rPr lang="en-US" altLang="en-US" sz="1200">
                <a:latin typeface="Times New Roman" panose="02020603050405020304" pitchFamily="18" charset="0"/>
              </a:rPr>
              <a:pPr algn="r"/>
              <a:t>15</a:t>
            </a:fld>
            <a:endParaRPr lang="en-US" altLang="en-US" sz="1200">
              <a:latin typeface="Times New Roman" panose="02020603050405020304" pitchFamily="18" charset="0"/>
            </a:endParaRPr>
          </a:p>
        </p:txBody>
      </p:sp>
      <p:sp>
        <p:nvSpPr>
          <p:cNvPr id="59395" name="Rectangle 1026"/>
          <p:cNvSpPr>
            <a:spLocks noGrp="1" noRot="1" noChangeAspect="1" noChangeArrowheads="1" noTextEdit="1"/>
          </p:cNvSpPr>
          <p:nvPr>
            <p:ph type="sldImg"/>
          </p:nvPr>
        </p:nvSpPr>
        <p:spPr>
          <a:ln/>
        </p:spPr>
      </p:sp>
      <p:sp>
        <p:nvSpPr>
          <p:cNvPr id="5939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69881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728EC95E-67E8-4CB8-BCF5-9A6384A01E98}" type="slidenum">
              <a:rPr lang="en-US" altLang="en-US" sz="1200">
                <a:latin typeface="Times New Roman" panose="02020603050405020304" pitchFamily="18" charset="0"/>
              </a:rPr>
              <a:pPr algn="r"/>
              <a:t>16</a:t>
            </a:fld>
            <a:endParaRPr lang="en-US" altLang="en-US" sz="1200">
              <a:latin typeface="Times New Roman" panose="02020603050405020304" pitchFamily="18" charset="0"/>
            </a:endParaRPr>
          </a:p>
        </p:txBody>
      </p:sp>
      <p:sp>
        <p:nvSpPr>
          <p:cNvPr id="60419" name="Rectangle 1026"/>
          <p:cNvSpPr>
            <a:spLocks noGrp="1" noRot="1" noChangeAspect="1" noChangeArrowheads="1" noTextEdit="1"/>
          </p:cNvSpPr>
          <p:nvPr>
            <p:ph type="sldImg"/>
          </p:nvPr>
        </p:nvSpPr>
        <p:spPr>
          <a:ln/>
        </p:spPr>
      </p:sp>
      <p:sp>
        <p:nvSpPr>
          <p:cNvPr id="6042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54188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fld id="{DC3660C0-ACF9-40A5-BE4E-478931BE6CDF}" type="slidenum">
              <a:rPr lang="en-US" altLang="en-US" sz="1200">
                <a:latin typeface="Times New Roman" panose="02020603050405020304" pitchFamily="18" charset="0"/>
              </a:rPr>
              <a:pPr algn="r"/>
              <a:t>17</a:t>
            </a:fld>
            <a:endParaRPr lang="en-US" altLang="en-US" sz="1200">
              <a:latin typeface="Times New Roman" panose="02020603050405020304" pitchFamily="18" charset="0"/>
            </a:endParaRPr>
          </a:p>
        </p:txBody>
      </p:sp>
      <p:sp>
        <p:nvSpPr>
          <p:cNvPr id="61443" name="Rectangle 1026"/>
          <p:cNvSpPr>
            <a:spLocks noGrp="1" noRot="1" noChangeAspect="1" noChangeArrowheads="1" noTextEdit="1"/>
          </p:cNvSpPr>
          <p:nvPr>
            <p:ph type="sldImg"/>
          </p:nvPr>
        </p:nvSpPr>
        <p:spPr>
          <a:ln/>
        </p:spPr>
      </p:sp>
      <p:sp>
        <p:nvSpPr>
          <p:cNvPr id="6144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721299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477F"/>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066800" y="6248400"/>
            <a:ext cx="5638800" cy="457200"/>
          </a:xfrm>
          <a:prstGeom prst="rect">
            <a:avLst/>
          </a:prstGeom>
          <a:noFill/>
          <a:ln w="9525">
            <a:noFill/>
            <a:miter lim="800000"/>
            <a:headEnd/>
            <a:tailEnd/>
          </a:ln>
          <a:effectLst/>
        </p:spPr>
        <p:txBody>
          <a:bodyPr anchor="b"/>
          <a:lstStyle/>
          <a:p>
            <a:pPr>
              <a:spcBef>
                <a:spcPct val="50000"/>
              </a:spcBef>
              <a:defRPr/>
            </a:pPr>
            <a:r>
              <a:rPr lang="en-US" sz="900">
                <a:solidFill>
                  <a:srgbClr val="FAF199"/>
                </a:solidFill>
                <a:latin typeface="Arial" charset="0"/>
              </a:rPr>
              <a:t>Copyright © 2009 Pearson Addison-Wesley. All rights reserved.</a:t>
            </a:r>
          </a:p>
        </p:txBody>
      </p:sp>
      <p:pic>
        <p:nvPicPr>
          <p:cNvPr id="5" name="Picture 3" descr="aw-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096000"/>
            <a:ext cx="752475"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TodaroCover-RGB06"/>
          <p:cNvPicPr>
            <a:picLocks noChangeAspect="1" noChangeArrowheads="1"/>
          </p:cNvPicPr>
          <p:nvPr/>
        </p:nvPicPr>
        <p:blipFill>
          <a:blip r:embed="rId3">
            <a:lum bright="-4000"/>
            <a:extLst>
              <a:ext uri="{28A0092B-C50C-407E-A947-70E740481C1C}">
                <a14:useLocalDpi xmlns:a14="http://schemas.microsoft.com/office/drawing/2010/main" val="0"/>
              </a:ext>
            </a:extLst>
          </a:blip>
          <a:srcRect/>
          <a:stretch>
            <a:fillRect/>
          </a:stretch>
        </p:blipFill>
        <p:spPr bwMode="auto">
          <a:xfrm>
            <a:off x="4148138" y="609600"/>
            <a:ext cx="4368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29" name="Rectangle 5"/>
          <p:cNvSpPr>
            <a:spLocks noGrp="1" noChangeArrowheads="1"/>
          </p:cNvSpPr>
          <p:nvPr>
            <p:ph type="subTitle" sz="quarter" idx="1"/>
          </p:nvPr>
        </p:nvSpPr>
        <p:spPr>
          <a:xfrm>
            <a:off x="304800" y="1676400"/>
            <a:ext cx="3429000" cy="3124200"/>
          </a:xfrm>
        </p:spPr>
        <p:txBody>
          <a:bodyPr/>
          <a:lstStyle>
            <a:lvl1pPr marL="0" indent="0">
              <a:buFont typeface="Times" pitchFamily="18" charset="0"/>
              <a:buNone/>
              <a:defRPr>
                <a:solidFill>
                  <a:srgbClr val="C0D81B"/>
                </a:solidFill>
              </a:defRPr>
            </a:lvl1pPr>
          </a:lstStyle>
          <a:p>
            <a:r>
              <a:rPr lang="en-US"/>
              <a:t>Click to edit Master subtitle style</a:t>
            </a:r>
          </a:p>
        </p:txBody>
      </p:sp>
      <p:sp>
        <p:nvSpPr>
          <p:cNvPr id="154630" name="Rectangle 6"/>
          <p:cNvSpPr>
            <a:spLocks noGrp="1" noChangeArrowheads="1"/>
          </p:cNvSpPr>
          <p:nvPr>
            <p:ph type="ctrTitle" sz="quarter"/>
          </p:nvPr>
        </p:nvSpPr>
        <p:spPr>
          <a:xfrm>
            <a:off x="304800" y="206375"/>
            <a:ext cx="3429000" cy="1165225"/>
          </a:xfrm>
        </p:spPr>
        <p:txBody>
          <a:bodyPr/>
          <a:lstStyle>
            <a:lvl1pPr>
              <a:defRPr b="1">
                <a:solidFill>
                  <a:srgbClr val="C0D81B"/>
                </a:solidFill>
              </a:defRPr>
            </a:lvl1pPr>
          </a:lstStyle>
          <a:p>
            <a:r>
              <a:rPr lang="en-US"/>
              <a:t>Click to edit Master title style</a:t>
            </a:r>
          </a:p>
        </p:txBody>
      </p:sp>
    </p:spTree>
    <p:extLst>
      <p:ext uri="{BB962C8B-B14F-4D97-AF65-F5344CB8AC3E}">
        <p14:creationId xmlns:p14="http://schemas.microsoft.com/office/powerpoint/2010/main" val="3145052682"/>
      </p:ext>
    </p:extLst>
  </p:cSld>
  <p:clrMapOvr>
    <a:masterClrMapping/>
  </p:clrMapOvr>
  <p:transition spd="med">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r>
              <a:rPr lang="en-US" altLang="en-US"/>
              <a:t>6-</a:t>
            </a:r>
            <a:fld id="{62054ED2-E521-4E8A-9187-AC5B4CA2B0B9}" type="slidenum">
              <a:rPr lang="en-US" altLang="en-US"/>
              <a:pPr/>
              <a:t>‹#›</a:t>
            </a:fld>
            <a:endParaRPr lang="en-US" altLang="en-US"/>
          </a:p>
        </p:txBody>
      </p:sp>
    </p:spTree>
    <p:extLst>
      <p:ext uri="{BB962C8B-B14F-4D97-AF65-F5344CB8AC3E}">
        <p14:creationId xmlns:p14="http://schemas.microsoft.com/office/powerpoint/2010/main" val="3451730999"/>
      </p:ext>
    </p:extLst>
  </p:cSld>
  <p:clrMapOvr>
    <a:masterClrMapping/>
  </p:clrMapOvr>
  <p:transition spd="med">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204788"/>
            <a:ext cx="2160587" cy="59674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475" y="204788"/>
            <a:ext cx="6332538" cy="59674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r>
              <a:rPr lang="en-US" altLang="en-US"/>
              <a:t>6-</a:t>
            </a:r>
            <a:fld id="{734BA4E8-0EDA-4158-8976-622CAD05865D}" type="slidenum">
              <a:rPr lang="en-US" altLang="en-US"/>
              <a:pPr/>
              <a:t>‹#›</a:t>
            </a:fld>
            <a:endParaRPr lang="en-US" altLang="en-US"/>
          </a:p>
        </p:txBody>
      </p:sp>
    </p:spTree>
    <p:extLst>
      <p:ext uri="{BB962C8B-B14F-4D97-AF65-F5344CB8AC3E}">
        <p14:creationId xmlns:p14="http://schemas.microsoft.com/office/powerpoint/2010/main" val="1197160894"/>
      </p:ext>
    </p:extLst>
  </p:cSld>
  <p:clrMapOvr>
    <a:masterClrMapping/>
  </p:clrMapOvr>
  <p:transition spd="med">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r>
              <a:rPr lang="en-US" altLang="en-US"/>
              <a:t>6-</a:t>
            </a:r>
            <a:fld id="{855665B1-CE34-4EE7-ACE5-826958DF11DB}" type="slidenum">
              <a:rPr lang="en-US" altLang="en-US"/>
              <a:pPr/>
              <a:t>‹#›</a:t>
            </a:fld>
            <a:endParaRPr lang="en-US" altLang="en-US"/>
          </a:p>
        </p:txBody>
      </p:sp>
    </p:spTree>
    <p:extLst>
      <p:ext uri="{BB962C8B-B14F-4D97-AF65-F5344CB8AC3E}">
        <p14:creationId xmlns:p14="http://schemas.microsoft.com/office/powerpoint/2010/main" val="781493121"/>
      </p:ext>
    </p:extLst>
  </p:cSld>
  <p:clrMapOvr>
    <a:masterClrMapping/>
  </p:clrMapOvr>
  <p:transition spd="med">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r>
              <a:rPr lang="en-US" altLang="en-US"/>
              <a:t>6-</a:t>
            </a:r>
            <a:fld id="{1811F120-0ED4-4468-9F2B-0613377741CF}" type="slidenum">
              <a:rPr lang="en-US" altLang="en-US"/>
              <a:pPr/>
              <a:t>‹#›</a:t>
            </a:fld>
            <a:endParaRPr lang="en-US" altLang="en-US"/>
          </a:p>
        </p:txBody>
      </p:sp>
    </p:spTree>
    <p:extLst>
      <p:ext uri="{BB962C8B-B14F-4D97-AF65-F5344CB8AC3E}">
        <p14:creationId xmlns:p14="http://schemas.microsoft.com/office/powerpoint/2010/main" val="4211451539"/>
      </p:ext>
    </p:extLst>
  </p:cSld>
  <p:clrMapOvr>
    <a:masterClrMapping/>
  </p:clrMapOvr>
  <p:transition spd="med">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752600"/>
            <a:ext cx="4191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752600"/>
            <a:ext cx="4191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r>
              <a:rPr lang="en-US" altLang="en-US"/>
              <a:t>6-</a:t>
            </a:r>
            <a:fld id="{8CB39EE8-04AF-4BDD-AEB8-D5E2CF1C7B0D}" type="slidenum">
              <a:rPr lang="en-US" altLang="en-US"/>
              <a:pPr/>
              <a:t>‹#›</a:t>
            </a:fld>
            <a:endParaRPr lang="en-US" altLang="en-US"/>
          </a:p>
        </p:txBody>
      </p:sp>
    </p:spTree>
    <p:extLst>
      <p:ext uri="{BB962C8B-B14F-4D97-AF65-F5344CB8AC3E}">
        <p14:creationId xmlns:p14="http://schemas.microsoft.com/office/powerpoint/2010/main" val="3402805278"/>
      </p:ext>
    </p:extLst>
  </p:cSld>
  <p:clrMapOvr>
    <a:masterClrMapping/>
  </p:clrMapOvr>
  <p:transition spd="med">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8" name="Rectangle 11"/>
          <p:cNvSpPr>
            <a:spLocks noGrp="1" noChangeArrowheads="1"/>
          </p:cNvSpPr>
          <p:nvPr>
            <p:ph type="sldNum" sz="quarter" idx="11"/>
          </p:nvPr>
        </p:nvSpPr>
        <p:spPr>
          <a:ln/>
        </p:spPr>
        <p:txBody>
          <a:bodyPr/>
          <a:lstStyle>
            <a:lvl1pPr>
              <a:defRPr/>
            </a:lvl1pPr>
          </a:lstStyle>
          <a:p>
            <a:r>
              <a:rPr lang="en-US" altLang="en-US"/>
              <a:t>6-</a:t>
            </a:r>
            <a:fld id="{D3C05C02-DEAA-420E-A76F-DD66D24C22EE}" type="slidenum">
              <a:rPr lang="en-US" altLang="en-US"/>
              <a:pPr/>
              <a:t>‹#›</a:t>
            </a:fld>
            <a:endParaRPr lang="en-US" altLang="en-US"/>
          </a:p>
        </p:txBody>
      </p:sp>
    </p:spTree>
    <p:extLst>
      <p:ext uri="{BB962C8B-B14F-4D97-AF65-F5344CB8AC3E}">
        <p14:creationId xmlns:p14="http://schemas.microsoft.com/office/powerpoint/2010/main" val="2572442202"/>
      </p:ext>
    </p:extLst>
  </p:cSld>
  <p:clrMapOvr>
    <a:masterClrMapping/>
  </p:clrMapOvr>
  <p:transition spd="med">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4" name="Rectangle 11"/>
          <p:cNvSpPr>
            <a:spLocks noGrp="1" noChangeArrowheads="1"/>
          </p:cNvSpPr>
          <p:nvPr>
            <p:ph type="sldNum" sz="quarter" idx="11"/>
          </p:nvPr>
        </p:nvSpPr>
        <p:spPr>
          <a:ln/>
        </p:spPr>
        <p:txBody>
          <a:bodyPr/>
          <a:lstStyle>
            <a:lvl1pPr>
              <a:defRPr/>
            </a:lvl1pPr>
          </a:lstStyle>
          <a:p>
            <a:r>
              <a:rPr lang="en-US" altLang="en-US"/>
              <a:t>6-</a:t>
            </a:r>
            <a:fld id="{D02047D7-4D13-46FD-AE7F-8E57C0AD4DEE}" type="slidenum">
              <a:rPr lang="en-US" altLang="en-US"/>
              <a:pPr/>
              <a:t>‹#›</a:t>
            </a:fld>
            <a:endParaRPr lang="en-US" altLang="en-US"/>
          </a:p>
        </p:txBody>
      </p:sp>
    </p:spTree>
    <p:extLst>
      <p:ext uri="{BB962C8B-B14F-4D97-AF65-F5344CB8AC3E}">
        <p14:creationId xmlns:p14="http://schemas.microsoft.com/office/powerpoint/2010/main" val="937812437"/>
      </p:ext>
    </p:extLst>
  </p:cSld>
  <p:clrMapOvr>
    <a:masterClrMapping/>
  </p:clrMapOvr>
  <p:transition spd="med">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3" name="Rectangle 11"/>
          <p:cNvSpPr>
            <a:spLocks noGrp="1" noChangeArrowheads="1"/>
          </p:cNvSpPr>
          <p:nvPr>
            <p:ph type="sldNum" sz="quarter" idx="11"/>
          </p:nvPr>
        </p:nvSpPr>
        <p:spPr>
          <a:ln/>
        </p:spPr>
        <p:txBody>
          <a:bodyPr/>
          <a:lstStyle>
            <a:lvl1pPr>
              <a:defRPr/>
            </a:lvl1pPr>
          </a:lstStyle>
          <a:p>
            <a:r>
              <a:rPr lang="en-US" altLang="en-US"/>
              <a:t>6-</a:t>
            </a:r>
            <a:fld id="{2FB77758-5AAB-43EC-81EA-5C98F44F213F}" type="slidenum">
              <a:rPr lang="en-US" altLang="en-US"/>
              <a:pPr/>
              <a:t>‹#›</a:t>
            </a:fld>
            <a:endParaRPr lang="en-US" altLang="en-US"/>
          </a:p>
        </p:txBody>
      </p:sp>
    </p:spTree>
    <p:extLst>
      <p:ext uri="{BB962C8B-B14F-4D97-AF65-F5344CB8AC3E}">
        <p14:creationId xmlns:p14="http://schemas.microsoft.com/office/powerpoint/2010/main" val="99908726"/>
      </p:ext>
    </p:extLst>
  </p:cSld>
  <p:clrMapOvr>
    <a:masterClrMapping/>
  </p:clrMapOvr>
  <p:transition spd="med">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r>
              <a:rPr lang="en-US" altLang="en-US"/>
              <a:t>6-</a:t>
            </a:r>
            <a:fld id="{939738F3-B42F-4D36-88A3-12A5CD350B25}" type="slidenum">
              <a:rPr lang="en-US" altLang="en-US"/>
              <a:pPr/>
              <a:t>‹#›</a:t>
            </a:fld>
            <a:endParaRPr lang="en-US" altLang="en-US"/>
          </a:p>
        </p:txBody>
      </p:sp>
    </p:spTree>
    <p:extLst>
      <p:ext uri="{BB962C8B-B14F-4D97-AF65-F5344CB8AC3E}">
        <p14:creationId xmlns:p14="http://schemas.microsoft.com/office/powerpoint/2010/main" val="3622758012"/>
      </p:ext>
    </p:extLst>
  </p:cSld>
  <p:clrMapOvr>
    <a:masterClrMapping/>
  </p:clrMapOvr>
  <p:transition spd="med">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r>
              <a:rPr lang="en-US" altLang="en-US"/>
              <a:t>6-</a:t>
            </a:r>
            <a:fld id="{A4F8E8A6-45C6-47D1-A34F-CDB0CDA835C5}" type="slidenum">
              <a:rPr lang="en-US" altLang="en-US"/>
              <a:pPr/>
              <a:t>‹#›</a:t>
            </a:fld>
            <a:endParaRPr lang="en-US" altLang="en-US"/>
          </a:p>
        </p:txBody>
      </p:sp>
    </p:spTree>
    <p:extLst>
      <p:ext uri="{BB962C8B-B14F-4D97-AF65-F5344CB8AC3E}">
        <p14:creationId xmlns:p14="http://schemas.microsoft.com/office/powerpoint/2010/main" val="152127838"/>
      </p:ext>
    </p:extLst>
  </p:cSld>
  <p:clrMapOvr>
    <a:masterClrMapping/>
  </p:clrMapOvr>
  <p:transition spd="med">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TodaroCover-detail"/>
          <p:cNvPicPr>
            <a:picLocks noChangeAspect="1" noChangeArrowheads="1"/>
          </p:cNvPicPr>
          <p:nvPr/>
        </p:nvPicPr>
        <p:blipFill>
          <a:blip r:embed="rId13">
            <a:lum bright="-6000"/>
            <a:extLst>
              <a:ext uri="{28A0092B-C50C-407E-A947-70E740481C1C}">
                <a14:useLocalDpi xmlns:a14="http://schemas.microsoft.com/office/drawing/2010/main" val="0"/>
              </a:ext>
            </a:extLst>
          </a:blip>
          <a:srcRect/>
          <a:stretch>
            <a:fillRect/>
          </a:stretch>
        </p:blipFill>
        <p:spPr bwMode="auto">
          <a:xfrm>
            <a:off x="7391400" y="0"/>
            <a:ext cx="1752600"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117475" y="204788"/>
            <a:ext cx="72739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altLang="en-US" smtClean="0"/>
              <a:t>Click to edit Master title style</a:t>
            </a:r>
          </a:p>
        </p:txBody>
      </p:sp>
      <p:sp>
        <p:nvSpPr>
          <p:cNvPr id="1028" name="Rectangle 4"/>
          <p:cNvSpPr>
            <a:spLocks noGrp="1" noChangeArrowheads="1"/>
          </p:cNvSpPr>
          <p:nvPr>
            <p:ph type="body" idx="1"/>
          </p:nvPr>
        </p:nvSpPr>
        <p:spPr bwMode="auto">
          <a:xfrm>
            <a:off x="228600" y="1752600"/>
            <a:ext cx="8534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3605" name="Rectangle 5"/>
          <p:cNvSpPr>
            <a:spLocks noGrp="1" noChangeArrowheads="1"/>
          </p:cNvSpPr>
          <p:nvPr>
            <p:ph type="ftr" sz="quarter" idx="3"/>
          </p:nvPr>
        </p:nvSpPr>
        <p:spPr bwMode="auto">
          <a:xfrm>
            <a:off x="304800" y="6324600"/>
            <a:ext cx="5410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50000"/>
              </a:spcBef>
              <a:defRPr sz="1000">
                <a:solidFill>
                  <a:schemeClr val="bg2"/>
                </a:solidFill>
                <a:latin typeface="+mn-lt"/>
              </a:defRPr>
            </a:lvl1pPr>
          </a:lstStyle>
          <a:p>
            <a:pPr>
              <a:defRPr/>
            </a:pPr>
            <a:r>
              <a:rPr lang="en-US"/>
              <a:t>Copyright © 2009 Pearson Addison-Wesley. All rights reserved.</a:t>
            </a:r>
          </a:p>
        </p:txBody>
      </p:sp>
      <p:sp>
        <p:nvSpPr>
          <p:cNvPr id="153606" name="Rectangle 6"/>
          <p:cNvSpPr>
            <a:spLocks noChangeArrowheads="1"/>
          </p:cNvSpPr>
          <p:nvPr/>
        </p:nvSpPr>
        <p:spPr bwMode="auto">
          <a:xfrm>
            <a:off x="0" y="1447800"/>
            <a:ext cx="8991600" cy="152400"/>
          </a:xfrm>
          <a:prstGeom prst="rect">
            <a:avLst/>
          </a:prstGeom>
          <a:solidFill>
            <a:srgbClr val="00477F"/>
          </a:solidFill>
          <a:ln w="9525">
            <a:noFill/>
            <a:miter lim="800000"/>
            <a:headEnd/>
            <a:tailEnd/>
          </a:ln>
          <a:effectLst/>
        </p:spPr>
        <p:txBody>
          <a:bodyPr wrap="none" anchor="ctr"/>
          <a:lstStyle/>
          <a:p>
            <a:pPr>
              <a:defRPr/>
            </a:pPr>
            <a:endParaRPr lang="en-US"/>
          </a:p>
        </p:txBody>
      </p:sp>
      <p:sp>
        <p:nvSpPr>
          <p:cNvPr id="153607" name="Rectangle 7"/>
          <p:cNvSpPr>
            <a:spLocks noChangeArrowheads="1"/>
          </p:cNvSpPr>
          <p:nvPr/>
        </p:nvSpPr>
        <p:spPr bwMode="auto">
          <a:xfrm>
            <a:off x="8839200" y="1447800"/>
            <a:ext cx="304800" cy="5334000"/>
          </a:xfrm>
          <a:prstGeom prst="rect">
            <a:avLst/>
          </a:prstGeom>
          <a:solidFill>
            <a:srgbClr val="00477F"/>
          </a:solidFill>
          <a:ln w="9525">
            <a:noFill/>
            <a:miter lim="800000"/>
            <a:headEnd/>
            <a:tailEnd/>
          </a:ln>
          <a:effectLst/>
        </p:spPr>
        <p:txBody>
          <a:bodyPr wrap="none" anchor="ctr"/>
          <a:lstStyle/>
          <a:p>
            <a:pPr>
              <a:defRPr/>
            </a:pPr>
            <a:endParaRPr lang="en-US"/>
          </a:p>
        </p:txBody>
      </p:sp>
      <p:sp>
        <p:nvSpPr>
          <p:cNvPr id="153608" name="AutoShape 8"/>
          <p:cNvSpPr>
            <a:spLocks noChangeArrowheads="1"/>
          </p:cNvSpPr>
          <p:nvPr/>
        </p:nvSpPr>
        <p:spPr bwMode="auto">
          <a:xfrm>
            <a:off x="8634413" y="1600200"/>
            <a:ext cx="381000" cy="4800600"/>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53609" name="AutoShape 9"/>
          <p:cNvSpPr>
            <a:spLocks noChangeArrowheads="1"/>
          </p:cNvSpPr>
          <p:nvPr/>
        </p:nvSpPr>
        <p:spPr bwMode="auto">
          <a:xfrm>
            <a:off x="8153400" y="6400800"/>
            <a:ext cx="990600" cy="381000"/>
          </a:xfrm>
          <a:prstGeom prst="roundRect">
            <a:avLst>
              <a:gd name="adj" fmla="val 16667"/>
            </a:avLst>
          </a:prstGeom>
          <a:solidFill>
            <a:srgbClr val="00477F"/>
          </a:solidFill>
          <a:ln w="9525">
            <a:noFill/>
            <a:round/>
            <a:headEnd/>
            <a:tailEnd/>
          </a:ln>
          <a:effectLst/>
        </p:spPr>
        <p:txBody>
          <a:bodyPr wrap="none" anchor="ctr"/>
          <a:lstStyle/>
          <a:p>
            <a:pPr>
              <a:defRPr/>
            </a:pPr>
            <a:endParaRPr lang="en-US"/>
          </a:p>
        </p:txBody>
      </p:sp>
      <p:sp>
        <p:nvSpPr>
          <p:cNvPr id="153610" name="Rectangle 10"/>
          <p:cNvSpPr>
            <a:spLocks noChangeArrowheads="1"/>
          </p:cNvSpPr>
          <p:nvPr/>
        </p:nvSpPr>
        <p:spPr bwMode="auto">
          <a:xfrm>
            <a:off x="8153400" y="6629400"/>
            <a:ext cx="990600" cy="228600"/>
          </a:xfrm>
          <a:prstGeom prst="rect">
            <a:avLst/>
          </a:prstGeom>
          <a:solidFill>
            <a:srgbClr val="00477F"/>
          </a:solidFill>
          <a:ln w="9525">
            <a:noFill/>
            <a:miter lim="800000"/>
            <a:headEnd/>
            <a:tailEnd/>
          </a:ln>
          <a:effectLst/>
        </p:spPr>
        <p:txBody>
          <a:bodyPr wrap="none" anchor="ctr"/>
          <a:lstStyle/>
          <a:p>
            <a:pPr>
              <a:defRPr/>
            </a:pPr>
            <a:endParaRPr lang="en-US"/>
          </a:p>
        </p:txBody>
      </p:sp>
      <p:sp>
        <p:nvSpPr>
          <p:cNvPr id="153611" name="Rectangle 11"/>
          <p:cNvSpPr>
            <a:spLocks noGrp="1" noChangeArrowheads="1"/>
          </p:cNvSpPr>
          <p:nvPr>
            <p:ph type="sldNum" sz="quarter" idx="4"/>
          </p:nvPr>
        </p:nvSpPr>
        <p:spPr bwMode="auto">
          <a:xfrm>
            <a:off x="8161338" y="636905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800" b="1">
                <a:solidFill>
                  <a:srgbClr val="FAF199"/>
                </a:solidFill>
                <a:latin typeface="Arial" panose="020B0604020202020204" pitchFamily="34" charset="0"/>
              </a:defRPr>
            </a:lvl1pPr>
          </a:lstStyle>
          <a:p>
            <a:r>
              <a:rPr lang="en-US" altLang="en-US"/>
              <a:t>6-</a:t>
            </a:r>
            <a:fld id="{5B42A788-F982-46C0-A5DF-9EA5E0C4CA6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8"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ransition spd="med">
    <p:pull dir="rd"/>
  </p:transition>
  <p:hf hdr="0" dt="0"/>
  <p:txStyles>
    <p:title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charset="0"/>
        </a:defRPr>
      </a:lvl2pPr>
      <a:lvl3pPr algn="l" rtl="0" eaLnBrk="0" fontAlgn="base" hangingPunct="0">
        <a:spcBef>
          <a:spcPct val="0"/>
        </a:spcBef>
        <a:spcAft>
          <a:spcPct val="0"/>
        </a:spcAft>
        <a:defRPr sz="4000">
          <a:solidFill>
            <a:schemeClr val="tx1"/>
          </a:solidFill>
          <a:latin typeface="Arial" charset="0"/>
        </a:defRPr>
      </a:lvl3pPr>
      <a:lvl4pPr algn="l" rtl="0" eaLnBrk="0" fontAlgn="base" hangingPunct="0">
        <a:spcBef>
          <a:spcPct val="0"/>
        </a:spcBef>
        <a:spcAft>
          <a:spcPct val="0"/>
        </a:spcAft>
        <a:defRPr sz="4000">
          <a:solidFill>
            <a:schemeClr val="tx1"/>
          </a:solidFill>
          <a:latin typeface="Arial" charset="0"/>
        </a:defRPr>
      </a:lvl4pPr>
      <a:lvl5pPr algn="l" rtl="0" eaLnBrk="0" fontAlgn="base" hangingPunct="0">
        <a:spcBef>
          <a:spcPct val="0"/>
        </a:spcBef>
        <a:spcAft>
          <a:spcPct val="0"/>
        </a:spcAft>
        <a:defRPr sz="4000">
          <a:solidFill>
            <a:schemeClr val="tx1"/>
          </a:solidFill>
          <a:latin typeface="Arial" charset="0"/>
        </a:defRPr>
      </a:lvl5pPr>
      <a:lvl6pPr marL="457200" algn="l" rtl="0" fontAlgn="base">
        <a:spcBef>
          <a:spcPct val="0"/>
        </a:spcBef>
        <a:spcAft>
          <a:spcPct val="0"/>
        </a:spcAft>
        <a:defRPr sz="4000">
          <a:solidFill>
            <a:schemeClr val="tx1"/>
          </a:solidFill>
          <a:latin typeface="Arial" charset="0"/>
        </a:defRPr>
      </a:lvl6pPr>
      <a:lvl7pPr marL="914400" algn="l" rtl="0" fontAlgn="base">
        <a:spcBef>
          <a:spcPct val="0"/>
        </a:spcBef>
        <a:spcAft>
          <a:spcPct val="0"/>
        </a:spcAft>
        <a:defRPr sz="4000">
          <a:solidFill>
            <a:schemeClr val="tx1"/>
          </a:solidFill>
          <a:latin typeface="Arial" charset="0"/>
        </a:defRPr>
      </a:lvl7pPr>
      <a:lvl8pPr marL="1371600" algn="l" rtl="0" fontAlgn="base">
        <a:spcBef>
          <a:spcPct val="0"/>
        </a:spcBef>
        <a:spcAft>
          <a:spcPct val="0"/>
        </a:spcAft>
        <a:defRPr sz="4000">
          <a:solidFill>
            <a:schemeClr val="tx1"/>
          </a:solidFill>
          <a:latin typeface="Arial" charset="0"/>
        </a:defRPr>
      </a:lvl8pPr>
      <a:lvl9pPr marL="1828800" algn="l" rtl="0" fontAlgn="base">
        <a:spcBef>
          <a:spcPct val="0"/>
        </a:spcBef>
        <a:spcAft>
          <a:spcPct val="0"/>
        </a:spcAft>
        <a:defRPr sz="4000">
          <a:solidFill>
            <a:schemeClr val="tx1"/>
          </a:solidFill>
          <a:latin typeface="Arial" charset="0"/>
        </a:defRPr>
      </a:lvl9pPr>
    </p:titleStyle>
    <p:bodyStyle>
      <a:lvl1pPr marL="342900" indent="-342900" algn="l" rtl="0" eaLnBrk="0" fontAlgn="base" hangingPunct="0">
        <a:spcBef>
          <a:spcPct val="30000"/>
        </a:spcBef>
        <a:spcAft>
          <a:spcPct val="0"/>
        </a:spcAft>
        <a:buClr>
          <a:schemeClr val="tx1"/>
        </a:buClr>
        <a:buFont typeface="Times"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30000"/>
        </a:spcBef>
        <a:spcAft>
          <a:spcPct val="0"/>
        </a:spcAft>
        <a:buClr>
          <a:schemeClr val="tx1"/>
        </a:buClr>
        <a:buFont typeface="Times" panose="02020603050405020304" pitchFamily="18" charset="0"/>
        <a:buChar char="–"/>
        <a:defRPr sz="2800">
          <a:solidFill>
            <a:schemeClr val="tx1"/>
          </a:solidFill>
          <a:latin typeface="+mn-lt"/>
        </a:defRPr>
      </a:lvl2pPr>
      <a:lvl3pPr marL="1143000" indent="-228600" algn="l" rtl="0" eaLnBrk="0" fontAlgn="base" hangingPunct="0">
        <a:spcBef>
          <a:spcPct val="30000"/>
        </a:spcBef>
        <a:spcAft>
          <a:spcPct val="0"/>
        </a:spcAft>
        <a:buClr>
          <a:schemeClr val="tx1"/>
        </a:buClr>
        <a:buFont typeface="Times" panose="02020603050405020304" pitchFamily="18" charset="0"/>
        <a:buChar char="•"/>
        <a:defRPr sz="2400">
          <a:solidFill>
            <a:schemeClr val="tx1"/>
          </a:solidFill>
          <a:latin typeface="+mn-lt"/>
        </a:defRPr>
      </a:lvl3pPr>
      <a:lvl4pPr marL="1600200" indent="-228600" algn="l" rtl="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mn-lt"/>
        </a:defRPr>
      </a:lvl4pPr>
      <a:lvl5pPr marL="2057400" indent="-228600" algn="l" rtl="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mn-lt"/>
        </a:defRPr>
      </a:lvl5pPr>
      <a:lvl6pPr marL="2514600" indent="-228600" algn="l" rtl="0" fontAlgn="base">
        <a:spcBef>
          <a:spcPct val="30000"/>
        </a:spcBef>
        <a:spcAft>
          <a:spcPct val="0"/>
        </a:spcAft>
        <a:buClr>
          <a:schemeClr val="tx1"/>
        </a:buClr>
        <a:buFont typeface="Times" pitchFamily="18" charset="0"/>
        <a:buChar char="•"/>
        <a:defRPr sz="2000">
          <a:solidFill>
            <a:schemeClr val="tx1"/>
          </a:solidFill>
          <a:latin typeface="+mn-lt"/>
        </a:defRPr>
      </a:lvl6pPr>
      <a:lvl7pPr marL="2971800" indent="-228600" algn="l" rtl="0" fontAlgn="base">
        <a:spcBef>
          <a:spcPct val="30000"/>
        </a:spcBef>
        <a:spcAft>
          <a:spcPct val="0"/>
        </a:spcAft>
        <a:buClr>
          <a:schemeClr val="tx1"/>
        </a:buClr>
        <a:buFont typeface="Times" pitchFamily="18" charset="0"/>
        <a:buChar char="•"/>
        <a:defRPr sz="2000">
          <a:solidFill>
            <a:schemeClr val="tx1"/>
          </a:solidFill>
          <a:latin typeface="+mn-lt"/>
        </a:defRPr>
      </a:lvl7pPr>
      <a:lvl8pPr marL="3429000" indent="-228600" algn="l" rtl="0" fontAlgn="base">
        <a:spcBef>
          <a:spcPct val="30000"/>
        </a:spcBef>
        <a:spcAft>
          <a:spcPct val="0"/>
        </a:spcAft>
        <a:buClr>
          <a:schemeClr val="tx1"/>
        </a:buClr>
        <a:buFont typeface="Times" pitchFamily="18" charset="0"/>
        <a:buChar char="•"/>
        <a:defRPr sz="2000">
          <a:solidFill>
            <a:schemeClr val="tx1"/>
          </a:solidFill>
          <a:latin typeface="+mn-lt"/>
        </a:defRPr>
      </a:lvl8pPr>
      <a:lvl9pPr marL="3886200" indent="-228600" algn="l" rtl="0" fontAlgn="base">
        <a:spcBef>
          <a:spcPct val="30000"/>
        </a:spcBef>
        <a:spcAft>
          <a:spcPct val="0"/>
        </a:spcAft>
        <a:buClr>
          <a:schemeClr val="tx1"/>
        </a:buClr>
        <a:buFont typeface="Times"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307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3076" name="Rectangle 5"/>
          <p:cNvSpPr>
            <a:spLocks noGrp="1" noChangeArrowheads="1"/>
          </p:cNvSpPr>
          <p:nvPr>
            <p:ph type="ctrTitle"/>
          </p:nvPr>
        </p:nvSpPr>
        <p:spPr>
          <a:noFill/>
        </p:spPr>
        <p:txBody>
          <a:bodyPr lIns="90488" tIns="44450" rIns="90488" bIns="44450"/>
          <a:lstStyle/>
          <a:p>
            <a:pPr eaLnBrk="1" hangingPunct="1"/>
            <a:r>
              <a:rPr lang="en-US" altLang="en-US" smtClean="0"/>
              <a:t>Chapter 6</a:t>
            </a:r>
          </a:p>
        </p:txBody>
      </p:sp>
      <p:sp>
        <p:nvSpPr>
          <p:cNvPr id="3077" name="Rectangle 6"/>
          <p:cNvSpPr>
            <a:spLocks noGrp="1" noChangeArrowheads="1"/>
          </p:cNvSpPr>
          <p:nvPr>
            <p:ph type="subTitle" idx="1"/>
          </p:nvPr>
        </p:nvSpPr>
        <p:spPr>
          <a:xfrm>
            <a:off x="457200" y="1828800"/>
            <a:ext cx="4191000" cy="3657600"/>
          </a:xfrm>
          <a:noFill/>
        </p:spPr>
        <p:txBody>
          <a:bodyPr lIns="90488" tIns="44450" rIns="90488" bIns="44450"/>
          <a:lstStyle/>
          <a:p>
            <a:pPr eaLnBrk="1" hangingPunct="1"/>
            <a:r>
              <a:rPr lang="en-US" altLang="en-US" smtClean="0"/>
              <a:t>Population Growth and Economic Development: Causes, Consequences, </a:t>
            </a:r>
            <a:br>
              <a:rPr lang="en-US" altLang="en-US" smtClean="0"/>
            </a:br>
            <a:r>
              <a:rPr lang="en-US" altLang="en-US" smtClean="0"/>
              <a:t>and Controversies</a:t>
            </a: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2AB74EDA-6C53-469C-AA58-E291E1A29195}" type="slidenum">
              <a:rPr lang="en-US" altLang="en-US" sz="1800" b="1">
                <a:solidFill>
                  <a:srgbClr val="FAF199"/>
                </a:solidFill>
                <a:latin typeface="Arial" panose="020B0604020202020204" pitchFamily="34" charset="0"/>
              </a:rPr>
              <a:pPr algn="ctr"/>
              <a:t>10</a:t>
            </a:fld>
            <a:endParaRPr lang="en-US" altLang="en-US" sz="1800" b="1">
              <a:solidFill>
                <a:srgbClr val="FAF199"/>
              </a:solidFill>
              <a:latin typeface="Arial" panose="020B0604020202020204" pitchFamily="34" charset="0"/>
            </a:endParaRPr>
          </a:p>
        </p:txBody>
      </p:sp>
      <p:sp>
        <p:nvSpPr>
          <p:cNvPr id="13315"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2. The hidden momentum of population growth is caused by</a:t>
            </a:r>
          </a:p>
          <a:p>
            <a:pPr marL="609600" indent="-609600">
              <a:buFont typeface="Times" panose="02020603050405020304" pitchFamily="18" charset="0"/>
              <a:buNone/>
            </a:pPr>
            <a:r>
              <a:rPr lang="en-US" altLang="en-US" smtClean="0"/>
              <a:t>a. the demographic transition.</a:t>
            </a:r>
          </a:p>
          <a:p>
            <a:pPr marL="609600" indent="-609600">
              <a:buFont typeface="Times" panose="02020603050405020304" pitchFamily="18" charset="0"/>
              <a:buNone/>
            </a:pPr>
            <a:r>
              <a:rPr lang="en-US" altLang="en-US" smtClean="0"/>
              <a:t>b. population age structure.</a:t>
            </a:r>
          </a:p>
          <a:p>
            <a:pPr marL="609600" indent="-609600">
              <a:buFont typeface="Times" panose="02020603050405020304" pitchFamily="18" charset="0"/>
              <a:buNone/>
            </a:pPr>
            <a:r>
              <a:rPr lang="en-US" altLang="en-US" smtClean="0"/>
              <a:t>c. the opportunity cost of a woman’s time.</a:t>
            </a:r>
          </a:p>
          <a:p>
            <a:pPr marL="609600" indent="-609600">
              <a:buFont typeface="Times" panose="02020603050405020304" pitchFamily="18" charset="0"/>
              <a:buNone/>
            </a:pPr>
            <a:r>
              <a:rPr lang="en-US" altLang="en-US" smtClean="0"/>
              <a:t>d. children’s contribution to income.</a:t>
            </a:r>
          </a:p>
          <a:p>
            <a:pPr marL="609600" indent="-60960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892F8D48-7553-40C7-912F-21BFD87EA06F}" type="slidenum">
              <a:rPr lang="en-US" altLang="en-US" sz="1800" b="1">
                <a:solidFill>
                  <a:srgbClr val="FAF199"/>
                </a:solidFill>
                <a:latin typeface="Arial" panose="020B0604020202020204" pitchFamily="34" charset="0"/>
              </a:rPr>
              <a:pPr algn="ctr"/>
              <a:t>11</a:t>
            </a:fld>
            <a:endParaRPr lang="en-US" altLang="en-US" sz="1800" b="1">
              <a:solidFill>
                <a:srgbClr val="FAF199"/>
              </a:solidFill>
              <a:latin typeface="Arial" panose="020B0604020202020204" pitchFamily="34" charset="0"/>
            </a:endParaRPr>
          </a:p>
        </p:txBody>
      </p:sp>
      <p:sp>
        <p:nvSpPr>
          <p:cNvPr id="14339"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z="2800" smtClean="0"/>
              <a:t>3. In Stage III of the demographic transition,</a:t>
            </a:r>
          </a:p>
          <a:p>
            <a:pPr marL="609600" indent="-609600">
              <a:buFont typeface="Times" panose="02020603050405020304" pitchFamily="18" charset="0"/>
              <a:buNone/>
            </a:pPr>
            <a:r>
              <a:rPr lang="en-US" altLang="en-US" sz="2800" smtClean="0"/>
              <a:t>a. the birth rate and the death rate are relatively low.</a:t>
            </a:r>
          </a:p>
          <a:p>
            <a:pPr marL="609600" indent="-609600">
              <a:buFont typeface="Times" panose="02020603050405020304" pitchFamily="18" charset="0"/>
              <a:buNone/>
            </a:pPr>
            <a:r>
              <a:rPr lang="en-US" altLang="en-US" sz="2800" smtClean="0"/>
              <a:t>b. the birth rate and the death rate are relatively high.</a:t>
            </a:r>
          </a:p>
          <a:p>
            <a:pPr marL="609600" indent="-609600">
              <a:buFont typeface="Times" panose="02020603050405020304" pitchFamily="18" charset="0"/>
              <a:buNone/>
            </a:pPr>
            <a:r>
              <a:rPr lang="en-US" altLang="en-US" sz="2800" smtClean="0"/>
              <a:t>c. the birth rate is relatively high and the death rate is relatively low.</a:t>
            </a:r>
          </a:p>
          <a:p>
            <a:pPr marL="609600" indent="-609600">
              <a:buFont typeface="Times" panose="02020603050405020304" pitchFamily="18" charset="0"/>
              <a:buNone/>
            </a:pPr>
            <a:r>
              <a:rPr lang="en-US" altLang="en-US" sz="2800" smtClean="0"/>
              <a:t>d. the birth rate is relatively low and the death rate is relatively high.</a:t>
            </a:r>
          </a:p>
          <a:p>
            <a:pPr marL="609600" indent="-609600" eaLnBrk="1" hangingPunct="1">
              <a:buFont typeface="Times" panose="02020603050405020304" pitchFamily="18" charset="0"/>
              <a:buNone/>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9B8BE845-A87C-4551-A876-B986155B009B}" type="slidenum">
              <a:rPr lang="en-US" altLang="en-US" sz="1800" b="1">
                <a:solidFill>
                  <a:srgbClr val="FAF199"/>
                </a:solidFill>
                <a:latin typeface="Arial" panose="020B0604020202020204" pitchFamily="34" charset="0"/>
              </a:rPr>
              <a:pPr algn="ctr"/>
              <a:t>12</a:t>
            </a:fld>
            <a:endParaRPr lang="en-US" altLang="en-US" sz="1800" b="1">
              <a:solidFill>
                <a:srgbClr val="FAF199"/>
              </a:solidFill>
              <a:latin typeface="Arial" panose="020B0604020202020204" pitchFamily="34" charset="0"/>
            </a:endParaRPr>
          </a:p>
        </p:txBody>
      </p:sp>
      <p:sp>
        <p:nvSpPr>
          <p:cNvPr id="15363"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4. The Malthusian population trap assumes that</a:t>
            </a:r>
          </a:p>
          <a:p>
            <a:pPr marL="609600" indent="-609600">
              <a:buFont typeface="Times" panose="02020603050405020304" pitchFamily="18" charset="0"/>
              <a:buNone/>
            </a:pPr>
            <a:r>
              <a:rPr lang="en-US" altLang="en-US" smtClean="0"/>
              <a:t>a. contraception is unavailable.</a:t>
            </a:r>
          </a:p>
          <a:p>
            <a:pPr marL="609600" indent="-609600">
              <a:buFont typeface="Times" panose="02020603050405020304" pitchFamily="18" charset="0"/>
              <a:buNone/>
            </a:pPr>
            <a:r>
              <a:rPr lang="en-US" altLang="en-US" smtClean="0"/>
              <a:t>b. technological progress may be rapid.</a:t>
            </a:r>
          </a:p>
          <a:p>
            <a:pPr marL="609600" indent="-609600">
              <a:buFont typeface="Times" panose="02020603050405020304" pitchFamily="18" charset="0"/>
              <a:buNone/>
            </a:pPr>
            <a:r>
              <a:rPr lang="en-US" altLang="en-US" smtClean="0"/>
              <a:t>c. fertility increases with per capita income.</a:t>
            </a:r>
          </a:p>
          <a:p>
            <a:pPr marL="609600" indent="-609600">
              <a:buFont typeface="Times" panose="02020603050405020304" pitchFamily="18" charset="0"/>
              <a:buNone/>
            </a:pPr>
            <a:r>
              <a:rPr lang="en-US" altLang="en-US" smtClean="0"/>
              <a:t>d. All of the above.</a:t>
            </a:r>
          </a:p>
          <a:p>
            <a:pPr marL="609600" indent="-60960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C212D0D2-DDF0-4C21-A737-308777F33842}" type="slidenum">
              <a:rPr lang="en-US" altLang="en-US" sz="1800" b="1">
                <a:solidFill>
                  <a:srgbClr val="FAF199"/>
                </a:solidFill>
                <a:latin typeface="Arial" panose="020B0604020202020204" pitchFamily="34" charset="0"/>
              </a:rPr>
              <a:pPr algn="ctr"/>
              <a:t>13</a:t>
            </a:fld>
            <a:endParaRPr lang="en-US" altLang="en-US" sz="1800" b="1">
              <a:solidFill>
                <a:srgbClr val="FAF199"/>
              </a:solidFill>
              <a:latin typeface="Arial" panose="020B0604020202020204" pitchFamily="34" charset="0"/>
            </a:endParaRPr>
          </a:p>
        </p:txBody>
      </p:sp>
      <p:sp>
        <p:nvSpPr>
          <p:cNvPr id="16387"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z="2800" smtClean="0"/>
              <a:t>5. Which of the following would most likely reduce the birthrate?</a:t>
            </a:r>
          </a:p>
          <a:p>
            <a:pPr marL="609600" indent="-609600">
              <a:buFont typeface="Times" panose="02020603050405020304" pitchFamily="18" charset="0"/>
              <a:buNone/>
            </a:pPr>
            <a:r>
              <a:rPr lang="en-US" altLang="en-US" sz="2800" smtClean="0"/>
              <a:t>a. public health improvements</a:t>
            </a:r>
          </a:p>
          <a:p>
            <a:pPr marL="609600" indent="-609600">
              <a:buFont typeface="Times" panose="02020603050405020304" pitchFamily="18" charset="0"/>
              <a:buNone/>
            </a:pPr>
            <a:r>
              <a:rPr lang="en-US" altLang="en-US" sz="2800" smtClean="0"/>
              <a:t>b. an increase in child mortality</a:t>
            </a:r>
          </a:p>
          <a:p>
            <a:pPr marL="609600" indent="-609600">
              <a:buFont typeface="Times" panose="02020603050405020304" pitchFamily="18" charset="0"/>
              <a:buNone/>
            </a:pPr>
            <a:r>
              <a:rPr lang="en-US" altLang="en-US" sz="2800" smtClean="0"/>
              <a:t>c. a decline in the availability of secondary education</a:t>
            </a:r>
          </a:p>
          <a:p>
            <a:pPr marL="609600" indent="-609600">
              <a:buFont typeface="Times" panose="02020603050405020304" pitchFamily="18" charset="0"/>
              <a:buNone/>
            </a:pPr>
            <a:r>
              <a:rPr lang="en-US" altLang="en-US" sz="2800" smtClean="0"/>
              <a:t>d. a reduction in the opportunity cost of a woman’s time</a:t>
            </a:r>
          </a:p>
          <a:p>
            <a:pPr marL="609600" indent="-609600">
              <a:buFont typeface="Times" panose="02020603050405020304" pitchFamily="18" charset="0"/>
              <a:buNone/>
            </a:pPr>
            <a:r>
              <a:rPr lang="en-US" altLang="en-US" sz="2800" smtClean="0"/>
              <a:t>e. All of the above.</a:t>
            </a:r>
          </a:p>
          <a:p>
            <a:pPr marL="609600" indent="-60960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077">
                                            <p:txEl>
                                              <p:pRg st="5" end="5"/>
                                            </p:txEl>
                                          </p:spTgt>
                                        </p:tgtEl>
                                        <p:attrNameLst>
                                          <p:attrName>style.visibility</p:attrName>
                                        </p:attrNameLst>
                                      </p:cBhvr>
                                      <p:to>
                                        <p:strVal val="visible"/>
                                      </p:to>
                                    </p:set>
                                    <p:anim calcmode="lin" valueType="num">
                                      <p:cBhvr additive="base">
                                        <p:cTn id="27" dur="500" fill="hold"/>
                                        <p:tgtEl>
                                          <p:spTgt spid="307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077">
                                            <p:txEl>
                                              <p:pRg st="5" end="5"/>
                                            </p:txEl>
                                          </p:spTgt>
                                        </p:tgtEl>
                                        <p:attrNameLst>
                                          <p:attrName>ppt_y</p:attrName>
                                        </p:attrNameLst>
                                      </p:cBhvr>
                                      <p:tavLst>
                                        <p:tav tm="0">
                                          <p:val>
                                            <p:strVal val="1+#ppt_h/2"/>
                                          </p:val>
                                        </p:tav>
                                        <p:tav tm="100000">
                                          <p:val>
                                            <p:strVal val="#ppt_y"/>
                                          </p:val>
                                        </p:tav>
                                      </p:tavLst>
                                    </p:anim>
                                  </p:childTnLst>
                                </p:cTn>
                              </p:par>
                              <p:par>
                                <p:cTn id="29" presetID="22" presetClass="entr" presetSubtype="8"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left)">
                                      <p:cBhvr>
                                        <p:cTn id="31" dur="45000"/>
                                        <p:tgtEl>
                                          <p:spTgt spid="6"/>
                                        </p:tgtEl>
                                      </p:cBhvr>
                                    </p:animEffect>
                                  </p:childTnLst>
                                </p:cTn>
                              </p:par>
                            </p:childTnLst>
                          </p:cTn>
                        </p:par>
                        <p:par>
                          <p:cTn id="32" fill="hold" nodeType="afterGroup">
                            <p:stCondLst>
                              <p:cond delay="45000"/>
                            </p:stCondLst>
                            <p:childTnLst>
                              <p:par>
                                <p:cTn id="33" presetID="1" presetClass="entr" presetSubtype="0" fill="hold" grpId="0" nodeType="afterEffect">
                                  <p:stCondLst>
                                    <p:cond delay="0"/>
                                  </p:stCondLst>
                                  <p:childTnLst>
                                    <p:set>
                                      <p:cBhvr>
                                        <p:cTn id="3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3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ADBB694E-D75F-430D-9D99-F87871C1A6F0}" type="slidenum">
              <a:rPr lang="en-US" altLang="en-US" sz="1800" b="1">
                <a:solidFill>
                  <a:srgbClr val="FAF199"/>
                </a:solidFill>
                <a:latin typeface="Arial" panose="020B0604020202020204" pitchFamily="34" charset="0"/>
              </a:rPr>
              <a:pPr algn="ctr"/>
              <a:t>14</a:t>
            </a:fld>
            <a:endParaRPr lang="en-US" altLang="en-US" sz="1800" b="1">
              <a:solidFill>
                <a:srgbClr val="FAF199"/>
              </a:solidFill>
              <a:latin typeface="Arial" panose="020B0604020202020204" pitchFamily="34" charset="0"/>
            </a:endParaRPr>
          </a:p>
        </p:txBody>
      </p:sp>
      <p:sp>
        <p:nvSpPr>
          <p:cNvPr id="17411"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6. The number of live births per 1000 people in the population per year is the</a:t>
            </a:r>
          </a:p>
          <a:p>
            <a:pPr marL="609600" indent="-609600">
              <a:buFont typeface="Times" panose="02020603050405020304" pitchFamily="18" charset="0"/>
              <a:buNone/>
            </a:pPr>
            <a:r>
              <a:rPr lang="en-US" altLang="en-US" smtClean="0"/>
              <a:t>a. hidden momentum of population growth.</a:t>
            </a:r>
          </a:p>
          <a:p>
            <a:pPr marL="609600" indent="-609600">
              <a:buFont typeface="Times" panose="02020603050405020304" pitchFamily="18" charset="0"/>
              <a:buNone/>
            </a:pPr>
            <a:r>
              <a:rPr lang="en-US" altLang="en-US" smtClean="0"/>
              <a:t>b. population growth rate.</a:t>
            </a:r>
          </a:p>
          <a:p>
            <a:pPr marL="609600" indent="-609600">
              <a:buFont typeface="Times" panose="02020603050405020304" pitchFamily="18" charset="0"/>
              <a:buNone/>
            </a:pPr>
            <a:r>
              <a:rPr lang="en-US" altLang="en-US" smtClean="0"/>
              <a:t>c. demographic transition.</a:t>
            </a:r>
          </a:p>
          <a:p>
            <a:pPr marL="609600" indent="-609600">
              <a:buFont typeface="Times" panose="02020603050405020304" pitchFamily="18" charset="0"/>
              <a:buNone/>
            </a:pPr>
            <a:r>
              <a:rPr lang="en-US" altLang="en-US" smtClean="0"/>
              <a:t>d. crude birth rate.</a:t>
            </a:r>
          </a:p>
          <a:p>
            <a:pPr marL="609600" indent="-60960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1CC84A42-F800-478C-909D-1A4AB3FB0047}" type="slidenum">
              <a:rPr lang="en-US" altLang="en-US" sz="1800" b="1">
                <a:solidFill>
                  <a:srgbClr val="FAF199"/>
                </a:solidFill>
                <a:latin typeface="Arial" panose="020B0604020202020204" pitchFamily="34" charset="0"/>
              </a:rPr>
              <a:pPr algn="ctr"/>
              <a:t>15</a:t>
            </a:fld>
            <a:endParaRPr lang="en-US" altLang="en-US" sz="1800" b="1">
              <a:solidFill>
                <a:srgbClr val="FAF199"/>
              </a:solidFill>
              <a:latin typeface="Arial" panose="020B0604020202020204" pitchFamily="34" charset="0"/>
            </a:endParaRPr>
          </a:p>
        </p:txBody>
      </p:sp>
      <p:sp>
        <p:nvSpPr>
          <p:cNvPr id="18435"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7. Which of the following will cause the largest reduction in the birthrate?</a:t>
            </a:r>
          </a:p>
          <a:p>
            <a:pPr marL="609600" indent="-609600">
              <a:buFont typeface="Times" panose="02020603050405020304" pitchFamily="18" charset="0"/>
              <a:buNone/>
            </a:pPr>
            <a:r>
              <a:rPr lang="en-US" altLang="en-US" smtClean="0"/>
              <a:t>a. the population becomes less religious</a:t>
            </a:r>
          </a:p>
          <a:p>
            <a:pPr marL="609600" indent="-609600">
              <a:buFont typeface="Times" panose="02020603050405020304" pitchFamily="18" charset="0"/>
              <a:buNone/>
            </a:pPr>
            <a:r>
              <a:rPr lang="en-US" altLang="en-US" smtClean="0"/>
              <a:t>b. public healthcare improves</a:t>
            </a:r>
          </a:p>
          <a:p>
            <a:pPr marL="609600" indent="-609600">
              <a:buFont typeface="Times" panose="02020603050405020304" pitchFamily="18" charset="0"/>
              <a:buNone/>
            </a:pPr>
            <a:r>
              <a:rPr lang="en-US" altLang="en-US" smtClean="0"/>
              <a:t>c. education becomes more available</a:t>
            </a:r>
          </a:p>
          <a:p>
            <a:pPr marL="609600" indent="-609600">
              <a:buFont typeface="Times" panose="02020603050405020304" pitchFamily="18" charset="0"/>
              <a:buNone/>
            </a:pPr>
            <a:r>
              <a:rPr lang="en-US" altLang="en-US" smtClean="0"/>
              <a:t>d. an increase in the opportunity cost of a woman’s time</a:t>
            </a:r>
          </a:p>
          <a:p>
            <a:pPr marL="609600" indent="-60960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5DF254D2-4373-411A-91D9-E1F71E7835CF}" type="slidenum">
              <a:rPr lang="en-US" altLang="en-US" sz="1800" b="1">
                <a:solidFill>
                  <a:srgbClr val="FAF199"/>
                </a:solidFill>
                <a:latin typeface="Arial" panose="020B0604020202020204" pitchFamily="34" charset="0"/>
              </a:rPr>
              <a:pPr algn="ctr"/>
              <a:t>16</a:t>
            </a:fld>
            <a:endParaRPr lang="en-US" altLang="en-US" sz="1800" b="1">
              <a:solidFill>
                <a:srgbClr val="FAF199"/>
              </a:solidFill>
              <a:latin typeface="Arial" panose="020B0604020202020204" pitchFamily="34" charset="0"/>
            </a:endParaRPr>
          </a:p>
        </p:txBody>
      </p:sp>
      <p:sp>
        <p:nvSpPr>
          <p:cNvPr id="19459"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8. In recent years, the fertility rate in developing countries has been</a:t>
            </a:r>
          </a:p>
          <a:p>
            <a:pPr marL="609600" indent="-609600">
              <a:buFont typeface="Times" panose="02020603050405020304" pitchFamily="18" charset="0"/>
              <a:buNone/>
            </a:pPr>
            <a:r>
              <a:rPr lang="en-US" altLang="en-US" smtClean="0"/>
              <a:t>a. declining.</a:t>
            </a:r>
          </a:p>
          <a:p>
            <a:pPr marL="609600" indent="-609600">
              <a:buFont typeface="Times" panose="02020603050405020304" pitchFamily="18" charset="0"/>
              <a:buNone/>
            </a:pPr>
            <a:r>
              <a:rPr lang="en-US" altLang="en-US" smtClean="0"/>
              <a:t>b. holding steady.</a:t>
            </a:r>
          </a:p>
          <a:p>
            <a:pPr marL="609600" indent="-609600">
              <a:buFont typeface="Times" panose="02020603050405020304" pitchFamily="18" charset="0"/>
              <a:buNone/>
            </a:pPr>
            <a:r>
              <a:rPr lang="en-US" altLang="en-US" smtClean="0"/>
              <a:t>c. increasing.</a:t>
            </a:r>
          </a:p>
          <a:p>
            <a:pPr marL="609600" indent="-609600">
              <a:buFont typeface="Times" panose="02020603050405020304" pitchFamily="18" charset="0"/>
              <a:buNone/>
            </a:pPr>
            <a:r>
              <a:rPr lang="en-US" altLang="en-US" smtClean="0"/>
              <a:t>d. showing no particular pattern.</a:t>
            </a:r>
          </a:p>
          <a:p>
            <a:pPr marL="609600" indent="-60960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7F66E403-5996-426F-8CFB-557005A50EFD}" type="slidenum">
              <a:rPr lang="en-US" altLang="en-US" sz="1800" b="1">
                <a:solidFill>
                  <a:srgbClr val="FAF199"/>
                </a:solidFill>
                <a:latin typeface="Arial" panose="020B0604020202020204" pitchFamily="34" charset="0"/>
              </a:rPr>
              <a:pPr algn="ctr"/>
              <a:t>17</a:t>
            </a:fld>
            <a:endParaRPr lang="en-US" altLang="en-US" sz="1800" b="1">
              <a:solidFill>
                <a:srgbClr val="FAF199"/>
              </a:solidFill>
              <a:latin typeface="Arial" panose="020B0604020202020204" pitchFamily="34" charset="0"/>
            </a:endParaRPr>
          </a:p>
        </p:txBody>
      </p:sp>
      <p:sp>
        <p:nvSpPr>
          <p:cNvPr id="20483"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z="2800" smtClean="0"/>
              <a:t>9. Evidence suggests that population growth has negative effects on</a:t>
            </a:r>
          </a:p>
          <a:p>
            <a:pPr marL="609600" indent="-609600">
              <a:buFont typeface="Times" panose="02020603050405020304" pitchFamily="18" charset="0"/>
              <a:buNone/>
            </a:pPr>
            <a:r>
              <a:rPr lang="en-US" altLang="en-US" sz="2800" smtClean="0"/>
              <a:t>a. economic growth.</a:t>
            </a:r>
          </a:p>
          <a:p>
            <a:pPr marL="609600" indent="-609600">
              <a:buFont typeface="Times" panose="02020603050405020304" pitchFamily="18" charset="0"/>
              <a:buNone/>
            </a:pPr>
            <a:r>
              <a:rPr lang="en-US" altLang="en-US" sz="2800" smtClean="0"/>
              <a:t>b. poverty reduction.</a:t>
            </a:r>
          </a:p>
          <a:p>
            <a:pPr marL="609600" indent="-609600">
              <a:buFont typeface="Times" panose="02020603050405020304" pitchFamily="18" charset="0"/>
              <a:buNone/>
            </a:pPr>
            <a:r>
              <a:rPr lang="en-US" altLang="en-US" sz="2800" smtClean="0"/>
              <a:t>c. environment.</a:t>
            </a:r>
          </a:p>
          <a:p>
            <a:pPr marL="609600" indent="-609600">
              <a:buFont typeface="Times" panose="02020603050405020304" pitchFamily="18" charset="0"/>
              <a:buNone/>
            </a:pPr>
            <a:r>
              <a:rPr lang="en-US" altLang="en-US" sz="2800" smtClean="0"/>
              <a:t>d. education.</a:t>
            </a:r>
          </a:p>
          <a:p>
            <a:pPr marL="609600" indent="-609600">
              <a:buFont typeface="Times" panose="02020603050405020304" pitchFamily="18" charset="0"/>
              <a:buNone/>
            </a:pPr>
            <a:r>
              <a:rPr lang="en-US" altLang="en-US" sz="2800" smtClean="0"/>
              <a:t>e. All of the above.</a:t>
            </a:r>
          </a:p>
          <a:p>
            <a:pPr marL="609600" indent="-60960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077">
                                            <p:txEl>
                                              <p:pRg st="5" end="5"/>
                                            </p:txEl>
                                          </p:spTgt>
                                        </p:tgtEl>
                                        <p:attrNameLst>
                                          <p:attrName>style.visibility</p:attrName>
                                        </p:attrNameLst>
                                      </p:cBhvr>
                                      <p:to>
                                        <p:strVal val="visible"/>
                                      </p:to>
                                    </p:set>
                                    <p:anim calcmode="lin" valueType="num">
                                      <p:cBhvr additive="base">
                                        <p:cTn id="27" dur="500" fill="hold"/>
                                        <p:tgtEl>
                                          <p:spTgt spid="307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077">
                                            <p:txEl>
                                              <p:pRg st="5" end="5"/>
                                            </p:txEl>
                                          </p:spTgt>
                                        </p:tgtEl>
                                        <p:attrNameLst>
                                          <p:attrName>ppt_y</p:attrName>
                                        </p:attrNameLst>
                                      </p:cBhvr>
                                      <p:tavLst>
                                        <p:tav tm="0">
                                          <p:val>
                                            <p:strVal val="1+#ppt_h/2"/>
                                          </p:val>
                                        </p:tav>
                                        <p:tav tm="100000">
                                          <p:val>
                                            <p:strVal val="#ppt_y"/>
                                          </p:val>
                                        </p:tav>
                                      </p:tavLst>
                                    </p:anim>
                                  </p:childTnLst>
                                </p:cTn>
                              </p:par>
                              <p:par>
                                <p:cTn id="29" presetID="22" presetClass="entr" presetSubtype="8"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left)">
                                      <p:cBhvr>
                                        <p:cTn id="31" dur="45000"/>
                                        <p:tgtEl>
                                          <p:spTgt spid="6"/>
                                        </p:tgtEl>
                                      </p:cBhvr>
                                    </p:animEffect>
                                  </p:childTnLst>
                                </p:cTn>
                              </p:par>
                            </p:childTnLst>
                          </p:cTn>
                        </p:par>
                        <p:par>
                          <p:cTn id="32" fill="hold" nodeType="afterGroup">
                            <p:stCondLst>
                              <p:cond delay="45000"/>
                            </p:stCondLst>
                            <p:childTnLst>
                              <p:par>
                                <p:cTn id="33" presetID="1" presetClass="entr" presetSubtype="0" fill="hold" grpId="0" nodeType="afterEffect">
                                  <p:stCondLst>
                                    <p:cond delay="0"/>
                                  </p:stCondLst>
                                  <p:childTnLst>
                                    <p:set>
                                      <p:cBhvr>
                                        <p:cTn id="3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33"/>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B6C739DE-CEB1-4DCA-A1C2-2293CA021AA9}" type="slidenum">
              <a:rPr lang="en-US" altLang="en-US" sz="1800" b="1">
                <a:solidFill>
                  <a:srgbClr val="FAF199"/>
                </a:solidFill>
                <a:latin typeface="Arial" panose="020B0604020202020204" pitchFamily="34" charset="0"/>
              </a:rPr>
              <a:pPr algn="ctr"/>
              <a:t>18</a:t>
            </a:fld>
            <a:endParaRPr lang="en-US" altLang="en-US" sz="1800" b="1">
              <a:solidFill>
                <a:srgbClr val="FAF199"/>
              </a:solidFill>
              <a:latin typeface="Arial" panose="020B0604020202020204" pitchFamily="34" charset="0"/>
            </a:endParaRPr>
          </a:p>
        </p:txBody>
      </p:sp>
      <p:sp>
        <p:nvSpPr>
          <p:cNvPr id="21507"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10. The proportion of the total population aged 0–15 and over 65, is known as the</a:t>
            </a:r>
          </a:p>
          <a:p>
            <a:pPr marL="609600" indent="-609600">
              <a:buFont typeface="Times" panose="02020603050405020304" pitchFamily="18" charset="0"/>
              <a:buNone/>
            </a:pPr>
            <a:r>
              <a:rPr lang="en-US" altLang="en-US" smtClean="0"/>
              <a:t>a. dependency burden.</a:t>
            </a:r>
          </a:p>
          <a:p>
            <a:pPr marL="609600" indent="-609600">
              <a:buFont typeface="Times" panose="02020603050405020304" pitchFamily="18" charset="0"/>
              <a:buNone/>
            </a:pPr>
            <a:r>
              <a:rPr lang="en-US" altLang="en-US" smtClean="0"/>
              <a:t>b. unproductive population.</a:t>
            </a:r>
          </a:p>
          <a:p>
            <a:pPr marL="609600" indent="-609600">
              <a:buFont typeface="Times" panose="02020603050405020304" pitchFamily="18" charset="0"/>
              <a:buNone/>
            </a:pPr>
            <a:r>
              <a:rPr lang="en-US" altLang="en-US" smtClean="0"/>
              <a:t>c. surplus labor.</a:t>
            </a:r>
          </a:p>
          <a:p>
            <a:pPr marL="609600" indent="-609600">
              <a:buFont typeface="Times" panose="02020603050405020304" pitchFamily="18" charset="0"/>
              <a:buNone/>
            </a:pPr>
            <a:r>
              <a:rPr lang="en-US" altLang="en-US" smtClean="0"/>
              <a:t>d. population momentum.</a:t>
            </a:r>
          </a:p>
          <a:p>
            <a:pPr marL="609600" indent="-60960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959E3B7B-B941-4DAB-A429-1D25EDB13F4B}" type="slidenum">
              <a:rPr lang="en-US" altLang="en-US" sz="1800" b="1">
                <a:solidFill>
                  <a:srgbClr val="FAF199"/>
                </a:solidFill>
                <a:latin typeface="Arial" panose="020B0604020202020204" pitchFamily="34" charset="0"/>
              </a:rPr>
              <a:pPr algn="ctr"/>
              <a:t>19</a:t>
            </a:fld>
            <a:endParaRPr lang="en-US" altLang="en-US" sz="1800" b="1">
              <a:solidFill>
                <a:srgbClr val="FAF199"/>
              </a:solidFill>
              <a:latin typeface="Arial" panose="020B0604020202020204" pitchFamily="34" charset="0"/>
            </a:endParaRPr>
          </a:p>
        </p:txBody>
      </p:sp>
      <p:sp>
        <p:nvSpPr>
          <p:cNvPr id="22531"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z="2500" smtClean="0"/>
              <a:t>11. Which of the following is a direct implication of the view that childbearing is an economic decision?</a:t>
            </a:r>
          </a:p>
          <a:p>
            <a:pPr marL="609600" indent="-609600">
              <a:buFont typeface="Times" panose="02020603050405020304" pitchFamily="18" charset="0"/>
              <a:buNone/>
            </a:pPr>
            <a:r>
              <a:rPr lang="en-US" altLang="en-US" sz="2500" smtClean="0"/>
              <a:t>a. People will not have additional children unless they can earn a profit from doing so.</a:t>
            </a:r>
          </a:p>
          <a:p>
            <a:pPr marL="609600" indent="-609600">
              <a:buFont typeface="Times" panose="02020603050405020304" pitchFamily="18" charset="0"/>
              <a:buNone/>
            </a:pPr>
            <a:r>
              <a:rPr lang="en-US" altLang="en-US" sz="2500" smtClean="0"/>
              <a:t>b. Social factors have no effect on childbearing decisions.</a:t>
            </a:r>
          </a:p>
          <a:p>
            <a:pPr marL="609600" indent="-609600">
              <a:buFont typeface="Times" panose="02020603050405020304" pitchFamily="18" charset="0"/>
              <a:buNone/>
            </a:pPr>
            <a:r>
              <a:rPr lang="en-US" altLang="en-US" sz="2500" smtClean="0"/>
              <a:t>c. Compulsory education will increase fertility because educated children have the potential to earn higher salaries.</a:t>
            </a:r>
          </a:p>
          <a:p>
            <a:pPr marL="609600" indent="-609600">
              <a:buFont typeface="Times" panose="02020603050405020304" pitchFamily="18" charset="0"/>
              <a:buNone/>
            </a:pPr>
            <a:r>
              <a:rPr lang="en-US" altLang="en-US" sz="2500" smtClean="0"/>
              <a:t>d. Fertility should fall with improved opportunities for women to work in jobs outside the home.</a:t>
            </a:r>
          </a:p>
          <a:p>
            <a:pPr marL="609600" indent="-609600" eaLnBrk="1" hangingPunct="1">
              <a:buFont typeface="Arial" panose="020B0604020202020204" pitchFamily="34" charset="0"/>
              <a:buAutoNum type="arabicPeriod"/>
            </a:pPr>
            <a:endParaRPr lang="en-US" altLang="en-US" sz="2500" b="1" smtClean="0"/>
          </a:p>
        </p:txBody>
      </p:sp>
      <p:sp>
        <p:nvSpPr>
          <p:cNvPr id="6" name="Rectangle 3"/>
          <p:cNvSpPr>
            <a:spLocks noChangeArrowheads="1"/>
          </p:cNvSpPr>
          <p:nvPr/>
        </p:nvSpPr>
        <p:spPr bwMode="auto">
          <a:xfrm>
            <a:off x="0" y="6148388"/>
            <a:ext cx="8999538" cy="252412"/>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5791200"/>
            <a:ext cx="12700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4800" y="6324600"/>
            <a:ext cx="5410200" cy="457200"/>
          </a:xfrm>
          <a:prstGeom prst="rect">
            <a:avLst/>
          </a:prstGeom>
          <a:noFill/>
          <a:ln>
            <a:miter lim="800000"/>
            <a:headEnd/>
            <a:tailEnd/>
          </a:ln>
        </p:spPr>
        <p:txBody>
          <a:bodyPr anchor="b"/>
          <a:lstStyle/>
          <a:p>
            <a:pPr>
              <a:spcBef>
                <a:spcPct val="50000"/>
              </a:spcBef>
              <a:defRPr/>
            </a:pPr>
            <a:r>
              <a:rPr lang="en-US" sz="1000">
                <a:solidFill>
                  <a:schemeClr val="bg2"/>
                </a:solidFill>
                <a:latin typeface="+mn-lt"/>
              </a:rPr>
              <a:t>Copyright © 2009 Pearson Addison-Wesley. All rights reserved.</a:t>
            </a:r>
          </a:p>
        </p:txBody>
      </p:sp>
      <p:sp>
        <p:nvSpPr>
          <p:cNvPr id="6" name="Slide Number Placeholder 5"/>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D4F873B3-A137-4A2A-996B-2168848CF533}" type="slidenum">
              <a:rPr lang="en-US" altLang="en-US" sz="1800" b="1">
                <a:solidFill>
                  <a:srgbClr val="FAF199"/>
                </a:solidFill>
                <a:latin typeface="Arial" panose="020B0604020202020204" pitchFamily="34" charset="0"/>
              </a:rPr>
              <a:pPr algn="ctr"/>
              <a:t>2</a:t>
            </a:fld>
            <a:endParaRPr lang="en-US" altLang="en-US" sz="1800" b="1">
              <a:solidFill>
                <a:srgbClr val="FAF199"/>
              </a:solidFill>
              <a:latin typeface="Arial" panose="020B0604020202020204" pitchFamily="34" charset="0"/>
            </a:endParaRPr>
          </a:p>
        </p:txBody>
      </p:sp>
      <p:sp>
        <p:nvSpPr>
          <p:cNvPr id="4100" name="Rectangle 5"/>
          <p:cNvSpPr>
            <a:spLocks noGrp="1" noChangeArrowheads="1"/>
          </p:cNvSpPr>
          <p:nvPr>
            <p:ph type="title" idx="4294967295"/>
          </p:nvPr>
        </p:nvSpPr>
        <p:spPr/>
        <p:txBody>
          <a:bodyPr/>
          <a:lstStyle/>
          <a:p>
            <a:pPr algn="ctr" eaLnBrk="1" hangingPunct="1"/>
            <a:r>
              <a:rPr lang="en-US" altLang="en-US" smtClean="0"/>
              <a:t>Outline</a:t>
            </a:r>
          </a:p>
        </p:txBody>
      </p:sp>
      <p:sp>
        <p:nvSpPr>
          <p:cNvPr id="4101" name="Rectangle 6"/>
          <p:cNvSpPr>
            <a:spLocks noGrp="1" noChangeArrowheads="1"/>
          </p:cNvSpPr>
          <p:nvPr>
            <p:ph type="body" sz="half" idx="4294967295"/>
          </p:nvPr>
        </p:nvSpPr>
        <p:spPr>
          <a:xfrm>
            <a:off x="228600" y="1752600"/>
            <a:ext cx="8640763" cy="4419600"/>
          </a:xfrm>
        </p:spPr>
        <p:txBody>
          <a:bodyPr/>
          <a:lstStyle/>
          <a:p>
            <a:pPr eaLnBrk="1" hangingPunct="1"/>
            <a:r>
              <a:rPr lang="en-US" altLang="en-US" sz="2800" smtClean="0"/>
              <a:t>Definitions of notions</a:t>
            </a:r>
          </a:p>
          <a:p>
            <a:pPr eaLnBrk="1" hangingPunct="1"/>
            <a:r>
              <a:rPr lang="en-US" altLang="en-US" sz="2800" smtClean="0"/>
              <a:t>Multiple Choice Questions (MCQs)</a:t>
            </a:r>
          </a:p>
          <a:p>
            <a:pPr eaLnBrk="1" hangingPunct="1"/>
            <a:r>
              <a:rPr lang="en-US" altLang="en-US" sz="2800" smtClean="0"/>
              <a:t>Questions</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0A51D89B-4895-4ACF-BA96-9445F608C0D9}" type="slidenum">
              <a:rPr lang="en-US" altLang="en-US" sz="1800" b="1">
                <a:solidFill>
                  <a:srgbClr val="FAF199"/>
                </a:solidFill>
                <a:latin typeface="Arial" panose="020B0604020202020204" pitchFamily="34" charset="0"/>
              </a:rPr>
              <a:pPr algn="ctr"/>
              <a:t>20</a:t>
            </a:fld>
            <a:endParaRPr lang="en-US" altLang="en-US" sz="1800" b="1">
              <a:solidFill>
                <a:srgbClr val="FAF199"/>
              </a:solidFill>
              <a:latin typeface="Arial" panose="020B0604020202020204" pitchFamily="34" charset="0"/>
            </a:endParaRPr>
          </a:p>
        </p:txBody>
      </p:sp>
      <p:sp>
        <p:nvSpPr>
          <p:cNvPr id="23555"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12. The Malthusian population trap model has been criticized on the grounds that it</a:t>
            </a:r>
          </a:p>
          <a:p>
            <a:pPr marL="609600" indent="-609600">
              <a:buFont typeface="Times" panose="02020603050405020304" pitchFamily="18" charset="0"/>
              <a:buNone/>
            </a:pPr>
            <a:r>
              <a:rPr lang="en-US" altLang="en-US" smtClean="0"/>
              <a:t>a. ignores the role of technological progress.</a:t>
            </a:r>
          </a:p>
          <a:p>
            <a:pPr marL="609600" indent="-609600">
              <a:buFont typeface="Times" panose="02020603050405020304" pitchFamily="18" charset="0"/>
              <a:buNone/>
            </a:pPr>
            <a:r>
              <a:rPr lang="en-US" altLang="en-US" smtClean="0"/>
              <a:t>b. assumes that population growth is primarily determined by individual choice over the number of children to have.</a:t>
            </a:r>
          </a:p>
          <a:p>
            <a:pPr marL="609600" indent="-609600">
              <a:buFont typeface="Times" panose="02020603050405020304" pitchFamily="18" charset="0"/>
              <a:buNone/>
            </a:pPr>
            <a:r>
              <a:rPr lang="en-US" altLang="en-US" smtClean="0"/>
              <a:t>c. Both (a) and (b) are correct.</a:t>
            </a:r>
          </a:p>
          <a:p>
            <a:pPr marL="609600" indent="-609600">
              <a:buFont typeface="Times" panose="02020603050405020304" pitchFamily="18" charset="0"/>
              <a:buNone/>
            </a:pPr>
            <a:r>
              <a:rPr lang="en-US" altLang="en-US" smtClean="0"/>
              <a:t>d. Neither (a) nor (b) is correct.</a:t>
            </a:r>
          </a:p>
          <a:p>
            <a:pPr marL="609600" indent="-609600" eaLnBrk="1" hangingPunct="1">
              <a:buFont typeface="Arial" panose="020B0604020202020204" pitchFamily="34" charset="0"/>
              <a:buAutoNum type="arabicPeriod"/>
            </a:pPr>
            <a:endParaRPr lang="en-US" altLang="en-US" sz="2800" b="1" smtClean="0"/>
          </a:p>
        </p:txBody>
      </p:sp>
      <p:sp>
        <p:nvSpPr>
          <p:cNvPr id="6" name="Rectangle 3"/>
          <p:cNvSpPr>
            <a:spLocks noChangeArrowheads="1"/>
          </p:cNvSpPr>
          <p:nvPr/>
        </p:nvSpPr>
        <p:spPr bwMode="auto">
          <a:xfrm>
            <a:off x="0" y="6224588"/>
            <a:ext cx="8999538" cy="252412"/>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5881688"/>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79F2AF43-944C-4629-AAB6-4FE668FC1A46}" type="slidenum">
              <a:rPr lang="en-US" altLang="en-US" sz="1800" b="1">
                <a:solidFill>
                  <a:srgbClr val="FAF199"/>
                </a:solidFill>
                <a:latin typeface="Arial" panose="020B0604020202020204" pitchFamily="34" charset="0"/>
              </a:rPr>
              <a:pPr algn="ctr"/>
              <a:t>21</a:t>
            </a:fld>
            <a:endParaRPr lang="en-US" altLang="en-US" sz="1800" b="1">
              <a:solidFill>
                <a:srgbClr val="FAF199"/>
              </a:solidFill>
              <a:latin typeface="Arial" panose="020B0604020202020204" pitchFamily="34" charset="0"/>
            </a:endParaRPr>
          </a:p>
        </p:txBody>
      </p:sp>
      <p:sp>
        <p:nvSpPr>
          <p:cNvPr id="24579"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1. Evidence presented in the text suggests that birthrates among developing countries are lower with</a:t>
            </a:r>
          </a:p>
          <a:p>
            <a:pPr marL="609600" indent="-609600">
              <a:buFont typeface="Times" panose="02020603050405020304" pitchFamily="18" charset="0"/>
              <a:buNone/>
            </a:pPr>
            <a:r>
              <a:rPr lang="en-US" altLang="en-US" smtClean="0"/>
              <a:t>a. higher growth.</a:t>
            </a:r>
          </a:p>
          <a:p>
            <a:pPr marL="609600" indent="-609600">
              <a:buFont typeface="Times" panose="02020603050405020304" pitchFamily="18" charset="0"/>
              <a:buNone/>
            </a:pPr>
            <a:r>
              <a:rPr lang="en-US" altLang="en-US" smtClean="0"/>
              <a:t>b. higher inequality.</a:t>
            </a:r>
          </a:p>
          <a:p>
            <a:pPr marL="609600" indent="-609600">
              <a:buFont typeface="Times" panose="02020603050405020304" pitchFamily="18" charset="0"/>
              <a:buNone/>
            </a:pPr>
            <a:r>
              <a:rPr lang="en-US" altLang="en-US" smtClean="0"/>
              <a:t>c. higher GNP per capita.</a:t>
            </a:r>
          </a:p>
          <a:p>
            <a:pPr marL="609600" indent="-609600">
              <a:buFont typeface="Times" panose="02020603050405020304" pitchFamily="18" charset="0"/>
              <a:buNone/>
            </a:pPr>
            <a:r>
              <a:rPr lang="en-US" altLang="en-US" smtClean="0"/>
              <a:t>d. All of the above.</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iterate type="lt">
                                    <p:tmPct val="0"/>
                                  </p:iterate>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81C49078-6922-4BA0-A7E8-5CA8235C20FF}" type="slidenum">
              <a:rPr lang="en-US" altLang="en-US" sz="1800" b="1">
                <a:solidFill>
                  <a:srgbClr val="FAF199"/>
                </a:solidFill>
                <a:latin typeface="Arial" panose="020B0604020202020204" pitchFamily="34" charset="0"/>
              </a:rPr>
              <a:pPr algn="ctr"/>
              <a:t>22</a:t>
            </a:fld>
            <a:endParaRPr lang="en-US" altLang="en-US" sz="1800" b="1">
              <a:solidFill>
                <a:srgbClr val="FAF199"/>
              </a:solidFill>
              <a:latin typeface="Arial" panose="020B0604020202020204" pitchFamily="34" charset="0"/>
            </a:endParaRPr>
          </a:p>
        </p:txBody>
      </p:sp>
      <p:sp>
        <p:nvSpPr>
          <p:cNvPr id="25603"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2. The hidden momentum of population growth is caused by</a:t>
            </a:r>
          </a:p>
          <a:p>
            <a:pPr marL="609600" indent="-609600">
              <a:buFont typeface="Times" panose="02020603050405020304" pitchFamily="18" charset="0"/>
              <a:buNone/>
            </a:pPr>
            <a:r>
              <a:rPr lang="en-US" altLang="en-US" smtClean="0"/>
              <a:t>a. the demographic transition.</a:t>
            </a:r>
          </a:p>
          <a:p>
            <a:pPr marL="609600" indent="-609600">
              <a:buFont typeface="Times" panose="02020603050405020304" pitchFamily="18" charset="0"/>
              <a:buNone/>
            </a:pPr>
            <a:r>
              <a:rPr lang="en-US" altLang="en-US" smtClean="0"/>
              <a:t>b. population age structure.</a:t>
            </a:r>
          </a:p>
          <a:p>
            <a:pPr marL="609600" indent="-609600">
              <a:buFont typeface="Times" panose="02020603050405020304" pitchFamily="18" charset="0"/>
              <a:buNone/>
            </a:pPr>
            <a:r>
              <a:rPr lang="en-US" altLang="en-US" smtClean="0"/>
              <a:t>c. the opportunity cost of a woman’s time.</a:t>
            </a:r>
          </a:p>
          <a:p>
            <a:pPr marL="609600" indent="-609600">
              <a:buFont typeface="Times" panose="02020603050405020304" pitchFamily="18" charset="0"/>
              <a:buNone/>
            </a:pPr>
            <a:r>
              <a:rPr lang="en-US" altLang="en-US" smtClean="0"/>
              <a:t>d. children’s contribution to income.</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iterate type="lt">
                                    <p:tmPct val="0"/>
                                  </p:iterate>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DDFE2CB7-306C-4CC7-B034-D86C49A612CC}" type="slidenum">
              <a:rPr lang="en-US" altLang="en-US" sz="1800" b="1">
                <a:solidFill>
                  <a:srgbClr val="FAF199"/>
                </a:solidFill>
                <a:latin typeface="Arial" panose="020B0604020202020204" pitchFamily="34" charset="0"/>
              </a:rPr>
              <a:pPr algn="ctr"/>
              <a:t>23</a:t>
            </a:fld>
            <a:endParaRPr lang="en-US" altLang="en-US" sz="1800" b="1">
              <a:solidFill>
                <a:srgbClr val="FAF199"/>
              </a:solidFill>
              <a:latin typeface="Arial" panose="020B0604020202020204" pitchFamily="34" charset="0"/>
            </a:endParaRPr>
          </a:p>
        </p:txBody>
      </p:sp>
      <p:sp>
        <p:nvSpPr>
          <p:cNvPr id="26627"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z="2800" smtClean="0"/>
              <a:t>3. In Stage III of the demographic transition,</a:t>
            </a:r>
          </a:p>
          <a:p>
            <a:pPr marL="609600" indent="-609600">
              <a:buFont typeface="Times" panose="02020603050405020304" pitchFamily="18" charset="0"/>
              <a:buNone/>
            </a:pPr>
            <a:r>
              <a:rPr lang="en-US" altLang="en-US" sz="2800" smtClean="0"/>
              <a:t>a. the birth rate and the death rate are relatively low.</a:t>
            </a:r>
          </a:p>
          <a:p>
            <a:pPr marL="609600" indent="-609600">
              <a:buFont typeface="Times" panose="02020603050405020304" pitchFamily="18" charset="0"/>
              <a:buNone/>
            </a:pPr>
            <a:r>
              <a:rPr lang="en-US" altLang="en-US" sz="2800" smtClean="0"/>
              <a:t>b. the birth rate and the death rate are relatively high.</a:t>
            </a:r>
          </a:p>
          <a:p>
            <a:pPr marL="609600" indent="-609600">
              <a:buFont typeface="Times" panose="02020603050405020304" pitchFamily="18" charset="0"/>
              <a:buNone/>
            </a:pPr>
            <a:r>
              <a:rPr lang="en-US" altLang="en-US" sz="2800" smtClean="0"/>
              <a:t>c. the birth rate is relatively high and the death rate is relatively low.</a:t>
            </a:r>
          </a:p>
          <a:p>
            <a:pPr marL="609600" indent="-609600">
              <a:buFont typeface="Times" panose="02020603050405020304" pitchFamily="18" charset="0"/>
              <a:buNone/>
            </a:pPr>
            <a:r>
              <a:rPr lang="en-US" altLang="en-US" sz="2800" smtClean="0"/>
              <a:t>d. the birth rate is relatively low and the death rate is relatively high.</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iterate type="lt">
                                    <p:tmPct val="0"/>
                                  </p:iterate>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3CB1EDDC-ADAB-48A8-8E71-B50294B22604}" type="slidenum">
              <a:rPr lang="en-US" altLang="en-US" sz="1800" b="1">
                <a:solidFill>
                  <a:srgbClr val="FAF199"/>
                </a:solidFill>
                <a:latin typeface="Arial" panose="020B0604020202020204" pitchFamily="34" charset="0"/>
              </a:rPr>
              <a:pPr algn="ctr"/>
              <a:t>24</a:t>
            </a:fld>
            <a:endParaRPr lang="en-US" altLang="en-US" sz="1800" b="1">
              <a:solidFill>
                <a:srgbClr val="FAF199"/>
              </a:solidFill>
              <a:latin typeface="Arial" panose="020B0604020202020204" pitchFamily="34" charset="0"/>
            </a:endParaRPr>
          </a:p>
        </p:txBody>
      </p:sp>
      <p:sp>
        <p:nvSpPr>
          <p:cNvPr id="27651"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4. The Malthusian population trap assumes that</a:t>
            </a:r>
          </a:p>
          <a:p>
            <a:pPr marL="609600" indent="-609600">
              <a:buFont typeface="Times" panose="02020603050405020304" pitchFamily="18" charset="0"/>
              <a:buNone/>
            </a:pPr>
            <a:r>
              <a:rPr lang="en-US" altLang="en-US" smtClean="0"/>
              <a:t>a. contraception is unavailable.</a:t>
            </a:r>
          </a:p>
          <a:p>
            <a:pPr marL="609600" indent="-609600">
              <a:buFont typeface="Times" panose="02020603050405020304" pitchFamily="18" charset="0"/>
              <a:buNone/>
            </a:pPr>
            <a:r>
              <a:rPr lang="en-US" altLang="en-US" smtClean="0"/>
              <a:t>b. technological progress may be rapid.</a:t>
            </a:r>
          </a:p>
          <a:p>
            <a:pPr marL="609600" indent="-609600">
              <a:buFont typeface="Times" panose="02020603050405020304" pitchFamily="18" charset="0"/>
              <a:buNone/>
            </a:pPr>
            <a:r>
              <a:rPr lang="en-US" altLang="en-US" smtClean="0"/>
              <a:t>c. fertility increases with per capita income.</a:t>
            </a:r>
          </a:p>
          <a:p>
            <a:pPr marL="609600" indent="-609600">
              <a:buFont typeface="Times" panose="02020603050405020304" pitchFamily="18" charset="0"/>
              <a:buNone/>
            </a:pPr>
            <a:r>
              <a:rPr lang="en-US" altLang="en-US" smtClean="0"/>
              <a:t>d. All of the above.</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iterate type="lt">
                                    <p:tmPct val="0"/>
                                  </p:iterate>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B572F6D7-AC28-4BC2-A486-D297118DC318}" type="slidenum">
              <a:rPr lang="en-US" altLang="en-US" sz="1800" b="1">
                <a:solidFill>
                  <a:srgbClr val="FAF199"/>
                </a:solidFill>
                <a:latin typeface="Arial" panose="020B0604020202020204" pitchFamily="34" charset="0"/>
              </a:rPr>
              <a:pPr algn="ctr"/>
              <a:t>25</a:t>
            </a:fld>
            <a:endParaRPr lang="en-US" altLang="en-US" sz="1800" b="1">
              <a:solidFill>
                <a:srgbClr val="FAF199"/>
              </a:solidFill>
              <a:latin typeface="Arial" panose="020B0604020202020204" pitchFamily="34" charset="0"/>
            </a:endParaRPr>
          </a:p>
        </p:txBody>
      </p:sp>
      <p:sp>
        <p:nvSpPr>
          <p:cNvPr id="28675"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z="2800" smtClean="0"/>
              <a:t>5. Which of the following would most likely reduce the birthrate?</a:t>
            </a:r>
          </a:p>
          <a:p>
            <a:pPr marL="609600" indent="-609600">
              <a:buFont typeface="Times" panose="02020603050405020304" pitchFamily="18" charset="0"/>
              <a:buNone/>
            </a:pPr>
            <a:r>
              <a:rPr lang="en-US" altLang="en-US" sz="2800" smtClean="0"/>
              <a:t>a. public health improvements</a:t>
            </a:r>
          </a:p>
          <a:p>
            <a:pPr marL="609600" indent="-609600">
              <a:buFont typeface="Times" panose="02020603050405020304" pitchFamily="18" charset="0"/>
              <a:buNone/>
            </a:pPr>
            <a:r>
              <a:rPr lang="en-US" altLang="en-US" sz="2800" smtClean="0"/>
              <a:t>b. an increase in child mortality</a:t>
            </a:r>
          </a:p>
          <a:p>
            <a:pPr marL="609600" indent="-609600">
              <a:buFont typeface="Times" panose="02020603050405020304" pitchFamily="18" charset="0"/>
              <a:buNone/>
            </a:pPr>
            <a:r>
              <a:rPr lang="en-US" altLang="en-US" sz="2800" smtClean="0"/>
              <a:t>c. a decline in the availability of secondary education</a:t>
            </a:r>
          </a:p>
          <a:p>
            <a:pPr marL="609600" indent="-609600">
              <a:buFont typeface="Times" panose="02020603050405020304" pitchFamily="18" charset="0"/>
              <a:buNone/>
            </a:pPr>
            <a:r>
              <a:rPr lang="en-US" altLang="en-US" sz="2800" smtClean="0"/>
              <a:t>d. a reduction in the opportunity cost of a woman’s time</a:t>
            </a:r>
          </a:p>
          <a:p>
            <a:pPr marL="609600" indent="-609600">
              <a:buFont typeface="Times" panose="02020603050405020304" pitchFamily="18" charset="0"/>
              <a:buNone/>
            </a:pPr>
            <a:r>
              <a:rPr lang="en-US" altLang="en-US" sz="2800" smtClean="0"/>
              <a:t>e. All of the above.</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iterate type="lt">
                                    <p:tmPct val="0"/>
                                  </p:iterate>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077">
                                            <p:txEl>
                                              <p:pRg st="5" end="5"/>
                                            </p:txEl>
                                          </p:spTgt>
                                        </p:tgtEl>
                                        <p:attrNameLst>
                                          <p:attrName>style.visibility</p:attrName>
                                        </p:attrNameLst>
                                      </p:cBhvr>
                                      <p:to>
                                        <p:strVal val="visible"/>
                                      </p:to>
                                    </p:set>
                                    <p:anim calcmode="lin" valueType="num">
                                      <p:cBhvr additive="base">
                                        <p:cTn id="27" dur="500" fill="hold"/>
                                        <p:tgtEl>
                                          <p:spTgt spid="307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07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mph" presetSubtype="0" fill="hold" nodeType="clickEffect">
                                  <p:stCondLst>
                                    <p:cond delay="0"/>
                                  </p:stCondLst>
                                  <p:iterate type="lt">
                                    <p:tmPct val="4000"/>
                                  </p:iterate>
                                  <p:childTnLst>
                                    <p:set>
                                      <p:cBhvr override="childStyle">
                                        <p:cTn id="32" dur="500" fill="hold"/>
                                        <p:tgtEl>
                                          <p:spTgt spid="3077">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F4941BEB-F4D7-45F7-AB1F-1905BFBB312D}" type="slidenum">
              <a:rPr lang="en-US" altLang="en-US" sz="1800" b="1">
                <a:solidFill>
                  <a:srgbClr val="FAF199"/>
                </a:solidFill>
                <a:latin typeface="Arial" panose="020B0604020202020204" pitchFamily="34" charset="0"/>
              </a:rPr>
              <a:pPr algn="ctr"/>
              <a:t>26</a:t>
            </a:fld>
            <a:endParaRPr lang="en-US" altLang="en-US" sz="1800" b="1">
              <a:solidFill>
                <a:srgbClr val="FAF199"/>
              </a:solidFill>
              <a:latin typeface="Arial" panose="020B0604020202020204" pitchFamily="34" charset="0"/>
            </a:endParaRPr>
          </a:p>
        </p:txBody>
      </p:sp>
      <p:sp>
        <p:nvSpPr>
          <p:cNvPr id="29699"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6. The number of live births per 1000 people in the population per year is the</a:t>
            </a:r>
          </a:p>
          <a:p>
            <a:pPr marL="609600" indent="-609600">
              <a:buFont typeface="Times" panose="02020603050405020304" pitchFamily="18" charset="0"/>
              <a:buNone/>
            </a:pPr>
            <a:r>
              <a:rPr lang="en-US" altLang="en-US" smtClean="0"/>
              <a:t>a. hidden momentum of population growth.</a:t>
            </a:r>
          </a:p>
          <a:p>
            <a:pPr marL="609600" indent="-609600">
              <a:buFont typeface="Times" panose="02020603050405020304" pitchFamily="18" charset="0"/>
              <a:buNone/>
            </a:pPr>
            <a:r>
              <a:rPr lang="en-US" altLang="en-US" smtClean="0"/>
              <a:t>b. population growth rate.</a:t>
            </a:r>
          </a:p>
          <a:p>
            <a:pPr marL="609600" indent="-609600">
              <a:buFont typeface="Times" panose="02020603050405020304" pitchFamily="18" charset="0"/>
              <a:buNone/>
            </a:pPr>
            <a:r>
              <a:rPr lang="en-US" altLang="en-US" smtClean="0"/>
              <a:t>c. demographic transition.</a:t>
            </a:r>
          </a:p>
          <a:p>
            <a:pPr marL="609600" indent="-609600">
              <a:buFont typeface="Times" panose="02020603050405020304" pitchFamily="18" charset="0"/>
              <a:buNone/>
            </a:pPr>
            <a:r>
              <a:rPr lang="en-US" altLang="en-US" smtClean="0"/>
              <a:t>d. crude birth rate.</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iterate type="lt">
                                    <p:tmPct val="0"/>
                                  </p:iterate>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B99398E9-780A-4D95-920B-979A1B506C0E}" type="slidenum">
              <a:rPr lang="en-US" altLang="en-US" sz="1800" b="1">
                <a:solidFill>
                  <a:srgbClr val="FAF199"/>
                </a:solidFill>
                <a:latin typeface="Arial" panose="020B0604020202020204" pitchFamily="34" charset="0"/>
              </a:rPr>
              <a:pPr algn="ctr"/>
              <a:t>27</a:t>
            </a:fld>
            <a:endParaRPr lang="en-US" altLang="en-US" sz="1800" b="1">
              <a:solidFill>
                <a:srgbClr val="FAF199"/>
              </a:solidFill>
              <a:latin typeface="Arial" panose="020B0604020202020204" pitchFamily="34" charset="0"/>
            </a:endParaRPr>
          </a:p>
        </p:txBody>
      </p:sp>
      <p:sp>
        <p:nvSpPr>
          <p:cNvPr id="30723"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7. Which of the following will cause the largest reduction in the birthrate?</a:t>
            </a:r>
          </a:p>
          <a:p>
            <a:pPr marL="609600" indent="-609600">
              <a:buFont typeface="Times" panose="02020603050405020304" pitchFamily="18" charset="0"/>
              <a:buNone/>
            </a:pPr>
            <a:r>
              <a:rPr lang="en-US" altLang="en-US" smtClean="0"/>
              <a:t>a. the population becomes less religious</a:t>
            </a:r>
          </a:p>
          <a:p>
            <a:pPr marL="609600" indent="-609600">
              <a:buFont typeface="Times" panose="02020603050405020304" pitchFamily="18" charset="0"/>
              <a:buNone/>
            </a:pPr>
            <a:r>
              <a:rPr lang="en-US" altLang="en-US" smtClean="0"/>
              <a:t>b. public healthcare improves</a:t>
            </a:r>
          </a:p>
          <a:p>
            <a:pPr marL="609600" indent="-609600">
              <a:buFont typeface="Times" panose="02020603050405020304" pitchFamily="18" charset="0"/>
              <a:buNone/>
            </a:pPr>
            <a:r>
              <a:rPr lang="en-US" altLang="en-US" smtClean="0"/>
              <a:t>c. education becomes more available</a:t>
            </a:r>
          </a:p>
          <a:p>
            <a:pPr marL="609600" indent="-609600">
              <a:buFont typeface="Times" panose="02020603050405020304" pitchFamily="18" charset="0"/>
              <a:buNone/>
            </a:pPr>
            <a:r>
              <a:rPr lang="en-US" altLang="en-US" smtClean="0"/>
              <a:t>d. an increase in the opportunity cost of a woman’s time</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iterate type="lt">
                                    <p:tmPct val="0"/>
                                  </p:iterate>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8EFCC72C-EB43-4E6F-BB00-2ED1B9702C3D}" type="slidenum">
              <a:rPr lang="en-US" altLang="en-US" sz="1800" b="1">
                <a:solidFill>
                  <a:srgbClr val="FAF199"/>
                </a:solidFill>
                <a:latin typeface="Arial" panose="020B0604020202020204" pitchFamily="34" charset="0"/>
              </a:rPr>
              <a:pPr algn="ctr"/>
              <a:t>28</a:t>
            </a:fld>
            <a:endParaRPr lang="en-US" altLang="en-US" sz="1800" b="1">
              <a:solidFill>
                <a:srgbClr val="FAF199"/>
              </a:solidFill>
              <a:latin typeface="Arial" panose="020B0604020202020204" pitchFamily="34" charset="0"/>
            </a:endParaRPr>
          </a:p>
        </p:txBody>
      </p:sp>
      <p:sp>
        <p:nvSpPr>
          <p:cNvPr id="31747"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8. In recent years, the fertility rate in developing countries has been</a:t>
            </a:r>
          </a:p>
          <a:p>
            <a:pPr marL="609600" indent="-609600">
              <a:buFont typeface="Times" panose="02020603050405020304" pitchFamily="18" charset="0"/>
              <a:buNone/>
            </a:pPr>
            <a:r>
              <a:rPr lang="en-US" altLang="en-US" smtClean="0"/>
              <a:t>a. declining.</a:t>
            </a:r>
          </a:p>
          <a:p>
            <a:pPr marL="609600" indent="-609600">
              <a:buFont typeface="Times" panose="02020603050405020304" pitchFamily="18" charset="0"/>
              <a:buNone/>
            </a:pPr>
            <a:r>
              <a:rPr lang="en-US" altLang="en-US" smtClean="0"/>
              <a:t>b. holding steady.</a:t>
            </a:r>
          </a:p>
          <a:p>
            <a:pPr marL="609600" indent="-609600">
              <a:buFont typeface="Times" panose="02020603050405020304" pitchFamily="18" charset="0"/>
              <a:buNone/>
            </a:pPr>
            <a:r>
              <a:rPr lang="en-US" altLang="en-US" smtClean="0"/>
              <a:t>c. increasing.</a:t>
            </a:r>
          </a:p>
          <a:p>
            <a:pPr marL="609600" indent="-609600">
              <a:buFont typeface="Times" panose="02020603050405020304" pitchFamily="18" charset="0"/>
              <a:buNone/>
            </a:pPr>
            <a:r>
              <a:rPr lang="en-US" altLang="en-US" smtClean="0"/>
              <a:t>d. showing no particular pattern.</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iterate type="lt">
                                    <p:tmPct val="0"/>
                                  </p:iterate>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00064AE5-885F-4B72-9AE3-F78141903939}" type="slidenum">
              <a:rPr lang="en-US" altLang="en-US" sz="1800" b="1">
                <a:solidFill>
                  <a:srgbClr val="FAF199"/>
                </a:solidFill>
                <a:latin typeface="Arial" panose="020B0604020202020204" pitchFamily="34" charset="0"/>
              </a:rPr>
              <a:pPr algn="ctr"/>
              <a:t>29</a:t>
            </a:fld>
            <a:endParaRPr lang="en-US" altLang="en-US" sz="1800" b="1">
              <a:solidFill>
                <a:srgbClr val="FAF199"/>
              </a:solidFill>
              <a:latin typeface="Arial" panose="020B0604020202020204" pitchFamily="34" charset="0"/>
            </a:endParaRPr>
          </a:p>
        </p:txBody>
      </p:sp>
      <p:sp>
        <p:nvSpPr>
          <p:cNvPr id="32771"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9. Evidence suggests that population growth has negative effects on</a:t>
            </a:r>
          </a:p>
          <a:p>
            <a:pPr marL="609600" indent="-609600">
              <a:buFont typeface="Times" panose="02020603050405020304" pitchFamily="18" charset="0"/>
              <a:buNone/>
            </a:pPr>
            <a:r>
              <a:rPr lang="en-US" altLang="en-US" smtClean="0"/>
              <a:t>a. economic growth.</a:t>
            </a:r>
          </a:p>
          <a:p>
            <a:pPr marL="609600" indent="-609600">
              <a:buFont typeface="Times" panose="02020603050405020304" pitchFamily="18" charset="0"/>
              <a:buNone/>
            </a:pPr>
            <a:r>
              <a:rPr lang="en-US" altLang="en-US" smtClean="0"/>
              <a:t>b. poverty reduction.</a:t>
            </a:r>
          </a:p>
          <a:p>
            <a:pPr marL="609600" indent="-609600">
              <a:buFont typeface="Times" panose="02020603050405020304" pitchFamily="18" charset="0"/>
              <a:buNone/>
            </a:pPr>
            <a:r>
              <a:rPr lang="en-US" altLang="en-US" smtClean="0"/>
              <a:t>c. environment.</a:t>
            </a:r>
          </a:p>
          <a:p>
            <a:pPr marL="609600" indent="-609600">
              <a:buFont typeface="Times" panose="02020603050405020304" pitchFamily="18" charset="0"/>
              <a:buNone/>
            </a:pPr>
            <a:r>
              <a:rPr lang="en-US" altLang="en-US" smtClean="0"/>
              <a:t>d. education.</a:t>
            </a:r>
          </a:p>
          <a:p>
            <a:pPr marL="609600" indent="-609600">
              <a:buFont typeface="Times" panose="02020603050405020304" pitchFamily="18" charset="0"/>
              <a:buNone/>
            </a:pPr>
            <a:r>
              <a:rPr lang="en-US" altLang="en-US" smtClean="0"/>
              <a:t>e. All of the above.</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iterate type="lt">
                                    <p:tmPct val="0"/>
                                  </p:iterate>
                                  <p:childTnLst>
                                    <p:set>
                                      <p:cBhvr>
                                        <p:cTn id="26" dur="1" fill="hold">
                                          <p:stCondLst>
                                            <p:cond delay="0"/>
                                          </p:stCondLst>
                                        </p:cTn>
                                        <p:tgtEl>
                                          <p:spTgt spid="3077">
                                            <p:txEl>
                                              <p:pRg st="5" end="5"/>
                                            </p:txEl>
                                          </p:spTgt>
                                        </p:tgtEl>
                                        <p:attrNameLst>
                                          <p:attrName>style.visibility</p:attrName>
                                        </p:attrNameLst>
                                      </p:cBhvr>
                                      <p:to>
                                        <p:strVal val="visible"/>
                                      </p:to>
                                    </p:set>
                                    <p:anim calcmode="lin" valueType="num">
                                      <p:cBhvr additive="base">
                                        <p:cTn id="27" dur="500" fill="hold"/>
                                        <p:tgtEl>
                                          <p:spTgt spid="307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07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mph" presetSubtype="0" fill="hold" nodeType="clickEffect">
                                  <p:stCondLst>
                                    <p:cond delay="0"/>
                                  </p:stCondLst>
                                  <p:iterate type="lt">
                                    <p:tmPct val="4000"/>
                                  </p:iterate>
                                  <p:childTnLst>
                                    <p:set>
                                      <p:cBhvr override="childStyle">
                                        <p:cTn id="32" dur="500" fill="hold"/>
                                        <p:tgtEl>
                                          <p:spTgt spid="3077">
                                            <p:txEl>
                                              <p:pRg st="5" end="5"/>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4800" y="6324600"/>
            <a:ext cx="5410200" cy="457200"/>
          </a:xfrm>
          <a:prstGeom prst="rect">
            <a:avLst/>
          </a:prstGeom>
          <a:noFill/>
          <a:ln>
            <a:miter lim="800000"/>
            <a:headEnd/>
            <a:tailEnd/>
          </a:ln>
        </p:spPr>
        <p:txBody>
          <a:bodyPr anchor="b"/>
          <a:lstStyle/>
          <a:p>
            <a:pPr>
              <a:spcBef>
                <a:spcPct val="50000"/>
              </a:spcBef>
              <a:defRPr/>
            </a:pPr>
            <a:r>
              <a:rPr lang="en-US" sz="1000">
                <a:solidFill>
                  <a:schemeClr val="bg2"/>
                </a:solidFill>
                <a:latin typeface="+mn-lt"/>
              </a:rPr>
              <a:t>Copyright © 2009 Pearson Addison-Wesley. All rights reserved.</a:t>
            </a:r>
          </a:p>
        </p:txBody>
      </p:sp>
      <p:sp>
        <p:nvSpPr>
          <p:cNvPr id="6" name="Slide Number Placeholder 5"/>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C6D278BF-D7E7-4DD4-BC6D-DE2B1176DB64}" type="slidenum">
              <a:rPr lang="en-US" altLang="en-US" sz="1800" b="1">
                <a:solidFill>
                  <a:srgbClr val="FAF199"/>
                </a:solidFill>
                <a:latin typeface="Arial" panose="020B0604020202020204" pitchFamily="34" charset="0"/>
              </a:rPr>
              <a:pPr algn="ctr"/>
              <a:t>3</a:t>
            </a:fld>
            <a:endParaRPr lang="en-US" altLang="en-US" sz="1800" b="1">
              <a:solidFill>
                <a:srgbClr val="FAF199"/>
              </a:solidFill>
              <a:latin typeface="Arial" panose="020B0604020202020204" pitchFamily="34" charset="0"/>
            </a:endParaRPr>
          </a:p>
        </p:txBody>
      </p:sp>
      <p:sp>
        <p:nvSpPr>
          <p:cNvPr id="6148" name="Rectangle 5"/>
          <p:cNvSpPr>
            <a:spLocks noGrp="1" noChangeArrowheads="1"/>
          </p:cNvSpPr>
          <p:nvPr>
            <p:ph type="title" idx="4294967295"/>
          </p:nvPr>
        </p:nvSpPr>
        <p:spPr/>
        <p:txBody>
          <a:bodyPr/>
          <a:lstStyle/>
          <a:p>
            <a:pPr algn="ctr" eaLnBrk="1" hangingPunct="1"/>
            <a:r>
              <a:rPr lang="en-US" altLang="en-US" smtClean="0"/>
              <a:t>Definitions of notions</a:t>
            </a:r>
          </a:p>
        </p:txBody>
      </p:sp>
      <p:sp>
        <p:nvSpPr>
          <p:cNvPr id="6149" name="Rectangle 6"/>
          <p:cNvSpPr>
            <a:spLocks noGrp="1" noChangeArrowheads="1"/>
          </p:cNvSpPr>
          <p:nvPr>
            <p:ph type="body" sz="half" idx="4294967295"/>
          </p:nvPr>
        </p:nvSpPr>
        <p:spPr>
          <a:xfrm>
            <a:off x="228600" y="1752600"/>
            <a:ext cx="8640763" cy="4419600"/>
          </a:xfrm>
        </p:spPr>
        <p:txBody>
          <a:bodyPr/>
          <a:lstStyle/>
          <a:p>
            <a:pPr eaLnBrk="1" hangingPunct="1"/>
            <a:r>
              <a:rPr lang="en-US" altLang="en-US" sz="2800" smtClean="0"/>
              <a:t>You have to provide your precise definition of the following notions. (Please try to use not more than 1 sentence.)</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6917AE4C-EC01-40A3-AFA3-9B22438C5C91}" type="slidenum">
              <a:rPr lang="en-US" altLang="en-US" sz="1800" b="1">
                <a:solidFill>
                  <a:srgbClr val="FAF199"/>
                </a:solidFill>
                <a:latin typeface="Arial" panose="020B0604020202020204" pitchFamily="34" charset="0"/>
              </a:rPr>
              <a:pPr algn="ctr"/>
              <a:t>30</a:t>
            </a:fld>
            <a:endParaRPr lang="en-US" altLang="en-US" sz="1800" b="1">
              <a:solidFill>
                <a:srgbClr val="FAF199"/>
              </a:solidFill>
              <a:latin typeface="Arial" panose="020B0604020202020204" pitchFamily="34" charset="0"/>
            </a:endParaRPr>
          </a:p>
        </p:txBody>
      </p:sp>
      <p:sp>
        <p:nvSpPr>
          <p:cNvPr id="33795"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10. The proportion of the total population aged 0–15 and over 65, is known as the</a:t>
            </a:r>
          </a:p>
          <a:p>
            <a:pPr marL="609600" indent="-609600">
              <a:buFont typeface="Times" panose="02020603050405020304" pitchFamily="18" charset="0"/>
              <a:buNone/>
            </a:pPr>
            <a:r>
              <a:rPr lang="en-US" altLang="en-US" smtClean="0"/>
              <a:t>a. dependency burden.</a:t>
            </a:r>
          </a:p>
          <a:p>
            <a:pPr marL="609600" indent="-609600">
              <a:buFont typeface="Times" panose="02020603050405020304" pitchFamily="18" charset="0"/>
              <a:buNone/>
            </a:pPr>
            <a:r>
              <a:rPr lang="en-US" altLang="en-US" smtClean="0"/>
              <a:t>b. unproductive population.</a:t>
            </a:r>
          </a:p>
          <a:p>
            <a:pPr marL="609600" indent="-609600">
              <a:buFont typeface="Times" panose="02020603050405020304" pitchFamily="18" charset="0"/>
              <a:buNone/>
            </a:pPr>
            <a:r>
              <a:rPr lang="en-US" altLang="en-US" smtClean="0"/>
              <a:t>c. surplus labor.</a:t>
            </a:r>
          </a:p>
          <a:p>
            <a:pPr marL="609600" indent="-609600">
              <a:buFont typeface="Times" panose="02020603050405020304" pitchFamily="18" charset="0"/>
              <a:buNone/>
            </a:pPr>
            <a:r>
              <a:rPr lang="en-US" altLang="en-US" smtClean="0"/>
              <a:t>d. population momentum.</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iterate type="lt">
                                    <p:tmPct val="0"/>
                                  </p:iterate>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1110BE61-480C-4AD2-AEA4-8E1BE596408E}" type="slidenum">
              <a:rPr lang="en-US" altLang="en-US" sz="1800" b="1">
                <a:solidFill>
                  <a:srgbClr val="FAF199"/>
                </a:solidFill>
                <a:latin typeface="Arial" panose="020B0604020202020204" pitchFamily="34" charset="0"/>
              </a:rPr>
              <a:pPr algn="ctr"/>
              <a:t>31</a:t>
            </a:fld>
            <a:endParaRPr lang="en-US" altLang="en-US" sz="1800" b="1">
              <a:solidFill>
                <a:srgbClr val="FAF199"/>
              </a:solidFill>
              <a:latin typeface="Arial" panose="020B0604020202020204" pitchFamily="34" charset="0"/>
            </a:endParaRPr>
          </a:p>
        </p:txBody>
      </p:sp>
      <p:sp>
        <p:nvSpPr>
          <p:cNvPr id="34819"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z="2500" smtClean="0"/>
              <a:t>11. Which of the following is a direct implication of the view that childbearing is an economic decision?</a:t>
            </a:r>
          </a:p>
          <a:p>
            <a:pPr marL="609600" indent="-609600">
              <a:buFont typeface="Times" panose="02020603050405020304" pitchFamily="18" charset="0"/>
              <a:buNone/>
            </a:pPr>
            <a:r>
              <a:rPr lang="en-US" altLang="en-US" sz="2500" smtClean="0"/>
              <a:t>a. People will not have additional children unless they can earn a profit from doing so.</a:t>
            </a:r>
          </a:p>
          <a:p>
            <a:pPr marL="609600" indent="-609600">
              <a:buFont typeface="Times" panose="02020603050405020304" pitchFamily="18" charset="0"/>
              <a:buNone/>
            </a:pPr>
            <a:r>
              <a:rPr lang="en-US" altLang="en-US" sz="2500" smtClean="0"/>
              <a:t>b. Social factors have no effect on childbearing decisions.</a:t>
            </a:r>
          </a:p>
          <a:p>
            <a:pPr marL="609600" indent="-609600">
              <a:buFont typeface="Times" panose="02020603050405020304" pitchFamily="18" charset="0"/>
              <a:buNone/>
            </a:pPr>
            <a:r>
              <a:rPr lang="en-US" altLang="en-US" sz="2500" smtClean="0"/>
              <a:t>c. Compulsory education will increase fertility because educated children have the potential to earn higher salaries.</a:t>
            </a:r>
          </a:p>
          <a:p>
            <a:pPr marL="609600" indent="-609600">
              <a:buFont typeface="Times" panose="02020603050405020304" pitchFamily="18" charset="0"/>
              <a:buNone/>
            </a:pPr>
            <a:r>
              <a:rPr lang="en-US" altLang="en-US" sz="2500" smtClean="0"/>
              <a:t>d. Fertility should fall with improved opportunities for women to work in jobs outside the home.</a:t>
            </a:r>
          </a:p>
          <a:p>
            <a:pPr marL="609600" indent="-609600" eaLnBrk="1" hangingPunct="1">
              <a:buFont typeface="Arial" panose="020B0604020202020204" pitchFamily="34" charset="0"/>
              <a:buAutoNum type="arabicPeriod"/>
            </a:pPr>
            <a:endParaRPr lang="en-US" altLang="en-US" sz="25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iterate type="lt">
                                    <p:tmPct val="0"/>
                                  </p:iterate>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mph" presetSubtype="0" fill="hold" nodeType="clickEffect">
                                  <p:stCondLst>
                                    <p:cond delay="0"/>
                                  </p:stCondLst>
                                  <p:iterate type="lt">
                                    <p:tmPct val="4000"/>
                                  </p:iterate>
                                  <p:childTnLst>
                                    <p:set>
                                      <p:cBhvr override="childStyle">
                                        <p:cTn id="28" dur="500" fill="hold"/>
                                        <p:tgtEl>
                                          <p:spTgt spid="3077">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F6EBD6E3-FCF9-4584-B2F6-9C90C25FA857}" type="slidenum">
              <a:rPr lang="en-US" altLang="en-US" sz="1800" b="1">
                <a:solidFill>
                  <a:srgbClr val="FAF199"/>
                </a:solidFill>
                <a:latin typeface="Arial" panose="020B0604020202020204" pitchFamily="34" charset="0"/>
              </a:rPr>
              <a:pPr algn="ctr"/>
              <a:t>32</a:t>
            </a:fld>
            <a:endParaRPr lang="en-US" altLang="en-US" sz="1800" b="1">
              <a:solidFill>
                <a:srgbClr val="FAF199"/>
              </a:solidFill>
              <a:latin typeface="Arial" panose="020B0604020202020204" pitchFamily="34" charset="0"/>
            </a:endParaRPr>
          </a:p>
        </p:txBody>
      </p:sp>
      <p:sp>
        <p:nvSpPr>
          <p:cNvPr id="35843" name="Rectangle 4"/>
          <p:cNvSpPr>
            <a:spLocks noGrp="1" noChangeArrowheads="1"/>
          </p:cNvSpPr>
          <p:nvPr>
            <p:ph type="title" idx="4294967295"/>
          </p:nvPr>
        </p:nvSpPr>
        <p:spPr/>
        <p:txBody>
          <a:bodyPr/>
          <a:lstStyle/>
          <a:p>
            <a:pPr algn="ctr" eaLnBrk="1" hangingPunct="1"/>
            <a:r>
              <a:rPr lang="en-US" altLang="en-US" smtClean="0"/>
              <a:t>MCQs: Answers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z="2800" smtClean="0"/>
              <a:t>12. The Malthusian population trap model has been criticized on the grounds that it</a:t>
            </a:r>
          </a:p>
          <a:p>
            <a:pPr marL="609600" indent="-609600">
              <a:buFont typeface="Times" panose="02020603050405020304" pitchFamily="18" charset="0"/>
              <a:buNone/>
            </a:pPr>
            <a:r>
              <a:rPr lang="en-US" altLang="en-US" sz="2800" smtClean="0"/>
              <a:t>a. ignores the role of technological progress.</a:t>
            </a:r>
          </a:p>
          <a:p>
            <a:pPr marL="609600" indent="-609600">
              <a:buFont typeface="Times" panose="02020603050405020304" pitchFamily="18" charset="0"/>
              <a:buNone/>
            </a:pPr>
            <a:r>
              <a:rPr lang="en-US" altLang="en-US" sz="2800" smtClean="0"/>
              <a:t>b. assumes that population growth is primarily determined by individual choice over</a:t>
            </a:r>
          </a:p>
          <a:p>
            <a:pPr marL="609600" indent="-609600">
              <a:buFont typeface="Times" panose="02020603050405020304" pitchFamily="18" charset="0"/>
              <a:buNone/>
            </a:pPr>
            <a:r>
              <a:rPr lang="en-US" altLang="en-US" sz="2800" smtClean="0"/>
              <a:t>the number of children to have.</a:t>
            </a:r>
          </a:p>
          <a:p>
            <a:pPr marL="609600" indent="-609600">
              <a:buFont typeface="Times" panose="02020603050405020304" pitchFamily="18" charset="0"/>
              <a:buNone/>
            </a:pPr>
            <a:r>
              <a:rPr lang="en-US" altLang="en-US" sz="2800" smtClean="0"/>
              <a:t>c. Both (a) and (b) are correct.</a:t>
            </a:r>
          </a:p>
          <a:p>
            <a:pPr marL="609600" indent="-609600">
              <a:buFont typeface="Times" panose="02020603050405020304" pitchFamily="18" charset="0"/>
              <a:buNone/>
            </a:pPr>
            <a:r>
              <a:rPr lang="en-US" altLang="en-US" sz="2800" smtClean="0"/>
              <a:t>d. Neither (a) nor (b) is correct.</a:t>
            </a:r>
          </a:p>
          <a:p>
            <a:pPr marL="609600" indent="-609600" eaLnBrk="1" hangingPunct="1">
              <a:buFont typeface="Arial" panose="020B0604020202020204" pitchFamily="34" charset="0"/>
              <a:buAutoNum type="arabicPeriod"/>
            </a:pPr>
            <a:endParaRPr lang="en-US" altLang="en-US" sz="2800" b="1"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iterate type="lt">
                                    <p:tmPct val="0"/>
                                  </p:iterate>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077">
                                            <p:txEl>
                                              <p:pRg st="5" end="5"/>
                                            </p:txEl>
                                          </p:spTgt>
                                        </p:tgtEl>
                                        <p:attrNameLst>
                                          <p:attrName>style.visibility</p:attrName>
                                        </p:attrNameLst>
                                      </p:cBhvr>
                                      <p:to>
                                        <p:strVal val="visible"/>
                                      </p:to>
                                    </p:set>
                                    <p:anim calcmode="lin" valueType="num">
                                      <p:cBhvr additive="base">
                                        <p:cTn id="27" dur="500" fill="hold"/>
                                        <p:tgtEl>
                                          <p:spTgt spid="307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07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mph" presetSubtype="0" fill="hold" nodeType="clickEffect">
                                  <p:stCondLst>
                                    <p:cond delay="0"/>
                                  </p:stCondLst>
                                  <p:iterate type="lt">
                                    <p:tmPct val="4000"/>
                                  </p:iterate>
                                  <p:childTnLst>
                                    <p:set>
                                      <p:cBhvr override="childStyle">
                                        <p:cTn id="32" dur="500" fill="hold"/>
                                        <p:tgtEl>
                                          <p:spTgt spid="3077">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4800" y="6324600"/>
            <a:ext cx="5410200" cy="457200"/>
          </a:xfrm>
          <a:prstGeom prst="rect">
            <a:avLst/>
          </a:prstGeom>
          <a:noFill/>
          <a:ln>
            <a:miter lim="800000"/>
            <a:headEnd/>
            <a:tailEnd/>
          </a:ln>
        </p:spPr>
        <p:txBody>
          <a:bodyPr anchor="b"/>
          <a:lstStyle/>
          <a:p>
            <a:pPr>
              <a:spcBef>
                <a:spcPct val="50000"/>
              </a:spcBef>
              <a:defRPr/>
            </a:pPr>
            <a:r>
              <a:rPr lang="en-US" sz="1000">
                <a:solidFill>
                  <a:schemeClr val="bg2"/>
                </a:solidFill>
                <a:latin typeface="+mn-lt"/>
              </a:rPr>
              <a:t>Copyright © 2009 Pearson Addison-Wesley. All rights reserved.</a:t>
            </a:r>
          </a:p>
        </p:txBody>
      </p:sp>
      <p:sp>
        <p:nvSpPr>
          <p:cNvPr id="6" name="Slide Number Placeholder 5"/>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D3F30B53-4251-400D-952A-5A941BE81ED3}" type="slidenum">
              <a:rPr lang="en-US" altLang="en-US" sz="1800" b="1">
                <a:solidFill>
                  <a:srgbClr val="FAF199"/>
                </a:solidFill>
                <a:latin typeface="Arial" panose="020B0604020202020204" pitchFamily="34" charset="0"/>
              </a:rPr>
              <a:pPr algn="ctr"/>
              <a:t>33</a:t>
            </a:fld>
            <a:endParaRPr lang="en-US" altLang="en-US" sz="1800" b="1">
              <a:solidFill>
                <a:srgbClr val="FAF199"/>
              </a:solidFill>
              <a:latin typeface="Arial" panose="020B0604020202020204" pitchFamily="34" charset="0"/>
            </a:endParaRPr>
          </a:p>
        </p:txBody>
      </p:sp>
      <p:sp>
        <p:nvSpPr>
          <p:cNvPr id="36868" name="Rectangle 5"/>
          <p:cNvSpPr>
            <a:spLocks noGrp="1" noChangeArrowheads="1"/>
          </p:cNvSpPr>
          <p:nvPr>
            <p:ph type="title" idx="4294967295"/>
          </p:nvPr>
        </p:nvSpPr>
        <p:spPr/>
        <p:txBody>
          <a:bodyPr/>
          <a:lstStyle/>
          <a:p>
            <a:pPr algn="ctr" eaLnBrk="1" hangingPunct="1"/>
            <a:r>
              <a:rPr lang="en-US" altLang="en-US" smtClean="0"/>
              <a:t>Questions</a:t>
            </a:r>
          </a:p>
        </p:txBody>
      </p:sp>
      <p:sp>
        <p:nvSpPr>
          <p:cNvPr id="36869" name="Rectangle 6"/>
          <p:cNvSpPr>
            <a:spLocks noGrp="1" noChangeArrowheads="1"/>
          </p:cNvSpPr>
          <p:nvPr>
            <p:ph type="body" sz="half" idx="4294967295"/>
          </p:nvPr>
        </p:nvSpPr>
        <p:spPr>
          <a:xfrm>
            <a:off x="228600" y="1752600"/>
            <a:ext cx="8640763" cy="4419600"/>
          </a:xfrm>
        </p:spPr>
        <p:txBody>
          <a:bodyPr/>
          <a:lstStyle/>
          <a:p>
            <a:r>
              <a:rPr lang="en-US" altLang="en-US" smtClean="0"/>
              <a:t>For each of the following questions you will be given 90 seconds to provide your answer.</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76950F58-6CED-45B3-A347-06BA28C5B173}" type="slidenum">
              <a:rPr lang="en-US" altLang="en-US" sz="1800">
                <a:solidFill>
                  <a:srgbClr val="FAF199"/>
                </a:solidFill>
                <a:latin typeface="Arial" panose="020B0604020202020204" pitchFamily="34" charset="0"/>
              </a:rPr>
              <a:pPr/>
              <a:t>34</a:t>
            </a:fld>
            <a:endParaRPr lang="en-US" altLang="en-US" sz="1800">
              <a:solidFill>
                <a:srgbClr val="FAF199"/>
              </a:solidFill>
              <a:latin typeface="Arial" panose="020B0604020202020204" pitchFamily="34" charset="0"/>
            </a:endParaRPr>
          </a:p>
        </p:txBody>
      </p:sp>
      <p:sp>
        <p:nvSpPr>
          <p:cNvPr id="37892" name="Rectangle 5"/>
          <p:cNvSpPr>
            <a:spLocks noGrp="1" noChangeArrowheads="1"/>
          </p:cNvSpPr>
          <p:nvPr>
            <p:ph type="title"/>
          </p:nvPr>
        </p:nvSpPr>
        <p:spPr/>
        <p:txBody>
          <a:bodyPr/>
          <a:lstStyle/>
          <a:p>
            <a:pPr algn="ctr" eaLnBrk="1" hangingPunct="1"/>
            <a:r>
              <a:rPr lang="en-US" altLang="en-US" smtClean="0"/>
              <a:t>Questions</a:t>
            </a:r>
          </a:p>
        </p:txBody>
      </p:sp>
      <p:sp>
        <p:nvSpPr>
          <p:cNvPr id="37893" name="Rectangle 6"/>
          <p:cNvSpPr>
            <a:spLocks noGrp="1" noChangeArrowheads="1"/>
          </p:cNvSpPr>
          <p:nvPr>
            <p:ph type="body" sz="half" idx="1"/>
          </p:nvPr>
        </p:nvSpPr>
        <p:spPr>
          <a:xfrm>
            <a:off x="228600" y="1752600"/>
            <a:ext cx="8640763" cy="4419600"/>
          </a:xfrm>
        </p:spPr>
        <p:txBody>
          <a:bodyPr/>
          <a:lstStyle/>
          <a:p>
            <a:pPr eaLnBrk="1" hangingPunct="1">
              <a:buFont typeface="Times" panose="02020603050405020304" pitchFamily="18" charset="0"/>
              <a:buNone/>
            </a:pPr>
            <a:r>
              <a:rPr lang="en-US" altLang="en-US" smtClean="0"/>
              <a:t>1. How can you encourage people in developing countries to have fewer children?</a:t>
            </a:r>
          </a:p>
          <a:p>
            <a:pPr eaLnBrk="1" hangingPunct="1">
              <a:buFont typeface="Times" panose="02020603050405020304" pitchFamily="18" charset="0"/>
              <a:buNone/>
            </a:pPr>
            <a:r>
              <a:rPr lang="en-US" altLang="en-US" smtClean="0"/>
              <a:t>	</a:t>
            </a:r>
          </a:p>
        </p:txBody>
      </p:sp>
      <p:sp>
        <p:nvSpPr>
          <p:cNvPr id="8"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9"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90000"/>
                                        <p:tgtEl>
                                          <p:spTgt spid="8"/>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DDCFB568-ED18-44A6-AD82-8EE3AF898365}" type="slidenum">
              <a:rPr lang="en-US" altLang="en-US" sz="1800">
                <a:solidFill>
                  <a:srgbClr val="FAF199"/>
                </a:solidFill>
                <a:latin typeface="Arial" panose="020B0604020202020204" pitchFamily="34" charset="0"/>
              </a:rPr>
              <a:pPr/>
              <a:t>35</a:t>
            </a:fld>
            <a:endParaRPr lang="en-US" altLang="en-US" sz="1800">
              <a:solidFill>
                <a:srgbClr val="FAF199"/>
              </a:solidFill>
              <a:latin typeface="Arial" panose="020B0604020202020204" pitchFamily="34" charset="0"/>
            </a:endParaRPr>
          </a:p>
        </p:txBody>
      </p:sp>
      <p:sp>
        <p:nvSpPr>
          <p:cNvPr id="38916" name="Rectangle 5"/>
          <p:cNvSpPr>
            <a:spLocks noGrp="1" noChangeArrowheads="1"/>
          </p:cNvSpPr>
          <p:nvPr>
            <p:ph type="title"/>
          </p:nvPr>
        </p:nvSpPr>
        <p:spPr/>
        <p:txBody>
          <a:bodyPr/>
          <a:lstStyle/>
          <a:p>
            <a:pPr algn="ctr" eaLnBrk="1" hangingPunct="1"/>
            <a:r>
              <a:rPr lang="en-US" altLang="en-US" smtClean="0"/>
              <a:t>Questions</a:t>
            </a:r>
          </a:p>
        </p:txBody>
      </p:sp>
      <p:sp>
        <p:nvSpPr>
          <p:cNvPr id="38917" name="Rectangle 6"/>
          <p:cNvSpPr>
            <a:spLocks noGrp="1" noChangeArrowheads="1"/>
          </p:cNvSpPr>
          <p:nvPr>
            <p:ph type="body" sz="half" idx="1"/>
          </p:nvPr>
        </p:nvSpPr>
        <p:spPr>
          <a:xfrm>
            <a:off x="228600" y="1752600"/>
            <a:ext cx="8640763" cy="4419600"/>
          </a:xfrm>
        </p:spPr>
        <p:txBody>
          <a:bodyPr/>
          <a:lstStyle/>
          <a:p>
            <a:pPr eaLnBrk="1" hangingPunct="1">
              <a:buFont typeface="Times" panose="02020603050405020304" pitchFamily="18" charset="0"/>
              <a:buNone/>
            </a:pPr>
            <a:r>
              <a:rPr lang="en-US" altLang="en-US" smtClean="0"/>
              <a:t>2. Should the government try to limit population growth, and if so, how?</a:t>
            </a:r>
          </a:p>
          <a:p>
            <a:pPr eaLnBrk="1" hangingPunct="1">
              <a:buFont typeface="Times" panose="02020603050405020304" pitchFamily="18" charset="0"/>
              <a:buNone/>
            </a:pPr>
            <a:endParaRPr lang="en-US" altLang="en-US" smtClean="0"/>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5FF12D82-7F28-4B36-A1D1-3E244B851E1A}" type="slidenum">
              <a:rPr lang="en-US" altLang="en-US" sz="1800">
                <a:solidFill>
                  <a:srgbClr val="FAF199"/>
                </a:solidFill>
                <a:latin typeface="Arial" panose="020B0604020202020204" pitchFamily="34" charset="0"/>
              </a:rPr>
              <a:pPr/>
              <a:t>36</a:t>
            </a:fld>
            <a:endParaRPr lang="en-US" altLang="en-US" sz="1800">
              <a:solidFill>
                <a:srgbClr val="FAF199"/>
              </a:solidFill>
              <a:latin typeface="Arial" panose="020B0604020202020204" pitchFamily="34" charset="0"/>
            </a:endParaRPr>
          </a:p>
        </p:txBody>
      </p:sp>
      <p:sp>
        <p:nvSpPr>
          <p:cNvPr id="39940" name="Rectangle 5"/>
          <p:cNvSpPr>
            <a:spLocks noGrp="1" noChangeArrowheads="1"/>
          </p:cNvSpPr>
          <p:nvPr>
            <p:ph type="title"/>
          </p:nvPr>
        </p:nvSpPr>
        <p:spPr/>
        <p:txBody>
          <a:bodyPr/>
          <a:lstStyle/>
          <a:p>
            <a:pPr algn="ctr" eaLnBrk="1" hangingPunct="1"/>
            <a:r>
              <a:rPr lang="en-US" altLang="en-US" smtClean="0"/>
              <a:t>Questions</a:t>
            </a:r>
          </a:p>
        </p:txBody>
      </p:sp>
      <p:sp>
        <p:nvSpPr>
          <p:cNvPr id="39941" name="Rectangle 6"/>
          <p:cNvSpPr>
            <a:spLocks noGrp="1" noChangeArrowheads="1"/>
          </p:cNvSpPr>
          <p:nvPr>
            <p:ph type="body" sz="half" idx="1"/>
          </p:nvPr>
        </p:nvSpPr>
        <p:spPr>
          <a:xfrm>
            <a:off x="228600" y="1752600"/>
            <a:ext cx="8640763" cy="4419600"/>
          </a:xfrm>
        </p:spPr>
        <p:txBody>
          <a:bodyPr/>
          <a:lstStyle/>
          <a:p>
            <a:pPr>
              <a:buFont typeface="Times" panose="02020603050405020304" pitchFamily="18" charset="0"/>
              <a:buNone/>
            </a:pPr>
            <a:r>
              <a:rPr lang="en-US" altLang="en-US" smtClean="0"/>
              <a:t>3. Provide a concise statement about the relationship between population growth and absolute poverty, female wages, rural–urban migration, availability of pensions, availability of healthcare, availability of education, and rate of investment.</a:t>
            </a:r>
          </a:p>
          <a:p>
            <a:pPr eaLnBrk="1" hangingPunct="1"/>
            <a:endParaRPr lang="en-US" altLang="en-US" smtClean="0"/>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710A9FAE-ADDF-4E48-9CF5-01E6387050DA}" type="slidenum">
              <a:rPr lang="en-US" altLang="en-US" sz="1800">
                <a:solidFill>
                  <a:srgbClr val="FAF199"/>
                </a:solidFill>
                <a:latin typeface="Arial" panose="020B0604020202020204" pitchFamily="34" charset="0"/>
              </a:rPr>
              <a:pPr/>
              <a:t>37</a:t>
            </a:fld>
            <a:endParaRPr lang="en-US" altLang="en-US" sz="1800">
              <a:solidFill>
                <a:srgbClr val="FAF199"/>
              </a:solidFill>
              <a:latin typeface="Arial" panose="020B0604020202020204" pitchFamily="34" charset="0"/>
            </a:endParaRPr>
          </a:p>
        </p:txBody>
      </p:sp>
      <p:sp>
        <p:nvSpPr>
          <p:cNvPr id="40964" name="Rectangle 5"/>
          <p:cNvSpPr>
            <a:spLocks noGrp="1" noChangeArrowheads="1"/>
          </p:cNvSpPr>
          <p:nvPr>
            <p:ph type="title"/>
          </p:nvPr>
        </p:nvSpPr>
        <p:spPr/>
        <p:txBody>
          <a:bodyPr/>
          <a:lstStyle/>
          <a:p>
            <a:pPr algn="ctr" eaLnBrk="1" hangingPunct="1"/>
            <a:r>
              <a:rPr lang="en-US" altLang="en-US" smtClean="0"/>
              <a:t>Questions</a:t>
            </a:r>
          </a:p>
        </p:txBody>
      </p:sp>
      <p:sp>
        <p:nvSpPr>
          <p:cNvPr id="40965" name="Rectangle 6"/>
          <p:cNvSpPr>
            <a:spLocks noGrp="1" noChangeArrowheads="1"/>
          </p:cNvSpPr>
          <p:nvPr>
            <p:ph type="body" sz="half" idx="1"/>
          </p:nvPr>
        </p:nvSpPr>
        <p:spPr>
          <a:xfrm>
            <a:off x="228600" y="1752600"/>
            <a:ext cx="8640763" cy="4419600"/>
          </a:xfrm>
        </p:spPr>
        <p:txBody>
          <a:bodyPr/>
          <a:lstStyle/>
          <a:p>
            <a:pPr eaLnBrk="1" hangingPunct="1">
              <a:buFont typeface="Times" panose="02020603050405020304" pitchFamily="18" charset="0"/>
              <a:buNone/>
            </a:pPr>
            <a:r>
              <a:rPr lang="en-US" altLang="en-US" smtClean="0"/>
              <a:t>4. Explain what is meant by “investment in children,” describing the goals and methods of the parents.</a:t>
            </a:r>
          </a:p>
          <a:p>
            <a:pPr eaLnBrk="1" hangingPunct="1">
              <a:buFont typeface="Times" panose="02020603050405020304" pitchFamily="18" charset="0"/>
              <a:buNone/>
            </a:pPr>
            <a:endParaRPr lang="en-US" altLang="en-US" smtClean="0"/>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8238D473-83AE-4B51-8812-2BF2377C473A}" type="slidenum">
              <a:rPr lang="en-US" altLang="en-US" sz="1800">
                <a:solidFill>
                  <a:srgbClr val="FAF199"/>
                </a:solidFill>
                <a:latin typeface="Arial" panose="020B0604020202020204" pitchFamily="34" charset="0"/>
              </a:rPr>
              <a:pPr/>
              <a:t>38</a:t>
            </a:fld>
            <a:endParaRPr lang="en-US" altLang="en-US" sz="1800">
              <a:solidFill>
                <a:srgbClr val="FAF199"/>
              </a:solidFill>
              <a:latin typeface="Arial" panose="020B0604020202020204" pitchFamily="34" charset="0"/>
            </a:endParaRPr>
          </a:p>
        </p:txBody>
      </p:sp>
      <p:sp>
        <p:nvSpPr>
          <p:cNvPr id="41988" name="Rectangle 5"/>
          <p:cNvSpPr>
            <a:spLocks noGrp="1" noChangeArrowheads="1"/>
          </p:cNvSpPr>
          <p:nvPr>
            <p:ph type="title"/>
          </p:nvPr>
        </p:nvSpPr>
        <p:spPr/>
        <p:txBody>
          <a:bodyPr/>
          <a:lstStyle/>
          <a:p>
            <a:pPr algn="ctr" eaLnBrk="1" hangingPunct="1"/>
            <a:r>
              <a:rPr lang="en-US" altLang="en-US" smtClean="0"/>
              <a:t>Questions</a:t>
            </a:r>
          </a:p>
        </p:txBody>
      </p:sp>
      <p:sp>
        <p:nvSpPr>
          <p:cNvPr id="41989" name="Rectangle 6"/>
          <p:cNvSpPr>
            <a:spLocks noGrp="1" noChangeArrowheads="1"/>
          </p:cNvSpPr>
          <p:nvPr>
            <p:ph type="body" sz="half" idx="1"/>
          </p:nvPr>
        </p:nvSpPr>
        <p:spPr>
          <a:xfrm>
            <a:off x="228600" y="1752600"/>
            <a:ext cx="8640763" cy="4419600"/>
          </a:xfrm>
        </p:spPr>
        <p:txBody>
          <a:bodyPr/>
          <a:lstStyle/>
          <a:p>
            <a:pPr>
              <a:buFont typeface="Times" panose="02020603050405020304" pitchFamily="18" charset="0"/>
              <a:buNone/>
            </a:pPr>
            <a:r>
              <a:rPr lang="en-US" altLang="en-US" smtClean="0"/>
              <a:t>5. Explain carefully the opportunity costs of a mother’s time, what may lead these to change over time, and what effects these changes have on family decisions.</a:t>
            </a:r>
          </a:p>
          <a:p>
            <a:pPr eaLnBrk="1" hangingPunct="1"/>
            <a:endParaRPr lang="en-US" altLang="en-US" smtClean="0"/>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27FF4AB1-6114-4FE3-9925-06C4AF75758A}" type="slidenum">
              <a:rPr lang="en-US" altLang="en-US" sz="1800">
                <a:solidFill>
                  <a:srgbClr val="FAF199"/>
                </a:solidFill>
                <a:latin typeface="Arial" panose="020B0604020202020204" pitchFamily="34" charset="0"/>
              </a:rPr>
              <a:pPr/>
              <a:t>39</a:t>
            </a:fld>
            <a:endParaRPr lang="en-US" altLang="en-US" sz="1800">
              <a:solidFill>
                <a:srgbClr val="FAF199"/>
              </a:solidFill>
              <a:latin typeface="Arial" panose="020B0604020202020204" pitchFamily="34" charset="0"/>
            </a:endParaRPr>
          </a:p>
        </p:txBody>
      </p:sp>
      <p:sp>
        <p:nvSpPr>
          <p:cNvPr id="43012" name="Rectangle 5"/>
          <p:cNvSpPr>
            <a:spLocks noGrp="1" noChangeArrowheads="1"/>
          </p:cNvSpPr>
          <p:nvPr>
            <p:ph type="title"/>
          </p:nvPr>
        </p:nvSpPr>
        <p:spPr/>
        <p:txBody>
          <a:bodyPr/>
          <a:lstStyle/>
          <a:p>
            <a:pPr algn="ctr" eaLnBrk="1" hangingPunct="1"/>
            <a:r>
              <a:rPr lang="en-US" altLang="en-US" smtClean="0"/>
              <a:t>Questions</a:t>
            </a:r>
          </a:p>
        </p:txBody>
      </p:sp>
      <p:sp>
        <p:nvSpPr>
          <p:cNvPr id="43013" name="Rectangle 6"/>
          <p:cNvSpPr>
            <a:spLocks noGrp="1" noChangeArrowheads="1"/>
          </p:cNvSpPr>
          <p:nvPr>
            <p:ph type="body" sz="half" idx="1"/>
          </p:nvPr>
        </p:nvSpPr>
        <p:spPr>
          <a:xfrm>
            <a:off x="228600" y="1752600"/>
            <a:ext cx="8640763" cy="4419600"/>
          </a:xfrm>
        </p:spPr>
        <p:txBody>
          <a:bodyPr/>
          <a:lstStyle/>
          <a:p>
            <a:pPr>
              <a:buFont typeface="Times" panose="02020603050405020304" pitchFamily="18" charset="0"/>
              <a:buNone/>
            </a:pPr>
            <a:r>
              <a:rPr lang="en-US" altLang="en-US" smtClean="0"/>
              <a:t>6. The government of China has explicitly stated that the goal of its strict population control measures is to raise income per capita. What are the mechanisms at work in such a claimed relationship? Are there any counterarguments?</a:t>
            </a:r>
          </a:p>
          <a:p>
            <a:pPr eaLnBrk="1" hangingPunct="1">
              <a:buFont typeface="Times" panose="02020603050405020304" pitchFamily="18" charset="0"/>
              <a:buNone/>
            </a:pPr>
            <a:endParaRPr lang="en-US" altLang="en-US" smtClean="0"/>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4800" y="6324600"/>
            <a:ext cx="5410200" cy="457200"/>
          </a:xfrm>
          <a:prstGeom prst="rect">
            <a:avLst/>
          </a:prstGeom>
          <a:noFill/>
          <a:ln>
            <a:miter lim="800000"/>
            <a:headEnd/>
            <a:tailEnd/>
          </a:ln>
        </p:spPr>
        <p:txBody>
          <a:bodyPr anchor="b"/>
          <a:lstStyle/>
          <a:p>
            <a:pPr>
              <a:spcBef>
                <a:spcPct val="50000"/>
              </a:spcBef>
              <a:defRPr/>
            </a:pPr>
            <a:r>
              <a:rPr lang="en-US" sz="1000">
                <a:solidFill>
                  <a:schemeClr val="bg2"/>
                </a:solidFill>
                <a:latin typeface="+mn-lt"/>
              </a:rPr>
              <a:t>Copyright © 2009 Pearson Addison-Wesley. All rights reserved.</a:t>
            </a:r>
          </a:p>
        </p:txBody>
      </p:sp>
      <p:sp>
        <p:nvSpPr>
          <p:cNvPr id="6" name="Slide Number Placeholder 5"/>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DC3A0994-BE14-4532-81ED-10D243E90803}" type="slidenum">
              <a:rPr lang="en-US" altLang="en-US" sz="1800" b="1">
                <a:solidFill>
                  <a:srgbClr val="FAF199"/>
                </a:solidFill>
                <a:latin typeface="Arial" panose="020B0604020202020204" pitchFamily="34" charset="0"/>
              </a:rPr>
              <a:pPr algn="ctr"/>
              <a:t>4</a:t>
            </a:fld>
            <a:endParaRPr lang="en-US" altLang="en-US" sz="1800" b="1">
              <a:solidFill>
                <a:srgbClr val="FAF199"/>
              </a:solidFill>
              <a:latin typeface="Arial" panose="020B0604020202020204" pitchFamily="34" charset="0"/>
            </a:endParaRPr>
          </a:p>
        </p:txBody>
      </p:sp>
      <p:sp>
        <p:nvSpPr>
          <p:cNvPr id="7172" name="Rectangle 5"/>
          <p:cNvSpPr>
            <a:spLocks noGrp="1" noChangeArrowheads="1"/>
          </p:cNvSpPr>
          <p:nvPr>
            <p:ph type="title" idx="4294967295"/>
          </p:nvPr>
        </p:nvSpPr>
        <p:spPr/>
        <p:txBody>
          <a:bodyPr/>
          <a:lstStyle/>
          <a:p>
            <a:pPr algn="ctr" eaLnBrk="1" hangingPunct="1"/>
            <a:r>
              <a:rPr lang="en-US" altLang="en-US" smtClean="0"/>
              <a:t>Definitions of notions</a:t>
            </a:r>
          </a:p>
        </p:txBody>
      </p:sp>
      <p:sp>
        <p:nvSpPr>
          <p:cNvPr id="6149" name="Rectangle 6"/>
          <p:cNvSpPr>
            <a:spLocks noGrp="1" noChangeArrowheads="1"/>
          </p:cNvSpPr>
          <p:nvPr>
            <p:ph type="body" sz="half" idx="4294967295"/>
          </p:nvPr>
        </p:nvSpPr>
        <p:spPr>
          <a:xfrm>
            <a:off x="228600" y="1752600"/>
            <a:ext cx="8640763" cy="4419600"/>
          </a:xfrm>
        </p:spPr>
        <p:txBody>
          <a:bodyPr/>
          <a:lstStyle/>
          <a:p>
            <a:pPr eaLnBrk="1" hangingPunct="1"/>
            <a:r>
              <a:rPr lang="en-US" altLang="en-US" sz="2800" smtClean="0"/>
              <a:t>Birthrate</a:t>
            </a:r>
          </a:p>
          <a:p>
            <a:pPr eaLnBrk="1" hangingPunct="1"/>
            <a:r>
              <a:rPr lang="en-US" altLang="en-US" sz="2800" smtClean="0"/>
              <a:t>Death rate</a:t>
            </a:r>
          </a:p>
          <a:p>
            <a:pPr eaLnBrk="1" hangingPunct="1"/>
            <a:r>
              <a:rPr lang="en-US" altLang="en-US" sz="2800" smtClean="0"/>
              <a:t>Demographic transition</a:t>
            </a:r>
          </a:p>
          <a:p>
            <a:pPr eaLnBrk="1" hangingPunct="1"/>
            <a:endParaRPr lang="en-US" altLang="en-US" sz="28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 calcmode="lin" valueType="num">
                                      <p:cBhvr additive="base">
                                        <p:cTn id="7" dur="500" fill="hold"/>
                                        <p:tgtEl>
                                          <p:spTgt spid="614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9">
                                            <p:txEl>
                                              <p:pRg st="1" end="1"/>
                                            </p:txEl>
                                          </p:spTgt>
                                        </p:tgtEl>
                                        <p:attrNameLst>
                                          <p:attrName>style.visibility</p:attrName>
                                        </p:attrNameLst>
                                      </p:cBhvr>
                                      <p:to>
                                        <p:strVal val="visible"/>
                                      </p:to>
                                    </p:set>
                                    <p:anim calcmode="lin" valueType="num">
                                      <p:cBhvr additive="base">
                                        <p:cTn id="13" dur="500" fill="hold"/>
                                        <p:tgtEl>
                                          <p:spTgt spid="614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49">
                                            <p:txEl>
                                              <p:pRg st="2" end="2"/>
                                            </p:txEl>
                                          </p:spTgt>
                                        </p:tgtEl>
                                        <p:attrNameLst>
                                          <p:attrName>style.visibility</p:attrName>
                                        </p:attrNameLst>
                                      </p:cBhvr>
                                      <p:to>
                                        <p:strVal val="visible"/>
                                      </p:to>
                                    </p:set>
                                    <p:anim calcmode="lin" valueType="num">
                                      <p:cBhvr additive="base">
                                        <p:cTn id="19" dur="500" fill="hold"/>
                                        <p:tgtEl>
                                          <p:spTgt spid="614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62E079CA-9EF9-48DC-B05E-4A95BE4AB64E}" type="slidenum">
              <a:rPr lang="en-US" altLang="en-US" sz="1800">
                <a:solidFill>
                  <a:srgbClr val="FAF199"/>
                </a:solidFill>
                <a:latin typeface="Arial" panose="020B0604020202020204" pitchFamily="34" charset="0"/>
              </a:rPr>
              <a:pPr/>
              <a:t>40</a:t>
            </a:fld>
            <a:endParaRPr lang="en-US" altLang="en-US" sz="1800">
              <a:solidFill>
                <a:srgbClr val="FAF199"/>
              </a:solidFill>
              <a:latin typeface="Arial" panose="020B0604020202020204" pitchFamily="34" charset="0"/>
            </a:endParaRPr>
          </a:p>
        </p:txBody>
      </p:sp>
      <p:sp>
        <p:nvSpPr>
          <p:cNvPr id="44036" name="Rectangle 5"/>
          <p:cNvSpPr>
            <a:spLocks noGrp="1" noChangeArrowheads="1"/>
          </p:cNvSpPr>
          <p:nvPr>
            <p:ph type="title"/>
          </p:nvPr>
        </p:nvSpPr>
        <p:spPr/>
        <p:txBody>
          <a:bodyPr/>
          <a:lstStyle/>
          <a:p>
            <a:pPr algn="ctr" eaLnBrk="1" hangingPunct="1"/>
            <a:r>
              <a:rPr lang="en-US" altLang="en-US" smtClean="0"/>
              <a:t>Questions</a:t>
            </a:r>
          </a:p>
        </p:txBody>
      </p:sp>
      <p:sp>
        <p:nvSpPr>
          <p:cNvPr id="44037" name="Rectangle 6"/>
          <p:cNvSpPr>
            <a:spLocks noGrp="1" noChangeArrowheads="1"/>
          </p:cNvSpPr>
          <p:nvPr>
            <p:ph type="body" sz="half" idx="1"/>
          </p:nvPr>
        </p:nvSpPr>
        <p:spPr>
          <a:xfrm>
            <a:off x="228600" y="1752600"/>
            <a:ext cx="8640763" cy="4419600"/>
          </a:xfrm>
        </p:spPr>
        <p:txBody>
          <a:bodyPr/>
          <a:lstStyle/>
          <a:p>
            <a:pPr>
              <a:buFont typeface="Times" panose="02020603050405020304" pitchFamily="18" charset="0"/>
              <a:buNone/>
            </a:pPr>
            <a:r>
              <a:rPr lang="en-US" altLang="en-US" smtClean="0"/>
              <a:t>7. Are developing countries experiencing a demographic transition much like the one developed countries did at their earlier stages of economic development or are there important differences?</a:t>
            </a:r>
          </a:p>
          <a:p>
            <a:pPr eaLnBrk="1" hangingPunct="1">
              <a:buFont typeface="Times" panose="02020603050405020304" pitchFamily="18" charset="0"/>
              <a:buNone/>
            </a:pPr>
            <a:endParaRPr lang="en-US" altLang="en-US" smtClean="0"/>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7E121BCC-0B11-4AA9-AF7F-401A8DA0A40A}" type="slidenum">
              <a:rPr lang="en-US" altLang="en-US" sz="1800">
                <a:solidFill>
                  <a:srgbClr val="FAF199"/>
                </a:solidFill>
                <a:latin typeface="Arial" panose="020B0604020202020204" pitchFamily="34" charset="0"/>
              </a:rPr>
              <a:pPr/>
              <a:t>41</a:t>
            </a:fld>
            <a:endParaRPr lang="en-US" altLang="en-US" sz="1800">
              <a:solidFill>
                <a:srgbClr val="FAF199"/>
              </a:solidFill>
              <a:latin typeface="Arial" panose="020B0604020202020204" pitchFamily="34" charset="0"/>
            </a:endParaRPr>
          </a:p>
        </p:txBody>
      </p:sp>
      <p:sp>
        <p:nvSpPr>
          <p:cNvPr id="45060" name="Rectangle 5"/>
          <p:cNvSpPr>
            <a:spLocks noGrp="1" noChangeArrowheads="1"/>
          </p:cNvSpPr>
          <p:nvPr>
            <p:ph type="title"/>
          </p:nvPr>
        </p:nvSpPr>
        <p:spPr/>
        <p:txBody>
          <a:bodyPr/>
          <a:lstStyle/>
          <a:p>
            <a:pPr algn="ctr" eaLnBrk="1" hangingPunct="1"/>
            <a:r>
              <a:rPr lang="en-US" altLang="en-US" smtClean="0"/>
              <a:t>Questions</a:t>
            </a:r>
          </a:p>
        </p:txBody>
      </p:sp>
      <p:sp>
        <p:nvSpPr>
          <p:cNvPr id="45061" name="Rectangle 6"/>
          <p:cNvSpPr>
            <a:spLocks noGrp="1" noChangeArrowheads="1"/>
          </p:cNvSpPr>
          <p:nvPr>
            <p:ph type="body" sz="half" idx="1"/>
          </p:nvPr>
        </p:nvSpPr>
        <p:spPr>
          <a:xfrm>
            <a:off x="228600" y="1752600"/>
            <a:ext cx="8640763" cy="4419600"/>
          </a:xfrm>
        </p:spPr>
        <p:txBody>
          <a:bodyPr/>
          <a:lstStyle/>
          <a:p>
            <a:pPr eaLnBrk="1" hangingPunct="1">
              <a:buFont typeface="Times" panose="02020603050405020304" pitchFamily="18" charset="0"/>
              <a:buNone/>
            </a:pPr>
            <a:r>
              <a:rPr lang="en-US" altLang="en-US" smtClean="0"/>
              <a:t>8. Is there evidence that an increase in per capita income stimulates population growth?</a:t>
            </a:r>
          </a:p>
          <a:p>
            <a:pPr eaLnBrk="1" hangingPunct="1"/>
            <a:endParaRPr lang="en-US" altLang="en-US" smtClean="0"/>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FFA94425-142E-4A45-A075-51E352873629}" type="slidenum">
              <a:rPr lang="en-US" altLang="en-US" sz="1800">
                <a:solidFill>
                  <a:srgbClr val="FAF199"/>
                </a:solidFill>
                <a:latin typeface="Arial" panose="020B0604020202020204" pitchFamily="34" charset="0"/>
              </a:rPr>
              <a:pPr/>
              <a:t>42</a:t>
            </a:fld>
            <a:endParaRPr lang="en-US" altLang="en-US" sz="1800">
              <a:solidFill>
                <a:srgbClr val="FAF199"/>
              </a:solidFill>
              <a:latin typeface="Arial" panose="020B0604020202020204" pitchFamily="34" charset="0"/>
            </a:endParaRPr>
          </a:p>
        </p:txBody>
      </p:sp>
      <p:sp>
        <p:nvSpPr>
          <p:cNvPr id="46084" name="Rectangle 5"/>
          <p:cNvSpPr>
            <a:spLocks noGrp="1" noChangeArrowheads="1"/>
          </p:cNvSpPr>
          <p:nvPr>
            <p:ph type="title"/>
          </p:nvPr>
        </p:nvSpPr>
        <p:spPr/>
        <p:txBody>
          <a:bodyPr/>
          <a:lstStyle/>
          <a:p>
            <a:pPr algn="ctr" eaLnBrk="1" hangingPunct="1"/>
            <a:r>
              <a:rPr lang="en-US" altLang="en-US" smtClean="0"/>
              <a:t>Questions</a:t>
            </a:r>
          </a:p>
        </p:txBody>
      </p:sp>
      <p:sp>
        <p:nvSpPr>
          <p:cNvPr id="46085" name="Rectangle 6"/>
          <p:cNvSpPr>
            <a:spLocks noGrp="1" noChangeArrowheads="1"/>
          </p:cNvSpPr>
          <p:nvPr>
            <p:ph type="body" sz="half" idx="1"/>
          </p:nvPr>
        </p:nvSpPr>
        <p:spPr>
          <a:xfrm>
            <a:off x="228600" y="1752600"/>
            <a:ext cx="8640763" cy="4419600"/>
          </a:xfrm>
        </p:spPr>
        <p:txBody>
          <a:bodyPr/>
          <a:lstStyle/>
          <a:p>
            <a:pPr>
              <a:buFont typeface="Times" panose="02020603050405020304" pitchFamily="18" charset="0"/>
              <a:buNone/>
            </a:pPr>
            <a:r>
              <a:rPr lang="en-US" altLang="en-US" smtClean="0"/>
              <a:t>9. Explain the reasons for the hidden momentum of population growth and state its implication for population levels.</a:t>
            </a:r>
          </a:p>
          <a:p>
            <a:pPr eaLnBrk="1" hangingPunct="1"/>
            <a:endParaRPr lang="en-US" altLang="en-US" smtClean="0"/>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1E5F6E63-5012-4C27-B901-2938A222BBB0}" type="slidenum">
              <a:rPr lang="en-US" altLang="en-US" sz="1800">
                <a:solidFill>
                  <a:srgbClr val="FAF199"/>
                </a:solidFill>
                <a:latin typeface="Arial" panose="020B0604020202020204" pitchFamily="34" charset="0"/>
              </a:rPr>
              <a:pPr/>
              <a:t>43</a:t>
            </a:fld>
            <a:endParaRPr lang="en-US" altLang="en-US" sz="1800">
              <a:solidFill>
                <a:srgbClr val="FAF199"/>
              </a:solidFill>
              <a:latin typeface="Arial" panose="020B0604020202020204" pitchFamily="34" charset="0"/>
            </a:endParaRPr>
          </a:p>
        </p:txBody>
      </p:sp>
      <p:sp>
        <p:nvSpPr>
          <p:cNvPr id="47108" name="Rectangle 5"/>
          <p:cNvSpPr>
            <a:spLocks noGrp="1" noChangeArrowheads="1"/>
          </p:cNvSpPr>
          <p:nvPr>
            <p:ph type="title"/>
          </p:nvPr>
        </p:nvSpPr>
        <p:spPr/>
        <p:txBody>
          <a:bodyPr/>
          <a:lstStyle/>
          <a:p>
            <a:pPr algn="ctr" eaLnBrk="1" hangingPunct="1"/>
            <a:r>
              <a:rPr lang="en-US" altLang="en-US" smtClean="0"/>
              <a:t>Questions</a:t>
            </a:r>
          </a:p>
        </p:txBody>
      </p:sp>
      <p:sp>
        <p:nvSpPr>
          <p:cNvPr id="47109" name="Rectangle 6"/>
          <p:cNvSpPr>
            <a:spLocks noGrp="1" noChangeArrowheads="1"/>
          </p:cNvSpPr>
          <p:nvPr>
            <p:ph type="body" sz="half" idx="1"/>
          </p:nvPr>
        </p:nvSpPr>
        <p:spPr>
          <a:xfrm>
            <a:off x="228600" y="1752600"/>
            <a:ext cx="8640763" cy="4419600"/>
          </a:xfrm>
        </p:spPr>
        <p:txBody>
          <a:bodyPr/>
          <a:lstStyle/>
          <a:p>
            <a:pPr>
              <a:buFont typeface="Times" panose="02020603050405020304" pitchFamily="18" charset="0"/>
              <a:buNone/>
            </a:pPr>
            <a:r>
              <a:rPr lang="en-US" altLang="en-US" smtClean="0"/>
              <a:t>10. India’s population is expected to overtake that of China within the next decade. What differences between these two nations could have contributed to this outcome?</a:t>
            </a:r>
          </a:p>
          <a:p>
            <a:pPr eaLnBrk="1" hangingPunct="1"/>
            <a:endParaRPr lang="en-US" altLang="en-US" smtClean="0"/>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129DF296-2CE4-459A-9A29-1D0777916275}" type="slidenum">
              <a:rPr lang="en-US" altLang="en-US" sz="1800">
                <a:solidFill>
                  <a:srgbClr val="FAF199"/>
                </a:solidFill>
                <a:latin typeface="Arial" panose="020B0604020202020204" pitchFamily="34" charset="0"/>
              </a:rPr>
              <a:pPr/>
              <a:t>44</a:t>
            </a:fld>
            <a:endParaRPr lang="en-US" altLang="en-US" sz="1800">
              <a:solidFill>
                <a:srgbClr val="FAF199"/>
              </a:solidFill>
              <a:latin typeface="Arial" panose="020B0604020202020204" pitchFamily="34" charset="0"/>
            </a:endParaRPr>
          </a:p>
        </p:txBody>
      </p:sp>
      <p:sp>
        <p:nvSpPr>
          <p:cNvPr id="48132" name="Rectangle 5"/>
          <p:cNvSpPr>
            <a:spLocks noGrp="1" noChangeArrowheads="1"/>
          </p:cNvSpPr>
          <p:nvPr>
            <p:ph type="title"/>
          </p:nvPr>
        </p:nvSpPr>
        <p:spPr/>
        <p:txBody>
          <a:bodyPr/>
          <a:lstStyle/>
          <a:p>
            <a:pPr algn="ctr" eaLnBrk="1" hangingPunct="1"/>
            <a:r>
              <a:rPr lang="en-US" altLang="en-US" smtClean="0"/>
              <a:t>Questions</a:t>
            </a:r>
          </a:p>
        </p:txBody>
      </p:sp>
      <p:sp>
        <p:nvSpPr>
          <p:cNvPr id="48133" name="Rectangle 6"/>
          <p:cNvSpPr>
            <a:spLocks noGrp="1" noChangeArrowheads="1"/>
          </p:cNvSpPr>
          <p:nvPr>
            <p:ph type="body" sz="half" idx="1"/>
          </p:nvPr>
        </p:nvSpPr>
        <p:spPr>
          <a:xfrm>
            <a:off x="228600" y="1752600"/>
            <a:ext cx="8640763" cy="4419600"/>
          </a:xfrm>
        </p:spPr>
        <p:txBody>
          <a:bodyPr/>
          <a:lstStyle/>
          <a:p>
            <a:pPr eaLnBrk="1" hangingPunct="1">
              <a:buFont typeface="Times" panose="02020603050405020304" pitchFamily="18" charset="0"/>
              <a:buNone/>
            </a:pPr>
            <a:r>
              <a:rPr lang="en-US" altLang="en-US" smtClean="0"/>
              <a:t>11. What is the relationship between the age structure of a population and its dependency burden? Is the dependency burden higher or lower in developing nations? Why?</a:t>
            </a:r>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257957C2-B45A-4336-AFA6-74AB90F32920}" type="slidenum">
              <a:rPr lang="en-US" altLang="en-US" sz="1800">
                <a:solidFill>
                  <a:srgbClr val="FAF199"/>
                </a:solidFill>
                <a:latin typeface="Arial" panose="020B0604020202020204" pitchFamily="34" charset="0"/>
              </a:rPr>
              <a:pPr/>
              <a:t>45</a:t>
            </a:fld>
            <a:endParaRPr lang="en-US" altLang="en-US" sz="1800">
              <a:solidFill>
                <a:srgbClr val="FAF199"/>
              </a:solidFill>
              <a:latin typeface="Arial" panose="020B0604020202020204" pitchFamily="34" charset="0"/>
            </a:endParaRPr>
          </a:p>
        </p:txBody>
      </p:sp>
      <p:sp>
        <p:nvSpPr>
          <p:cNvPr id="49156" name="Rectangle 5"/>
          <p:cNvSpPr>
            <a:spLocks noGrp="1" noChangeArrowheads="1"/>
          </p:cNvSpPr>
          <p:nvPr>
            <p:ph type="title"/>
          </p:nvPr>
        </p:nvSpPr>
        <p:spPr/>
        <p:txBody>
          <a:bodyPr/>
          <a:lstStyle/>
          <a:p>
            <a:pPr algn="ctr" eaLnBrk="1" hangingPunct="1"/>
            <a:r>
              <a:rPr lang="en-US" altLang="en-US" smtClean="0"/>
              <a:t>Questions</a:t>
            </a:r>
          </a:p>
        </p:txBody>
      </p:sp>
      <p:sp>
        <p:nvSpPr>
          <p:cNvPr id="49157" name="Rectangle 6"/>
          <p:cNvSpPr>
            <a:spLocks noGrp="1" noChangeArrowheads="1"/>
          </p:cNvSpPr>
          <p:nvPr>
            <p:ph type="body" sz="half" idx="1"/>
          </p:nvPr>
        </p:nvSpPr>
        <p:spPr>
          <a:xfrm>
            <a:off x="228600" y="1752600"/>
            <a:ext cx="8640763" cy="4419600"/>
          </a:xfrm>
        </p:spPr>
        <p:txBody>
          <a:bodyPr/>
          <a:lstStyle/>
          <a:p>
            <a:pPr eaLnBrk="1" hangingPunct="1">
              <a:buFont typeface="Times" panose="02020603050405020304" pitchFamily="18" charset="0"/>
              <a:buNone/>
            </a:pPr>
            <a:r>
              <a:rPr lang="en-US" altLang="en-US" smtClean="0"/>
              <a:t>12. How does the microeconomic theory of fertility relate to the theory of consumer choice? Do you think that economic incentives and disincentives influence family size decisions? Explain your answer, giving some specific examples of such incentives and disincentives?</a:t>
            </a:r>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Copyright © 2009 Pearson Addison-Wesley. All rights reserved.</a:t>
            </a:r>
          </a:p>
        </p:txBody>
      </p:sp>
      <p:sp>
        <p:nvSpPr>
          <p:cNvPr id="6" name="Slide Number Placeholder 5"/>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6-</a:t>
            </a:r>
            <a:fld id="{AFBCEF5D-9DA7-457E-AF46-4EE5E13ACD0A}" type="slidenum">
              <a:rPr lang="en-US" altLang="en-US" sz="1800">
                <a:solidFill>
                  <a:srgbClr val="FAF199"/>
                </a:solidFill>
                <a:latin typeface="Arial" panose="020B0604020202020204" pitchFamily="34" charset="0"/>
              </a:rPr>
              <a:pPr/>
              <a:t>46</a:t>
            </a:fld>
            <a:endParaRPr lang="en-US" altLang="en-US" sz="1800">
              <a:solidFill>
                <a:srgbClr val="FAF199"/>
              </a:solidFill>
              <a:latin typeface="Arial" panose="020B0604020202020204" pitchFamily="34" charset="0"/>
            </a:endParaRPr>
          </a:p>
        </p:txBody>
      </p:sp>
      <p:sp>
        <p:nvSpPr>
          <p:cNvPr id="50180" name="Rectangle 5"/>
          <p:cNvSpPr>
            <a:spLocks noGrp="1" noChangeArrowheads="1"/>
          </p:cNvSpPr>
          <p:nvPr>
            <p:ph type="title"/>
          </p:nvPr>
        </p:nvSpPr>
        <p:spPr/>
        <p:txBody>
          <a:bodyPr/>
          <a:lstStyle/>
          <a:p>
            <a:pPr algn="ctr" eaLnBrk="1" hangingPunct="1"/>
            <a:r>
              <a:rPr lang="en-US" altLang="en-US" smtClean="0"/>
              <a:t>Questions</a:t>
            </a:r>
          </a:p>
        </p:txBody>
      </p:sp>
      <p:sp>
        <p:nvSpPr>
          <p:cNvPr id="50181" name="Rectangle 6"/>
          <p:cNvSpPr>
            <a:spLocks noGrp="1" noChangeArrowheads="1"/>
          </p:cNvSpPr>
          <p:nvPr>
            <p:ph type="body" sz="half" idx="1"/>
          </p:nvPr>
        </p:nvSpPr>
        <p:spPr>
          <a:xfrm>
            <a:off x="228600" y="1752600"/>
            <a:ext cx="8640763" cy="4419600"/>
          </a:xfrm>
        </p:spPr>
        <p:txBody>
          <a:bodyPr/>
          <a:lstStyle/>
          <a:p>
            <a:pPr eaLnBrk="1" hangingPunct="1">
              <a:buFont typeface="Times" panose="02020603050405020304" pitchFamily="18" charset="0"/>
              <a:buNone/>
            </a:pPr>
            <a:r>
              <a:rPr lang="en-US" altLang="en-US" smtClean="0"/>
              <a:t>13. Explain why fertility rates are falling in some developing countries and not in others.</a:t>
            </a:r>
          </a:p>
        </p:txBody>
      </p:sp>
      <p:sp>
        <p:nvSpPr>
          <p:cNvPr id="7"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8"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90000"/>
                                        <p:tgtEl>
                                          <p:spTgt spid="7"/>
                                        </p:tgtEl>
                                      </p:cBhvr>
                                    </p:animEffect>
                                  </p:childTnLst>
                                </p:cTn>
                              </p:par>
                            </p:childTnLst>
                          </p:cTn>
                        </p:par>
                        <p:par>
                          <p:cTn id="8" fill="hold" nodeType="afterGroup">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4800" y="6324600"/>
            <a:ext cx="5410200" cy="457200"/>
          </a:xfrm>
          <a:prstGeom prst="rect">
            <a:avLst/>
          </a:prstGeom>
          <a:noFill/>
          <a:ln>
            <a:miter lim="800000"/>
            <a:headEnd/>
            <a:tailEnd/>
          </a:ln>
        </p:spPr>
        <p:txBody>
          <a:bodyPr anchor="b"/>
          <a:lstStyle/>
          <a:p>
            <a:pPr>
              <a:spcBef>
                <a:spcPct val="50000"/>
              </a:spcBef>
              <a:defRPr/>
            </a:pPr>
            <a:r>
              <a:rPr lang="en-US" sz="1000">
                <a:solidFill>
                  <a:schemeClr val="bg2"/>
                </a:solidFill>
                <a:latin typeface="+mn-lt"/>
              </a:rPr>
              <a:t>Copyright © 2009 Pearson Addison-Wesley. All rights reserved.</a:t>
            </a:r>
          </a:p>
        </p:txBody>
      </p:sp>
      <p:sp>
        <p:nvSpPr>
          <p:cNvPr id="6" name="Slide Number Placeholder 5"/>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D2593195-FAAF-45D7-8EAF-7A0FEC73E29B}" type="slidenum">
              <a:rPr lang="en-US" altLang="en-US" sz="1800" b="1">
                <a:solidFill>
                  <a:srgbClr val="FAF199"/>
                </a:solidFill>
                <a:latin typeface="Arial" panose="020B0604020202020204" pitchFamily="34" charset="0"/>
              </a:rPr>
              <a:pPr algn="ctr"/>
              <a:t>5</a:t>
            </a:fld>
            <a:endParaRPr lang="en-US" altLang="en-US" sz="1800" b="1">
              <a:solidFill>
                <a:srgbClr val="FAF199"/>
              </a:solidFill>
              <a:latin typeface="Arial" panose="020B0604020202020204" pitchFamily="34" charset="0"/>
            </a:endParaRPr>
          </a:p>
        </p:txBody>
      </p:sp>
      <p:sp>
        <p:nvSpPr>
          <p:cNvPr id="8196" name="Rectangle 5"/>
          <p:cNvSpPr>
            <a:spLocks noGrp="1" noChangeArrowheads="1"/>
          </p:cNvSpPr>
          <p:nvPr>
            <p:ph type="title" idx="4294967295"/>
          </p:nvPr>
        </p:nvSpPr>
        <p:spPr/>
        <p:txBody>
          <a:bodyPr/>
          <a:lstStyle/>
          <a:p>
            <a:pPr algn="ctr" eaLnBrk="1" hangingPunct="1"/>
            <a:r>
              <a:rPr lang="en-US" altLang="en-US" smtClean="0"/>
              <a:t>Definitions of notions</a:t>
            </a:r>
          </a:p>
        </p:txBody>
      </p:sp>
      <p:sp>
        <p:nvSpPr>
          <p:cNvPr id="6149" name="Rectangle 6"/>
          <p:cNvSpPr>
            <a:spLocks noGrp="1" noChangeArrowheads="1"/>
          </p:cNvSpPr>
          <p:nvPr>
            <p:ph type="body" sz="half" idx="4294967295"/>
          </p:nvPr>
        </p:nvSpPr>
        <p:spPr>
          <a:xfrm>
            <a:off x="228600" y="1752600"/>
            <a:ext cx="8640763" cy="4419600"/>
          </a:xfrm>
        </p:spPr>
        <p:txBody>
          <a:bodyPr/>
          <a:lstStyle/>
          <a:p>
            <a:pPr eaLnBrk="1" hangingPunct="1"/>
            <a:r>
              <a:rPr lang="en-US" altLang="en-US" sz="2800" smtClean="0"/>
              <a:t>Doubling time</a:t>
            </a:r>
          </a:p>
          <a:p>
            <a:pPr eaLnBrk="1" hangingPunct="1"/>
            <a:r>
              <a:rPr lang="en-US" altLang="en-US" sz="2800" smtClean="0"/>
              <a:t>Hidden momentum of population growth</a:t>
            </a:r>
          </a:p>
          <a:p>
            <a:pPr eaLnBrk="1" hangingPunct="1"/>
            <a:r>
              <a:rPr lang="en-US" altLang="en-US" sz="2800" smtClean="0"/>
              <a:t>Malthusian population trap</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 calcmode="lin" valueType="num">
                                      <p:cBhvr additive="base">
                                        <p:cTn id="7" dur="500" fill="hold"/>
                                        <p:tgtEl>
                                          <p:spTgt spid="614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9">
                                            <p:txEl>
                                              <p:pRg st="1" end="1"/>
                                            </p:txEl>
                                          </p:spTgt>
                                        </p:tgtEl>
                                        <p:attrNameLst>
                                          <p:attrName>style.visibility</p:attrName>
                                        </p:attrNameLst>
                                      </p:cBhvr>
                                      <p:to>
                                        <p:strVal val="visible"/>
                                      </p:to>
                                    </p:set>
                                    <p:anim calcmode="lin" valueType="num">
                                      <p:cBhvr additive="base">
                                        <p:cTn id="13" dur="500" fill="hold"/>
                                        <p:tgtEl>
                                          <p:spTgt spid="614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9">
                                            <p:txEl>
                                              <p:pRg st="2" end="2"/>
                                            </p:txEl>
                                          </p:spTgt>
                                        </p:tgtEl>
                                        <p:attrNameLst>
                                          <p:attrName>style.visibility</p:attrName>
                                        </p:attrNameLst>
                                      </p:cBhvr>
                                      <p:to>
                                        <p:strVal val="visible"/>
                                      </p:to>
                                    </p:set>
                                    <p:anim calcmode="lin" valueType="num">
                                      <p:cBhvr additive="base">
                                        <p:cTn id="19" dur="500" fill="hold"/>
                                        <p:tgtEl>
                                          <p:spTgt spid="614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4800" y="6324600"/>
            <a:ext cx="5410200" cy="457200"/>
          </a:xfrm>
          <a:prstGeom prst="rect">
            <a:avLst/>
          </a:prstGeom>
          <a:noFill/>
          <a:ln>
            <a:miter lim="800000"/>
            <a:headEnd/>
            <a:tailEnd/>
          </a:ln>
        </p:spPr>
        <p:txBody>
          <a:bodyPr anchor="b"/>
          <a:lstStyle/>
          <a:p>
            <a:pPr>
              <a:spcBef>
                <a:spcPct val="50000"/>
              </a:spcBef>
              <a:defRPr/>
            </a:pPr>
            <a:r>
              <a:rPr lang="en-US" sz="1000">
                <a:solidFill>
                  <a:schemeClr val="bg2"/>
                </a:solidFill>
                <a:latin typeface="+mn-lt"/>
              </a:rPr>
              <a:t>Copyright © 2009 Pearson Addison-Wesley. All rights reserved.</a:t>
            </a:r>
          </a:p>
        </p:txBody>
      </p:sp>
      <p:sp>
        <p:nvSpPr>
          <p:cNvPr id="6" name="Slide Number Placeholder 5"/>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FDD87578-0103-4723-BD9E-5675D186270C}" type="slidenum">
              <a:rPr lang="en-US" altLang="en-US" sz="1800" b="1">
                <a:solidFill>
                  <a:srgbClr val="FAF199"/>
                </a:solidFill>
                <a:latin typeface="Arial" panose="020B0604020202020204" pitchFamily="34" charset="0"/>
              </a:rPr>
              <a:pPr algn="ctr"/>
              <a:t>6</a:t>
            </a:fld>
            <a:endParaRPr lang="en-US" altLang="en-US" sz="1800" b="1">
              <a:solidFill>
                <a:srgbClr val="FAF199"/>
              </a:solidFill>
              <a:latin typeface="Arial" panose="020B0604020202020204" pitchFamily="34" charset="0"/>
            </a:endParaRPr>
          </a:p>
        </p:txBody>
      </p:sp>
      <p:sp>
        <p:nvSpPr>
          <p:cNvPr id="9220" name="Rectangle 5"/>
          <p:cNvSpPr>
            <a:spLocks noGrp="1" noChangeArrowheads="1"/>
          </p:cNvSpPr>
          <p:nvPr>
            <p:ph type="title" idx="4294967295"/>
          </p:nvPr>
        </p:nvSpPr>
        <p:spPr/>
        <p:txBody>
          <a:bodyPr/>
          <a:lstStyle/>
          <a:p>
            <a:pPr algn="ctr" eaLnBrk="1" hangingPunct="1"/>
            <a:r>
              <a:rPr lang="en-US" altLang="en-US" smtClean="0"/>
              <a:t>Definitions of notions</a:t>
            </a:r>
          </a:p>
        </p:txBody>
      </p:sp>
      <p:sp>
        <p:nvSpPr>
          <p:cNvPr id="8197" name="Rectangle 6"/>
          <p:cNvSpPr>
            <a:spLocks noGrp="1" noChangeArrowheads="1"/>
          </p:cNvSpPr>
          <p:nvPr>
            <p:ph type="body" sz="half" idx="4294967295"/>
          </p:nvPr>
        </p:nvSpPr>
        <p:spPr>
          <a:xfrm>
            <a:off x="228600" y="1752600"/>
            <a:ext cx="8640763" cy="4419600"/>
          </a:xfrm>
        </p:spPr>
        <p:txBody>
          <a:bodyPr/>
          <a:lstStyle/>
          <a:p>
            <a:pPr eaLnBrk="1" hangingPunct="1"/>
            <a:r>
              <a:rPr lang="en-US" altLang="en-US" sz="2800" smtClean="0"/>
              <a:t>Microeconomic theory of fertility</a:t>
            </a:r>
          </a:p>
          <a:p>
            <a:pPr eaLnBrk="1" hangingPunct="1"/>
            <a:r>
              <a:rPr lang="en-US" altLang="en-US" sz="2800" smtClean="0"/>
              <a:t>Net international migration</a:t>
            </a:r>
          </a:p>
          <a:p>
            <a:pPr eaLnBrk="1" hangingPunct="1"/>
            <a:r>
              <a:rPr lang="en-US" altLang="en-US" sz="2800" smtClean="0"/>
              <a:t>Population-poverty cycle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 calcmode="lin" valueType="num">
                                      <p:cBhvr additive="base">
                                        <p:cTn id="7" dur="500" fill="hold"/>
                                        <p:tgtEl>
                                          <p:spTgt spid="819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7">
                                            <p:txEl>
                                              <p:pRg st="1" end="1"/>
                                            </p:txEl>
                                          </p:spTgt>
                                        </p:tgtEl>
                                        <p:attrNameLst>
                                          <p:attrName>style.visibility</p:attrName>
                                        </p:attrNameLst>
                                      </p:cBhvr>
                                      <p:to>
                                        <p:strVal val="visible"/>
                                      </p:to>
                                    </p:set>
                                    <p:anim calcmode="lin" valueType="num">
                                      <p:cBhvr additive="base">
                                        <p:cTn id="13" dur="500" fill="hold"/>
                                        <p:tgtEl>
                                          <p:spTgt spid="819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7">
                                            <p:txEl>
                                              <p:pRg st="2" end="2"/>
                                            </p:txEl>
                                          </p:spTgt>
                                        </p:tgtEl>
                                        <p:attrNameLst>
                                          <p:attrName>style.visibility</p:attrName>
                                        </p:attrNameLst>
                                      </p:cBhvr>
                                      <p:to>
                                        <p:strVal val="visible"/>
                                      </p:to>
                                    </p:set>
                                    <p:anim calcmode="lin" valueType="num">
                                      <p:cBhvr additive="base">
                                        <p:cTn id="19" dur="500" fill="hold"/>
                                        <p:tgtEl>
                                          <p:spTgt spid="819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4800" y="6324600"/>
            <a:ext cx="5410200" cy="457200"/>
          </a:xfrm>
          <a:prstGeom prst="rect">
            <a:avLst/>
          </a:prstGeom>
          <a:noFill/>
          <a:ln>
            <a:miter lim="800000"/>
            <a:headEnd/>
            <a:tailEnd/>
          </a:ln>
        </p:spPr>
        <p:txBody>
          <a:bodyPr anchor="b"/>
          <a:lstStyle/>
          <a:p>
            <a:pPr>
              <a:spcBef>
                <a:spcPct val="50000"/>
              </a:spcBef>
              <a:defRPr/>
            </a:pPr>
            <a:r>
              <a:rPr lang="en-US" sz="1000">
                <a:solidFill>
                  <a:schemeClr val="bg2"/>
                </a:solidFill>
                <a:latin typeface="+mn-lt"/>
              </a:rPr>
              <a:t>Copyright © 2009 Pearson Addison-Wesley. All rights reserved.</a:t>
            </a:r>
          </a:p>
        </p:txBody>
      </p:sp>
      <p:sp>
        <p:nvSpPr>
          <p:cNvPr id="6" name="Slide Number Placeholder 5"/>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9B3C5900-B1CB-43FE-926A-26FD693FCD11}" type="slidenum">
              <a:rPr lang="en-US" altLang="en-US" sz="1800" b="1">
                <a:solidFill>
                  <a:srgbClr val="FAF199"/>
                </a:solidFill>
                <a:latin typeface="Arial" panose="020B0604020202020204" pitchFamily="34" charset="0"/>
              </a:rPr>
              <a:pPr algn="ctr"/>
              <a:t>7</a:t>
            </a:fld>
            <a:endParaRPr lang="en-US" altLang="en-US" sz="1800" b="1">
              <a:solidFill>
                <a:srgbClr val="FAF199"/>
              </a:solidFill>
              <a:latin typeface="Arial" panose="020B0604020202020204" pitchFamily="34" charset="0"/>
            </a:endParaRPr>
          </a:p>
        </p:txBody>
      </p:sp>
      <p:sp>
        <p:nvSpPr>
          <p:cNvPr id="10244" name="Rectangle 5"/>
          <p:cNvSpPr>
            <a:spLocks noGrp="1" noChangeArrowheads="1"/>
          </p:cNvSpPr>
          <p:nvPr>
            <p:ph type="title" idx="4294967295"/>
          </p:nvPr>
        </p:nvSpPr>
        <p:spPr/>
        <p:txBody>
          <a:bodyPr/>
          <a:lstStyle/>
          <a:p>
            <a:pPr algn="ctr" eaLnBrk="1" hangingPunct="1"/>
            <a:r>
              <a:rPr lang="en-US" altLang="en-US" smtClean="0"/>
              <a:t>Definitions of notions</a:t>
            </a:r>
          </a:p>
        </p:txBody>
      </p:sp>
      <p:sp>
        <p:nvSpPr>
          <p:cNvPr id="9221" name="Rectangle 6"/>
          <p:cNvSpPr>
            <a:spLocks noGrp="1" noChangeArrowheads="1"/>
          </p:cNvSpPr>
          <p:nvPr>
            <p:ph type="body" sz="half" idx="4294967295"/>
          </p:nvPr>
        </p:nvSpPr>
        <p:spPr>
          <a:xfrm>
            <a:off x="228600" y="1752600"/>
            <a:ext cx="8640763" cy="4419600"/>
          </a:xfrm>
        </p:spPr>
        <p:txBody>
          <a:bodyPr/>
          <a:lstStyle/>
          <a:p>
            <a:pPr eaLnBrk="1" hangingPunct="1"/>
            <a:r>
              <a:rPr lang="en-US" altLang="en-US" sz="2800" smtClean="0"/>
              <a:t>Rate of population increase</a:t>
            </a:r>
          </a:p>
          <a:p>
            <a:pPr eaLnBrk="1" hangingPunct="1"/>
            <a:r>
              <a:rPr lang="en-US" altLang="en-US" sz="2800" smtClean="0"/>
              <a:t>Youth dependency ratio</a:t>
            </a:r>
          </a:p>
          <a:p>
            <a:pPr eaLnBrk="1" hangingPunct="1"/>
            <a:r>
              <a:rPr lang="en-US" altLang="en-US" sz="2800" smtClean="0"/>
              <a:t>Old age dependency ratio</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 calcmode="lin" valueType="num">
                                      <p:cBhvr additive="base">
                                        <p:cTn id="7" dur="500" fill="hold"/>
                                        <p:tgtEl>
                                          <p:spTgt spid="922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21">
                                            <p:txEl>
                                              <p:pRg st="1" end="1"/>
                                            </p:txEl>
                                          </p:spTgt>
                                        </p:tgtEl>
                                        <p:attrNameLst>
                                          <p:attrName>style.visibility</p:attrName>
                                        </p:attrNameLst>
                                      </p:cBhvr>
                                      <p:to>
                                        <p:strVal val="visible"/>
                                      </p:to>
                                    </p:set>
                                    <p:anim calcmode="lin" valueType="num">
                                      <p:cBhvr additive="base">
                                        <p:cTn id="13" dur="500" fill="hold"/>
                                        <p:tgtEl>
                                          <p:spTgt spid="922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2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21">
                                            <p:txEl>
                                              <p:pRg st="2" end="2"/>
                                            </p:txEl>
                                          </p:spTgt>
                                        </p:tgtEl>
                                        <p:attrNameLst>
                                          <p:attrName>style.visibility</p:attrName>
                                        </p:attrNameLst>
                                      </p:cBhvr>
                                      <p:to>
                                        <p:strVal val="visible"/>
                                      </p:to>
                                    </p:set>
                                    <p:anim calcmode="lin" valueType="num">
                                      <p:cBhvr additive="base">
                                        <p:cTn id="19" dur="500" fill="hold"/>
                                        <p:tgtEl>
                                          <p:spTgt spid="922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2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4800" y="6324600"/>
            <a:ext cx="5410200" cy="457200"/>
          </a:xfrm>
          <a:prstGeom prst="rect">
            <a:avLst/>
          </a:prstGeom>
          <a:noFill/>
          <a:ln>
            <a:miter lim="800000"/>
            <a:headEnd/>
            <a:tailEnd/>
          </a:ln>
        </p:spPr>
        <p:txBody>
          <a:bodyPr anchor="b"/>
          <a:lstStyle/>
          <a:p>
            <a:pPr>
              <a:spcBef>
                <a:spcPct val="50000"/>
              </a:spcBef>
              <a:defRPr/>
            </a:pPr>
            <a:r>
              <a:rPr lang="en-US" sz="1000">
                <a:solidFill>
                  <a:schemeClr val="bg2"/>
                </a:solidFill>
                <a:latin typeface="+mn-lt"/>
              </a:rPr>
              <a:t>Copyright © 2009 Pearson Addison-Wesley. All rights reserved.</a:t>
            </a:r>
          </a:p>
        </p:txBody>
      </p:sp>
      <p:sp>
        <p:nvSpPr>
          <p:cNvPr id="6" name="Slide Number Placeholder 5"/>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4A706CC4-9081-4D7A-BD29-593379D8A53C}" type="slidenum">
              <a:rPr lang="en-US" altLang="en-US" sz="1800" b="1">
                <a:solidFill>
                  <a:srgbClr val="FAF199"/>
                </a:solidFill>
                <a:latin typeface="Arial" panose="020B0604020202020204" pitchFamily="34" charset="0"/>
              </a:rPr>
              <a:pPr algn="ctr"/>
              <a:t>8</a:t>
            </a:fld>
            <a:endParaRPr lang="en-US" altLang="en-US" sz="1800" b="1">
              <a:solidFill>
                <a:srgbClr val="FAF199"/>
              </a:solidFill>
              <a:latin typeface="Arial" panose="020B0604020202020204" pitchFamily="34" charset="0"/>
            </a:endParaRPr>
          </a:p>
        </p:txBody>
      </p:sp>
      <p:sp>
        <p:nvSpPr>
          <p:cNvPr id="11268" name="Rectangle 5"/>
          <p:cNvSpPr>
            <a:spLocks noGrp="1" noChangeArrowheads="1"/>
          </p:cNvSpPr>
          <p:nvPr>
            <p:ph type="title" idx="4294967295"/>
          </p:nvPr>
        </p:nvSpPr>
        <p:spPr/>
        <p:txBody>
          <a:bodyPr/>
          <a:lstStyle/>
          <a:p>
            <a:pPr algn="ctr" eaLnBrk="1" hangingPunct="1"/>
            <a:r>
              <a:rPr lang="en-US" altLang="en-US" smtClean="0"/>
              <a:t>MCQs</a:t>
            </a:r>
          </a:p>
        </p:txBody>
      </p:sp>
      <p:sp>
        <p:nvSpPr>
          <p:cNvPr id="11269" name="Rectangle 6"/>
          <p:cNvSpPr>
            <a:spLocks noGrp="1" noChangeArrowheads="1"/>
          </p:cNvSpPr>
          <p:nvPr>
            <p:ph type="body" sz="half" idx="4294967295"/>
          </p:nvPr>
        </p:nvSpPr>
        <p:spPr>
          <a:xfrm>
            <a:off x="228600" y="1752600"/>
            <a:ext cx="8640763" cy="4419600"/>
          </a:xfrm>
        </p:spPr>
        <p:txBody>
          <a:bodyPr/>
          <a:lstStyle/>
          <a:p>
            <a:r>
              <a:rPr lang="en-US" altLang="en-US" smtClean="0"/>
              <a:t>For each of the multiple choice questions you will be given 45 seconds to provide one best-fitting answer.</a:t>
            </a:r>
          </a:p>
          <a:p>
            <a:r>
              <a:rPr lang="en-US" altLang="en-US" smtClean="0"/>
              <a:t>The horizontal bar will indicate the time elapsing. After 45 seconds, you will be switched to the next question.</a:t>
            </a:r>
          </a:p>
          <a:p>
            <a:r>
              <a:rPr lang="en-US" altLang="en-US" smtClean="0"/>
              <a:t>After the questions, you will be given the right answers.</a:t>
            </a:r>
            <a:endParaRPr lang="en-US" altLang="en-US" sz="1600" smtClean="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8161338" y="6369050"/>
            <a:ext cx="914400" cy="457200"/>
          </a:xfrm>
          <a:prstGeom prst="rect">
            <a:avLst/>
          </a:prstGeom>
          <a:noFill/>
          <a:ln>
            <a:miter lim="800000"/>
            <a:headEnd/>
            <a:tailEnd/>
          </a:ln>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a:solidFill>
                  <a:srgbClr val="FAF199"/>
                </a:solidFill>
                <a:latin typeface="Arial" panose="020B0604020202020204" pitchFamily="34" charset="0"/>
              </a:rPr>
              <a:t>6-</a:t>
            </a:r>
            <a:fld id="{128392EA-A1B9-4FBE-BB9E-AC3ACDCECEA4}" type="slidenum">
              <a:rPr lang="en-US" altLang="en-US" sz="1800" b="1">
                <a:solidFill>
                  <a:srgbClr val="FAF199"/>
                </a:solidFill>
                <a:latin typeface="Arial" panose="020B0604020202020204" pitchFamily="34" charset="0"/>
              </a:rPr>
              <a:pPr algn="ctr"/>
              <a:t>9</a:t>
            </a:fld>
            <a:endParaRPr lang="en-US" altLang="en-US" sz="1800" b="1">
              <a:solidFill>
                <a:srgbClr val="FAF199"/>
              </a:solidFill>
              <a:latin typeface="Arial" panose="020B0604020202020204" pitchFamily="34" charset="0"/>
            </a:endParaRPr>
          </a:p>
        </p:txBody>
      </p:sp>
      <p:sp>
        <p:nvSpPr>
          <p:cNvPr id="12291" name="Rectangle 4"/>
          <p:cNvSpPr>
            <a:spLocks noGrp="1" noChangeArrowheads="1"/>
          </p:cNvSpPr>
          <p:nvPr>
            <p:ph type="title" idx="4294967295"/>
          </p:nvPr>
        </p:nvSpPr>
        <p:spPr/>
        <p:txBody>
          <a:bodyPr/>
          <a:lstStyle/>
          <a:p>
            <a:pPr algn="ctr" eaLnBrk="1" hangingPunct="1"/>
            <a:r>
              <a:rPr lang="en-US" altLang="en-US" smtClean="0"/>
              <a:t>MCQs</a:t>
            </a:r>
          </a:p>
        </p:txBody>
      </p:sp>
      <p:sp>
        <p:nvSpPr>
          <p:cNvPr id="3077" name="Rectangle 5"/>
          <p:cNvSpPr>
            <a:spLocks noGrp="1" noChangeArrowheads="1"/>
          </p:cNvSpPr>
          <p:nvPr>
            <p:ph type="body" idx="4294967295"/>
          </p:nvPr>
        </p:nvSpPr>
        <p:spPr/>
        <p:txBody>
          <a:bodyPr/>
          <a:lstStyle/>
          <a:p>
            <a:pPr marL="609600" indent="-609600">
              <a:buFont typeface="Times" panose="02020603050405020304" pitchFamily="18" charset="0"/>
              <a:buNone/>
            </a:pPr>
            <a:r>
              <a:rPr lang="en-US" altLang="en-US" smtClean="0"/>
              <a:t>1. Evidence presented in the text suggests that birthrates among developing countries are lower with</a:t>
            </a:r>
          </a:p>
          <a:p>
            <a:pPr marL="609600" indent="-609600">
              <a:buFont typeface="Times" panose="02020603050405020304" pitchFamily="18" charset="0"/>
              <a:buNone/>
            </a:pPr>
            <a:r>
              <a:rPr lang="en-US" altLang="en-US" smtClean="0"/>
              <a:t>a. higher growth.</a:t>
            </a:r>
          </a:p>
          <a:p>
            <a:pPr marL="609600" indent="-609600">
              <a:buFont typeface="Times" panose="02020603050405020304" pitchFamily="18" charset="0"/>
              <a:buNone/>
            </a:pPr>
            <a:r>
              <a:rPr lang="en-US" altLang="en-US" smtClean="0"/>
              <a:t>b. higher inequality.</a:t>
            </a:r>
          </a:p>
          <a:p>
            <a:pPr marL="609600" indent="-609600">
              <a:buFont typeface="Times" panose="02020603050405020304" pitchFamily="18" charset="0"/>
              <a:buNone/>
            </a:pPr>
            <a:r>
              <a:rPr lang="en-US" altLang="en-US" smtClean="0"/>
              <a:t>c. higher GNP per capita.</a:t>
            </a:r>
          </a:p>
          <a:p>
            <a:pPr marL="609600" indent="-609600">
              <a:buFont typeface="Times" panose="02020603050405020304" pitchFamily="18" charset="0"/>
              <a:buNone/>
            </a:pPr>
            <a:r>
              <a:rPr lang="en-US" altLang="en-US" smtClean="0"/>
              <a:t>d. All of the above.</a:t>
            </a:r>
          </a:p>
          <a:p>
            <a:pPr marL="609600" indent="-609600" eaLnBrk="1" hangingPunct="1">
              <a:buFont typeface="Times" panose="02020603050405020304" pitchFamily="18" charset="0"/>
              <a:buNone/>
            </a:pPr>
            <a:endParaRPr lang="en-US" altLang="en-US" sz="2800" b="1"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anim calcmode="lin" valueType="num">
                                      <p:cBhvr additive="base">
                                        <p:cTn id="11"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anim calcmode="lin" valueType="num">
                                      <p:cBhvr additive="base">
                                        <p:cTn id="15"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anim calcmode="lin" valueType="num">
                                      <p:cBhvr additive="base">
                                        <p:cTn id="23"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7">
                                            <p:txEl>
                                              <p:pRg st="4" end="4"/>
                                            </p:txEl>
                                          </p:spTgt>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45000"/>
                                        <p:tgtEl>
                                          <p:spTgt spid="6"/>
                                        </p:tgtEl>
                                      </p:cBhvr>
                                    </p:animEffect>
                                  </p:childTnLst>
                                </p:cTn>
                              </p:par>
                            </p:childTnLst>
                          </p:cTn>
                        </p:par>
                        <p:par>
                          <p:cTn id="28" fill="hold" nodeType="afterGroup">
                            <p:stCondLst>
                              <p:cond delay="450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theme/theme1.xml><?xml version="1.0" encoding="utf-8"?>
<a:theme xmlns:a="http://schemas.openxmlformats.org/drawingml/2006/main" name="Rejda_template">
  <a:themeElements>
    <a:clrScheme name="Rejda_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Rejda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Rejda_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Rejda_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Rejda_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Rejda_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Rejda_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Rejda_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Rejda_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TodaroSmith_EconDev_ch01</Template>
  <TotalTime>1185</TotalTime>
  <Words>2064</Words>
  <Application>Microsoft Office PowerPoint</Application>
  <PresentationFormat>On-screen Show (4:3)</PresentationFormat>
  <Paragraphs>321</Paragraphs>
  <Slides>46</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Times</vt:lpstr>
      <vt:lpstr>Times New Roman</vt:lpstr>
      <vt:lpstr>Rejda_template</vt:lpstr>
      <vt:lpstr>Chapter 6</vt:lpstr>
      <vt:lpstr>Outline</vt:lpstr>
      <vt:lpstr>Definitions of notions</vt:lpstr>
      <vt:lpstr>Definitions of notions</vt:lpstr>
      <vt:lpstr>Definitions of notions</vt:lpstr>
      <vt:lpstr>Definitions of notions</vt:lpstr>
      <vt:lpstr>Definitions of notions</vt:lpstr>
      <vt:lpstr>MCQs</vt:lpstr>
      <vt:lpstr>MCQs</vt:lpstr>
      <vt:lpstr>MCQs</vt:lpstr>
      <vt:lpstr>MCQs</vt:lpstr>
      <vt:lpstr>MCQs</vt:lpstr>
      <vt:lpstr>MCQs</vt:lpstr>
      <vt:lpstr>MCQs</vt:lpstr>
      <vt:lpstr>MCQs</vt:lpstr>
      <vt:lpstr>MCQs</vt:lpstr>
      <vt:lpstr>MCQs</vt:lpstr>
      <vt:lpstr>MCQs</vt:lpstr>
      <vt:lpstr>MCQs</vt:lpstr>
      <vt:lpstr>MCQs</vt:lpstr>
      <vt:lpstr>MCQs: Answers</vt:lpstr>
      <vt:lpstr>MCQs: Answers</vt:lpstr>
      <vt:lpstr>MCQs: Answers</vt:lpstr>
      <vt:lpstr>MCQs: Answers</vt:lpstr>
      <vt:lpstr>MCQs: Answers</vt:lpstr>
      <vt:lpstr>MCQs: Answers</vt:lpstr>
      <vt:lpstr>MCQs: Answers</vt:lpstr>
      <vt:lpstr>MCQs: Answers</vt:lpstr>
      <vt:lpstr>MCQs: Answers</vt:lpstr>
      <vt:lpstr>MCQs: Answers</vt:lpstr>
      <vt:lpstr>MCQs: Answers</vt:lpstr>
      <vt:lpstr>MCQs: Answers</vt:lpstr>
      <vt:lpstr>Questions</vt:lpstr>
      <vt:lpstr>Questions</vt:lpstr>
      <vt:lpstr>Questions</vt:lpstr>
      <vt:lpstr>Questions</vt:lpstr>
      <vt:lpstr>Questions</vt:lpstr>
      <vt:lpstr>Questions</vt:lpstr>
      <vt:lpstr>Questions</vt:lpstr>
      <vt:lpstr>Questions</vt:lpstr>
      <vt:lpstr>Questions</vt:lpstr>
      <vt:lpstr>Questions</vt:lpstr>
      <vt:lpstr>Questions</vt:lpstr>
      <vt:lpstr>Questions</vt:lpstr>
      <vt:lpstr>Questions</vt:lpstr>
      <vt:lpstr>Questions</vt:lpstr>
    </vt:vector>
  </TitlesOfParts>
  <Company>© 2009 Pearson Addison-Wesley. All rights reserved.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subject>Population Growth and Economic Development: Causes, Consequences, and Controversies</dc:subject>
  <dc:creator>Michael P. Todaro</dc:creator>
  <cp:lastModifiedBy>Madumarov Eldar</cp:lastModifiedBy>
  <cp:revision>141</cp:revision>
  <dcterms:created xsi:type="dcterms:W3CDTF">1999-06-11T15:01:34Z</dcterms:created>
  <dcterms:modified xsi:type="dcterms:W3CDTF">2018-10-08T04:40:44Z</dcterms:modified>
</cp:coreProperties>
</file>