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5" r:id="rId19"/>
    <p:sldId id="274" r:id="rId20"/>
    <p:sldId id="273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8" y="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13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62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41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151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7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84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99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72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86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25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44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3D22C-651C-431C-91C2-F30A00D63E46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3030D-49E2-4017-A46E-B213F7EC2C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16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-8LnoFMEQY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Лекция </a:t>
            </a:r>
            <a:r>
              <a:rPr lang="ru-RU" smtClean="0"/>
              <a:t>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Казахстан в хрущевскую эру,</a:t>
            </a:r>
            <a:br>
              <a:rPr lang="ru-RU" dirty="0" smtClean="0"/>
            </a:br>
            <a:r>
              <a:rPr lang="ru-RU" dirty="0" smtClean="0"/>
              <a:t>1953-1964 гг.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619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экстенсивного пути развития промышленности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Только в Казахстане к 1960 г. было построено и введено в действие </a:t>
            </a:r>
            <a:r>
              <a:rPr lang="ru-RU" b="1" dirty="0" smtClean="0"/>
              <a:t>83 крупных промышленных предприятий</a:t>
            </a:r>
            <a:r>
              <a:rPr lang="ru-RU" dirty="0" smtClean="0"/>
              <a:t>. В этот период объем промышленной продукции в Казахстане составил по отношению к 1940 г. 732%.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16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Противоречивость и половинчатость внутренней политики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Противоречивость и половинчатость внутренней политики были характерны и </a:t>
            </a:r>
            <a:r>
              <a:rPr lang="ru-RU" b="1" dirty="0" smtClean="0"/>
              <a:t>для общественно-политической жизни</a:t>
            </a:r>
            <a:r>
              <a:rPr lang="ru-RU" dirty="0" smtClean="0"/>
              <a:t>. Так, в этот период произошло отречение от сталинизма, в то же время Система продолжала оставаться тоталитарно-</a:t>
            </a:r>
            <a:r>
              <a:rPr lang="ru-RU" dirty="0" err="1" smtClean="0"/>
              <a:t>антиправовой</a:t>
            </a:r>
            <a:r>
              <a:rPr lang="ru-RU" dirty="0" smtClean="0"/>
              <a:t>, способной решать любые конфликты исключительно репрессивными мерами.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576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Плюсы внутренней 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Нельзя не сказать о том, что в годы правления Хрущева началось массовое жилищное строительство. Хотя массовое строительство осуществлялось по относительно дешевым типовым проектам, тем не менее люди получили привилегию жить в отдельных квартирах, обрели счастье иметь собственную квартиру. Кроме того, исследователи отмечают, что именно в этот период благосостояние и уровень жизни обрели тенденцию к росту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69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Освоение целинных и залежных земель в Казахстане: достижения и проблемы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 начале 1950-х гг. Советское государство испытывало достаточно острый продовольственный кризис. Устранение продовольственного кризиса предполагалось </a:t>
            </a:r>
            <a:r>
              <a:rPr lang="ru-RU" b="1" dirty="0" smtClean="0"/>
              <a:t>за счет резкого увеличения посевных площадей на Востоке страны</a:t>
            </a:r>
            <a:r>
              <a:rPr lang="ru-RU" dirty="0" smtClean="0"/>
              <a:t>, так как по мнению ученых того времени увеличение зернового производства в традиционно сложившихся земледельческих районах – на Украине и юге России был невозможен из-за недостаточного развития химической отрасли.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964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можно было решить проблему с зерном в стране?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Между тем, как показывает мировой опыт решить проблему дефицита зерна в стране </a:t>
            </a:r>
            <a:r>
              <a:rPr lang="ru-RU" b="1" dirty="0" smtClean="0"/>
              <a:t>можно было за счет прироста урожайности в зерносеющих районов СССР путем усиления технологической дисциплины, например снегозадержания на полях</a:t>
            </a:r>
            <a:r>
              <a:rPr lang="ru-RU" dirty="0" smtClean="0"/>
              <a:t>. Но руководство страны выбрало экстенсивную модель. Наиболее масштабные распашки предполагалось осуществить на севере Казахстана. В конце 1953 г. был принят план, по которому в течение 1954-1957 гг. посевные площади в Казахстане должны быть увеличены на 2,5 млн. га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25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Если рассматривать целину в реалиях сегодняшнего дня, то ее роль для республики несомненна. Во многом благодаря ей </a:t>
            </a:r>
            <a:r>
              <a:rPr lang="ru-RU" b="1" dirty="0" smtClean="0"/>
              <a:t>Казахстан стал входить в зерновой пояс Земли </a:t>
            </a:r>
            <a:r>
              <a:rPr lang="ru-RU" dirty="0" smtClean="0"/>
              <a:t>– довольно узкую полосу Земного шара, куда входит Север США и Канада, Франция, Украина, юг России и Аргентина и Австралия. Сегодня именно эти страны контролируют мировую конъюнктуру цен на зерно.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099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136904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734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7992888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774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Казахстан производит много зерна, в том числе твердых сортов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Вследствие распашки целинных земель в Казахстане производится от 1,5 га на душу населения. Кроме того, сегодня в Казахстане находится один из крупнейших мировых массивов производства твердой пшеницы, которая отличается высоким содержанием белка. Для сравнения из сотни килограммов муки мягких сортов выпекают 91 кг хлеба, а из муки твердых сортов 115 кг. 20-30% сильной пшеницы, добавленной к слабому зерну, позволяет получить качественный хлеб.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1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Пшеница – самая распространенная злаковая культура на всем земном шаре. В современном мире известно более тысячи видов этого растения. Ботаники подразделяют их на две большие группы: </a:t>
            </a:r>
            <a:r>
              <a:rPr lang="ru-RU" b="1" dirty="0" smtClean="0"/>
              <a:t>пшеницу твердых и мягких сортов</a:t>
            </a:r>
            <a:r>
              <a:rPr lang="ru-RU" dirty="0" smtClean="0"/>
              <a:t>. При всей схожести данные виды имеют много отличительных особенностей.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237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Противоречивость и половинчатость внутренней политики при Хрущеве</a:t>
            </a:r>
          </a:p>
          <a:p>
            <a:r>
              <a:rPr lang="ru-RU" dirty="0" smtClean="0"/>
              <a:t>Освоение целинных и залежных земель в Казахстане: достижения и проблемы</a:t>
            </a:r>
          </a:p>
          <a:p>
            <a:r>
              <a:rPr lang="ru-RU" dirty="0" smtClean="0"/>
              <a:t>Общественно – политическая жизнь республики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980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пшеница мягких сортов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Частицы крахмала в пшенице мягких сортов – более крупные и мягкие, поэтому мука их них получается рассыпчатой и тонкой, она слабо впитывает жидкость. Кроме того, такая мука склонна к быстрому очерствению, поэтому ее принято использовать в хлебопечении и изготовлении разнообразных кондитерских изделий.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пшеница твердого сорта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Крахмальные вкрапления в зернах пшеницы твердого сорта – твердые и небольшие. Мука из них имеет мелкозернистую структуру, отличается высоким содержанием клейковины. Она способна хорошо поглощать воду и может не черстветь длительное время. Мука из твердых сортов пшеницы используется в основном при производстве макаронных изделий.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668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создание в регионе обширной социальной и производственной инфраструктуры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Освоение целинных земель в Казахстане сыграло большую роль в </a:t>
            </a:r>
            <a:r>
              <a:rPr lang="ru-RU" b="1" dirty="0" smtClean="0"/>
              <a:t>создании в регионе обширной социальной и производственной инфраструктуры, возникновения новых и развития старых городов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С 1954 по 1975 г. </a:t>
            </a:r>
          </a:p>
          <a:p>
            <a:r>
              <a:rPr lang="ru-RU" dirty="0" smtClean="0"/>
              <a:t>протяженность </a:t>
            </a:r>
            <a:r>
              <a:rPr lang="ru-RU" b="1" dirty="0" smtClean="0"/>
              <a:t>автодорог </a:t>
            </a:r>
            <a:r>
              <a:rPr lang="ru-RU" dirty="0" smtClean="0"/>
              <a:t>c твердым покрытием возросла в 14 раз, </a:t>
            </a:r>
          </a:p>
          <a:p>
            <a:r>
              <a:rPr lang="ru-RU" b="1" dirty="0" smtClean="0"/>
              <a:t>а железнодорожная инфраструктура </a:t>
            </a:r>
            <a:r>
              <a:rPr lang="ru-RU" dirty="0" smtClean="0"/>
              <a:t>увеличилась на две с половиной тысячи километров. </a:t>
            </a:r>
          </a:p>
          <a:p>
            <a:r>
              <a:rPr lang="ru-RU" dirty="0" smtClean="0"/>
              <a:t>Только в сельской местности </a:t>
            </a:r>
            <a:r>
              <a:rPr lang="ru-RU" b="1" dirty="0" smtClean="0"/>
              <a:t>было протянуто 85 тыс. км линий электропередач.</a:t>
            </a:r>
          </a:p>
          <a:p>
            <a:r>
              <a:rPr lang="ru-RU" dirty="0" smtClean="0"/>
              <a:t> Для обеспечения целинного региона водой были введены в действие такие </a:t>
            </a:r>
            <a:r>
              <a:rPr lang="ru-RU" b="1" dirty="0" smtClean="0"/>
              <a:t>магистральные водопроводящие коммуникации </a:t>
            </a:r>
            <a:r>
              <a:rPr lang="ru-RU" dirty="0" smtClean="0"/>
              <a:t>как Булаевский водопровод (1400 км), </a:t>
            </a:r>
            <a:r>
              <a:rPr lang="ru-RU" dirty="0" err="1" smtClean="0"/>
              <a:t>Ишимский</a:t>
            </a:r>
            <a:r>
              <a:rPr lang="ru-RU" dirty="0" smtClean="0"/>
              <a:t> (110 км), Целиноградский и Павлодарский (</a:t>
            </a:r>
            <a:r>
              <a:rPr lang="ru-RU" b="1" dirty="0" smtClean="0"/>
              <a:t>суммарной протяженностью около 670 км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В сельской местности </a:t>
            </a:r>
            <a:r>
              <a:rPr lang="ru-RU" b="1" dirty="0" smtClean="0"/>
              <a:t>были построены сотни больниц, поликлиник, школ и других объектов социально-бытового и культурного назначения 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272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Следовательно, в результате освоения целинных земель республика имеет возможность не только полностью удовлетворять собственные потребности в зерне, но и выходить на мировой рынок в качестве страны – </a:t>
            </a:r>
            <a:r>
              <a:rPr lang="ru-RU" b="1" dirty="0" smtClean="0"/>
              <a:t>экспортера высокотехнологичного зерна</a:t>
            </a:r>
            <a:r>
              <a:rPr lang="ru-RU" dirty="0" smtClean="0"/>
              <a:t>. Сегодня Казахстан поставляет качественное зерно почти в сорок государств.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083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Однако для характеристики столь масштабной социально-экономической акции представляется важным рассмотреть и такие аспекты как </a:t>
            </a:r>
            <a:r>
              <a:rPr lang="ru-RU" b="1" dirty="0" smtClean="0"/>
              <a:t>экологическую рациональность, экономическую целесообразность и социальную эффективность</a:t>
            </a:r>
            <a:r>
              <a:rPr lang="ru-RU" dirty="0" smtClean="0"/>
              <a:t>. Уже в первые годы 1957-1958 в результате беспрецедентных распашек начались </a:t>
            </a:r>
            <a:r>
              <a:rPr lang="ru-RU" b="1" dirty="0" smtClean="0"/>
              <a:t>пыльные бури</a:t>
            </a:r>
            <a:r>
              <a:rPr lang="ru-RU" dirty="0" smtClean="0"/>
              <a:t> на легких почвах в Павлодарской области, а в начале 1960-х гг. </a:t>
            </a:r>
            <a:r>
              <a:rPr lang="ru-RU" b="1" dirty="0" smtClean="0"/>
              <a:t>процессы выдувания почв</a:t>
            </a:r>
            <a:r>
              <a:rPr lang="ru-RU" dirty="0" smtClean="0"/>
              <a:t> охватили все земли целинного региона.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49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Ветровая эрозия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К 1960 г. в Северном Казахстане было подвержено ветровой эрозии более 9 млн га почв. Правда, впоследствии были разработаны почвозащитные системы земледелия, например, безотвальная обработка почвы. Но эти системы лишь смягчали негативные явления, но не обеспечивали необходимой защиты окружающей среды. </a:t>
            </a:r>
            <a:r>
              <a:rPr lang="ru-RU" b="1" dirty="0" smtClean="0"/>
              <a:t>Советский Союз терял больший объем верхнего слоя почв, чем любая другая страна</a:t>
            </a:r>
            <a:r>
              <a:rPr lang="ru-RU" dirty="0" smtClean="0"/>
              <a:t>. Подобная информация о масштабах эрозии в стране отсутствовала, однако, по самым осторожным оценкам Института Всемирного наблюдения </a:t>
            </a:r>
            <a:r>
              <a:rPr lang="ru-RU" dirty="0" err="1" smtClean="0"/>
              <a:t>Лестера</a:t>
            </a:r>
            <a:r>
              <a:rPr lang="ru-RU" dirty="0" smtClean="0"/>
              <a:t> Брауна(США), </a:t>
            </a:r>
            <a:r>
              <a:rPr lang="ru-RU" b="1" dirty="0" smtClean="0"/>
              <a:t>потери верхнего слоя посевы на пахотных землях бывшего СССР составляли почти 2,2 млрд в год, причем значительная их часть приходится на целинные районы Казахстана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146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Потери гумуса-наиболее плодородного слоя земли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За период освоения целинных земель потери гумуса превысили 1/3 исходных запасов в черноземах и каштановых почвах. </a:t>
            </a:r>
            <a:r>
              <a:rPr lang="ru-RU" dirty="0" err="1" smtClean="0"/>
              <a:t>Гумусный</a:t>
            </a:r>
            <a:r>
              <a:rPr lang="ru-RU" dirty="0" smtClean="0"/>
              <a:t> слой разрушался, а вместе с гибелью его каждого миллиметрового слоя на одном гектаре терялось 76 кг азота, 240 кг фосфора, 800 кг калия и никакая химия не способна была компенсировать эти потери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140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засуха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Гигантские распашки повлекли за собой и региональное нарастание засушливости. Так, из 25 лет (1960-1985 г.) 23 года оказались в районах целинного Казахстана, Нижней Волги засушливыми.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969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Огромные затраты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На величину издержек производства влияли масштабы привлечения </a:t>
            </a:r>
            <a:r>
              <a:rPr lang="ru-RU" b="1" dirty="0" smtClean="0"/>
              <a:t>трудовых ресурсов (порой число занятых на хлебной ниве достигало более 1 млн человек</a:t>
            </a:r>
            <a:r>
              <a:rPr lang="ru-RU" dirty="0" smtClean="0"/>
              <a:t>). Огромны были </a:t>
            </a:r>
            <a:r>
              <a:rPr lang="ru-RU" b="1" dirty="0" smtClean="0"/>
              <a:t>и энергетические затраты</a:t>
            </a:r>
            <a:r>
              <a:rPr lang="ru-RU" dirty="0" smtClean="0"/>
              <a:t>, которые были громадны в силу большой территориальной протяженности целинных поселков. Что касается </a:t>
            </a:r>
            <a:r>
              <a:rPr lang="ru-RU" b="1" dirty="0" smtClean="0"/>
              <a:t>социальных последствий освоения целины, то следует принять во внимание обширный миграционный поток из-за привлечения трудовых ресурсов из других республик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421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Социально-экономические последствия освоения целинных земель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Так, например, в 1960-1965 гг. рост населения Северного Казахстана на 61 % обеспечивался за счет выходцев из РСФСР, Украины, Молдовы, Белоруссии. В результате мы наблюдаем, с одной стороны, формирование здесь широкой </a:t>
            </a:r>
            <a:r>
              <a:rPr lang="ru-RU" dirty="0" err="1" smtClean="0"/>
              <a:t>этноконтактной</a:t>
            </a:r>
            <a:r>
              <a:rPr lang="ru-RU" dirty="0" smtClean="0"/>
              <a:t> зоны. </a:t>
            </a:r>
          </a:p>
          <a:p>
            <a:pPr marL="0" indent="0">
              <a:buNone/>
            </a:pPr>
            <a:r>
              <a:rPr lang="ru-RU" dirty="0" smtClean="0"/>
              <a:t>С другой стороны, обширность и неконтролируемость миграционного потока имела и </a:t>
            </a:r>
            <a:r>
              <a:rPr lang="ru-RU" b="1" dirty="0" smtClean="0"/>
              <a:t>отрицательные последствия</a:t>
            </a:r>
            <a:r>
              <a:rPr lang="ru-RU" dirty="0" smtClean="0"/>
              <a:t>. </a:t>
            </a:r>
            <a:r>
              <a:rPr lang="ru-RU" b="1" dirty="0" smtClean="0"/>
              <a:t>Регионы – доноры превратились из </a:t>
            </a:r>
            <a:r>
              <a:rPr lang="ru-RU" b="1" dirty="0" err="1" smtClean="0"/>
              <a:t>трудоизбыточных</a:t>
            </a:r>
            <a:r>
              <a:rPr lang="ru-RU" b="1" dirty="0" smtClean="0"/>
              <a:t> в регионы с дефицитом рабочей силы (например, Нечерноземье)</a:t>
            </a:r>
            <a:r>
              <a:rPr lang="ru-RU" dirty="0" smtClean="0"/>
              <a:t>. В то же время неконтролируемая миграция привела к тому, что </a:t>
            </a:r>
            <a:r>
              <a:rPr lang="ru-RU" b="1" dirty="0" smtClean="0"/>
              <a:t>удельный вес титульного населения в Казахстане снизился до 30%</a:t>
            </a:r>
            <a:r>
              <a:rPr lang="ru-RU" dirty="0" smtClean="0"/>
              <a:t>. Это привело к сужению ареала функционирования казахского языка, а также всем институтам жизнеобеспечения казахского этноса. К негативным последствиям освоения целины относится </a:t>
            </a:r>
            <a:r>
              <a:rPr lang="ru-RU" b="1" dirty="0" smtClean="0"/>
              <a:t>обострение региональных противоречий в освоении производительных сил Казахстана</a:t>
            </a:r>
            <a:r>
              <a:rPr lang="ru-RU" dirty="0" smtClean="0"/>
              <a:t>. В этот период именно целина стала центром притяжения государственных инвестиций в ущерб другим регионам республики 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9032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Общественно – политическая жизнь республики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Прежде всего, следует отметить, что общественно-политическая жизнь в Казахстане также по всему Советскому государству проходила под знаком хрущевской оттепели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Khrushchev’s</a:t>
            </a:r>
            <a:r>
              <a:rPr lang="ru-RU" dirty="0" smtClean="0"/>
              <a:t> </a:t>
            </a:r>
            <a:r>
              <a:rPr lang="ru-RU" dirty="0" err="1" smtClean="0"/>
              <a:t>thaw</a:t>
            </a:r>
            <a:r>
              <a:rPr lang="ru-RU" dirty="0" smtClean="0"/>
              <a:t>. Как известно, в 1956 г. состоялся XX съезд КПСС, где ключевым вопросом стало преодоление последствий культа личности Сталина.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0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Реформы. Половинчатость и двоякость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Оценивая сегодня хрущевскую эру для судьбы страны в целом и для Казахстана, следует отметить, двоякость и половинчатость предпринятых реформ. С одной стороны, период правления Хрущева отличался в политическом отношении ярко выраженной реформаторской направленностью.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91481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XX съезд  КПСС имел огромное историческое значение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Несомненно XX съезд  КПСС имел огромное историческое значение. Н.С. Хрущев и его сподвижники нашли в себе силы </a:t>
            </a:r>
            <a:r>
              <a:rPr lang="ru-RU" b="1" dirty="0" smtClean="0"/>
              <a:t>признать культ личности Сталина</a:t>
            </a:r>
            <a:r>
              <a:rPr lang="ru-RU" dirty="0" smtClean="0"/>
              <a:t>, неограниченную власть приближенных к нему лиц. Конечно, в докладе не ставился вопрос о существовании в СССР тоталитарной системы, беззакония сталинизма связывались в основном лишь с деятельностью отдельных конкретных личностей. Тем не менее, </a:t>
            </a:r>
            <a:r>
              <a:rPr lang="ru-RU" dirty="0" err="1" smtClean="0"/>
              <a:t>XXсъезд</a:t>
            </a:r>
            <a:r>
              <a:rPr lang="ru-RU" dirty="0" smtClean="0"/>
              <a:t> КПСС и секретная речь Хрущева стало </a:t>
            </a:r>
            <a:r>
              <a:rPr lang="ru-RU" b="1" dirty="0" smtClean="0"/>
              <a:t>началом частичной </a:t>
            </a:r>
            <a:r>
              <a:rPr lang="ru-RU" b="1" dirty="0" err="1" smtClean="0"/>
              <a:t>десталинизации</a:t>
            </a:r>
            <a:r>
              <a:rPr lang="ru-RU" b="1" dirty="0" smtClean="0"/>
              <a:t> и демократизации жизни в стране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97866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Политические реформы носили половинчатый характер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С одной стороны, </a:t>
            </a:r>
            <a:r>
              <a:rPr lang="ru-RU" b="1" dirty="0" smtClean="0"/>
              <a:t>тысячи невинно осужденных были выпущены из лагерей</a:t>
            </a:r>
            <a:r>
              <a:rPr lang="ru-RU" dirty="0" smtClean="0"/>
              <a:t>. Многие видные </a:t>
            </a:r>
            <a:r>
              <a:rPr lang="ru-RU" b="1" dirty="0" smtClean="0"/>
              <a:t>деятели партии были реабилитированы</a:t>
            </a:r>
            <a:r>
              <a:rPr lang="ru-RU" dirty="0" smtClean="0"/>
              <a:t>. Но, с другой стороны, далеко </a:t>
            </a:r>
            <a:r>
              <a:rPr lang="ru-RU" b="1" dirty="0" smtClean="0"/>
              <a:t>не все были выпущены из тюрем, не все были реабилитированы</a:t>
            </a:r>
            <a:r>
              <a:rPr lang="ru-RU" dirty="0" smtClean="0"/>
              <a:t>, например, участники </a:t>
            </a:r>
            <a:r>
              <a:rPr lang="ru-RU" dirty="0" err="1" smtClean="0"/>
              <a:t>небольшевистких</a:t>
            </a:r>
            <a:r>
              <a:rPr lang="ru-RU" dirty="0" smtClean="0"/>
              <a:t> организаций, оппозиции 1930-1940-х гг. Или например, </a:t>
            </a:r>
            <a:r>
              <a:rPr lang="ru-RU" b="1" dirty="0" smtClean="0"/>
              <a:t>разрешили вернуться на </a:t>
            </a:r>
            <a:r>
              <a:rPr lang="ru-RU" dirty="0" smtClean="0"/>
              <a:t>историческую </a:t>
            </a:r>
            <a:r>
              <a:rPr lang="ru-RU" b="1" dirty="0" smtClean="0"/>
              <a:t>Родину депортированным чеченцам, ингушам, калмыкам, балкарцам, в тоже время не восстановили в правах корейцев, немцев, крымских татар и </a:t>
            </a:r>
            <a:r>
              <a:rPr lang="ru-RU" b="1" dirty="0" err="1" smtClean="0"/>
              <a:t>турков-месхетинцев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2310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словах расширение прав союзных республик, но на деле?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В 1954-1956 гг. советское правительство провело ряд мероприятий на устранение излишней централизации и расширения прав союзных республик, в тоже время целым рядом принятых актов свело на нет провозглашенный суверенитет. </a:t>
            </a:r>
            <a:r>
              <a:rPr lang="ru-RU" b="1" dirty="0" smtClean="0"/>
              <a:t>Только узкий круг кремлевских руководителей решал и вопросы касающиеся экономики, кадровой политики</a:t>
            </a:r>
            <a:r>
              <a:rPr lang="ru-RU" dirty="0" smtClean="0"/>
              <a:t>. Например, в случае какой-либо самостоятельности или нежелания следовать указаниям Москвы наиболее энергичные и перспективные кадры переводились на другую работу или снимались с работы.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04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 smtClean="0"/>
              <a:t>Жумабек</a:t>
            </a:r>
            <a:r>
              <a:rPr lang="ru-RU" sz="3200" dirty="0" smtClean="0"/>
              <a:t> </a:t>
            </a:r>
            <a:r>
              <a:rPr lang="ru-RU" sz="3200" dirty="0" err="1" smtClean="0"/>
              <a:t>Ташенев</a:t>
            </a:r>
            <a:r>
              <a:rPr lang="ru-RU" sz="3200" dirty="0" smtClean="0"/>
              <a:t> 1915-1986 гг.</a:t>
            </a:r>
            <a:br>
              <a:rPr lang="ru-RU" sz="3200" dirty="0" smtClean="0"/>
            </a:br>
            <a:r>
              <a:rPr lang="ru-RU" sz="3200" dirty="0" smtClean="0"/>
              <a:t>отстоял одну пятую часть территории Казахстана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В январе 1961 г. Был отстранен от должности прекрасный организатор, Председатель Совета министров республики </a:t>
            </a:r>
            <a:r>
              <a:rPr lang="ru-RU" dirty="0" err="1" smtClean="0"/>
              <a:t>Жумабек</a:t>
            </a:r>
            <a:r>
              <a:rPr lang="ru-RU" dirty="0" smtClean="0"/>
              <a:t> </a:t>
            </a:r>
            <a:r>
              <a:rPr lang="ru-RU" dirty="0" err="1" smtClean="0"/>
              <a:t>Ташенев</a:t>
            </a:r>
            <a:r>
              <a:rPr lang="ru-RU" dirty="0" smtClean="0"/>
              <a:t>. В формулировке приказа звучали стандартные фразы. Но истинной подоплекой была твердая позиция </a:t>
            </a:r>
            <a:r>
              <a:rPr lang="ru-RU" dirty="0" err="1" smtClean="0"/>
              <a:t>Жумабека</a:t>
            </a:r>
            <a:r>
              <a:rPr lang="ru-RU" dirty="0" smtClean="0"/>
              <a:t> </a:t>
            </a:r>
            <a:r>
              <a:rPr lang="ru-RU" dirty="0" err="1" smtClean="0"/>
              <a:t>Ташенева</a:t>
            </a:r>
            <a:r>
              <a:rPr lang="ru-RU" dirty="0" smtClean="0"/>
              <a:t>, отстаивавшего интересы республики. Так, известна его противодействие идее первого секретаря Целинного крайкома Соколова, который выступил с инициативой создания шестнадцатой Целинной союзной республики со своими ЦК и Советом Министров на базе пяти северных областей Казахстана: Кокчетавской, Кустанайской, Павлодарской, Северо-Казахстанской и Целиноградской. Общая площадь территории, которую отстоял Ж. </a:t>
            </a:r>
            <a:r>
              <a:rPr lang="ru-RU" dirty="0" err="1" smtClean="0"/>
              <a:t>Ташенев</a:t>
            </a:r>
            <a:r>
              <a:rPr lang="ru-RU" dirty="0" smtClean="0"/>
              <a:t> составляла порядка 565,4 тыс. </a:t>
            </a:r>
            <a:r>
              <a:rPr lang="ru-RU" dirty="0" err="1" smtClean="0"/>
              <a:t>кв.км</a:t>
            </a:r>
            <a:r>
              <a:rPr lang="ru-RU" dirty="0" smtClean="0"/>
              <a:t>, или одну пятую часть нынешнего Казахстана 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021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видео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https://www.youtube.com/watch?v=J-8LnoFMEQY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Один против Хрущева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361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крайне ограниченными были права не только Казахстана, но и всех республик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Это видно на </a:t>
            </a:r>
            <a:r>
              <a:rPr lang="ru-RU" b="1" dirty="0" smtClean="0"/>
              <a:t>примере перекраивания границ республик </a:t>
            </a:r>
            <a:r>
              <a:rPr lang="ru-RU" dirty="0" smtClean="0"/>
              <a:t>Н. Хрущевым. </a:t>
            </a:r>
          </a:p>
          <a:p>
            <a:pPr marL="0" indent="0">
              <a:buNone/>
            </a:pPr>
            <a:r>
              <a:rPr lang="ru-RU" dirty="0" smtClean="0"/>
              <a:t>Так, например, </a:t>
            </a:r>
          </a:p>
          <a:p>
            <a:r>
              <a:rPr lang="ru-RU" dirty="0" err="1" smtClean="0"/>
              <a:t>Н.Хрущев</a:t>
            </a:r>
            <a:r>
              <a:rPr lang="ru-RU" dirty="0" smtClean="0"/>
              <a:t> в </a:t>
            </a:r>
            <a:r>
              <a:rPr lang="ru-RU" b="1" dirty="0" smtClean="0"/>
              <a:t>1954 г. передал Крым Украине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 Казахстане при Хрущеве произошло изменение границ с Узбекистаном в связи с идеей Н. Хрущева о концентрации производства хлопка в республиках Средней Азии с доминирующей ролью Узбекской ССР. Из Постановления Бюро ЦК КП Казахстана от 21.12.1962 г.: «Принять предложение Южно-Казахстанского крайкома КП Казахстана </a:t>
            </a:r>
            <a:r>
              <a:rPr lang="ru-RU" b="1" dirty="0" smtClean="0"/>
              <a:t>о передаче Узбекской ССР хлопкосеющих колхозов и совхозов и осваиваемые земли Пахта-Аральского, </a:t>
            </a:r>
            <a:r>
              <a:rPr lang="ru-RU" b="1" dirty="0" err="1" smtClean="0"/>
              <a:t>Ильического</a:t>
            </a:r>
            <a:r>
              <a:rPr lang="ru-RU" b="1" dirty="0" smtClean="0"/>
              <a:t> и Кировского районов Чимкентской области </a:t>
            </a:r>
            <a:r>
              <a:rPr lang="ru-RU" b="1" dirty="0" err="1" smtClean="0"/>
              <a:t>Каз.ССР</a:t>
            </a:r>
            <a:r>
              <a:rPr lang="ru-RU" dirty="0" smtClean="0"/>
              <a:t>»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4600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репрессивные методы борьбы с несогласием на генеральную линию партии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Несмотря на отречение от сталинизма, как уже отмечалось выше для хрущевской эпохи также были характерны репрессивные методы борьбы с несогласием на генеральную линию партии. Так в стране в этот период подавляется  и политическое инакомыслие. Людей, открыто указывающих на пороки общества стали жестоко наказывать. В Казахстане обо этом свидетельствует Постановление ЦК Компартии Казахстана «</a:t>
            </a:r>
            <a:r>
              <a:rPr lang="ru-RU" b="1" dirty="0" smtClean="0"/>
              <a:t>Об ошибках газеты Казак </a:t>
            </a:r>
            <a:r>
              <a:rPr lang="ru-RU" b="1" dirty="0" err="1" smtClean="0"/>
              <a:t>Адебиеты</a:t>
            </a:r>
            <a:r>
              <a:rPr lang="ru-RU" b="1" dirty="0" smtClean="0"/>
              <a:t> в освещении некоторых вопросов развития культуры в республике</a:t>
            </a:r>
            <a:r>
              <a:rPr lang="ru-RU" dirty="0" smtClean="0"/>
              <a:t>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4555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000" dirty="0">
                <a:solidFill>
                  <a:prstClr val="black"/>
                </a:solidFill>
                <a:ea typeface="+mn-ea"/>
                <a:cs typeface="+mn-cs"/>
              </a:rPr>
              <a:t>«</a:t>
            </a:r>
            <a:r>
              <a:rPr lang="ru-RU" sz="3000" b="1" dirty="0">
                <a:solidFill>
                  <a:prstClr val="black"/>
                </a:solidFill>
                <a:ea typeface="+mn-ea"/>
                <a:cs typeface="+mn-cs"/>
              </a:rPr>
              <a:t>Об ошибках газеты Казак </a:t>
            </a:r>
            <a:r>
              <a:rPr lang="ru-RU" sz="3000" b="1" dirty="0" err="1">
                <a:solidFill>
                  <a:prstClr val="black"/>
                </a:solidFill>
                <a:ea typeface="+mn-ea"/>
                <a:cs typeface="+mn-cs"/>
              </a:rPr>
              <a:t>Адебиеты</a:t>
            </a:r>
            <a:r>
              <a:rPr lang="ru-RU" sz="3000" b="1" dirty="0">
                <a:solidFill>
                  <a:prstClr val="black"/>
                </a:solidFill>
                <a:ea typeface="+mn-ea"/>
                <a:cs typeface="+mn-cs"/>
              </a:rPr>
              <a:t> в освещении некоторых вопросов развития культуры в республике</a:t>
            </a:r>
            <a:r>
              <a:rPr lang="ru-RU" sz="3000" dirty="0" smtClean="0">
                <a:solidFill>
                  <a:prstClr val="black"/>
                </a:solidFill>
                <a:ea typeface="+mn-ea"/>
                <a:cs typeface="+mn-cs"/>
              </a:rPr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Данное постановление является отражением недовольства партийного руководства </a:t>
            </a:r>
            <a:r>
              <a:rPr lang="ru-RU" b="1" dirty="0" smtClean="0"/>
              <a:t>публикацией в газете в течение 1956 г. целого ряда статей: «Самое большое богатств культуры», «Уважать родной язык», «Вопрос, требующий пересмотра», «Культура языка»</a:t>
            </a:r>
            <a:r>
              <a:rPr lang="ru-RU" dirty="0" smtClean="0"/>
              <a:t>. В Постановление указывалось, что «редакция газеты должна была строго научно, с марксистко-ленинских позиций показать читателям, как благодаря мудрой национальной политике Коммунистической партии … казахский народ за годы Советской власти добился невиданных успехов в развитии  своей экономики, науки, литературы, искусств и народного образования. Однако вместо конкретной, всесторонней и объективной критики имеющихся отдельных недостатков и ошибок в развитии некоторых сторон культуры казахского народа, газета в их освещении допустила тенденциозность, однобокость, крикливость и шумиху».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7016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 что?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Из текста Постановления видно, что «шумихой» являлась </a:t>
            </a:r>
            <a:r>
              <a:rPr lang="ru-RU" b="1" dirty="0" smtClean="0"/>
              <a:t>тревога интеллигенции за судьбу казахского языка</a:t>
            </a:r>
            <a:r>
              <a:rPr lang="ru-RU" dirty="0" smtClean="0"/>
              <a:t>, а однобокостью и тенденциозностью считались попытки вернуть казахскому народу истоки своей культуры.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7750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статья </a:t>
            </a:r>
            <a:r>
              <a:rPr lang="ru-RU" dirty="0" err="1" smtClean="0"/>
              <a:t>Рахманкула</a:t>
            </a:r>
            <a:r>
              <a:rPr lang="ru-RU" dirty="0" smtClean="0"/>
              <a:t> </a:t>
            </a:r>
            <a:r>
              <a:rPr lang="ru-RU" dirty="0" err="1" smtClean="0"/>
              <a:t>Бердыбаева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 1957 г. Внимание руководителей республики привлекла статья </a:t>
            </a:r>
            <a:r>
              <a:rPr lang="ru-RU" dirty="0" err="1" smtClean="0"/>
              <a:t>Рахманкула</a:t>
            </a:r>
            <a:r>
              <a:rPr lang="ru-RU" dirty="0" smtClean="0"/>
              <a:t> </a:t>
            </a:r>
            <a:r>
              <a:rPr lang="ru-RU" dirty="0" err="1" smtClean="0"/>
              <a:t>Бердыбаева</a:t>
            </a:r>
            <a:r>
              <a:rPr lang="ru-RU" dirty="0" smtClean="0"/>
              <a:t> «Некоторые вопросы казахской литературы». Р. </a:t>
            </a:r>
            <a:r>
              <a:rPr lang="ru-RU" dirty="0" err="1" smtClean="0"/>
              <a:t>Бердыбаев</a:t>
            </a:r>
            <a:r>
              <a:rPr lang="ru-RU" dirty="0" smtClean="0"/>
              <a:t> в статье выступает против «огульно нигилистического подхода к ценнейшим пластам казахского литературного наследия. Он взял на себя смелость сказать, что в официальном литературоведении было принято объявлять антинародным любое произведение, где имелось «хотя бы одно слово против русских колонизаторов» . Естественно, талантливый ученый подвергся наказанию.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36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Пересмотрена политика в отношении деревни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Именно в этот период была пересмотрена традиционная политика в отношении деревни. В марте 1953 г. начали разрабатывать разработку новой концепции. В ее основе лежало решение </a:t>
            </a:r>
            <a:r>
              <a:rPr lang="ru-RU" b="1" dirty="0" smtClean="0"/>
              <a:t>о резком увеличении инвестиций в сельское хозяйство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1050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 хрущевской оттепели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Таким образом, советская политическая система, предприняв ряд попыток обновления, все же вернулась к своим истокам. Вскоре была усилена цензура, начались нападки на интеллектуалов, а в марте 1963 г. Н. Хрущев призвал интеллигенцию руководствоваться принципом партийности. Этот призыв по сути означал конец хрущевской оттепели.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5882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Централизованное управление экономикой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 целом правительство республики не сумело воспротивиться экстенсивному, затратному характеру экономики, превращению Казахстана в сырьевой придаток более развитых в экономическом отношении регионов. Центральные ведомства, союзные министерства, сооружая новые промышленные гиганты на территории республики, не заботились о развитии социальной базы, бережном сохранении экологического баланса.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3026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Всплеск волнений и восстаний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Так, в мае-июне 1954 г. произошло восстание политических заключенных в </a:t>
            </a:r>
            <a:r>
              <a:rPr lang="ru-RU" b="1" dirty="0" err="1" smtClean="0"/>
              <a:t>Кенгире</a:t>
            </a:r>
            <a:r>
              <a:rPr lang="ru-RU" b="1" dirty="0" smtClean="0"/>
              <a:t> (</a:t>
            </a:r>
            <a:r>
              <a:rPr lang="ru-RU" b="1" dirty="0" err="1" smtClean="0"/>
              <a:t>Жезказган</a:t>
            </a:r>
            <a:r>
              <a:rPr lang="ru-RU" b="1" dirty="0" smtClean="0"/>
              <a:t>), </a:t>
            </a:r>
            <a:r>
              <a:rPr lang="ru-RU" dirty="0" smtClean="0"/>
              <a:t>подавленное с помощью танков. </a:t>
            </a:r>
          </a:p>
          <a:p>
            <a:pPr marL="0" indent="0">
              <a:buNone/>
            </a:pPr>
            <a:r>
              <a:rPr lang="ru-RU" dirty="0" smtClean="0"/>
              <a:t>Следующий крупный взрыв социального недовольства произошел </a:t>
            </a:r>
            <a:r>
              <a:rPr lang="ru-RU" b="1" dirty="0" smtClean="0"/>
              <a:t>летом 1958 г. в Центральном Казахстане. Строящийся в Темиртау </a:t>
            </a:r>
            <a:r>
              <a:rPr lang="ru-RU" dirty="0" smtClean="0"/>
              <a:t>металлургический комбинат был объявлен ударной комсомольской стройкой и до конца 1958 года сюда прибыли более 200 тыс. человек. Многие рабочие были размещены в палатках, так как не успевали строить дома. Трудный климат, дефицит питьевой воды, плохо налаженное питание вызвали законное недовольство. Беспорядки начались 1 августа и продолжались три дня. Для прекращения были вызваны войска, применено оружие. </a:t>
            </a:r>
          </a:p>
          <a:p>
            <a:pPr marL="0" indent="0">
              <a:buNone/>
            </a:pPr>
            <a:r>
              <a:rPr lang="ru-RU" dirty="0" smtClean="0"/>
              <a:t>Массовые беспорядки периодически </a:t>
            </a:r>
            <a:r>
              <a:rPr lang="ru-RU" b="1" dirty="0" smtClean="0"/>
              <a:t>возникали в Прибалтике, Грузии, Казахстане, Чечено-Ингушетии. Особенно масштабными были волнения в Новочеркасске 1962 г. Ростовской области Российской Федерации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en-US" smtClean="0"/>
              <a:t>https://www.youtube.com/watch?v=A1LGhYdShFw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09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Пересмотрена политика в отношении деревни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Наряду с ростом капиталовложение повышались закупочные цены на некоторые виды сельскохозяйственной продукции, </a:t>
            </a:r>
          </a:p>
          <a:p>
            <a:r>
              <a:rPr lang="ru-RU" dirty="0" smtClean="0"/>
              <a:t>смягчалась налоговая политика, </a:t>
            </a:r>
          </a:p>
          <a:p>
            <a:r>
              <a:rPr lang="ru-RU" dirty="0" smtClean="0"/>
              <a:t>корректировались нормы оплаты труда. </a:t>
            </a:r>
          </a:p>
          <a:p>
            <a:pPr marL="0" indent="0">
              <a:buNone/>
            </a:pPr>
            <a:r>
              <a:rPr lang="ru-RU" dirty="0" smtClean="0"/>
              <a:t>Изменения в аграрной политике получили свою реализацию и в Казахстане.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198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реформирования сельскохозяйственного сектора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 первом этапе реализации реформы дали ощутимые результаты, но после 1957 г. эффективность их падает и начинается спад. Причиной была </a:t>
            </a:r>
            <a:r>
              <a:rPr lang="ru-RU" b="1" dirty="0" smtClean="0"/>
              <a:t>методология экстенсивности</a:t>
            </a:r>
            <a:r>
              <a:rPr lang="ru-RU" dirty="0" smtClean="0"/>
              <a:t>, что означает, что подвижки в сельском хозяйстве происходили не за счет качественных, а количественных моментов.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18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экономического роста: экстенсивный, интенсивный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 экстенсивном типе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увеличение</a:t>
            </a:r>
            <a:r>
              <a:rPr lang="ru-RU" dirty="0" smtClean="0"/>
              <a:t> общественного продукта происходит з</a:t>
            </a:r>
            <a:r>
              <a:rPr lang="ru-RU" b="1" dirty="0" smtClean="0"/>
              <a:t>а счет количественного увеличения</a:t>
            </a:r>
            <a:r>
              <a:rPr lang="ru-RU" dirty="0" smtClean="0"/>
              <a:t> факторов производства: вовлечение в производство дополнительных ресурсов труда, капитала (средств производства), земли. При этом </a:t>
            </a:r>
            <a:r>
              <a:rPr lang="ru-RU" b="1" dirty="0" smtClean="0"/>
              <a:t>технологическая база производства остается неизменной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Интенсивный тип экономического роста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Рост масштабов производства</a:t>
            </a:r>
            <a:r>
              <a:rPr lang="ru-RU" dirty="0" smtClean="0"/>
              <a:t> обеспечивается </a:t>
            </a:r>
            <a:r>
              <a:rPr lang="ru-RU" b="1" dirty="0" smtClean="0"/>
              <a:t>за счет применения более совершенной техники, передовых технологий, достижений науки, более экономичных ресурсов, повышения квалификации работников</a:t>
            </a:r>
            <a:r>
              <a:rPr lang="ru-RU" dirty="0" smtClean="0"/>
              <a:t>. За счет этих факторов достигается повышение качества продукции, рост производительности труда, ресурсосбережения и т.п.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7789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экстенсивного пути развития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Например, освоение целинных и залежных земель в 60-х гг. означало экстенсивный путь развития сельского хозяйства, т.к. вводились в оборот новые (дополнительные) земли при сохранении старой материально-технической базы.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048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Экстенсивный путь развития и промышленности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Такая же установка лежала в основе развития промышленности. Разница была только в том, что с </a:t>
            </a:r>
            <a:r>
              <a:rPr lang="ru-RU" dirty="0" err="1" smtClean="0"/>
              <a:t>трудозатратных</a:t>
            </a:r>
            <a:r>
              <a:rPr lang="ru-RU" dirty="0" smtClean="0"/>
              <a:t> отраслей советская экономика переходила на материалоемкие, энергоемкие и капиталоемкие отрасли.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15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2707</Words>
  <Application>Microsoft Office PowerPoint</Application>
  <PresentationFormat>On-screen Show (4:3)</PresentationFormat>
  <Paragraphs>102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Тема Office</vt:lpstr>
      <vt:lpstr>Лекция 7</vt:lpstr>
      <vt:lpstr>План</vt:lpstr>
      <vt:lpstr>Реформы. Половинчатость и двоякость</vt:lpstr>
      <vt:lpstr>Пересмотрена политика в отношении деревни</vt:lpstr>
      <vt:lpstr>Пересмотрена политика в отношении деревни</vt:lpstr>
      <vt:lpstr>Итоги реформирования сельскохозяйственного сектора</vt:lpstr>
      <vt:lpstr>Типы экономического роста: экстенсивный, интенсивный</vt:lpstr>
      <vt:lpstr>Пример экстенсивного пути развития</vt:lpstr>
      <vt:lpstr>Экстенсивный путь развития и промышленности</vt:lpstr>
      <vt:lpstr>Пример экстенсивного пути развития промышленности</vt:lpstr>
      <vt:lpstr>Противоречивость и половинчатость внутренней политики </vt:lpstr>
      <vt:lpstr>Плюсы внутренней политики</vt:lpstr>
      <vt:lpstr>Освоение целинных и залежных земель в Казахстане: достижения и проблемы</vt:lpstr>
      <vt:lpstr>Как можно было решить проблему с зерном в стране?</vt:lpstr>
      <vt:lpstr>PowerPoint Presentation</vt:lpstr>
      <vt:lpstr>PowerPoint Presentation</vt:lpstr>
      <vt:lpstr>PowerPoint Presentation</vt:lpstr>
      <vt:lpstr>Казахстан производит много зерна, в том числе твердых сортов</vt:lpstr>
      <vt:lpstr>PowerPoint Presentation</vt:lpstr>
      <vt:lpstr>PowerPoint Presentation</vt:lpstr>
      <vt:lpstr>создание в регионе обширной социальной и производственной инфраструктуры</vt:lpstr>
      <vt:lpstr>вывод</vt:lpstr>
      <vt:lpstr>НО!</vt:lpstr>
      <vt:lpstr>Ветровая эрозия</vt:lpstr>
      <vt:lpstr>Потери гумуса-наиболее плодородного слоя земли</vt:lpstr>
      <vt:lpstr>засуха</vt:lpstr>
      <vt:lpstr>Огромные затраты</vt:lpstr>
      <vt:lpstr>Социально-экономические последствия освоения целинных земель</vt:lpstr>
      <vt:lpstr>Общественно – политическая жизнь республики</vt:lpstr>
      <vt:lpstr>XX съезд  КПСС имел огромное историческое значение</vt:lpstr>
      <vt:lpstr>Политические реформы носили половинчатый характер</vt:lpstr>
      <vt:lpstr>На словах расширение прав союзных республик, но на деле?</vt:lpstr>
      <vt:lpstr>Жумабек Ташенев 1915-1986 гг. отстоял одну пятую часть территории Казахстана</vt:lpstr>
      <vt:lpstr>видео</vt:lpstr>
      <vt:lpstr>крайне ограниченными были права не только Казахстана, но и всех республик</vt:lpstr>
      <vt:lpstr>репрессивные методы борьбы с несогласием на генеральную линию партии</vt:lpstr>
      <vt:lpstr>«Об ошибках газеты Казак Адебиеты в освещении некоторых вопросов развития культуры в республике»</vt:lpstr>
      <vt:lpstr>За что?</vt:lpstr>
      <vt:lpstr>статья Рахманкула Бердыбаева </vt:lpstr>
      <vt:lpstr>конец хрущевской оттепели</vt:lpstr>
      <vt:lpstr>Централизованное управление экономикой</vt:lpstr>
      <vt:lpstr>Всплеск волнений и восстаний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6</dc:title>
  <dc:creator>Андрей</dc:creator>
  <cp:lastModifiedBy>Kundakbayeva Zhanat</cp:lastModifiedBy>
  <cp:revision>10</cp:revision>
  <dcterms:created xsi:type="dcterms:W3CDTF">2020-09-29T02:40:12Z</dcterms:created>
  <dcterms:modified xsi:type="dcterms:W3CDTF">2021-01-11T08:13:58Z</dcterms:modified>
</cp:coreProperties>
</file>