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10A8D-ECBE-423B-AB54-29A6CB434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D41CA0-D82B-4432-950D-0586AE789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BC9C9-9862-44B7-959B-FBC04EF44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1053E-7151-4AC4-AD59-B67A37F78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25049-B815-40AF-8B58-38EA77B37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7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1450C-9FB2-473A-9974-D9CFC8DDE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4D0890-2262-47FB-8056-A8B9A1BF1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A7FD6-E0B3-4532-96EB-5413D3380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9E2C6-BCE9-4DC7-B8E8-108F01F66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36CB1-5EC6-4981-8983-0C908E13E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65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E99171-4168-4197-BE9A-55D86C42E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1B9B91-F35E-408D-9183-0A1989AD4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AE004-EFA2-4AC5-A829-3713A2458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D497E-AB0B-451E-AAE7-1810C6E6A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DBB54-221E-42E9-80E2-5D77BD227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52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3FCB5-3F76-4960-8D79-E5C8AB731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29A91-74E3-42B7-9229-E83178545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DA086-FB5C-4E38-B8A2-E5721CFCE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74765-DA8D-4C28-BB8B-3D71F94DF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788D2-8927-4795-919B-81F858AEC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17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B90B4-51EF-4E42-9FF7-4F1F11A44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FE11A-8CFD-4A44-9D1C-A170D7CCA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99B62-95D1-40E3-A9E1-28A248C9B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969DD-C928-4C16-A110-C0D03AAFA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2F893-F6AE-4FFF-9CAA-F40C23EA8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1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AFC01-9BDA-4592-89B6-0DF969D13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EEC0B-5349-4646-B3D5-87440E8A2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5465C4-9BB2-446E-9260-0C13AE867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1F29EC-056D-4DA6-A346-C49B346A3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D9EE5-86F1-408D-B157-E89498F4A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6BFA9-4735-4EBA-A741-9CF0EF03D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9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BA267-55C0-4065-9799-0AA218278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082ED3-7491-46F1-B99A-AFD5E8586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7E5A1D-553B-4168-9808-7BA83ACA0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526077-1CAA-4AA5-A09F-3099EC484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6F2260-0858-4857-A100-C5B295CE32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5DB1B6-ADEB-486F-A6CC-92A7E493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DD1269-84E2-460B-BEF2-254D9C1A7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40B5CD-46BD-47DB-BEF3-B09C477C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9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FBAF2-BDF9-4141-833B-BC1D39A6E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254F38-84B2-4D65-A274-293503738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510A00-8CCF-474C-9506-BD264A00A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74A61D-1DE9-4DAA-8DF5-A505E9F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97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2C2901-A296-4ED3-A2D1-06265454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0A971F-9130-4A22-8071-7CC1F0F6D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2B4F83-03F9-42BF-A888-41F07B7E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67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277DE-36B8-486C-AA1F-A62314F60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A5357-F6F0-4C82-B9F7-55C5D42D6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7942E2-41CA-4D76-9FED-3901CC3D3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8BE1E-C37E-4EAA-9637-0AEF7B90F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493B0B-BD5D-4ED5-877D-73AE83A23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45BC2-9260-40D9-8327-C849B2D47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0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19DC9-6D00-44CE-BDCB-D62A140F6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BEBA32-90D7-4578-B6CF-4A3B944332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C2C46-3B6F-40A5-9708-DB381A717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EA2BD-8D42-47DA-A3EA-6F4AD8C1F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E91DD-5F88-4F31-B007-FFAD2C769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BDDA1F-7117-4DD6-AF38-F22F0EC71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87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31E275-215C-43EE-AE87-A4D0B46C1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A6CB4-0306-449E-8044-C9CC268E6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A00AA-70B0-495C-B30A-14A1AE02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31433-59DC-4379-B0CE-FFD0F92C37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0BDD1-45D3-4069-B3C9-21BD4C4EA3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B14B2-025E-45C9-8E36-45D6EE481B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90FC8-B9EA-4788-B81B-70538175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1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E852-371B-47D7-B6DB-56E9B1DE8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Hybrid Financing: Preferred Stock, Warrants, and Convertibles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65F7C-E086-464D-910B-FF3C27357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Preferred Stock:</a:t>
            </a:r>
          </a:p>
          <a:p>
            <a:pPr marL="514350" indent="-514350">
              <a:buAutoNum type="arabicPeriod"/>
            </a:pPr>
            <a:r>
              <a:rPr lang="en-US" sz="3200" dirty="0"/>
              <a:t>It is a hybrid that is similar to bonds in some ways and common stock in other ways. It is between debt and common equity.</a:t>
            </a:r>
          </a:p>
          <a:p>
            <a:pPr marL="514350" indent="-514350">
              <a:buAutoNum type="arabicPeriod"/>
            </a:pPr>
            <a:r>
              <a:rPr lang="en-US" sz="3200" dirty="0"/>
              <a:t>It is similar to debt because imposes a fixed interest rate.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Features of Preferred Stock:</a:t>
            </a:r>
          </a:p>
          <a:p>
            <a:pPr marL="514350" indent="-514350">
              <a:buAutoNum type="arabicPeriod"/>
            </a:pPr>
            <a:r>
              <a:rPr lang="en-US" sz="3200" dirty="0"/>
              <a:t>It has a par value (face or liquidity value). Example, $1000, $5,000.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31573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BEA77-8356-46B3-8912-8642363C2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062DD-21CD-452C-A7E7-90F864C85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5. Another important provision us the </a:t>
            </a:r>
            <a:r>
              <a:rPr lang="en-US" sz="3200" b="1" dirty="0"/>
              <a:t>“Conversion Price,” </a:t>
            </a:r>
            <a:r>
              <a:rPr lang="en-US" sz="3200" dirty="0"/>
              <a:t>which is the effective price investors pay for the common stock when conversion occurs.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6. </a:t>
            </a:r>
            <a:r>
              <a:rPr lang="en-US" sz="3200" b="1" dirty="0"/>
              <a:t>Example:</a:t>
            </a:r>
          </a:p>
          <a:p>
            <a:pPr marL="0" indent="0">
              <a:buNone/>
            </a:pPr>
            <a:r>
              <a:rPr lang="en-US" sz="3200" dirty="0"/>
              <a:t>A firm’s convertible bond was issued at $1000 par value in 2024 with the provision that at any time until 2044 the debt holder can exchange a bond for 20 shares of common stock.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35901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D727C-6504-414C-A271-F9614326D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A0868-2823-49BF-88A9-764617485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Therefore;</a:t>
            </a:r>
          </a:p>
          <a:p>
            <a:pPr marL="0" indent="0">
              <a:buNone/>
            </a:pPr>
            <a:r>
              <a:rPr lang="en-US" sz="3200" dirty="0"/>
              <a:t> Conversion Price = Pc = Par value of bond given up/shares          									    received</a:t>
            </a:r>
          </a:p>
          <a:p>
            <a:pPr marL="0" indent="0">
              <a:buNone/>
            </a:pPr>
            <a:r>
              <a:rPr lang="en-US" sz="3200" dirty="0"/>
              <a:t>                                         = $1000/20 = </a:t>
            </a:r>
            <a:r>
              <a:rPr lang="en-US" sz="3200"/>
              <a:t>$50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Conversion Ratio = CR = Par Value/Conversion Price</a:t>
            </a:r>
          </a:p>
          <a:p>
            <a:pPr marL="0" indent="0">
              <a:buNone/>
            </a:pPr>
            <a:r>
              <a:rPr lang="en-US" sz="3200" dirty="0"/>
              <a:t>                                      $1000/50 = 20 shares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4582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C0B0D-88E9-4FAB-81E8-C3E597389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1E4A8-44C5-438E-83F7-40182629A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dirty="0"/>
              <a:t>Dividend is stated as percentage of par. Example, for an annual dividend of $15 per share for $100 par value, the dividend yield = $15/100 = 15%</a:t>
            </a:r>
          </a:p>
          <a:p>
            <a:pPr marL="0" indent="0">
              <a:buNone/>
            </a:pPr>
            <a:endParaRPr lang="en-US" sz="3200" dirty="0"/>
          </a:p>
          <a:p>
            <a:pPr marL="514350" indent="-514350">
              <a:buAutoNum type="arabicPeriod"/>
            </a:pPr>
            <a:r>
              <a:rPr lang="en-US" sz="3200" dirty="0"/>
              <a:t>Unpaid preferred dividends are called </a:t>
            </a:r>
            <a:r>
              <a:rPr lang="en-US" sz="3200" b="1" dirty="0"/>
              <a:t>“</a:t>
            </a:r>
            <a:r>
              <a:rPr lang="en-US" sz="3200" b="1" dirty="0" err="1"/>
              <a:t>Arreages</a:t>
            </a:r>
            <a:r>
              <a:rPr lang="en-US" sz="3200" b="1" dirty="0"/>
              <a:t>” </a:t>
            </a:r>
            <a:r>
              <a:rPr lang="en-US" sz="3200" dirty="0"/>
              <a:t>and must be paid before common dividends are paid.</a:t>
            </a:r>
          </a:p>
        </p:txBody>
      </p:sp>
    </p:spTree>
    <p:extLst>
      <p:ext uri="{BB962C8B-B14F-4D97-AF65-F5344CB8AC3E}">
        <p14:creationId xmlns:p14="http://schemas.microsoft.com/office/powerpoint/2010/main" val="23268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6CA42-12B3-4E37-9B28-F77F70A38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CB056-84E4-4E25-8B4F-32DF3E80B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4. Preferred stockholders normally have no voting rights. They cannot vote to elect board of directors.</a:t>
            </a:r>
          </a:p>
          <a:p>
            <a:pPr marL="0" indent="0">
              <a:buNone/>
            </a:pPr>
            <a:r>
              <a:rPr lang="en-US" sz="3200" dirty="0"/>
              <a:t>5. Preferred stocks are riskier than bonds for these reasons;</a:t>
            </a:r>
          </a:p>
          <a:p>
            <a:pPr marL="0" indent="0">
              <a:buNone/>
            </a:pPr>
            <a:r>
              <a:rPr lang="en-US" sz="3200" dirty="0"/>
              <a:t>       A. Preferred stockholder’s claim cannot be paid until bondholders are paid in case of bankruptcy.</a:t>
            </a:r>
          </a:p>
          <a:p>
            <a:pPr marL="0" indent="0">
              <a:buNone/>
            </a:pPr>
            <a:r>
              <a:rPr lang="en-US" sz="3200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471550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91B27-8893-452C-89E2-36E76760C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04A4A-4A04-400F-946A-0594C789E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B. Bondholders are more likely to continue to receive income during economic crises than preferred stockholders.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C. As a result, preferred stockholders require a higher rate of return than bondholders.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1890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E317-29ED-49A0-B7DE-AB0F1EEA8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94775-FC2A-4DFE-8FB9-A25A3E565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Warrants:</a:t>
            </a:r>
          </a:p>
          <a:p>
            <a:pPr marL="514350" indent="-514350">
              <a:buAutoNum type="arabicPeriod"/>
            </a:pPr>
            <a:r>
              <a:rPr lang="en-US" sz="3200" dirty="0"/>
              <a:t>A certificate issued by a company that gives the holders the right to buy a </a:t>
            </a:r>
            <a:r>
              <a:rPr lang="en-US" sz="3200" b="1" dirty="0"/>
              <a:t>stated </a:t>
            </a:r>
            <a:r>
              <a:rPr lang="en-US" sz="3200" dirty="0"/>
              <a:t>number of shares of the company’s stock at a </a:t>
            </a:r>
            <a:r>
              <a:rPr lang="en-US" sz="3200" b="1" dirty="0"/>
              <a:t>specified</a:t>
            </a:r>
            <a:r>
              <a:rPr lang="en-US" sz="3200" dirty="0"/>
              <a:t> price for a specifies period of time.</a:t>
            </a:r>
          </a:p>
          <a:p>
            <a:pPr marL="514350" indent="-514350">
              <a:buAutoNum type="arabicPeriod"/>
            </a:pPr>
            <a:r>
              <a:rPr lang="en-US" sz="3200" dirty="0"/>
              <a:t>It is usually issued along with debt as a way to motivate investors to but long-term debt with a lower coupon rate that would otherwise be required.</a:t>
            </a:r>
          </a:p>
        </p:txBody>
      </p:sp>
    </p:spTree>
    <p:extLst>
      <p:ext uri="{BB962C8B-B14F-4D97-AF65-F5344CB8AC3E}">
        <p14:creationId xmlns:p14="http://schemas.microsoft.com/office/powerpoint/2010/main" val="1009021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B9FBB-1654-4D87-A22A-1DB219476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FCEB5-00DD-48E6-8756-FF5BE8C0A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3. Example: Instead of issuing long-term bonds at </a:t>
            </a:r>
            <a:r>
              <a:rPr lang="en-US" sz="3200" b="1" dirty="0"/>
              <a:t>10% coupon rate</a:t>
            </a:r>
            <a:r>
              <a:rPr lang="en-US" sz="3200" dirty="0"/>
              <a:t>, a company might issue the bonds at </a:t>
            </a:r>
            <a:r>
              <a:rPr lang="en-US" sz="3200" b="1" dirty="0"/>
              <a:t>8% coupon rate </a:t>
            </a:r>
            <a:r>
              <a:rPr lang="en-US" sz="3200" dirty="0"/>
              <a:t>with </a:t>
            </a:r>
            <a:r>
              <a:rPr lang="en-US" sz="3200" b="1" dirty="0"/>
              <a:t>20 warrants </a:t>
            </a:r>
            <a:r>
              <a:rPr lang="en-US" sz="3200" dirty="0"/>
              <a:t>for each $1,000 bond, and each warrant allowing the holder to buy one share of common stock at an </a:t>
            </a:r>
            <a:r>
              <a:rPr lang="en-US" sz="3200" b="1" dirty="0"/>
              <a:t>exercise price </a:t>
            </a:r>
            <a:r>
              <a:rPr lang="en-US" sz="3200" dirty="0"/>
              <a:t>of $22 per share if the prevailing market price was $20 per share. The $22 per share offer may expire in 10 years.</a:t>
            </a:r>
          </a:p>
        </p:txBody>
      </p:sp>
    </p:spTree>
    <p:extLst>
      <p:ext uri="{BB962C8B-B14F-4D97-AF65-F5344CB8AC3E}">
        <p14:creationId xmlns:p14="http://schemas.microsoft.com/office/powerpoint/2010/main" val="411005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D531E-F718-4A07-B6F3-61C431454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AFE05-8842-4AB2-B2AE-6E1BD8EB6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4. This means that even if the company’s </a:t>
            </a:r>
            <a:r>
              <a:rPr lang="en-US" sz="3200" dirty="0" err="1"/>
              <a:t>stockd</a:t>
            </a:r>
            <a:r>
              <a:rPr lang="en-US" sz="3200" dirty="0"/>
              <a:t> rises to $30/share, the holders of the warrants will still purchase the shares at $22/share.</a:t>
            </a:r>
          </a:p>
          <a:p>
            <a:pPr marL="0" indent="0">
              <a:buNone/>
            </a:pPr>
            <a:r>
              <a:rPr lang="en-US" sz="3200" dirty="0"/>
              <a:t>5. This helps to offset the low interest rate on bonds, and makes the package of low-yield bonds with warrants attractive to investors.</a:t>
            </a:r>
          </a:p>
        </p:txBody>
      </p:sp>
    </p:spTree>
    <p:extLst>
      <p:ext uri="{BB962C8B-B14F-4D97-AF65-F5344CB8AC3E}">
        <p14:creationId xmlns:p14="http://schemas.microsoft.com/office/powerpoint/2010/main" val="2404885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76B69-633A-43C6-BE20-E9E090B84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67F96-88E2-4CC0-B800-EE7927124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Convertibles:</a:t>
            </a:r>
          </a:p>
          <a:p>
            <a:pPr marL="514350" indent="-514350">
              <a:buAutoNum type="arabicPeriod"/>
            </a:pPr>
            <a:r>
              <a:rPr lang="en-US" sz="3200" dirty="0"/>
              <a:t>Convertible securities are bonds or preferred stocks that under specified terms and conditions can be exchanged </a:t>
            </a:r>
            <a:r>
              <a:rPr lang="en-US" sz="3200" b="1" dirty="0"/>
              <a:t>(converted) </a:t>
            </a:r>
            <a:r>
              <a:rPr lang="en-US" sz="3200" dirty="0"/>
              <a:t>into common stock at the option of the holder.</a:t>
            </a:r>
          </a:p>
          <a:p>
            <a:pPr marL="514350" indent="-514350">
              <a:buAutoNum type="arabicPeriod"/>
            </a:pPr>
            <a:r>
              <a:rPr lang="en-US" sz="3200" dirty="0"/>
              <a:t>Unlike warrants which bring in additional funds to the firm, convertibles do not provide new capital. Debt or preferred stock is simply replaced on the balance sheet by common stock</a:t>
            </a:r>
          </a:p>
        </p:txBody>
      </p:sp>
    </p:spTree>
    <p:extLst>
      <p:ext uri="{BB962C8B-B14F-4D97-AF65-F5344CB8AC3E}">
        <p14:creationId xmlns:p14="http://schemas.microsoft.com/office/powerpoint/2010/main" val="2752079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79FB8-3178-4344-B926-A26993718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BE537-6B47-490A-99CC-8452B65C5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3. Reducing the debt or preferred stock will improve the firm’s financial strength and make it easier to raise new capital.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4. An important provision of a convertible is the </a:t>
            </a:r>
            <a:r>
              <a:rPr lang="en-US" sz="3200" b="1" dirty="0"/>
              <a:t>“Conversion Ratio,” </a:t>
            </a:r>
            <a:r>
              <a:rPr lang="en-US" sz="3200" dirty="0"/>
              <a:t>which is the number of shares of stock a bondholder will receive upon conversion.</a:t>
            </a:r>
          </a:p>
        </p:txBody>
      </p:sp>
    </p:spTree>
    <p:extLst>
      <p:ext uri="{BB962C8B-B14F-4D97-AF65-F5344CB8AC3E}">
        <p14:creationId xmlns:p14="http://schemas.microsoft.com/office/powerpoint/2010/main" val="2426015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647</Words>
  <Application>Microsoft Office PowerPoint</Application>
  <PresentationFormat>Widescreen</PresentationFormat>
  <Paragraphs>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Hybrid Financing: Preferred Stock, Warrants, and Convertibles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Hybrid Financing: Preferred Stock, Warrants, and Convertibles</dc:title>
  <dc:creator>HP</dc:creator>
  <cp:lastModifiedBy>HP</cp:lastModifiedBy>
  <cp:revision>14</cp:revision>
  <dcterms:created xsi:type="dcterms:W3CDTF">2026-04-05T18:34:51Z</dcterms:created>
  <dcterms:modified xsi:type="dcterms:W3CDTF">2026-04-05T19:23:00Z</dcterms:modified>
</cp:coreProperties>
</file>