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33"/>
  </p:notesMasterIdLst>
  <p:sldIdLst>
    <p:sldId id="276" r:id="rId2"/>
    <p:sldId id="257" r:id="rId3"/>
    <p:sldId id="332" r:id="rId4"/>
    <p:sldId id="391" r:id="rId5"/>
    <p:sldId id="392" r:id="rId6"/>
    <p:sldId id="390" r:id="rId7"/>
    <p:sldId id="284" r:id="rId8"/>
    <p:sldId id="359" r:id="rId9"/>
    <p:sldId id="360" r:id="rId10"/>
    <p:sldId id="361" r:id="rId11"/>
    <p:sldId id="362" r:id="rId12"/>
    <p:sldId id="363" r:id="rId13"/>
    <p:sldId id="364" r:id="rId14"/>
    <p:sldId id="365" r:id="rId15"/>
    <p:sldId id="374" r:id="rId16"/>
    <p:sldId id="375" r:id="rId17"/>
    <p:sldId id="376" r:id="rId18"/>
    <p:sldId id="377" r:id="rId19"/>
    <p:sldId id="378" r:id="rId20"/>
    <p:sldId id="379" r:id="rId21"/>
    <p:sldId id="380" r:id="rId22"/>
    <p:sldId id="381" r:id="rId23"/>
    <p:sldId id="333" r:id="rId24"/>
    <p:sldId id="295" r:id="rId25"/>
    <p:sldId id="382" r:id="rId26"/>
    <p:sldId id="383" r:id="rId27"/>
    <p:sldId id="387" r:id="rId28"/>
    <p:sldId id="388" r:id="rId29"/>
    <p:sldId id="389" r:id="rId30"/>
    <p:sldId id="393" r:id="rId31"/>
    <p:sldId id="394"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45" autoAdjust="0"/>
  </p:normalViewPr>
  <p:slideViewPr>
    <p:cSldViewPr>
      <p:cViewPr varScale="1">
        <p:scale>
          <a:sx n="110" d="100"/>
          <a:sy n="110" d="100"/>
        </p:scale>
        <p:origin x="16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86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286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anose="02020603050405020304" pitchFamily="18" charset="0"/>
              </a:defRPr>
            </a:lvl1pPr>
          </a:lstStyle>
          <a:p>
            <a:pPr>
              <a:defRPr/>
            </a:pPr>
            <a:fld id="{EDECB1CF-B4D5-4152-8D26-3BD60E468B60}" type="slidenum">
              <a:rPr lang="en-US" altLang="en-US"/>
              <a:pPr>
                <a:defRPr/>
              </a:pPr>
              <a:t>‹#›</a:t>
            </a:fld>
            <a:endParaRPr lang="en-US" altLang="en-US"/>
          </a:p>
        </p:txBody>
      </p:sp>
    </p:spTree>
    <p:extLst>
      <p:ext uri="{BB962C8B-B14F-4D97-AF65-F5344CB8AC3E}">
        <p14:creationId xmlns:p14="http://schemas.microsoft.com/office/powerpoint/2010/main" val="3144419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477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066800" y="62484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900">
                <a:solidFill>
                  <a:srgbClr val="FAF199"/>
                </a:solidFill>
                <a:latin typeface="Arial" panose="020B0604020202020204" pitchFamily="34" charset="0"/>
              </a:rPr>
              <a:t>Copyright © 2009 Pearson Addison-Wesley. All rights reserved.</a:t>
            </a:r>
          </a:p>
        </p:txBody>
      </p:sp>
      <p:pic>
        <p:nvPicPr>
          <p:cNvPr id="5" name="Picture 3" descr="aw-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096000"/>
            <a:ext cx="7524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TodaroCover-RGB06"/>
          <p:cNvPicPr>
            <a:picLocks noChangeAspect="1" noChangeArrowheads="1"/>
          </p:cNvPicPr>
          <p:nvPr/>
        </p:nvPicPr>
        <p:blipFill>
          <a:blip r:embed="rId3">
            <a:lum bright="-4000"/>
            <a:extLst>
              <a:ext uri="{28A0092B-C50C-407E-A947-70E740481C1C}">
                <a14:useLocalDpi xmlns:a14="http://schemas.microsoft.com/office/drawing/2010/main" val="0"/>
              </a:ext>
            </a:extLst>
          </a:blip>
          <a:srcRect/>
          <a:stretch>
            <a:fillRect/>
          </a:stretch>
        </p:blipFill>
        <p:spPr bwMode="auto">
          <a:xfrm>
            <a:off x="4148138" y="609600"/>
            <a:ext cx="4368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61" name="Rectangle 5"/>
          <p:cNvSpPr>
            <a:spLocks noGrp="1" noChangeArrowheads="1"/>
          </p:cNvSpPr>
          <p:nvPr>
            <p:ph type="subTitle" sz="quarter" idx="1"/>
          </p:nvPr>
        </p:nvSpPr>
        <p:spPr>
          <a:xfrm>
            <a:off x="304800" y="1676400"/>
            <a:ext cx="3429000" cy="3124200"/>
          </a:xfrm>
        </p:spPr>
        <p:txBody>
          <a:bodyPr/>
          <a:lstStyle>
            <a:lvl1pPr marL="0" indent="0">
              <a:buFont typeface="Times" pitchFamily="18" charset="0"/>
              <a:buNone/>
              <a:defRPr>
                <a:solidFill>
                  <a:srgbClr val="C0D81B"/>
                </a:solidFill>
              </a:defRPr>
            </a:lvl1pPr>
          </a:lstStyle>
          <a:p>
            <a:r>
              <a:rPr lang="en-US"/>
              <a:t>Click to edit Master subtitle style</a:t>
            </a:r>
          </a:p>
        </p:txBody>
      </p:sp>
      <p:sp>
        <p:nvSpPr>
          <p:cNvPr id="96262" name="Rectangle 6"/>
          <p:cNvSpPr>
            <a:spLocks noGrp="1" noChangeArrowheads="1"/>
          </p:cNvSpPr>
          <p:nvPr>
            <p:ph type="ctrTitle" sz="quarter"/>
          </p:nvPr>
        </p:nvSpPr>
        <p:spPr>
          <a:xfrm>
            <a:off x="304800" y="206375"/>
            <a:ext cx="3429000" cy="1165225"/>
          </a:xfrm>
        </p:spPr>
        <p:txBody>
          <a:bodyPr/>
          <a:lstStyle>
            <a:lvl1pPr>
              <a:defRPr b="1">
                <a:solidFill>
                  <a:srgbClr val="C0D81B"/>
                </a:solidFill>
              </a:defRPr>
            </a:lvl1pPr>
          </a:lstStyle>
          <a:p>
            <a:r>
              <a:rPr lang="en-US"/>
              <a:t>Click to edit Master title style</a:t>
            </a:r>
          </a:p>
        </p:txBody>
      </p:sp>
    </p:spTree>
    <p:extLst>
      <p:ext uri="{BB962C8B-B14F-4D97-AF65-F5344CB8AC3E}">
        <p14:creationId xmlns:p14="http://schemas.microsoft.com/office/powerpoint/2010/main" val="2826770361"/>
      </p:ext>
    </p:extLst>
  </p:cSld>
  <p:clrMapOvr>
    <a:masterClrMapping/>
  </p:clrMapOvr>
  <p:transition spd="med">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9-</a:t>
            </a:r>
            <a:fld id="{09B68BEF-8DBB-46B8-8C0C-BDF2C5047E7F}" type="slidenum">
              <a:rPr lang="en-US" altLang="en-US"/>
              <a:pPr>
                <a:defRPr/>
              </a:pPr>
              <a:t>‹#›</a:t>
            </a:fld>
            <a:endParaRPr lang="en-US" altLang="en-US"/>
          </a:p>
        </p:txBody>
      </p:sp>
    </p:spTree>
    <p:extLst>
      <p:ext uri="{BB962C8B-B14F-4D97-AF65-F5344CB8AC3E}">
        <p14:creationId xmlns:p14="http://schemas.microsoft.com/office/powerpoint/2010/main" val="960054632"/>
      </p:ext>
    </p:extLst>
  </p:cSld>
  <p:clrMapOvr>
    <a:masterClrMapping/>
  </p:clrMapOvr>
  <p:transition spd="med">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204788"/>
            <a:ext cx="2160587" cy="5967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475" y="204788"/>
            <a:ext cx="6332538" cy="5967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9-</a:t>
            </a:r>
            <a:fld id="{2DBB51CC-F6D2-47AB-8418-D549FC479645}" type="slidenum">
              <a:rPr lang="en-US" altLang="en-US"/>
              <a:pPr>
                <a:defRPr/>
              </a:pPr>
              <a:t>‹#›</a:t>
            </a:fld>
            <a:endParaRPr lang="en-US" altLang="en-US"/>
          </a:p>
        </p:txBody>
      </p:sp>
    </p:spTree>
    <p:extLst>
      <p:ext uri="{BB962C8B-B14F-4D97-AF65-F5344CB8AC3E}">
        <p14:creationId xmlns:p14="http://schemas.microsoft.com/office/powerpoint/2010/main" val="1968433840"/>
      </p:ext>
    </p:extLst>
  </p:cSld>
  <p:clrMapOvr>
    <a:masterClrMapping/>
  </p:clrMapOvr>
  <p:transition spd="med">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9-</a:t>
            </a:r>
            <a:fld id="{7E9A1491-CAC3-42E5-9230-1EC41D9AFA5D}" type="slidenum">
              <a:rPr lang="en-US" altLang="en-US"/>
              <a:pPr>
                <a:defRPr/>
              </a:pPr>
              <a:t>‹#›</a:t>
            </a:fld>
            <a:endParaRPr lang="en-US" altLang="en-US"/>
          </a:p>
        </p:txBody>
      </p:sp>
    </p:spTree>
    <p:extLst>
      <p:ext uri="{BB962C8B-B14F-4D97-AF65-F5344CB8AC3E}">
        <p14:creationId xmlns:p14="http://schemas.microsoft.com/office/powerpoint/2010/main" val="3976030154"/>
      </p:ext>
    </p:extLst>
  </p:cSld>
  <p:clrMapOvr>
    <a:masterClrMapping/>
  </p:clrMapOvr>
  <p:transition spd="med">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pPr>
              <a:defRPr/>
            </a:pPr>
            <a:r>
              <a:rPr lang="en-US" altLang="en-US"/>
              <a:t>9-</a:t>
            </a:r>
            <a:fld id="{19270E9C-D56C-43DB-B009-6A8F64C4C3F5}" type="slidenum">
              <a:rPr lang="en-US" altLang="en-US"/>
              <a:pPr>
                <a:defRPr/>
              </a:pPr>
              <a:t>‹#›</a:t>
            </a:fld>
            <a:endParaRPr lang="en-US" altLang="en-US"/>
          </a:p>
        </p:txBody>
      </p:sp>
    </p:spTree>
    <p:extLst>
      <p:ext uri="{BB962C8B-B14F-4D97-AF65-F5344CB8AC3E}">
        <p14:creationId xmlns:p14="http://schemas.microsoft.com/office/powerpoint/2010/main" val="3666536043"/>
      </p:ext>
    </p:extLst>
  </p:cSld>
  <p:clrMapOvr>
    <a:masterClrMapping/>
  </p:clrMapOvr>
  <p:transition spd="med">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pPr>
              <a:defRPr/>
            </a:pPr>
            <a:r>
              <a:rPr lang="en-US" altLang="en-US"/>
              <a:t>9-</a:t>
            </a:r>
            <a:fld id="{CD2FE0E3-617D-4C61-ACF1-09B63E8BF3D8}" type="slidenum">
              <a:rPr lang="en-US" altLang="en-US"/>
              <a:pPr>
                <a:defRPr/>
              </a:pPr>
              <a:t>‹#›</a:t>
            </a:fld>
            <a:endParaRPr lang="en-US" altLang="en-US"/>
          </a:p>
        </p:txBody>
      </p:sp>
    </p:spTree>
    <p:extLst>
      <p:ext uri="{BB962C8B-B14F-4D97-AF65-F5344CB8AC3E}">
        <p14:creationId xmlns:p14="http://schemas.microsoft.com/office/powerpoint/2010/main" val="3515980288"/>
      </p:ext>
    </p:extLst>
  </p:cSld>
  <p:clrMapOvr>
    <a:masterClrMapping/>
  </p:clrMapOvr>
  <p:transition spd="med">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8" name="Rectangle 11"/>
          <p:cNvSpPr>
            <a:spLocks noGrp="1" noChangeArrowheads="1"/>
          </p:cNvSpPr>
          <p:nvPr>
            <p:ph type="sldNum" sz="quarter" idx="11"/>
          </p:nvPr>
        </p:nvSpPr>
        <p:spPr>
          <a:ln/>
        </p:spPr>
        <p:txBody>
          <a:bodyPr/>
          <a:lstStyle>
            <a:lvl1pPr>
              <a:defRPr/>
            </a:lvl1pPr>
          </a:lstStyle>
          <a:p>
            <a:pPr>
              <a:defRPr/>
            </a:pPr>
            <a:r>
              <a:rPr lang="en-US" altLang="en-US"/>
              <a:t>9-</a:t>
            </a:r>
            <a:fld id="{8575ED19-DBE5-47CC-A3F2-00CBE081B8F8}" type="slidenum">
              <a:rPr lang="en-US" altLang="en-US"/>
              <a:pPr>
                <a:defRPr/>
              </a:pPr>
              <a:t>‹#›</a:t>
            </a:fld>
            <a:endParaRPr lang="en-US" altLang="en-US"/>
          </a:p>
        </p:txBody>
      </p:sp>
    </p:spTree>
    <p:extLst>
      <p:ext uri="{BB962C8B-B14F-4D97-AF65-F5344CB8AC3E}">
        <p14:creationId xmlns:p14="http://schemas.microsoft.com/office/powerpoint/2010/main" val="2011708862"/>
      </p:ext>
    </p:extLst>
  </p:cSld>
  <p:clrMapOvr>
    <a:masterClrMapping/>
  </p:clrMapOvr>
  <p:transition spd="med">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4" name="Rectangle 11"/>
          <p:cNvSpPr>
            <a:spLocks noGrp="1" noChangeArrowheads="1"/>
          </p:cNvSpPr>
          <p:nvPr>
            <p:ph type="sldNum" sz="quarter" idx="11"/>
          </p:nvPr>
        </p:nvSpPr>
        <p:spPr>
          <a:ln/>
        </p:spPr>
        <p:txBody>
          <a:bodyPr/>
          <a:lstStyle>
            <a:lvl1pPr>
              <a:defRPr/>
            </a:lvl1pPr>
          </a:lstStyle>
          <a:p>
            <a:pPr>
              <a:defRPr/>
            </a:pPr>
            <a:r>
              <a:rPr lang="en-US" altLang="en-US"/>
              <a:t>9-</a:t>
            </a:r>
            <a:fld id="{71AE171F-5F26-4207-B2F3-DF32127F4A5E}" type="slidenum">
              <a:rPr lang="en-US" altLang="en-US"/>
              <a:pPr>
                <a:defRPr/>
              </a:pPr>
              <a:t>‹#›</a:t>
            </a:fld>
            <a:endParaRPr lang="en-US" altLang="en-US"/>
          </a:p>
        </p:txBody>
      </p:sp>
    </p:spTree>
    <p:extLst>
      <p:ext uri="{BB962C8B-B14F-4D97-AF65-F5344CB8AC3E}">
        <p14:creationId xmlns:p14="http://schemas.microsoft.com/office/powerpoint/2010/main" val="3736632063"/>
      </p:ext>
    </p:extLst>
  </p:cSld>
  <p:clrMapOvr>
    <a:masterClrMapping/>
  </p:clrMapOvr>
  <p:transition spd="med">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3" name="Rectangle 11"/>
          <p:cNvSpPr>
            <a:spLocks noGrp="1" noChangeArrowheads="1"/>
          </p:cNvSpPr>
          <p:nvPr>
            <p:ph type="sldNum" sz="quarter" idx="11"/>
          </p:nvPr>
        </p:nvSpPr>
        <p:spPr>
          <a:ln/>
        </p:spPr>
        <p:txBody>
          <a:bodyPr/>
          <a:lstStyle>
            <a:lvl1pPr>
              <a:defRPr/>
            </a:lvl1pPr>
          </a:lstStyle>
          <a:p>
            <a:pPr>
              <a:defRPr/>
            </a:pPr>
            <a:r>
              <a:rPr lang="en-US" altLang="en-US"/>
              <a:t>9-</a:t>
            </a:r>
            <a:fld id="{464EDBD0-1C88-4648-BC27-2CFAE9A9AD83}" type="slidenum">
              <a:rPr lang="en-US" altLang="en-US"/>
              <a:pPr>
                <a:defRPr/>
              </a:pPr>
              <a:t>‹#›</a:t>
            </a:fld>
            <a:endParaRPr lang="en-US" altLang="en-US"/>
          </a:p>
        </p:txBody>
      </p:sp>
    </p:spTree>
    <p:extLst>
      <p:ext uri="{BB962C8B-B14F-4D97-AF65-F5344CB8AC3E}">
        <p14:creationId xmlns:p14="http://schemas.microsoft.com/office/powerpoint/2010/main" val="1113035405"/>
      </p:ext>
    </p:extLst>
  </p:cSld>
  <p:clrMapOvr>
    <a:masterClrMapping/>
  </p:clrMapOvr>
  <p:transition spd="med">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pPr>
              <a:defRPr/>
            </a:pPr>
            <a:r>
              <a:rPr lang="en-US" altLang="en-US"/>
              <a:t>9-</a:t>
            </a:r>
            <a:fld id="{98222F1A-43E1-44B5-AF8B-1B0ADD379575}" type="slidenum">
              <a:rPr lang="en-US" altLang="en-US"/>
              <a:pPr>
                <a:defRPr/>
              </a:pPr>
              <a:t>‹#›</a:t>
            </a:fld>
            <a:endParaRPr lang="en-US" altLang="en-US"/>
          </a:p>
        </p:txBody>
      </p:sp>
    </p:spTree>
    <p:extLst>
      <p:ext uri="{BB962C8B-B14F-4D97-AF65-F5344CB8AC3E}">
        <p14:creationId xmlns:p14="http://schemas.microsoft.com/office/powerpoint/2010/main" val="3775199825"/>
      </p:ext>
    </p:extLst>
  </p:cSld>
  <p:clrMapOvr>
    <a:masterClrMapping/>
  </p:clrMapOvr>
  <p:transition spd="med">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pPr>
              <a:defRPr/>
            </a:pPr>
            <a:r>
              <a:rPr lang="en-US" altLang="en-US"/>
              <a:t>9-</a:t>
            </a:r>
            <a:fld id="{9B960ED3-94C3-45B7-8192-02CE42F73B92}" type="slidenum">
              <a:rPr lang="en-US" altLang="en-US"/>
              <a:pPr>
                <a:defRPr/>
              </a:pPr>
              <a:t>‹#›</a:t>
            </a:fld>
            <a:endParaRPr lang="en-US" altLang="en-US"/>
          </a:p>
        </p:txBody>
      </p:sp>
    </p:spTree>
    <p:extLst>
      <p:ext uri="{BB962C8B-B14F-4D97-AF65-F5344CB8AC3E}">
        <p14:creationId xmlns:p14="http://schemas.microsoft.com/office/powerpoint/2010/main" val="590827649"/>
      </p:ext>
    </p:extLst>
  </p:cSld>
  <p:clrMapOvr>
    <a:masterClrMapping/>
  </p:clrMapOvr>
  <p:transition spd="med">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TodaroCover-detail"/>
          <p:cNvPicPr>
            <a:picLocks noChangeAspect="1" noChangeArrowheads="1"/>
          </p:cNvPicPr>
          <p:nvPr/>
        </p:nvPicPr>
        <p:blipFill>
          <a:blip r:embed="rId13">
            <a:lum bright="-6000"/>
            <a:extLst>
              <a:ext uri="{28A0092B-C50C-407E-A947-70E740481C1C}">
                <a14:useLocalDpi xmlns:a14="http://schemas.microsoft.com/office/drawing/2010/main" val="0"/>
              </a:ext>
            </a:extLst>
          </a:blip>
          <a:srcRect/>
          <a:stretch>
            <a:fillRect/>
          </a:stretch>
        </p:blipFill>
        <p:spPr bwMode="auto">
          <a:xfrm>
            <a:off x="7391400" y="0"/>
            <a:ext cx="1752600"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17475" y="204788"/>
            <a:ext cx="72739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smtClean="0"/>
              <a:t>Click to edit Master title style</a:t>
            </a:r>
          </a:p>
        </p:txBody>
      </p:sp>
      <p:sp>
        <p:nvSpPr>
          <p:cNvPr id="1028" name="Rectangle 4"/>
          <p:cNvSpPr>
            <a:spLocks noGrp="1" noChangeArrowheads="1"/>
          </p:cNvSpPr>
          <p:nvPr>
            <p:ph type="body" idx="1"/>
          </p:nvPr>
        </p:nvSpPr>
        <p:spPr bwMode="auto">
          <a:xfrm>
            <a:off x="228600" y="1752600"/>
            <a:ext cx="8534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5237" name="Rectangle 5"/>
          <p:cNvSpPr>
            <a:spLocks noGrp="1" noChangeArrowheads="1"/>
          </p:cNvSpPr>
          <p:nvPr>
            <p:ph type="ftr" sz="quarter" idx="3"/>
          </p:nvPr>
        </p:nvSpPr>
        <p:spPr bwMode="auto">
          <a:xfrm>
            <a:off x="304800" y="6324600"/>
            <a:ext cx="5410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50000"/>
              </a:spcBef>
              <a:defRPr sz="1000">
                <a:solidFill>
                  <a:schemeClr val="bg2"/>
                </a:solidFill>
                <a:latin typeface="+mn-lt"/>
              </a:defRPr>
            </a:lvl1pPr>
          </a:lstStyle>
          <a:p>
            <a:pPr>
              <a:defRPr/>
            </a:pPr>
            <a:r>
              <a:rPr lang="en-US"/>
              <a:t>Copyright © 2009 Pearson Addison-Wesley. All rights reserved.</a:t>
            </a:r>
          </a:p>
        </p:txBody>
      </p:sp>
      <p:sp>
        <p:nvSpPr>
          <p:cNvPr id="1030" name="Rectangle 6"/>
          <p:cNvSpPr>
            <a:spLocks noChangeArrowheads="1"/>
          </p:cNvSpPr>
          <p:nvPr/>
        </p:nvSpPr>
        <p:spPr bwMode="auto">
          <a:xfrm>
            <a:off x="0" y="1447800"/>
            <a:ext cx="8991600" cy="152400"/>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1" name="Rectangle 7"/>
          <p:cNvSpPr>
            <a:spLocks noChangeArrowheads="1"/>
          </p:cNvSpPr>
          <p:nvPr/>
        </p:nvSpPr>
        <p:spPr bwMode="auto">
          <a:xfrm>
            <a:off x="8839200" y="1447800"/>
            <a:ext cx="304800" cy="5334000"/>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2" name="AutoShape 8"/>
          <p:cNvSpPr>
            <a:spLocks noChangeArrowheads="1"/>
          </p:cNvSpPr>
          <p:nvPr/>
        </p:nvSpPr>
        <p:spPr bwMode="auto">
          <a:xfrm>
            <a:off x="8634413" y="1600200"/>
            <a:ext cx="381000" cy="4800600"/>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3" name="AutoShape 9"/>
          <p:cNvSpPr>
            <a:spLocks noChangeArrowheads="1"/>
          </p:cNvSpPr>
          <p:nvPr/>
        </p:nvSpPr>
        <p:spPr bwMode="auto">
          <a:xfrm>
            <a:off x="8153400" y="6400800"/>
            <a:ext cx="990600" cy="381000"/>
          </a:xfrm>
          <a:prstGeom prst="roundRect">
            <a:avLst>
              <a:gd name="adj" fmla="val 16667"/>
            </a:avLst>
          </a:pr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1034" name="Rectangle 10"/>
          <p:cNvSpPr>
            <a:spLocks noChangeArrowheads="1"/>
          </p:cNvSpPr>
          <p:nvPr/>
        </p:nvSpPr>
        <p:spPr bwMode="auto">
          <a:xfrm>
            <a:off x="8153400" y="6629400"/>
            <a:ext cx="990600" cy="228600"/>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95243" name="Rectangle 11"/>
          <p:cNvSpPr>
            <a:spLocks noGrp="1" noChangeArrowheads="1"/>
          </p:cNvSpPr>
          <p:nvPr>
            <p:ph type="sldNum" sz="quarter" idx="4"/>
          </p:nvPr>
        </p:nvSpPr>
        <p:spPr bwMode="auto">
          <a:xfrm>
            <a:off x="8161338" y="636905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800" b="1" smtClean="0">
                <a:solidFill>
                  <a:srgbClr val="FAF199"/>
                </a:solidFill>
                <a:latin typeface="Arial" panose="020B0604020202020204" pitchFamily="34" charset="0"/>
              </a:defRPr>
            </a:lvl1pPr>
          </a:lstStyle>
          <a:p>
            <a:pPr>
              <a:defRPr/>
            </a:pPr>
            <a:r>
              <a:rPr lang="en-US" altLang="en-US"/>
              <a:t>9-</a:t>
            </a:r>
            <a:fld id="{B1BA6969-794F-4022-9A35-9A218510838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6"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ransition spd="med">
    <p:pull dir="rd"/>
  </p:transition>
  <p:hf hdr="0" dt="0"/>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charset="0"/>
        </a:defRPr>
      </a:lvl2pPr>
      <a:lvl3pPr algn="l" rtl="0" eaLnBrk="0" fontAlgn="base" hangingPunct="0">
        <a:spcBef>
          <a:spcPct val="0"/>
        </a:spcBef>
        <a:spcAft>
          <a:spcPct val="0"/>
        </a:spcAft>
        <a:defRPr sz="4000">
          <a:solidFill>
            <a:schemeClr val="tx1"/>
          </a:solidFill>
          <a:latin typeface="Arial" charset="0"/>
        </a:defRPr>
      </a:lvl3pPr>
      <a:lvl4pPr algn="l" rtl="0" eaLnBrk="0" fontAlgn="base" hangingPunct="0">
        <a:spcBef>
          <a:spcPct val="0"/>
        </a:spcBef>
        <a:spcAft>
          <a:spcPct val="0"/>
        </a:spcAft>
        <a:defRPr sz="4000">
          <a:solidFill>
            <a:schemeClr val="tx1"/>
          </a:solidFill>
          <a:latin typeface="Arial" charset="0"/>
        </a:defRPr>
      </a:lvl4pPr>
      <a:lvl5pPr algn="l" rtl="0" eaLnBrk="0" fontAlgn="base" hangingPunct="0">
        <a:spcBef>
          <a:spcPct val="0"/>
        </a:spcBef>
        <a:spcAft>
          <a:spcPct val="0"/>
        </a:spcAft>
        <a:defRPr sz="4000">
          <a:solidFill>
            <a:schemeClr val="tx1"/>
          </a:solidFill>
          <a:latin typeface="Arial" charset="0"/>
        </a:defRPr>
      </a:lvl5pPr>
      <a:lvl6pPr marL="457200" algn="l" rtl="0" fontAlgn="base">
        <a:spcBef>
          <a:spcPct val="0"/>
        </a:spcBef>
        <a:spcAft>
          <a:spcPct val="0"/>
        </a:spcAft>
        <a:defRPr sz="4000">
          <a:solidFill>
            <a:schemeClr val="tx1"/>
          </a:solidFill>
          <a:latin typeface="Arial" charset="0"/>
        </a:defRPr>
      </a:lvl6pPr>
      <a:lvl7pPr marL="914400" algn="l" rtl="0" fontAlgn="base">
        <a:spcBef>
          <a:spcPct val="0"/>
        </a:spcBef>
        <a:spcAft>
          <a:spcPct val="0"/>
        </a:spcAft>
        <a:defRPr sz="4000">
          <a:solidFill>
            <a:schemeClr val="tx1"/>
          </a:solidFill>
          <a:latin typeface="Arial" charset="0"/>
        </a:defRPr>
      </a:lvl7pPr>
      <a:lvl8pPr marL="1371600" algn="l" rtl="0" fontAlgn="base">
        <a:spcBef>
          <a:spcPct val="0"/>
        </a:spcBef>
        <a:spcAft>
          <a:spcPct val="0"/>
        </a:spcAft>
        <a:defRPr sz="4000">
          <a:solidFill>
            <a:schemeClr val="tx1"/>
          </a:solidFill>
          <a:latin typeface="Arial" charset="0"/>
        </a:defRPr>
      </a:lvl8pPr>
      <a:lvl9pPr marL="1828800" algn="l" rtl="0" fontAlgn="base">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30000"/>
        </a:spcBef>
        <a:spcAft>
          <a:spcPct val="0"/>
        </a:spcAft>
        <a:buClr>
          <a:schemeClr val="tx1"/>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30000"/>
        </a:spcBef>
        <a:spcAft>
          <a:spcPct val="0"/>
        </a:spcAft>
        <a:buClr>
          <a:schemeClr val="tx1"/>
        </a:buClr>
        <a:buFont typeface="Times" panose="02020603050405020304" pitchFamily="18" charset="0"/>
        <a:buChar char="–"/>
        <a:defRPr sz="2800">
          <a:solidFill>
            <a:schemeClr val="tx1"/>
          </a:solidFill>
          <a:latin typeface="+mn-lt"/>
        </a:defRPr>
      </a:lvl2pPr>
      <a:lvl3pPr marL="1143000" indent="-228600" algn="l" rtl="0" eaLnBrk="0" fontAlgn="base" hangingPunct="0">
        <a:spcBef>
          <a:spcPct val="30000"/>
        </a:spcBef>
        <a:spcAft>
          <a:spcPct val="0"/>
        </a:spcAft>
        <a:buClr>
          <a:schemeClr val="tx1"/>
        </a:buClr>
        <a:buFont typeface="Times" panose="02020603050405020304" pitchFamily="18" charset="0"/>
        <a:buChar char="•"/>
        <a:defRPr sz="2400">
          <a:solidFill>
            <a:schemeClr val="tx1"/>
          </a:solidFill>
          <a:latin typeface="+mn-lt"/>
        </a:defRPr>
      </a:lvl3pPr>
      <a:lvl4pPr marL="16002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4pPr>
      <a:lvl5pPr marL="20574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5pPr>
      <a:lvl6pPr marL="2514600" indent="-228600" algn="l" rtl="0" fontAlgn="base">
        <a:spcBef>
          <a:spcPct val="30000"/>
        </a:spcBef>
        <a:spcAft>
          <a:spcPct val="0"/>
        </a:spcAft>
        <a:buClr>
          <a:schemeClr val="tx1"/>
        </a:buClr>
        <a:buFont typeface="Times" pitchFamily="18" charset="0"/>
        <a:buChar char="•"/>
        <a:defRPr sz="2000">
          <a:solidFill>
            <a:schemeClr val="tx1"/>
          </a:solidFill>
          <a:latin typeface="+mn-lt"/>
        </a:defRPr>
      </a:lvl6pPr>
      <a:lvl7pPr marL="2971800" indent="-228600" algn="l" rtl="0" fontAlgn="base">
        <a:spcBef>
          <a:spcPct val="30000"/>
        </a:spcBef>
        <a:spcAft>
          <a:spcPct val="0"/>
        </a:spcAft>
        <a:buClr>
          <a:schemeClr val="tx1"/>
        </a:buClr>
        <a:buFont typeface="Times" pitchFamily="18" charset="0"/>
        <a:buChar char="•"/>
        <a:defRPr sz="2000">
          <a:solidFill>
            <a:schemeClr val="tx1"/>
          </a:solidFill>
          <a:latin typeface="+mn-lt"/>
        </a:defRPr>
      </a:lvl7pPr>
      <a:lvl8pPr marL="3429000" indent="-228600" algn="l" rtl="0" fontAlgn="base">
        <a:spcBef>
          <a:spcPct val="30000"/>
        </a:spcBef>
        <a:spcAft>
          <a:spcPct val="0"/>
        </a:spcAft>
        <a:buClr>
          <a:schemeClr val="tx1"/>
        </a:buClr>
        <a:buFont typeface="Times" pitchFamily="18" charset="0"/>
        <a:buChar char="•"/>
        <a:defRPr sz="2000">
          <a:solidFill>
            <a:schemeClr val="tx1"/>
          </a:solidFill>
          <a:latin typeface="+mn-lt"/>
        </a:defRPr>
      </a:lvl8pPr>
      <a:lvl9pPr marL="3886200" indent="-228600" algn="l" rtl="0" fontAlgn="base">
        <a:spcBef>
          <a:spcPct val="30000"/>
        </a:spcBef>
        <a:spcAft>
          <a:spcPct val="0"/>
        </a:spcAft>
        <a:buClr>
          <a:schemeClr val="tx1"/>
        </a:buClr>
        <a:buFont typeface="Times"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102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4099" name="Rectangle 102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4100" name="Rectangle 1033"/>
          <p:cNvSpPr>
            <a:spLocks noGrp="1" noChangeArrowheads="1"/>
          </p:cNvSpPr>
          <p:nvPr>
            <p:ph type="ctrTitle"/>
          </p:nvPr>
        </p:nvSpPr>
        <p:spPr/>
        <p:txBody>
          <a:bodyPr/>
          <a:lstStyle/>
          <a:p>
            <a:pPr eaLnBrk="1" hangingPunct="1"/>
            <a:r>
              <a:rPr lang="en-US" altLang="en-US" smtClean="0"/>
              <a:t>Tutorial on</a:t>
            </a:r>
            <a:br>
              <a:rPr lang="en-US" altLang="en-US" smtClean="0"/>
            </a:br>
            <a:r>
              <a:rPr lang="en-US" altLang="en-US" smtClean="0"/>
              <a:t>Chapter 15</a:t>
            </a:r>
          </a:p>
        </p:txBody>
      </p:sp>
      <p:sp>
        <p:nvSpPr>
          <p:cNvPr id="4101" name="Rectangle 1034"/>
          <p:cNvSpPr>
            <a:spLocks noGrp="1" noChangeArrowheads="1"/>
          </p:cNvSpPr>
          <p:nvPr>
            <p:ph type="subTitle" idx="1"/>
          </p:nvPr>
        </p:nvSpPr>
        <p:spPr>
          <a:xfrm>
            <a:off x="457200" y="1828800"/>
            <a:ext cx="4191000" cy="3124200"/>
          </a:xfrm>
        </p:spPr>
        <p:txBody>
          <a:bodyPr/>
          <a:lstStyle/>
          <a:p>
            <a:pPr eaLnBrk="1" hangingPunct="1"/>
            <a:r>
              <a:rPr lang="en-US" altLang="en-US" smtClean="0"/>
              <a:t>Finance and Fiscal Policy for Development</a:t>
            </a:r>
          </a:p>
          <a:p>
            <a:pPr eaLnBrk="1" hangingPunct="1"/>
            <a:endParaRPr lang="en-US" altLang="en-US" smtClean="0"/>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331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A234BAF4-C56D-48EA-B92B-D266569A76ED}" type="slidenum">
              <a:rPr lang="en-US" altLang="en-US" sz="1800">
                <a:solidFill>
                  <a:srgbClr val="FAF199"/>
                </a:solidFill>
              </a:rPr>
              <a:pPr>
                <a:spcBef>
                  <a:spcPct val="0"/>
                </a:spcBef>
                <a:buClrTx/>
                <a:buFontTx/>
                <a:buNone/>
              </a:pPr>
              <a:t>10</a:t>
            </a:fld>
            <a:endParaRPr lang="en-US" altLang="en-US" sz="1800">
              <a:solidFill>
                <a:srgbClr val="FAF199"/>
              </a:solidFill>
            </a:endParaRPr>
          </a:p>
        </p:txBody>
      </p:sp>
      <p:sp>
        <p:nvSpPr>
          <p:cNvPr id="13316" name="Rectangle 4"/>
          <p:cNvSpPr>
            <a:spLocks noGrp="1" noChangeArrowheads="1"/>
          </p:cNvSpPr>
          <p:nvPr>
            <p:ph type="title"/>
          </p:nvPr>
        </p:nvSpPr>
        <p:spPr/>
        <p:txBody>
          <a:bodyPr/>
          <a:lstStyle/>
          <a:p>
            <a:pPr algn="ctr" eaLnBrk="1" hangingPunct="1"/>
            <a:r>
              <a:rPr lang="en-US" altLang="en-US" sz="3600" smtClean="0"/>
              <a:t>MCQs</a:t>
            </a:r>
          </a:p>
        </p:txBody>
      </p:sp>
      <p:sp>
        <p:nvSpPr>
          <p:cNvPr id="1331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4. Among the benefits of privatization of state-owned enterprises is</a:t>
            </a:r>
          </a:p>
          <a:p>
            <a:pPr>
              <a:buFont typeface="Times" panose="02020603050405020304" pitchFamily="18" charset="0"/>
              <a:buNone/>
            </a:pPr>
            <a:r>
              <a:rPr lang="en-US" altLang="en-US" sz="2400" smtClean="0"/>
              <a:t>a. increased employment.</a:t>
            </a:r>
          </a:p>
          <a:p>
            <a:pPr>
              <a:buFont typeface="Times" panose="02020603050405020304" pitchFamily="18" charset="0"/>
              <a:buNone/>
            </a:pPr>
            <a:r>
              <a:rPr lang="en-US" altLang="en-US" sz="2400" smtClean="0"/>
              <a:t>b. improved efficiency.</a:t>
            </a:r>
          </a:p>
          <a:p>
            <a:pPr>
              <a:buFont typeface="Times" panose="02020603050405020304" pitchFamily="18" charset="0"/>
              <a:buNone/>
            </a:pPr>
            <a:r>
              <a:rPr lang="en-US" altLang="en-US" sz="2400" smtClean="0"/>
              <a:t>c. reduced pollution.</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433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91DD1249-A5B2-422E-8656-1BFC5E4DEA52}" type="slidenum">
              <a:rPr lang="en-US" altLang="en-US" sz="1800">
                <a:solidFill>
                  <a:srgbClr val="FAF199"/>
                </a:solidFill>
              </a:rPr>
              <a:pPr>
                <a:spcBef>
                  <a:spcPct val="0"/>
                </a:spcBef>
                <a:buClrTx/>
                <a:buFontTx/>
                <a:buNone/>
              </a:pPr>
              <a:t>11</a:t>
            </a:fld>
            <a:endParaRPr lang="en-US" altLang="en-US" sz="1800">
              <a:solidFill>
                <a:srgbClr val="FAF199"/>
              </a:solidFill>
            </a:endParaRPr>
          </a:p>
        </p:txBody>
      </p:sp>
      <p:sp>
        <p:nvSpPr>
          <p:cNvPr id="14340" name="Rectangle 4"/>
          <p:cNvSpPr>
            <a:spLocks noGrp="1" noChangeArrowheads="1"/>
          </p:cNvSpPr>
          <p:nvPr>
            <p:ph type="title"/>
          </p:nvPr>
        </p:nvSpPr>
        <p:spPr/>
        <p:txBody>
          <a:bodyPr/>
          <a:lstStyle/>
          <a:p>
            <a:pPr algn="ctr" eaLnBrk="1" hangingPunct="1"/>
            <a:r>
              <a:rPr lang="en-US" altLang="en-US" sz="3600" smtClean="0"/>
              <a:t>MCQs</a:t>
            </a:r>
          </a:p>
        </p:txBody>
      </p:sp>
      <p:sp>
        <p:nvSpPr>
          <p:cNvPr id="14341"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5. One of the characteristics of financial repression is</a:t>
            </a:r>
          </a:p>
          <a:p>
            <a:pPr>
              <a:buFont typeface="Times" panose="02020603050405020304" pitchFamily="18" charset="0"/>
              <a:buNone/>
            </a:pPr>
            <a:r>
              <a:rPr lang="en-US" altLang="en-US" sz="2400" smtClean="0"/>
              <a:t>a. negative real interest rates.</a:t>
            </a:r>
          </a:p>
          <a:p>
            <a:pPr>
              <a:buFont typeface="Times" panose="02020603050405020304" pitchFamily="18" charset="0"/>
              <a:buNone/>
            </a:pPr>
            <a:r>
              <a:rPr lang="en-US" altLang="en-US" sz="2400" smtClean="0"/>
              <a:t>b. lack of credit rationing.</a:t>
            </a:r>
          </a:p>
          <a:p>
            <a:pPr>
              <a:buFont typeface="Times" panose="02020603050405020304" pitchFamily="18" charset="0"/>
              <a:buNone/>
            </a:pPr>
            <a:r>
              <a:rPr lang="en-US" altLang="en-US" sz="2400" smtClean="0"/>
              <a:t>c. capital flowing to the highest rate of return.</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536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B60841D6-ED71-4895-815A-2DFE4B3193A0}" type="slidenum">
              <a:rPr lang="en-US" altLang="en-US" sz="1800">
                <a:solidFill>
                  <a:srgbClr val="FAF199"/>
                </a:solidFill>
              </a:rPr>
              <a:pPr>
                <a:spcBef>
                  <a:spcPct val="0"/>
                </a:spcBef>
                <a:buClrTx/>
                <a:buFontTx/>
                <a:buNone/>
              </a:pPr>
              <a:t>12</a:t>
            </a:fld>
            <a:endParaRPr lang="en-US" altLang="en-US" sz="1800">
              <a:solidFill>
                <a:srgbClr val="FAF199"/>
              </a:solidFill>
            </a:endParaRPr>
          </a:p>
        </p:txBody>
      </p:sp>
      <p:sp>
        <p:nvSpPr>
          <p:cNvPr id="15364" name="Rectangle 4"/>
          <p:cNvSpPr>
            <a:spLocks noGrp="1" noChangeArrowheads="1"/>
          </p:cNvSpPr>
          <p:nvPr>
            <p:ph type="title"/>
          </p:nvPr>
        </p:nvSpPr>
        <p:spPr/>
        <p:txBody>
          <a:bodyPr/>
          <a:lstStyle/>
          <a:p>
            <a:pPr algn="ctr" eaLnBrk="1" hangingPunct="1"/>
            <a:r>
              <a:rPr lang="en-US" altLang="en-US" sz="3600" smtClean="0"/>
              <a:t>MCQs</a:t>
            </a:r>
          </a:p>
        </p:txBody>
      </p:sp>
      <p:sp>
        <p:nvSpPr>
          <p:cNvPr id="15365"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6. Currency substitution means</a:t>
            </a:r>
          </a:p>
          <a:p>
            <a:pPr>
              <a:buFont typeface="Times" panose="02020603050405020304" pitchFamily="18" charset="0"/>
              <a:buNone/>
            </a:pPr>
            <a:r>
              <a:rPr lang="en-US" altLang="en-US" sz="2400" smtClean="0"/>
              <a:t>a. use of money instead of barter.</a:t>
            </a:r>
          </a:p>
          <a:p>
            <a:pPr>
              <a:buFont typeface="Times" panose="02020603050405020304" pitchFamily="18" charset="0"/>
              <a:buNone/>
            </a:pPr>
            <a:r>
              <a:rPr lang="en-US" altLang="en-US" sz="2400" smtClean="0"/>
              <a:t>b. use of countertrade instead of money.</a:t>
            </a:r>
          </a:p>
          <a:p>
            <a:pPr>
              <a:buFont typeface="Times" panose="02020603050405020304" pitchFamily="18" charset="0"/>
              <a:buNone/>
            </a:pPr>
            <a:r>
              <a:rPr lang="en-US" altLang="en-US" sz="2400" smtClean="0"/>
              <a:t>c. use of foreign exchange instead of domestic currency.</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63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8DB37404-5142-4692-8792-4AAA1242CC13}" type="slidenum">
              <a:rPr lang="en-US" altLang="en-US" sz="1800">
                <a:solidFill>
                  <a:srgbClr val="FAF199"/>
                </a:solidFill>
              </a:rPr>
              <a:pPr>
                <a:spcBef>
                  <a:spcPct val="0"/>
                </a:spcBef>
                <a:buClrTx/>
                <a:buFontTx/>
                <a:buNone/>
              </a:pPr>
              <a:t>13</a:t>
            </a:fld>
            <a:endParaRPr lang="en-US" altLang="en-US" sz="1800">
              <a:solidFill>
                <a:srgbClr val="FAF199"/>
              </a:solidFill>
            </a:endParaRPr>
          </a:p>
        </p:txBody>
      </p:sp>
      <p:sp>
        <p:nvSpPr>
          <p:cNvPr id="16388" name="Rectangle 4"/>
          <p:cNvSpPr>
            <a:spLocks noGrp="1" noChangeArrowheads="1"/>
          </p:cNvSpPr>
          <p:nvPr>
            <p:ph type="title"/>
          </p:nvPr>
        </p:nvSpPr>
        <p:spPr/>
        <p:txBody>
          <a:bodyPr/>
          <a:lstStyle/>
          <a:p>
            <a:pPr algn="ctr" eaLnBrk="1" hangingPunct="1"/>
            <a:r>
              <a:rPr lang="en-US" altLang="en-US" sz="3600" smtClean="0"/>
              <a:t>MCQs</a:t>
            </a:r>
          </a:p>
        </p:txBody>
      </p:sp>
      <p:sp>
        <p:nvSpPr>
          <p:cNvPr id="1638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7. Macroeconomic stabilization involves</a:t>
            </a:r>
          </a:p>
          <a:p>
            <a:pPr>
              <a:buFont typeface="Times" panose="02020603050405020304" pitchFamily="18" charset="0"/>
              <a:buNone/>
            </a:pPr>
            <a:r>
              <a:rPr lang="en-US" altLang="en-US" sz="2400" smtClean="0"/>
              <a:t>a. reduction of inflation.</a:t>
            </a:r>
          </a:p>
          <a:p>
            <a:pPr>
              <a:buFont typeface="Times" panose="02020603050405020304" pitchFamily="18" charset="0"/>
              <a:buNone/>
            </a:pPr>
            <a:r>
              <a:rPr lang="en-US" altLang="en-US" sz="2400" smtClean="0"/>
              <a:t>b. reduction of government budget deficits.</a:t>
            </a:r>
          </a:p>
          <a:p>
            <a:pPr>
              <a:buFont typeface="Times" panose="02020603050405020304" pitchFamily="18" charset="0"/>
              <a:buNone/>
            </a:pPr>
            <a:r>
              <a:rPr lang="en-US" altLang="en-US" sz="2400" smtClean="0"/>
              <a:t>c. reduction of trade deficits.</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741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131CB4F5-1663-435F-A841-88B3A5328D3F}" type="slidenum">
              <a:rPr lang="en-US" altLang="en-US" sz="1800">
                <a:solidFill>
                  <a:srgbClr val="FAF199"/>
                </a:solidFill>
              </a:rPr>
              <a:pPr>
                <a:spcBef>
                  <a:spcPct val="0"/>
                </a:spcBef>
                <a:buClrTx/>
                <a:buFontTx/>
                <a:buNone/>
              </a:pPr>
              <a:t>14</a:t>
            </a:fld>
            <a:endParaRPr lang="en-US" altLang="en-US" sz="1800">
              <a:solidFill>
                <a:srgbClr val="FAF199"/>
              </a:solidFill>
            </a:endParaRPr>
          </a:p>
        </p:txBody>
      </p:sp>
      <p:sp>
        <p:nvSpPr>
          <p:cNvPr id="17412" name="Rectangle 4"/>
          <p:cNvSpPr>
            <a:spLocks noGrp="1" noChangeArrowheads="1"/>
          </p:cNvSpPr>
          <p:nvPr>
            <p:ph type="title"/>
          </p:nvPr>
        </p:nvSpPr>
        <p:spPr/>
        <p:txBody>
          <a:bodyPr/>
          <a:lstStyle/>
          <a:p>
            <a:pPr algn="ctr" eaLnBrk="1" hangingPunct="1"/>
            <a:r>
              <a:rPr lang="en-US" altLang="en-US" sz="3600" smtClean="0"/>
              <a:t>MCQs</a:t>
            </a:r>
          </a:p>
        </p:txBody>
      </p:sp>
      <p:sp>
        <p:nvSpPr>
          <p:cNvPr id="17413" name="Rectangle 5"/>
          <p:cNvSpPr>
            <a:spLocks noGrp="1" noChangeArrowheads="1"/>
          </p:cNvSpPr>
          <p:nvPr>
            <p:ph type="body" idx="1"/>
          </p:nvPr>
        </p:nvSpPr>
        <p:spPr/>
        <p:txBody>
          <a:bodyPr/>
          <a:lstStyle/>
          <a:p>
            <a:pPr>
              <a:buFont typeface="Times" panose="02020603050405020304" pitchFamily="18" charset="0"/>
              <a:buNone/>
            </a:pPr>
            <a:r>
              <a:rPr lang="en-US" altLang="en-US" sz="2200" smtClean="0"/>
              <a:t>8. When it comes to the composition of tax revenues from different sources,</a:t>
            </a:r>
          </a:p>
          <a:p>
            <a:pPr>
              <a:buFont typeface="Times" panose="02020603050405020304" pitchFamily="18" charset="0"/>
              <a:buNone/>
            </a:pPr>
            <a:r>
              <a:rPr lang="en-US" altLang="en-US" sz="2200" smtClean="0"/>
              <a:t>a. developing countries derive the largest portion of their revenue from income taxes and developed countries from consumption taxes.</a:t>
            </a:r>
          </a:p>
          <a:p>
            <a:pPr>
              <a:buFont typeface="Times" panose="02020603050405020304" pitchFamily="18" charset="0"/>
              <a:buNone/>
            </a:pPr>
            <a:r>
              <a:rPr lang="en-US" altLang="en-US" sz="2200" smtClean="0"/>
              <a:t>b. developing countries derive the largest portion of their revenue from consumption taxes and developed countries from income taxes.</a:t>
            </a:r>
          </a:p>
          <a:p>
            <a:pPr>
              <a:buFont typeface="Times" panose="02020603050405020304" pitchFamily="18" charset="0"/>
              <a:buNone/>
            </a:pPr>
            <a:r>
              <a:rPr lang="en-US" altLang="en-US" sz="2200" smtClean="0"/>
              <a:t>c. both developing countries and developed countries derive the largest portion of their revenue from income taxes.</a:t>
            </a:r>
          </a:p>
          <a:p>
            <a:pPr>
              <a:buFont typeface="Times" panose="02020603050405020304" pitchFamily="18" charset="0"/>
              <a:buNone/>
            </a:pPr>
            <a:r>
              <a:rPr lang="en-US" altLang="en-US" sz="2200" smtClean="0"/>
              <a:t>d. both developing countries and developed countries derive the largest portion of their revenue from consumption taxes.</a:t>
            </a:r>
          </a:p>
          <a:p>
            <a:pPr eaLnBrk="1" hangingPunct="1">
              <a:lnSpc>
                <a:spcPct val="80000"/>
              </a:lnSpc>
              <a:buFont typeface="Times" panose="02020603050405020304" pitchFamily="18" charset="0"/>
              <a:buNone/>
            </a:pPr>
            <a:endParaRPr lang="en-US" altLang="en-US" sz="2200" smtClean="0"/>
          </a:p>
        </p:txBody>
      </p:sp>
      <p:sp>
        <p:nvSpPr>
          <p:cNvPr id="6" name="Rectangle 3"/>
          <p:cNvSpPr>
            <a:spLocks noChangeArrowheads="1"/>
          </p:cNvSpPr>
          <p:nvPr/>
        </p:nvSpPr>
        <p:spPr bwMode="auto">
          <a:xfrm>
            <a:off x="0" y="6224588"/>
            <a:ext cx="8999538" cy="252412"/>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5076825"/>
            <a:ext cx="12700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84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D0689FF7-3117-42C6-9EAA-36904A7AA178}" type="slidenum">
              <a:rPr lang="en-US" altLang="en-US" sz="1800">
                <a:solidFill>
                  <a:srgbClr val="FAF199"/>
                </a:solidFill>
              </a:rPr>
              <a:pPr>
                <a:spcBef>
                  <a:spcPct val="0"/>
                </a:spcBef>
                <a:buClrTx/>
                <a:buFontTx/>
                <a:buNone/>
              </a:pPr>
              <a:t>15</a:t>
            </a:fld>
            <a:endParaRPr lang="en-US" altLang="en-US" sz="1800">
              <a:solidFill>
                <a:srgbClr val="FAF199"/>
              </a:solidFill>
            </a:endParaRPr>
          </a:p>
        </p:txBody>
      </p:sp>
      <p:sp>
        <p:nvSpPr>
          <p:cNvPr id="18436"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1. A development bank</a:t>
            </a:r>
          </a:p>
          <a:p>
            <a:pPr>
              <a:buFont typeface="Times" panose="02020603050405020304" pitchFamily="18" charset="0"/>
              <a:buNone/>
            </a:pPr>
            <a:r>
              <a:rPr lang="en-US" altLang="en-US" sz="2400" smtClean="0"/>
              <a:t>a. accepts deposits from the poor.</a:t>
            </a:r>
          </a:p>
          <a:p>
            <a:pPr>
              <a:buFont typeface="Times" panose="02020603050405020304" pitchFamily="18" charset="0"/>
              <a:buNone/>
            </a:pPr>
            <a:r>
              <a:rPr lang="en-US" altLang="en-US" sz="2400" smtClean="0"/>
              <a:t>b. makes loans for industry expansion.</a:t>
            </a:r>
          </a:p>
          <a:p>
            <a:pPr>
              <a:buFont typeface="Times" panose="02020603050405020304" pitchFamily="18" charset="0"/>
              <a:buNone/>
            </a:pPr>
            <a:r>
              <a:rPr lang="en-US" altLang="en-US" sz="2400" smtClean="0"/>
              <a:t>c. is an agency such as the World Bank.</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945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E9C675B4-9225-4B1C-A8D9-13E8BBA2A7CA}" type="slidenum">
              <a:rPr lang="en-US" altLang="en-US" sz="1800">
                <a:solidFill>
                  <a:srgbClr val="FAF199"/>
                </a:solidFill>
              </a:rPr>
              <a:pPr>
                <a:spcBef>
                  <a:spcPct val="0"/>
                </a:spcBef>
                <a:buClrTx/>
                <a:buFontTx/>
                <a:buNone/>
              </a:pPr>
              <a:t>16</a:t>
            </a:fld>
            <a:endParaRPr lang="en-US" altLang="en-US" sz="1800">
              <a:solidFill>
                <a:srgbClr val="FAF199"/>
              </a:solidFill>
            </a:endParaRPr>
          </a:p>
        </p:txBody>
      </p:sp>
      <p:sp>
        <p:nvSpPr>
          <p:cNvPr id="19460"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2. The evidence regarding military spending is that it</a:t>
            </a:r>
          </a:p>
          <a:p>
            <a:pPr>
              <a:buFont typeface="Times" panose="02020603050405020304" pitchFamily="18" charset="0"/>
              <a:buNone/>
            </a:pPr>
            <a:r>
              <a:rPr lang="en-US" altLang="en-US" sz="2400" smtClean="0"/>
              <a:t>a. reduces growth.</a:t>
            </a:r>
          </a:p>
          <a:p>
            <a:pPr>
              <a:buFont typeface="Times" panose="02020603050405020304" pitchFamily="18" charset="0"/>
              <a:buNone/>
            </a:pPr>
            <a:r>
              <a:rPr lang="en-US" altLang="en-US" sz="2400" smtClean="0"/>
              <a:t>b. has no effect on growth.</a:t>
            </a:r>
          </a:p>
          <a:p>
            <a:pPr>
              <a:buFont typeface="Times" panose="02020603050405020304" pitchFamily="18" charset="0"/>
              <a:buNone/>
            </a:pPr>
            <a:r>
              <a:rPr lang="en-US" altLang="en-US" sz="2400" smtClean="0"/>
              <a:t>c. increases growth.</a:t>
            </a:r>
          </a:p>
          <a:p>
            <a:pPr>
              <a:buFont typeface="Times" panose="02020603050405020304" pitchFamily="18" charset="0"/>
              <a:buNone/>
            </a:pPr>
            <a:r>
              <a:rPr lang="en-US" altLang="en-US" sz="2400" smtClean="0"/>
              <a:t>d. presents no clear pattern.</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04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DBCCCC0E-49B0-4A05-B96C-7E68AA8E398D}" type="slidenum">
              <a:rPr lang="en-US" altLang="en-US" sz="1800">
                <a:solidFill>
                  <a:srgbClr val="FAF199"/>
                </a:solidFill>
              </a:rPr>
              <a:pPr>
                <a:spcBef>
                  <a:spcPct val="0"/>
                </a:spcBef>
                <a:buClrTx/>
                <a:buFontTx/>
                <a:buNone/>
              </a:pPr>
              <a:t>17</a:t>
            </a:fld>
            <a:endParaRPr lang="en-US" altLang="en-US" sz="1800">
              <a:solidFill>
                <a:srgbClr val="FAF199"/>
              </a:solidFill>
            </a:endParaRPr>
          </a:p>
        </p:txBody>
      </p:sp>
      <p:sp>
        <p:nvSpPr>
          <p:cNvPr id="20484"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3. Among the rationales for state-owned enterprises is</a:t>
            </a:r>
          </a:p>
          <a:p>
            <a:pPr>
              <a:buFont typeface="Times" panose="02020603050405020304" pitchFamily="18" charset="0"/>
              <a:buNone/>
            </a:pPr>
            <a:r>
              <a:rPr lang="en-US" altLang="en-US" sz="2400" smtClean="0"/>
              <a:t>a. the existence of a monopoly.</a:t>
            </a:r>
          </a:p>
          <a:p>
            <a:pPr>
              <a:buFont typeface="Times" panose="02020603050405020304" pitchFamily="18" charset="0"/>
              <a:buNone/>
            </a:pPr>
            <a:r>
              <a:rPr lang="en-US" altLang="en-US" sz="2400" smtClean="0"/>
              <a:t>b. the need for capital formation.</a:t>
            </a:r>
          </a:p>
          <a:p>
            <a:pPr>
              <a:buFont typeface="Times" panose="02020603050405020304" pitchFamily="18" charset="0"/>
              <a:buNone/>
            </a:pPr>
            <a:r>
              <a:rPr lang="en-US" altLang="en-US" sz="2400" smtClean="0"/>
              <a:t>c. the desirability of national control over strategic sectors of the economy.</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15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08DD97B7-7A0B-4B65-BE30-BF34C9621757}" type="slidenum">
              <a:rPr lang="en-US" altLang="en-US" sz="1800">
                <a:solidFill>
                  <a:srgbClr val="FAF199"/>
                </a:solidFill>
              </a:rPr>
              <a:pPr>
                <a:spcBef>
                  <a:spcPct val="0"/>
                </a:spcBef>
                <a:buClrTx/>
                <a:buFontTx/>
                <a:buNone/>
              </a:pPr>
              <a:t>18</a:t>
            </a:fld>
            <a:endParaRPr lang="en-US" altLang="en-US" sz="1800">
              <a:solidFill>
                <a:srgbClr val="FAF199"/>
              </a:solidFill>
            </a:endParaRPr>
          </a:p>
        </p:txBody>
      </p:sp>
      <p:sp>
        <p:nvSpPr>
          <p:cNvPr id="21508"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4. Among the benefits of privatization of state-owned enterprises is</a:t>
            </a:r>
          </a:p>
          <a:p>
            <a:pPr>
              <a:buFont typeface="Times" panose="02020603050405020304" pitchFamily="18" charset="0"/>
              <a:buNone/>
            </a:pPr>
            <a:r>
              <a:rPr lang="en-US" altLang="en-US" sz="2400" smtClean="0"/>
              <a:t>a. increased employment.</a:t>
            </a:r>
          </a:p>
          <a:p>
            <a:pPr>
              <a:buFont typeface="Times" panose="02020603050405020304" pitchFamily="18" charset="0"/>
              <a:buNone/>
            </a:pPr>
            <a:r>
              <a:rPr lang="en-US" altLang="en-US" sz="2400" smtClean="0"/>
              <a:t>b. improved efficiency.</a:t>
            </a:r>
          </a:p>
          <a:p>
            <a:pPr>
              <a:buFont typeface="Times" panose="02020603050405020304" pitchFamily="18" charset="0"/>
              <a:buNone/>
            </a:pPr>
            <a:r>
              <a:rPr lang="en-US" altLang="en-US" sz="2400" smtClean="0"/>
              <a:t>c. reduced pollution.</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253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CB5572F4-5A5E-4E58-A3D0-343722A9228C}" type="slidenum">
              <a:rPr lang="en-US" altLang="en-US" sz="1800">
                <a:solidFill>
                  <a:srgbClr val="FAF199"/>
                </a:solidFill>
              </a:rPr>
              <a:pPr>
                <a:spcBef>
                  <a:spcPct val="0"/>
                </a:spcBef>
                <a:buClrTx/>
                <a:buFontTx/>
                <a:buNone/>
              </a:pPr>
              <a:t>19</a:t>
            </a:fld>
            <a:endParaRPr lang="en-US" altLang="en-US" sz="1800">
              <a:solidFill>
                <a:srgbClr val="FAF199"/>
              </a:solidFill>
            </a:endParaRPr>
          </a:p>
        </p:txBody>
      </p:sp>
      <p:sp>
        <p:nvSpPr>
          <p:cNvPr id="22532"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5. One of the characteristics of financial repression is</a:t>
            </a:r>
          </a:p>
          <a:p>
            <a:pPr>
              <a:buFont typeface="Times" panose="02020603050405020304" pitchFamily="18" charset="0"/>
              <a:buNone/>
            </a:pPr>
            <a:r>
              <a:rPr lang="en-US" altLang="en-US" sz="2400" smtClean="0"/>
              <a:t>a. negative real interest rates.</a:t>
            </a:r>
          </a:p>
          <a:p>
            <a:pPr>
              <a:buFont typeface="Times" panose="02020603050405020304" pitchFamily="18" charset="0"/>
              <a:buNone/>
            </a:pPr>
            <a:r>
              <a:rPr lang="en-US" altLang="en-US" sz="2400" smtClean="0"/>
              <a:t>b. lack of credit rationing.</a:t>
            </a:r>
          </a:p>
          <a:p>
            <a:pPr>
              <a:buFont typeface="Times" panose="02020603050405020304" pitchFamily="18" charset="0"/>
              <a:buNone/>
            </a:pPr>
            <a:r>
              <a:rPr lang="en-US" altLang="en-US" sz="2400" smtClean="0"/>
              <a:t>c. capital flowing to the highest rate of return.</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12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0DAD3E3E-8C89-4F3A-BB3A-BEEEB345F7C5}" type="slidenum">
              <a:rPr lang="en-US" altLang="en-US" sz="1800">
                <a:solidFill>
                  <a:srgbClr val="FAF199"/>
                </a:solidFill>
              </a:rPr>
              <a:pPr>
                <a:spcBef>
                  <a:spcPct val="0"/>
                </a:spcBef>
                <a:buClrTx/>
                <a:buFontTx/>
                <a:buNone/>
              </a:pPr>
              <a:t>2</a:t>
            </a:fld>
            <a:endParaRPr lang="en-US" altLang="en-US" sz="1800">
              <a:solidFill>
                <a:srgbClr val="FAF199"/>
              </a:solidFill>
            </a:endParaRPr>
          </a:p>
        </p:txBody>
      </p:sp>
      <p:sp>
        <p:nvSpPr>
          <p:cNvPr id="5124" name="Rectangle 4"/>
          <p:cNvSpPr>
            <a:spLocks noGrp="1" noChangeArrowheads="1"/>
          </p:cNvSpPr>
          <p:nvPr>
            <p:ph type="title"/>
          </p:nvPr>
        </p:nvSpPr>
        <p:spPr/>
        <p:txBody>
          <a:bodyPr/>
          <a:lstStyle/>
          <a:p>
            <a:pPr algn="ctr" eaLnBrk="1" hangingPunct="1"/>
            <a:r>
              <a:rPr lang="en-US" altLang="en-US" sz="3600" smtClean="0"/>
              <a:t>Outline</a:t>
            </a:r>
          </a:p>
        </p:txBody>
      </p:sp>
      <p:sp>
        <p:nvSpPr>
          <p:cNvPr id="3077" name="Rectangle 5"/>
          <p:cNvSpPr>
            <a:spLocks noGrp="1" noChangeArrowheads="1"/>
          </p:cNvSpPr>
          <p:nvPr>
            <p:ph type="body" idx="1"/>
          </p:nvPr>
        </p:nvSpPr>
        <p:spPr/>
        <p:txBody>
          <a:bodyPr/>
          <a:lstStyle/>
          <a:p>
            <a:pPr eaLnBrk="1" hangingPunct="1">
              <a:lnSpc>
                <a:spcPct val="80000"/>
              </a:lnSpc>
            </a:pPr>
            <a:endParaRPr lang="en-US" altLang="en-US" sz="2800" dirty="0" smtClean="0"/>
          </a:p>
          <a:p>
            <a:pPr eaLnBrk="1" hangingPunct="1">
              <a:lnSpc>
                <a:spcPct val="80000"/>
              </a:lnSpc>
            </a:pPr>
            <a:r>
              <a:rPr lang="en-US" altLang="en-US" sz="2800" dirty="0" smtClean="0"/>
              <a:t>Notions</a:t>
            </a:r>
          </a:p>
          <a:p>
            <a:pPr eaLnBrk="1" hangingPunct="1">
              <a:lnSpc>
                <a:spcPct val="80000"/>
              </a:lnSpc>
            </a:pPr>
            <a:r>
              <a:rPr lang="en-US" altLang="en-US" sz="2800" dirty="0" smtClean="0"/>
              <a:t>Multiple-Choice Questions</a:t>
            </a:r>
          </a:p>
          <a:p>
            <a:pPr eaLnBrk="1" hangingPunct="1">
              <a:lnSpc>
                <a:spcPct val="80000"/>
              </a:lnSpc>
            </a:pPr>
            <a:r>
              <a:rPr lang="en-US" altLang="en-US" sz="2800" dirty="0" smtClean="0"/>
              <a:t>Questions</a:t>
            </a:r>
          </a:p>
          <a:p>
            <a:pPr eaLnBrk="1" hangingPunct="1">
              <a:lnSpc>
                <a:spcPct val="80000"/>
              </a:lnSpc>
            </a:pPr>
            <a:r>
              <a:rPr lang="en-US" altLang="en-US" sz="2800" dirty="0" smtClean="0"/>
              <a:t>FE Preparation</a:t>
            </a:r>
            <a:endParaRPr lang="en-US" altLang="en-US" sz="28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1" end="1"/>
                                            </p:txEl>
                                          </p:spTgt>
                                        </p:tgtEl>
                                        <p:attrNameLst>
                                          <p:attrName>style.visibility</p:attrName>
                                        </p:attrNameLst>
                                      </p:cBhvr>
                                      <p:to>
                                        <p:strVal val="visible"/>
                                      </p:to>
                                    </p:set>
                                    <p:anim calcmode="lin" valueType="num">
                                      <p:cBhvr additive="base">
                                        <p:cTn id="7"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7">
                                            <p:txEl>
                                              <p:pRg st="2" end="2"/>
                                            </p:txEl>
                                          </p:spTgt>
                                        </p:tgtEl>
                                        <p:attrNameLst>
                                          <p:attrName>style.visibility</p:attrName>
                                        </p:attrNameLst>
                                      </p:cBhvr>
                                      <p:to>
                                        <p:strVal val="visible"/>
                                      </p:to>
                                    </p:set>
                                    <p:anim calcmode="lin" valueType="num">
                                      <p:cBhvr additive="base">
                                        <p:cTn id="13"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anim calcmode="lin" valueType="num">
                                      <p:cBhvr additive="base">
                                        <p:cTn id="19"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7">
                                            <p:txEl>
                                              <p:pRg st="4" end="4"/>
                                            </p:txEl>
                                          </p:spTgt>
                                        </p:tgtEl>
                                        <p:attrNameLst>
                                          <p:attrName>style.visibility</p:attrName>
                                        </p:attrNameLst>
                                      </p:cBhvr>
                                      <p:to>
                                        <p:strVal val="visible"/>
                                      </p:to>
                                    </p:set>
                                    <p:anim calcmode="lin" valueType="num">
                                      <p:cBhvr additive="base">
                                        <p:cTn id="25"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355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364C8729-93C4-4F53-BA91-FFA07229E3E8}" type="slidenum">
              <a:rPr lang="en-US" altLang="en-US" sz="1800">
                <a:solidFill>
                  <a:srgbClr val="FAF199"/>
                </a:solidFill>
              </a:rPr>
              <a:pPr>
                <a:spcBef>
                  <a:spcPct val="0"/>
                </a:spcBef>
                <a:buClrTx/>
                <a:buFontTx/>
                <a:buNone/>
              </a:pPr>
              <a:t>20</a:t>
            </a:fld>
            <a:endParaRPr lang="en-US" altLang="en-US" sz="1800">
              <a:solidFill>
                <a:srgbClr val="FAF199"/>
              </a:solidFill>
            </a:endParaRPr>
          </a:p>
        </p:txBody>
      </p:sp>
      <p:sp>
        <p:nvSpPr>
          <p:cNvPr id="23556"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6. Currency substitution means</a:t>
            </a:r>
          </a:p>
          <a:p>
            <a:pPr>
              <a:buFont typeface="Times" panose="02020603050405020304" pitchFamily="18" charset="0"/>
              <a:buNone/>
            </a:pPr>
            <a:r>
              <a:rPr lang="en-US" altLang="en-US" sz="2400" smtClean="0"/>
              <a:t>a. use of money instead of barter.</a:t>
            </a:r>
          </a:p>
          <a:p>
            <a:pPr>
              <a:buFont typeface="Times" panose="02020603050405020304" pitchFamily="18" charset="0"/>
              <a:buNone/>
            </a:pPr>
            <a:r>
              <a:rPr lang="en-US" altLang="en-US" sz="2400" smtClean="0"/>
              <a:t>b. use of countertrade instead of money.</a:t>
            </a:r>
          </a:p>
          <a:p>
            <a:pPr>
              <a:buFont typeface="Times" panose="02020603050405020304" pitchFamily="18" charset="0"/>
              <a:buNone/>
            </a:pPr>
            <a:r>
              <a:rPr lang="en-US" altLang="en-US" sz="2400" smtClean="0"/>
              <a:t>c. use of foreign exchange instead of domestic currency.</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457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1E217ECE-0060-4C45-8BA7-AE21DACE6C43}" type="slidenum">
              <a:rPr lang="en-US" altLang="en-US" sz="1800">
                <a:solidFill>
                  <a:srgbClr val="FAF199"/>
                </a:solidFill>
              </a:rPr>
              <a:pPr>
                <a:spcBef>
                  <a:spcPct val="0"/>
                </a:spcBef>
                <a:buClrTx/>
                <a:buFontTx/>
                <a:buNone/>
              </a:pPr>
              <a:t>21</a:t>
            </a:fld>
            <a:endParaRPr lang="en-US" altLang="en-US" sz="1800">
              <a:solidFill>
                <a:srgbClr val="FAF199"/>
              </a:solidFill>
            </a:endParaRPr>
          </a:p>
        </p:txBody>
      </p:sp>
      <p:sp>
        <p:nvSpPr>
          <p:cNvPr id="24580"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7. Macroeconomic stabilization involves</a:t>
            </a:r>
          </a:p>
          <a:p>
            <a:pPr>
              <a:buFont typeface="Times" panose="02020603050405020304" pitchFamily="18" charset="0"/>
              <a:buNone/>
            </a:pPr>
            <a:r>
              <a:rPr lang="en-US" altLang="en-US" sz="2400" smtClean="0"/>
              <a:t>a. reduction of inflation.</a:t>
            </a:r>
          </a:p>
          <a:p>
            <a:pPr>
              <a:buFont typeface="Times" panose="02020603050405020304" pitchFamily="18" charset="0"/>
              <a:buNone/>
            </a:pPr>
            <a:r>
              <a:rPr lang="en-US" altLang="en-US" sz="2400" smtClean="0"/>
              <a:t>b. reduction of government budget deficits.</a:t>
            </a:r>
          </a:p>
          <a:p>
            <a:pPr>
              <a:buFont typeface="Times" panose="02020603050405020304" pitchFamily="18" charset="0"/>
              <a:buNone/>
            </a:pPr>
            <a:r>
              <a:rPr lang="en-US" altLang="en-US" sz="2400" smtClean="0"/>
              <a:t>c. reduction of trade deficits.</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56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5E3B20AE-86B8-4261-8B1B-84CCE1263574}" type="slidenum">
              <a:rPr lang="en-US" altLang="en-US" sz="1800">
                <a:solidFill>
                  <a:srgbClr val="FAF199"/>
                </a:solidFill>
              </a:rPr>
              <a:pPr>
                <a:spcBef>
                  <a:spcPct val="0"/>
                </a:spcBef>
                <a:buClrTx/>
                <a:buFontTx/>
                <a:buNone/>
              </a:pPr>
              <a:t>22</a:t>
            </a:fld>
            <a:endParaRPr lang="en-US" altLang="en-US" sz="1800">
              <a:solidFill>
                <a:srgbClr val="FAF199"/>
              </a:solidFill>
            </a:endParaRPr>
          </a:p>
        </p:txBody>
      </p:sp>
      <p:sp>
        <p:nvSpPr>
          <p:cNvPr id="25604" name="Rectangle 4"/>
          <p:cNvSpPr>
            <a:spLocks noGrp="1" noChangeArrowheads="1"/>
          </p:cNvSpPr>
          <p:nvPr>
            <p:ph type="title"/>
          </p:nvPr>
        </p:nvSpPr>
        <p:spPr/>
        <p:txBody>
          <a:bodyPr/>
          <a:lstStyle/>
          <a:p>
            <a:pPr algn="ctr" eaLnBrk="1" hangingPunct="1"/>
            <a:r>
              <a:rPr lang="en-US" altLang="en-US" sz="3600" smtClean="0"/>
              <a:t>MCQs: Answers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200" smtClean="0"/>
              <a:t>8. When it comes to the composition of tax revenues from different sources,</a:t>
            </a:r>
          </a:p>
          <a:p>
            <a:pPr>
              <a:buFont typeface="Times" panose="02020603050405020304" pitchFamily="18" charset="0"/>
              <a:buNone/>
            </a:pPr>
            <a:r>
              <a:rPr lang="en-US" altLang="en-US" sz="2200" smtClean="0"/>
              <a:t>a. developing countries derive the largest portion of their revenue from income taxes and developed countries from consumption taxes.</a:t>
            </a:r>
          </a:p>
          <a:p>
            <a:pPr>
              <a:buFont typeface="Times" panose="02020603050405020304" pitchFamily="18" charset="0"/>
              <a:buNone/>
            </a:pPr>
            <a:r>
              <a:rPr lang="en-US" altLang="en-US" sz="2200" smtClean="0"/>
              <a:t>b. developing countries derive the largest portion of their revenue from consumption taxes and developed countries from income taxes.</a:t>
            </a:r>
          </a:p>
          <a:p>
            <a:pPr>
              <a:buFont typeface="Times" panose="02020603050405020304" pitchFamily="18" charset="0"/>
              <a:buNone/>
            </a:pPr>
            <a:r>
              <a:rPr lang="en-US" altLang="en-US" sz="2200" smtClean="0"/>
              <a:t>c. both developing countries and developed countries derive the largest portion of their revenue from income taxes.</a:t>
            </a:r>
          </a:p>
          <a:p>
            <a:pPr>
              <a:buFont typeface="Times" panose="02020603050405020304" pitchFamily="18" charset="0"/>
              <a:buNone/>
            </a:pPr>
            <a:r>
              <a:rPr lang="en-US" altLang="en-US" sz="2200" smtClean="0"/>
              <a:t>d. both developing countries and developed countries derive the largest portion of their revenue from consumption taxes.</a:t>
            </a:r>
          </a:p>
          <a:p>
            <a:pPr eaLnBrk="1" hangingPunct="1">
              <a:lnSpc>
                <a:spcPct val="80000"/>
              </a:lnSpc>
              <a:buFont typeface="Times" panose="02020603050405020304" pitchFamily="18" charset="0"/>
              <a:buNone/>
            </a:pPr>
            <a:endParaRPr lang="en-US" altLang="en-US" sz="22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6149">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662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2BE407E6-E950-4005-AAAB-6559C8273E86}" type="slidenum">
              <a:rPr lang="en-US" altLang="en-US" sz="1800">
                <a:solidFill>
                  <a:srgbClr val="FAF199"/>
                </a:solidFill>
              </a:rPr>
              <a:pPr>
                <a:spcBef>
                  <a:spcPct val="0"/>
                </a:spcBef>
                <a:buClrTx/>
                <a:buFontTx/>
                <a:buNone/>
              </a:pPr>
              <a:t>23</a:t>
            </a:fld>
            <a:endParaRPr lang="en-US" altLang="en-US" sz="1800">
              <a:solidFill>
                <a:srgbClr val="FAF199"/>
              </a:solidFill>
            </a:endParaRPr>
          </a:p>
        </p:txBody>
      </p:sp>
      <p:sp>
        <p:nvSpPr>
          <p:cNvPr id="26628" name="Rectangle 4"/>
          <p:cNvSpPr>
            <a:spLocks noGrp="1" noChangeArrowheads="1"/>
          </p:cNvSpPr>
          <p:nvPr>
            <p:ph type="title"/>
          </p:nvPr>
        </p:nvSpPr>
        <p:spPr/>
        <p:txBody>
          <a:bodyPr/>
          <a:lstStyle/>
          <a:p>
            <a:pPr algn="ctr" eaLnBrk="1" hangingPunct="1"/>
            <a:r>
              <a:rPr lang="en-US" altLang="en-US" sz="3600" smtClean="0"/>
              <a:t>Questions</a:t>
            </a:r>
          </a:p>
        </p:txBody>
      </p:sp>
      <p:sp>
        <p:nvSpPr>
          <p:cNvPr id="26629" name="Rectangle 5"/>
          <p:cNvSpPr>
            <a:spLocks noGrp="1" noChangeArrowheads="1"/>
          </p:cNvSpPr>
          <p:nvPr>
            <p:ph type="body" idx="1"/>
          </p:nvPr>
        </p:nvSpPr>
        <p:spPr/>
        <p:txBody>
          <a:bodyPr/>
          <a:lstStyle/>
          <a:p>
            <a:pPr eaLnBrk="1" hangingPunct="1">
              <a:lnSpc>
                <a:spcPct val="80000"/>
              </a:lnSpc>
            </a:pPr>
            <a:r>
              <a:rPr lang="en-US" altLang="en-US" sz="2800" smtClean="0"/>
              <a:t>In that section, while working in groups of two, you will have to think of the extensive answer and provide it orally. </a:t>
            </a:r>
          </a:p>
          <a:p>
            <a:pPr eaLnBrk="1" hangingPunct="1">
              <a:lnSpc>
                <a:spcPct val="80000"/>
              </a:lnSpc>
            </a:pPr>
            <a:endParaRPr lang="en-US" altLang="en-US" sz="2800" smtClean="0"/>
          </a:p>
          <a:p>
            <a:pPr eaLnBrk="1" hangingPunct="1">
              <a:lnSpc>
                <a:spcPct val="80000"/>
              </a:lnSpc>
            </a:pPr>
            <a:r>
              <a:rPr lang="en-US" altLang="en-US" sz="2800" smtClean="0"/>
              <a:t>With the instructor moderating, there may be discussions in that part of the session.</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765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AB9F7123-E761-4AD6-9885-6CC3381D434F}" type="slidenum">
              <a:rPr lang="en-US" altLang="en-US" sz="1800">
                <a:solidFill>
                  <a:srgbClr val="FAF199"/>
                </a:solidFill>
              </a:rPr>
              <a:pPr>
                <a:spcBef>
                  <a:spcPct val="0"/>
                </a:spcBef>
                <a:buClrTx/>
                <a:buFontTx/>
                <a:buNone/>
              </a:pPr>
              <a:t>24</a:t>
            </a:fld>
            <a:endParaRPr lang="en-US" altLang="en-US" sz="1800">
              <a:solidFill>
                <a:srgbClr val="FAF199"/>
              </a:solidFill>
            </a:endParaRPr>
          </a:p>
        </p:txBody>
      </p:sp>
      <p:sp>
        <p:nvSpPr>
          <p:cNvPr id="27652"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1. What are some of the major characteristics of financial repression? To what degree may financial liberalization be expected to address the issue of inadequate saving?</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867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201CE0CC-CC13-4701-A15B-54AEBC32052C}" type="slidenum">
              <a:rPr lang="en-US" altLang="en-US" sz="1800">
                <a:solidFill>
                  <a:srgbClr val="FAF199"/>
                </a:solidFill>
              </a:rPr>
              <a:pPr>
                <a:spcBef>
                  <a:spcPct val="0"/>
                </a:spcBef>
                <a:buClrTx/>
                <a:buFontTx/>
                <a:buNone/>
              </a:pPr>
              <a:t>25</a:t>
            </a:fld>
            <a:endParaRPr lang="en-US" altLang="en-US" sz="1800">
              <a:solidFill>
                <a:srgbClr val="FAF199"/>
              </a:solidFill>
            </a:endParaRPr>
          </a:p>
        </p:txBody>
      </p:sp>
      <p:sp>
        <p:nvSpPr>
          <p:cNvPr id="28676"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2. In what ways do the actual and potential roles of central banks differ between developed and developing countries?</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296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F60CFA30-E42D-4B55-BD2F-0328C815D8BE}" type="slidenum">
              <a:rPr lang="en-US" altLang="en-US" sz="1800">
                <a:solidFill>
                  <a:srgbClr val="FAF199"/>
                </a:solidFill>
              </a:rPr>
              <a:pPr>
                <a:spcBef>
                  <a:spcPct val="0"/>
                </a:spcBef>
                <a:buClrTx/>
                <a:buFontTx/>
                <a:buNone/>
              </a:pPr>
              <a:t>26</a:t>
            </a:fld>
            <a:endParaRPr lang="en-US" altLang="en-US" sz="1800">
              <a:solidFill>
                <a:srgbClr val="FAF199"/>
              </a:solidFill>
            </a:endParaRPr>
          </a:p>
        </p:txBody>
      </p:sp>
      <p:sp>
        <p:nvSpPr>
          <p:cNvPr id="29700"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3. How can joint liability lower the interest rate for microborrowers?</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3072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3B66B1BC-9775-43FA-924D-E55949867D7B}" type="slidenum">
              <a:rPr lang="en-US" altLang="en-US" sz="1800">
                <a:solidFill>
                  <a:srgbClr val="FAF199"/>
                </a:solidFill>
              </a:rPr>
              <a:pPr>
                <a:spcBef>
                  <a:spcPct val="0"/>
                </a:spcBef>
                <a:buClrTx/>
                <a:buFontTx/>
                <a:buNone/>
              </a:pPr>
              <a:t>27</a:t>
            </a:fld>
            <a:endParaRPr lang="en-US" altLang="en-US" sz="1800">
              <a:solidFill>
                <a:srgbClr val="FAF199"/>
              </a:solidFill>
            </a:endParaRPr>
          </a:p>
        </p:txBody>
      </p:sp>
      <p:sp>
        <p:nvSpPr>
          <p:cNvPr id="30724"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4. Describe the costs and benefits of privatization of state-owned enterprises. In which cases would privatization seem most advisable?</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3174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4F7AF7A4-E50F-490B-AFEF-ECE63EB646E1}" type="slidenum">
              <a:rPr lang="en-US" altLang="en-US" sz="1800">
                <a:solidFill>
                  <a:srgbClr val="FAF199"/>
                </a:solidFill>
              </a:rPr>
              <a:pPr>
                <a:spcBef>
                  <a:spcPct val="0"/>
                </a:spcBef>
                <a:buClrTx/>
                <a:buFontTx/>
                <a:buNone/>
              </a:pPr>
              <a:t>28</a:t>
            </a:fld>
            <a:endParaRPr lang="en-US" altLang="en-US" sz="1800">
              <a:solidFill>
                <a:srgbClr val="FAF199"/>
              </a:solidFill>
            </a:endParaRPr>
          </a:p>
        </p:txBody>
      </p:sp>
      <p:sp>
        <p:nvSpPr>
          <p:cNvPr id="31748"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5. Does it matter how much a developing country saves? Explain why or why not. Discuss theories and evidence on whether developing countries can increase the net savings rate in the economy through public policy. In particular, consider whether this can be accomplished through increased or decreased taxation of one or more types, and increased or decreased government spending of one or more types.</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3277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910AE16B-894E-475C-A74A-4D76A5FC2D1C}" type="slidenum">
              <a:rPr lang="en-US" altLang="en-US" sz="1800">
                <a:solidFill>
                  <a:srgbClr val="FAF199"/>
                </a:solidFill>
              </a:rPr>
              <a:pPr>
                <a:spcBef>
                  <a:spcPct val="0"/>
                </a:spcBef>
                <a:buClrTx/>
                <a:buFontTx/>
                <a:buNone/>
              </a:pPr>
              <a:t>29</a:t>
            </a:fld>
            <a:endParaRPr lang="en-US" altLang="en-US" sz="1800">
              <a:solidFill>
                <a:srgbClr val="FAF199"/>
              </a:solidFill>
            </a:endParaRPr>
          </a:p>
        </p:txBody>
      </p:sp>
      <p:sp>
        <p:nvSpPr>
          <p:cNvPr id="32772"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eaLnBrk="1" hangingPunct="1">
              <a:lnSpc>
                <a:spcPct val="80000"/>
              </a:lnSpc>
              <a:buFont typeface="Times" panose="02020603050405020304" pitchFamily="18" charset="0"/>
              <a:buNone/>
            </a:pPr>
            <a:r>
              <a:rPr lang="en-US" altLang="en-US" sz="2400" smtClean="0"/>
              <a:t>6. Explain how group lending works.</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614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7DAE41EC-F46B-4A65-A8EE-FE8821BA0D48}" type="slidenum">
              <a:rPr lang="en-US" altLang="en-US" sz="1800">
                <a:solidFill>
                  <a:srgbClr val="FAF199"/>
                </a:solidFill>
              </a:rPr>
              <a:pPr>
                <a:spcBef>
                  <a:spcPct val="0"/>
                </a:spcBef>
                <a:buClrTx/>
                <a:buFontTx/>
                <a:buNone/>
              </a:pPr>
              <a:t>3</a:t>
            </a:fld>
            <a:endParaRPr lang="en-US" altLang="en-US" sz="1800">
              <a:solidFill>
                <a:srgbClr val="FAF199"/>
              </a:solidFill>
            </a:endParaRPr>
          </a:p>
        </p:txBody>
      </p:sp>
      <p:sp>
        <p:nvSpPr>
          <p:cNvPr id="6148" name="Rectangle 4"/>
          <p:cNvSpPr>
            <a:spLocks noGrp="1" noChangeArrowheads="1"/>
          </p:cNvSpPr>
          <p:nvPr>
            <p:ph type="title"/>
          </p:nvPr>
        </p:nvSpPr>
        <p:spPr/>
        <p:txBody>
          <a:bodyPr/>
          <a:lstStyle/>
          <a:p>
            <a:pPr algn="ctr" eaLnBrk="1" hangingPunct="1"/>
            <a:r>
              <a:rPr lang="en-US" altLang="en-US" sz="3600" smtClean="0"/>
              <a:t>Notions</a:t>
            </a:r>
          </a:p>
        </p:txBody>
      </p:sp>
      <p:sp>
        <p:nvSpPr>
          <p:cNvPr id="6149" name="Rectangle 5"/>
          <p:cNvSpPr>
            <a:spLocks noGrp="1" noChangeArrowheads="1"/>
          </p:cNvSpPr>
          <p:nvPr>
            <p:ph type="body" idx="1"/>
          </p:nvPr>
        </p:nvSpPr>
        <p:spPr/>
        <p:txBody>
          <a:bodyPr/>
          <a:lstStyle/>
          <a:p>
            <a:pPr eaLnBrk="1" hangingPunct="1">
              <a:lnSpc>
                <a:spcPct val="80000"/>
              </a:lnSpc>
            </a:pPr>
            <a:r>
              <a:rPr lang="en-US" altLang="en-US" sz="2800" smtClean="0"/>
              <a:t>In that section, while working individually, you will have to provide your explanation of the meaning of the notions you will be given.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3277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910AE16B-894E-475C-A74A-4D76A5FC2D1C}" type="slidenum">
              <a:rPr lang="en-US" altLang="en-US" sz="1800">
                <a:solidFill>
                  <a:srgbClr val="FAF199"/>
                </a:solidFill>
              </a:rPr>
              <a:pPr>
                <a:spcBef>
                  <a:spcPct val="0"/>
                </a:spcBef>
                <a:buClrTx/>
                <a:buFontTx/>
                <a:buNone/>
              </a:pPr>
              <a:t>30</a:t>
            </a:fld>
            <a:endParaRPr lang="en-US" altLang="en-US" sz="1800">
              <a:solidFill>
                <a:srgbClr val="FAF199"/>
              </a:solidFill>
            </a:endParaRPr>
          </a:p>
        </p:txBody>
      </p:sp>
      <p:sp>
        <p:nvSpPr>
          <p:cNvPr id="32772" name="Rectangle 4"/>
          <p:cNvSpPr>
            <a:spLocks noGrp="1" noChangeArrowheads="1"/>
          </p:cNvSpPr>
          <p:nvPr>
            <p:ph type="title"/>
          </p:nvPr>
        </p:nvSpPr>
        <p:spPr/>
        <p:txBody>
          <a:bodyPr/>
          <a:lstStyle/>
          <a:p>
            <a:pPr algn="ctr" eaLnBrk="1" hangingPunct="1"/>
            <a:r>
              <a:rPr lang="en-US" altLang="en-US" sz="3600" dirty="0" smtClean="0"/>
              <a:t>FE Preparation</a:t>
            </a:r>
            <a:endParaRPr lang="en-US" altLang="en-US" sz="3600" dirty="0" smtClean="0"/>
          </a:p>
        </p:txBody>
      </p:sp>
      <p:sp>
        <p:nvSpPr>
          <p:cNvPr id="3077" name="Rectangle 5"/>
          <p:cNvSpPr>
            <a:spLocks noGrp="1" noChangeArrowheads="1"/>
          </p:cNvSpPr>
          <p:nvPr>
            <p:ph type="body" idx="1"/>
          </p:nvPr>
        </p:nvSpPr>
        <p:spPr/>
        <p:txBody>
          <a:bodyPr/>
          <a:lstStyle/>
          <a:p>
            <a:pPr eaLnBrk="1" hangingPunct="1">
              <a:lnSpc>
                <a:spcPct val="80000"/>
              </a:lnSpc>
              <a:buFont typeface="Times" panose="02020603050405020304" pitchFamily="18" charset="0"/>
              <a:buNone/>
            </a:pPr>
            <a:r>
              <a:rPr lang="en-US" altLang="en-US" sz="2400" dirty="0" smtClean="0"/>
              <a:t>While getting prepared for the final exam please check all questions/assignments from chapters included into FE.</a:t>
            </a:r>
          </a:p>
          <a:p>
            <a:pPr eaLnBrk="1" hangingPunct="1">
              <a:lnSpc>
                <a:spcPct val="80000"/>
              </a:lnSpc>
              <a:buFont typeface="Times" panose="02020603050405020304" pitchFamily="18" charset="0"/>
              <a:buNone/>
            </a:pPr>
            <a:r>
              <a:rPr lang="en-US" altLang="en-US" sz="2400" dirty="0" smtClean="0"/>
              <a:t>Furthermore, please pay special attention to the following concepts:</a:t>
            </a:r>
          </a:p>
          <a:p>
            <a:r>
              <a:rPr lang="en-US" sz="2400" dirty="0" err="1"/>
              <a:t>Prebisch</a:t>
            </a:r>
            <a:r>
              <a:rPr lang="en-US" sz="2400" dirty="0"/>
              <a:t>-Singer Hypothesis.</a:t>
            </a:r>
          </a:p>
          <a:p>
            <a:r>
              <a:rPr lang="en-US" sz="2400" dirty="0"/>
              <a:t>big push model</a:t>
            </a:r>
          </a:p>
          <a:p>
            <a:r>
              <a:rPr lang="en-US" sz="2400" dirty="0" err="1"/>
              <a:t>Hecksher</a:t>
            </a:r>
            <a:r>
              <a:rPr lang="en-US" sz="2400" dirty="0"/>
              <a:t>-Ohlin Model</a:t>
            </a:r>
          </a:p>
          <a:p>
            <a:r>
              <a:rPr lang="en-US" sz="2400" dirty="0"/>
              <a:t>Vent-for-Surplus Model</a:t>
            </a:r>
          </a:p>
          <a:p>
            <a:r>
              <a:rPr lang="en-US" sz="2400" dirty="0"/>
              <a:t>the hub-and-spoke system</a:t>
            </a:r>
          </a:p>
          <a:p>
            <a:r>
              <a:rPr lang="en-US" sz="2400" dirty="0"/>
              <a:t>the first-city bias</a:t>
            </a:r>
          </a:p>
          <a:p>
            <a:pPr eaLnBrk="1" hangingPunct="1">
              <a:lnSpc>
                <a:spcPct val="80000"/>
              </a:lnSpc>
              <a:buFont typeface="Times" panose="02020603050405020304" pitchFamily="18" charset="0"/>
              <a:buNone/>
            </a:pPr>
            <a:endParaRPr lang="en-US" altLang="en-US" sz="2400" dirty="0" smtClean="0"/>
          </a:p>
          <a:p>
            <a:pPr eaLnBrk="1" hangingPunct="1">
              <a:lnSpc>
                <a:spcPct val="80000"/>
              </a:lnSpc>
            </a:pPr>
            <a:endParaRPr lang="en-US" altLang="en-US" sz="2400" dirty="0" smtClean="0"/>
          </a:p>
        </p:txBody>
      </p:sp>
    </p:spTree>
    <p:extLst>
      <p:ext uri="{BB962C8B-B14F-4D97-AF65-F5344CB8AC3E}">
        <p14:creationId xmlns:p14="http://schemas.microsoft.com/office/powerpoint/2010/main" val="1610785471"/>
      </p:ext>
    </p:extLst>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7">
                                            <p:txEl>
                                              <p:pRg st="1" end="1"/>
                                            </p:txEl>
                                          </p:spTgt>
                                        </p:tgtEl>
                                        <p:attrNameLst>
                                          <p:attrName>style.visibility</p:attrName>
                                        </p:attrNameLst>
                                      </p:cBhvr>
                                      <p:to>
                                        <p:strVal val="visible"/>
                                      </p:to>
                                    </p:set>
                                    <p:anim calcmode="lin" valueType="num">
                                      <p:cBhvr additive="base">
                                        <p:cTn id="13"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7">
                                            <p:txEl>
                                              <p:pRg st="2" end="2"/>
                                            </p:txEl>
                                          </p:spTgt>
                                        </p:tgtEl>
                                        <p:attrNameLst>
                                          <p:attrName>style.visibility</p:attrName>
                                        </p:attrNameLst>
                                      </p:cBhvr>
                                      <p:to>
                                        <p:strVal val="visible"/>
                                      </p:to>
                                    </p:set>
                                    <p:anim calcmode="lin" valueType="num">
                                      <p:cBhvr additive="base">
                                        <p:cTn id="19"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7">
                                            <p:txEl>
                                              <p:pRg st="3" end="3"/>
                                            </p:txEl>
                                          </p:spTgt>
                                        </p:tgtEl>
                                        <p:attrNameLst>
                                          <p:attrName>style.visibility</p:attrName>
                                        </p:attrNameLst>
                                      </p:cBhvr>
                                      <p:to>
                                        <p:strVal val="visible"/>
                                      </p:to>
                                    </p:set>
                                    <p:anim calcmode="lin" valueType="num">
                                      <p:cBhvr additive="base">
                                        <p:cTn id="25"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77">
                                            <p:txEl>
                                              <p:pRg st="4" end="4"/>
                                            </p:txEl>
                                          </p:spTgt>
                                        </p:tgtEl>
                                        <p:attrNameLst>
                                          <p:attrName>style.visibility</p:attrName>
                                        </p:attrNameLst>
                                      </p:cBhvr>
                                      <p:to>
                                        <p:strVal val="visible"/>
                                      </p:to>
                                    </p:set>
                                    <p:anim calcmode="lin" valueType="num">
                                      <p:cBhvr additive="base">
                                        <p:cTn id="31"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077">
                                            <p:txEl>
                                              <p:pRg st="5" end="5"/>
                                            </p:txEl>
                                          </p:spTgt>
                                        </p:tgtEl>
                                        <p:attrNameLst>
                                          <p:attrName>style.visibility</p:attrName>
                                        </p:attrNameLst>
                                      </p:cBhvr>
                                      <p:to>
                                        <p:strVal val="visible"/>
                                      </p:to>
                                    </p:set>
                                    <p:anim calcmode="lin" valueType="num">
                                      <p:cBhvr additive="base">
                                        <p:cTn id="3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77">
                                            <p:txEl>
                                              <p:pRg st="6" end="6"/>
                                            </p:txEl>
                                          </p:spTgt>
                                        </p:tgtEl>
                                        <p:attrNameLst>
                                          <p:attrName>style.visibility</p:attrName>
                                        </p:attrNameLst>
                                      </p:cBhvr>
                                      <p:to>
                                        <p:strVal val="visible"/>
                                      </p:to>
                                    </p:set>
                                    <p:anim calcmode="lin" valueType="num">
                                      <p:cBhvr additive="base">
                                        <p:cTn id="43" dur="500" fill="hold"/>
                                        <p:tgtEl>
                                          <p:spTgt spid="307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077">
                                            <p:txEl>
                                              <p:pRg st="7" end="7"/>
                                            </p:txEl>
                                          </p:spTgt>
                                        </p:tgtEl>
                                        <p:attrNameLst>
                                          <p:attrName>style.visibility</p:attrName>
                                        </p:attrNameLst>
                                      </p:cBhvr>
                                      <p:to>
                                        <p:strVal val="visible"/>
                                      </p:to>
                                    </p:set>
                                    <p:anim calcmode="lin" valueType="num">
                                      <p:cBhvr additive="base">
                                        <p:cTn id="49" dur="500" fill="hold"/>
                                        <p:tgtEl>
                                          <p:spTgt spid="307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07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3277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910AE16B-894E-475C-A74A-4D76A5FC2D1C}" type="slidenum">
              <a:rPr lang="en-US" altLang="en-US" sz="1800">
                <a:solidFill>
                  <a:srgbClr val="FAF199"/>
                </a:solidFill>
              </a:rPr>
              <a:pPr>
                <a:spcBef>
                  <a:spcPct val="0"/>
                </a:spcBef>
                <a:buClrTx/>
                <a:buFontTx/>
                <a:buNone/>
              </a:pPr>
              <a:t>31</a:t>
            </a:fld>
            <a:endParaRPr lang="en-US" altLang="en-US" sz="1800">
              <a:solidFill>
                <a:srgbClr val="FAF199"/>
              </a:solidFill>
            </a:endParaRPr>
          </a:p>
        </p:txBody>
      </p:sp>
      <p:sp>
        <p:nvSpPr>
          <p:cNvPr id="32772" name="Rectangle 4"/>
          <p:cNvSpPr>
            <a:spLocks noGrp="1" noChangeArrowheads="1"/>
          </p:cNvSpPr>
          <p:nvPr>
            <p:ph type="title"/>
          </p:nvPr>
        </p:nvSpPr>
        <p:spPr/>
        <p:txBody>
          <a:bodyPr/>
          <a:lstStyle/>
          <a:p>
            <a:pPr algn="ctr" eaLnBrk="1" hangingPunct="1"/>
            <a:r>
              <a:rPr lang="en-US" altLang="en-US" sz="3600" dirty="0" smtClean="0"/>
              <a:t>FE Preparation</a:t>
            </a:r>
            <a:endParaRPr lang="en-US" altLang="en-US" sz="3600" dirty="0" smtClean="0"/>
          </a:p>
        </p:txBody>
      </p:sp>
      <p:sp>
        <p:nvSpPr>
          <p:cNvPr id="3077" name="Rectangle 5"/>
          <p:cNvSpPr>
            <a:spLocks noGrp="1" noChangeArrowheads="1"/>
          </p:cNvSpPr>
          <p:nvPr>
            <p:ph type="body" idx="1"/>
          </p:nvPr>
        </p:nvSpPr>
        <p:spPr/>
        <p:txBody>
          <a:bodyPr/>
          <a:lstStyle/>
          <a:p>
            <a:r>
              <a:rPr lang="en-US" sz="2400" dirty="0" smtClean="0"/>
              <a:t>Harris-</a:t>
            </a:r>
            <a:r>
              <a:rPr lang="en-US" sz="2400" dirty="0" err="1" smtClean="0"/>
              <a:t>Todaro</a:t>
            </a:r>
            <a:r>
              <a:rPr lang="en-US" sz="2400" dirty="0" smtClean="0"/>
              <a:t> </a:t>
            </a:r>
            <a:r>
              <a:rPr lang="en-US" sz="2400" dirty="0"/>
              <a:t>model of rural-urban migration</a:t>
            </a:r>
          </a:p>
          <a:p>
            <a:r>
              <a:rPr lang="en-US" sz="2400" dirty="0"/>
              <a:t>import-substitution industrialization</a:t>
            </a:r>
          </a:p>
          <a:p>
            <a:r>
              <a:rPr lang="en-US" sz="2400" dirty="0"/>
              <a:t>export-oriented industrialization</a:t>
            </a:r>
          </a:p>
          <a:p>
            <a:r>
              <a:rPr lang="en-US" sz="2400" dirty="0"/>
              <a:t>factors determining a country’s terms of trade</a:t>
            </a:r>
          </a:p>
          <a:p>
            <a:r>
              <a:rPr lang="en-US" sz="2400" dirty="0" err="1"/>
              <a:t>Hausmann</a:t>
            </a:r>
            <a:r>
              <a:rPr lang="en-US" sz="2400" dirty="0"/>
              <a:t>-</a:t>
            </a:r>
            <a:r>
              <a:rPr lang="en-US" sz="2400" dirty="0" err="1"/>
              <a:t>Rodrik</a:t>
            </a:r>
            <a:r>
              <a:rPr lang="en-US" sz="2400" dirty="0"/>
              <a:t>-Velasco Growth Diagnostics Framework</a:t>
            </a:r>
          </a:p>
          <a:p>
            <a:r>
              <a:rPr lang="en-US" sz="2400" dirty="0"/>
              <a:t>classic models of development and growth</a:t>
            </a:r>
          </a:p>
          <a:p>
            <a:r>
              <a:rPr lang="en-US" sz="2400" dirty="0"/>
              <a:t>contemporary models of development and growth</a:t>
            </a:r>
          </a:p>
          <a:p>
            <a:pPr eaLnBrk="1" hangingPunct="1">
              <a:lnSpc>
                <a:spcPct val="80000"/>
              </a:lnSpc>
            </a:pPr>
            <a:endParaRPr lang="en-US" altLang="en-US" sz="2400" dirty="0" smtClean="0"/>
          </a:p>
        </p:txBody>
      </p:sp>
    </p:spTree>
    <p:extLst>
      <p:ext uri="{BB962C8B-B14F-4D97-AF65-F5344CB8AC3E}">
        <p14:creationId xmlns:p14="http://schemas.microsoft.com/office/powerpoint/2010/main" val="3739368402"/>
      </p:ext>
    </p:extLst>
  </p:cSld>
  <p:clrMapOvr>
    <a:masterClrMapping/>
  </p:clrMapOvr>
  <p:transition advClick="0">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7">
                                            <p:txEl>
                                              <p:pRg st="1" end="1"/>
                                            </p:txEl>
                                          </p:spTgt>
                                        </p:tgtEl>
                                        <p:attrNameLst>
                                          <p:attrName>style.visibility</p:attrName>
                                        </p:attrNameLst>
                                      </p:cBhvr>
                                      <p:to>
                                        <p:strVal val="visible"/>
                                      </p:to>
                                    </p:set>
                                    <p:anim calcmode="lin" valueType="num">
                                      <p:cBhvr additive="base">
                                        <p:cTn id="13"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7">
                                            <p:txEl>
                                              <p:pRg st="2" end="2"/>
                                            </p:txEl>
                                          </p:spTgt>
                                        </p:tgtEl>
                                        <p:attrNameLst>
                                          <p:attrName>style.visibility</p:attrName>
                                        </p:attrNameLst>
                                      </p:cBhvr>
                                      <p:to>
                                        <p:strVal val="visible"/>
                                      </p:to>
                                    </p:set>
                                    <p:anim calcmode="lin" valueType="num">
                                      <p:cBhvr additive="base">
                                        <p:cTn id="19"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7">
                                            <p:txEl>
                                              <p:pRg st="3" end="3"/>
                                            </p:txEl>
                                          </p:spTgt>
                                        </p:tgtEl>
                                        <p:attrNameLst>
                                          <p:attrName>style.visibility</p:attrName>
                                        </p:attrNameLst>
                                      </p:cBhvr>
                                      <p:to>
                                        <p:strVal val="visible"/>
                                      </p:to>
                                    </p:set>
                                    <p:anim calcmode="lin" valueType="num">
                                      <p:cBhvr additive="base">
                                        <p:cTn id="25"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77">
                                            <p:txEl>
                                              <p:pRg st="4" end="4"/>
                                            </p:txEl>
                                          </p:spTgt>
                                        </p:tgtEl>
                                        <p:attrNameLst>
                                          <p:attrName>style.visibility</p:attrName>
                                        </p:attrNameLst>
                                      </p:cBhvr>
                                      <p:to>
                                        <p:strVal val="visible"/>
                                      </p:to>
                                    </p:set>
                                    <p:anim calcmode="lin" valueType="num">
                                      <p:cBhvr additive="base">
                                        <p:cTn id="31"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077">
                                            <p:txEl>
                                              <p:pRg st="5" end="5"/>
                                            </p:txEl>
                                          </p:spTgt>
                                        </p:tgtEl>
                                        <p:attrNameLst>
                                          <p:attrName>style.visibility</p:attrName>
                                        </p:attrNameLst>
                                      </p:cBhvr>
                                      <p:to>
                                        <p:strVal val="visible"/>
                                      </p:to>
                                    </p:set>
                                    <p:anim calcmode="lin" valueType="num">
                                      <p:cBhvr additive="base">
                                        <p:cTn id="3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77">
                                            <p:txEl>
                                              <p:pRg st="6" end="6"/>
                                            </p:txEl>
                                          </p:spTgt>
                                        </p:tgtEl>
                                        <p:attrNameLst>
                                          <p:attrName>style.visibility</p:attrName>
                                        </p:attrNameLst>
                                      </p:cBhvr>
                                      <p:to>
                                        <p:strVal val="visible"/>
                                      </p:to>
                                    </p:set>
                                    <p:anim calcmode="lin" valueType="num">
                                      <p:cBhvr additive="base">
                                        <p:cTn id="43" dur="500" fill="hold"/>
                                        <p:tgtEl>
                                          <p:spTgt spid="307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717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8EF41F90-9144-4AC7-B6F9-7777614DE57D}" type="slidenum">
              <a:rPr lang="en-US" altLang="en-US" sz="1800">
                <a:solidFill>
                  <a:srgbClr val="FAF199"/>
                </a:solidFill>
              </a:rPr>
              <a:pPr>
                <a:spcBef>
                  <a:spcPct val="0"/>
                </a:spcBef>
                <a:buClrTx/>
                <a:buFontTx/>
                <a:buNone/>
              </a:pPr>
              <a:t>4</a:t>
            </a:fld>
            <a:endParaRPr lang="en-US" altLang="en-US" sz="1800">
              <a:solidFill>
                <a:srgbClr val="FAF199"/>
              </a:solidFill>
            </a:endParaRPr>
          </a:p>
        </p:txBody>
      </p:sp>
      <p:sp>
        <p:nvSpPr>
          <p:cNvPr id="7172" name="Rectangle 4"/>
          <p:cNvSpPr>
            <a:spLocks noGrp="1" noChangeArrowheads="1"/>
          </p:cNvSpPr>
          <p:nvPr>
            <p:ph type="title"/>
          </p:nvPr>
        </p:nvSpPr>
        <p:spPr/>
        <p:txBody>
          <a:bodyPr/>
          <a:lstStyle/>
          <a:p>
            <a:pPr algn="ctr" eaLnBrk="1" hangingPunct="1"/>
            <a:r>
              <a:rPr lang="en-US" altLang="en-US" sz="3600" smtClean="0"/>
              <a:t>Notions</a:t>
            </a:r>
          </a:p>
        </p:txBody>
      </p:sp>
      <p:sp>
        <p:nvSpPr>
          <p:cNvPr id="5125" name="Rectangle 5"/>
          <p:cNvSpPr>
            <a:spLocks noGrp="1" noChangeArrowheads="1"/>
          </p:cNvSpPr>
          <p:nvPr>
            <p:ph type="body" idx="1"/>
          </p:nvPr>
        </p:nvSpPr>
        <p:spPr/>
        <p:txBody>
          <a:bodyPr/>
          <a:lstStyle/>
          <a:p>
            <a:pPr eaLnBrk="1" hangingPunct="1">
              <a:buFont typeface="Times" panose="02020603050405020304" pitchFamily="18" charset="0"/>
              <a:buNone/>
            </a:pPr>
            <a:r>
              <a:rPr lang="en-US" altLang="en-US" sz="2800" smtClean="0"/>
              <a:t>Central bank</a:t>
            </a:r>
          </a:p>
          <a:p>
            <a:pPr eaLnBrk="1" hangingPunct="1">
              <a:buFont typeface="Times" panose="02020603050405020304" pitchFamily="18" charset="0"/>
              <a:buNone/>
            </a:pPr>
            <a:r>
              <a:rPr lang="en-US" altLang="en-US" sz="2800" smtClean="0"/>
              <a:t>Currency board</a:t>
            </a:r>
          </a:p>
          <a:p>
            <a:pPr eaLnBrk="1" hangingPunct="1">
              <a:buFont typeface="Times" panose="02020603050405020304" pitchFamily="18" charset="0"/>
              <a:buNone/>
            </a:pPr>
            <a:r>
              <a:rPr lang="en-US" altLang="en-US" sz="2800" smtClean="0"/>
              <a:t>Currency substitution</a:t>
            </a:r>
          </a:p>
          <a:p>
            <a:pPr eaLnBrk="1" hangingPunct="1">
              <a:buFont typeface="Times" panose="02020603050405020304" pitchFamily="18" charset="0"/>
              <a:buNone/>
            </a:pPr>
            <a:r>
              <a:rPr lang="en-US" altLang="en-US" sz="2800" smtClean="0"/>
              <a:t>Development banks</a:t>
            </a:r>
          </a:p>
          <a:p>
            <a:pPr eaLnBrk="1" hangingPunct="1">
              <a:buFont typeface="Times" panose="02020603050405020304" pitchFamily="18" charset="0"/>
              <a:buNone/>
            </a:pPr>
            <a:r>
              <a:rPr lang="en-US" altLang="en-US" sz="2800" smtClean="0"/>
              <a:t>Direct taxes</a:t>
            </a:r>
          </a:p>
          <a:p>
            <a:pPr eaLnBrk="1" hangingPunct="1">
              <a:buFont typeface="Times" panose="02020603050405020304" pitchFamily="18" charset="0"/>
              <a:buNone/>
            </a:pPr>
            <a:r>
              <a:rPr lang="en-US" altLang="en-US" sz="2800" smtClean="0"/>
              <a:t>Financial liberalization</a:t>
            </a:r>
          </a:p>
          <a:p>
            <a:pPr eaLnBrk="1" hangingPunct="1">
              <a:buFont typeface="Times" panose="02020603050405020304" pitchFamily="18" charset="0"/>
              <a:buNone/>
            </a:pPr>
            <a:r>
              <a:rPr lang="en-US" altLang="en-US" sz="2800" smtClean="0"/>
              <a:t>Financial repression</a:t>
            </a:r>
          </a:p>
          <a:p>
            <a:pPr eaLnBrk="1" hangingPunct="1">
              <a:lnSpc>
                <a:spcPct val="80000"/>
              </a:lnSpc>
            </a:pPr>
            <a:endParaRPr lang="en-US" altLang="en-US" sz="28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additive="base">
                                        <p:cTn id="7" dur="500" fill="hold"/>
                                        <p:tgtEl>
                                          <p:spTgt spid="51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5">
                                            <p:txEl>
                                              <p:pRg st="1" end="1"/>
                                            </p:txEl>
                                          </p:spTgt>
                                        </p:tgtEl>
                                        <p:attrNameLst>
                                          <p:attrName>style.visibility</p:attrName>
                                        </p:attrNameLst>
                                      </p:cBhvr>
                                      <p:to>
                                        <p:strVal val="visible"/>
                                      </p:to>
                                    </p:set>
                                    <p:anim calcmode="lin" valueType="num">
                                      <p:cBhvr additive="base">
                                        <p:cTn id="13" dur="500" fill="hold"/>
                                        <p:tgtEl>
                                          <p:spTgt spid="512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5">
                                            <p:txEl>
                                              <p:pRg st="2" end="2"/>
                                            </p:txEl>
                                          </p:spTgt>
                                        </p:tgtEl>
                                        <p:attrNameLst>
                                          <p:attrName>style.visibility</p:attrName>
                                        </p:attrNameLst>
                                      </p:cBhvr>
                                      <p:to>
                                        <p:strVal val="visible"/>
                                      </p:to>
                                    </p:set>
                                    <p:anim calcmode="lin" valueType="num">
                                      <p:cBhvr additive="base">
                                        <p:cTn id="19" dur="500" fill="hold"/>
                                        <p:tgtEl>
                                          <p:spTgt spid="512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5">
                                            <p:txEl>
                                              <p:pRg st="3" end="3"/>
                                            </p:txEl>
                                          </p:spTgt>
                                        </p:tgtEl>
                                        <p:attrNameLst>
                                          <p:attrName>style.visibility</p:attrName>
                                        </p:attrNameLst>
                                      </p:cBhvr>
                                      <p:to>
                                        <p:strVal val="visible"/>
                                      </p:to>
                                    </p:set>
                                    <p:anim calcmode="lin" valueType="num">
                                      <p:cBhvr additive="base">
                                        <p:cTn id="25" dur="500" fill="hold"/>
                                        <p:tgtEl>
                                          <p:spTgt spid="512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5">
                                            <p:txEl>
                                              <p:pRg st="4" end="4"/>
                                            </p:txEl>
                                          </p:spTgt>
                                        </p:tgtEl>
                                        <p:attrNameLst>
                                          <p:attrName>style.visibility</p:attrName>
                                        </p:attrNameLst>
                                      </p:cBhvr>
                                      <p:to>
                                        <p:strVal val="visible"/>
                                      </p:to>
                                    </p:set>
                                    <p:anim calcmode="lin" valueType="num">
                                      <p:cBhvr additive="base">
                                        <p:cTn id="31" dur="500" fill="hold"/>
                                        <p:tgtEl>
                                          <p:spTgt spid="512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5">
                                            <p:txEl>
                                              <p:pRg st="5" end="5"/>
                                            </p:txEl>
                                          </p:spTgt>
                                        </p:tgtEl>
                                        <p:attrNameLst>
                                          <p:attrName>style.visibility</p:attrName>
                                        </p:attrNameLst>
                                      </p:cBhvr>
                                      <p:to>
                                        <p:strVal val="visible"/>
                                      </p:to>
                                    </p:set>
                                    <p:anim calcmode="lin" valueType="num">
                                      <p:cBhvr additive="base">
                                        <p:cTn id="37" dur="500" fill="hold"/>
                                        <p:tgtEl>
                                          <p:spTgt spid="512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5">
                                            <p:txEl>
                                              <p:pRg st="6" end="6"/>
                                            </p:txEl>
                                          </p:spTgt>
                                        </p:tgtEl>
                                        <p:attrNameLst>
                                          <p:attrName>style.visibility</p:attrName>
                                        </p:attrNameLst>
                                      </p:cBhvr>
                                      <p:to>
                                        <p:strVal val="visible"/>
                                      </p:to>
                                    </p:set>
                                    <p:anim calcmode="lin" valueType="num">
                                      <p:cBhvr additive="base">
                                        <p:cTn id="43" dur="500" fill="hold"/>
                                        <p:tgtEl>
                                          <p:spTgt spid="512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819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C006B89E-56D4-4F83-88E4-47069F2B4E70}" type="slidenum">
              <a:rPr lang="en-US" altLang="en-US" sz="1800">
                <a:solidFill>
                  <a:srgbClr val="FAF199"/>
                </a:solidFill>
              </a:rPr>
              <a:pPr>
                <a:spcBef>
                  <a:spcPct val="0"/>
                </a:spcBef>
                <a:buClrTx/>
                <a:buFontTx/>
                <a:buNone/>
              </a:pPr>
              <a:t>5</a:t>
            </a:fld>
            <a:endParaRPr lang="en-US" altLang="en-US" sz="1800">
              <a:solidFill>
                <a:srgbClr val="FAF199"/>
              </a:solidFill>
            </a:endParaRPr>
          </a:p>
        </p:txBody>
      </p:sp>
      <p:sp>
        <p:nvSpPr>
          <p:cNvPr id="8196" name="Rectangle 4"/>
          <p:cNvSpPr>
            <a:spLocks noGrp="1" noChangeArrowheads="1"/>
          </p:cNvSpPr>
          <p:nvPr>
            <p:ph type="title"/>
          </p:nvPr>
        </p:nvSpPr>
        <p:spPr/>
        <p:txBody>
          <a:bodyPr/>
          <a:lstStyle/>
          <a:p>
            <a:pPr algn="ctr" eaLnBrk="1" hangingPunct="1"/>
            <a:r>
              <a:rPr lang="en-US" altLang="en-US" sz="3600" smtClean="0"/>
              <a:t>Notions</a:t>
            </a:r>
          </a:p>
        </p:txBody>
      </p:sp>
      <p:sp>
        <p:nvSpPr>
          <p:cNvPr id="5125" name="Rectangle 5"/>
          <p:cNvSpPr>
            <a:spLocks noGrp="1" noChangeArrowheads="1"/>
          </p:cNvSpPr>
          <p:nvPr>
            <p:ph type="body" idx="1"/>
          </p:nvPr>
        </p:nvSpPr>
        <p:spPr/>
        <p:txBody>
          <a:bodyPr/>
          <a:lstStyle/>
          <a:p>
            <a:pPr eaLnBrk="1" hangingPunct="1">
              <a:buFont typeface="Times" panose="02020603050405020304" pitchFamily="18" charset="0"/>
              <a:buNone/>
            </a:pPr>
            <a:r>
              <a:rPr lang="en-US" altLang="en-US" sz="2800" smtClean="0"/>
              <a:t>Organized money markets</a:t>
            </a:r>
          </a:p>
          <a:p>
            <a:pPr eaLnBrk="1" hangingPunct="1">
              <a:buFont typeface="Times" panose="02020603050405020304" pitchFamily="18" charset="0"/>
              <a:buNone/>
            </a:pPr>
            <a:r>
              <a:rPr lang="en-US" altLang="en-US" sz="2800" smtClean="0"/>
              <a:t>Privatization </a:t>
            </a:r>
          </a:p>
          <a:p>
            <a:pPr eaLnBrk="1" hangingPunct="1">
              <a:buFont typeface="Times" panose="02020603050405020304" pitchFamily="18" charset="0"/>
              <a:buNone/>
            </a:pPr>
            <a:r>
              <a:rPr lang="en-US" altLang="en-US" sz="2800" smtClean="0"/>
              <a:t>Rationing</a:t>
            </a:r>
          </a:p>
          <a:p>
            <a:pPr eaLnBrk="1" hangingPunct="1">
              <a:buFont typeface="Times" panose="02020603050405020304" pitchFamily="18" charset="0"/>
              <a:buNone/>
            </a:pPr>
            <a:r>
              <a:rPr lang="en-US" altLang="en-US" sz="2800" smtClean="0"/>
              <a:t>ROSCA</a:t>
            </a:r>
          </a:p>
          <a:p>
            <a:pPr eaLnBrk="1" hangingPunct="1">
              <a:buFont typeface="Times" panose="02020603050405020304" pitchFamily="18" charset="0"/>
              <a:buNone/>
            </a:pPr>
            <a:r>
              <a:rPr lang="en-US" altLang="en-US" sz="2800" smtClean="0"/>
              <a:t>Unorganized money markets</a:t>
            </a:r>
          </a:p>
          <a:p>
            <a:pPr eaLnBrk="1" hangingPunct="1">
              <a:buFont typeface="Times" panose="02020603050405020304" pitchFamily="18" charset="0"/>
              <a:buNone/>
            </a:pPr>
            <a:endParaRPr lang="en-US" altLang="en-US" sz="2800" smtClean="0"/>
          </a:p>
          <a:p>
            <a:pPr eaLnBrk="1" hangingPunct="1">
              <a:lnSpc>
                <a:spcPct val="80000"/>
              </a:lnSpc>
            </a:pPr>
            <a:endParaRPr lang="en-US" altLang="en-US" sz="28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additive="base">
                                        <p:cTn id="7" dur="500" fill="hold"/>
                                        <p:tgtEl>
                                          <p:spTgt spid="51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5">
                                            <p:txEl>
                                              <p:pRg st="1" end="1"/>
                                            </p:txEl>
                                          </p:spTgt>
                                        </p:tgtEl>
                                        <p:attrNameLst>
                                          <p:attrName>style.visibility</p:attrName>
                                        </p:attrNameLst>
                                      </p:cBhvr>
                                      <p:to>
                                        <p:strVal val="visible"/>
                                      </p:to>
                                    </p:set>
                                    <p:anim calcmode="lin" valueType="num">
                                      <p:cBhvr additive="base">
                                        <p:cTn id="13" dur="500" fill="hold"/>
                                        <p:tgtEl>
                                          <p:spTgt spid="512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5">
                                            <p:txEl>
                                              <p:pRg st="2" end="2"/>
                                            </p:txEl>
                                          </p:spTgt>
                                        </p:tgtEl>
                                        <p:attrNameLst>
                                          <p:attrName>style.visibility</p:attrName>
                                        </p:attrNameLst>
                                      </p:cBhvr>
                                      <p:to>
                                        <p:strVal val="visible"/>
                                      </p:to>
                                    </p:set>
                                    <p:anim calcmode="lin" valueType="num">
                                      <p:cBhvr additive="base">
                                        <p:cTn id="19" dur="500" fill="hold"/>
                                        <p:tgtEl>
                                          <p:spTgt spid="512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5">
                                            <p:txEl>
                                              <p:pRg st="3" end="3"/>
                                            </p:txEl>
                                          </p:spTgt>
                                        </p:tgtEl>
                                        <p:attrNameLst>
                                          <p:attrName>style.visibility</p:attrName>
                                        </p:attrNameLst>
                                      </p:cBhvr>
                                      <p:to>
                                        <p:strVal val="visible"/>
                                      </p:to>
                                    </p:set>
                                    <p:anim calcmode="lin" valueType="num">
                                      <p:cBhvr additive="base">
                                        <p:cTn id="25" dur="500" fill="hold"/>
                                        <p:tgtEl>
                                          <p:spTgt spid="512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5">
                                            <p:txEl>
                                              <p:pRg st="4" end="4"/>
                                            </p:txEl>
                                          </p:spTgt>
                                        </p:tgtEl>
                                        <p:attrNameLst>
                                          <p:attrName>style.visibility</p:attrName>
                                        </p:attrNameLst>
                                      </p:cBhvr>
                                      <p:to>
                                        <p:strVal val="visible"/>
                                      </p:to>
                                    </p:set>
                                    <p:anim calcmode="lin" valueType="num">
                                      <p:cBhvr additive="base">
                                        <p:cTn id="31" dur="500" fill="hold"/>
                                        <p:tgtEl>
                                          <p:spTgt spid="512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921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3E4F5026-0E37-4B70-96FF-9123330D6478}" type="slidenum">
              <a:rPr lang="en-US" altLang="en-US" sz="1800">
                <a:solidFill>
                  <a:srgbClr val="FAF199"/>
                </a:solidFill>
              </a:rPr>
              <a:pPr>
                <a:spcBef>
                  <a:spcPct val="0"/>
                </a:spcBef>
                <a:buClrTx/>
                <a:buFontTx/>
                <a:buNone/>
              </a:pPr>
              <a:t>6</a:t>
            </a:fld>
            <a:endParaRPr lang="en-US" altLang="en-US" sz="1800">
              <a:solidFill>
                <a:srgbClr val="FAF199"/>
              </a:solidFill>
            </a:endParaRPr>
          </a:p>
        </p:txBody>
      </p:sp>
      <p:sp>
        <p:nvSpPr>
          <p:cNvPr id="9220" name="Rectangle 4"/>
          <p:cNvSpPr>
            <a:spLocks noGrp="1" noChangeArrowheads="1"/>
          </p:cNvSpPr>
          <p:nvPr>
            <p:ph type="title"/>
          </p:nvPr>
        </p:nvSpPr>
        <p:spPr/>
        <p:txBody>
          <a:bodyPr/>
          <a:lstStyle/>
          <a:p>
            <a:pPr algn="ctr" eaLnBrk="1" hangingPunct="1"/>
            <a:r>
              <a:rPr lang="en-US" altLang="en-US" sz="3600" smtClean="0"/>
              <a:t>MCQs</a:t>
            </a:r>
          </a:p>
        </p:txBody>
      </p:sp>
      <p:sp>
        <p:nvSpPr>
          <p:cNvPr id="9221" name="Rectangle 5"/>
          <p:cNvSpPr>
            <a:spLocks noGrp="1" noChangeArrowheads="1"/>
          </p:cNvSpPr>
          <p:nvPr>
            <p:ph type="body" idx="1"/>
          </p:nvPr>
        </p:nvSpPr>
        <p:spPr/>
        <p:txBody>
          <a:bodyPr/>
          <a:lstStyle/>
          <a:p>
            <a:pPr eaLnBrk="1" hangingPunct="1">
              <a:lnSpc>
                <a:spcPct val="80000"/>
              </a:lnSpc>
            </a:pPr>
            <a:r>
              <a:rPr lang="en-US" altLang="en-US" sz="2800" smtClean="0"/>
              <a:t>In that section, while working individually, you will have to select one best-fitting answer from options provided. </a:t>
            </a:r>
          </a:p>
          <a:p>
            <a:pPr eaLnBrk="1" hangingPunct="1">
              <a:lnSpc>
                <a:spcPct val="80000"/>
              </a:lnSpc>
            </a:pPr>
            <a:endParaRPr lang="en-US" altLang="en-US" sz="2800" smtClean="0"/>
          </a:p>
          <a:p>
            <a:pPr eaLnBrk="1" hangingPunct="1">
              <a:lnSpc>
                <a:spcPct val="80000"/>
              </a:lnSpc>
            </a:pPr>
            <a:r>
              <a:rPr lang="en-US" altLang="en-US" sz="2800" smtClean="0"/>
              <a:t>You will be given not more than 45 seconds for 1 question. The yellow-to-orange bar will indicate the time elapsing.</a:t>
            </a:r>
          </a:p>
          <a:p>
            <a:pPr eaLnBrk="1" hangingPunct="1">
              <a:lnSpc>
                <a:spcPct val="80000"/>
              </a:lnSpc>
            </a:pPr>
            <a:endParaRPr lang="en-US" altLang="en-US" sz="2800" smtClean="0"/>
          </a:p>
          <a:p>
            <a:pPr eaLnBrk="1" hangingPunct="1">
              <a:lnSpc>
                <a:spcPct val="80000"/>
              </a:lnSpc>
            </a:pPr>
            <a:r>
              <a:rPr lang="en-US" altLang="en-US" sz="2800" smtClean="0"/>
              <a:t>After this part, you will be given the right answers so that you can check and assess your performance.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024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9555E186-2473-4D87-91DC-F860F4F53DA3}" type="slidenum">
              <a:rPr lang="en-US" altLang="en-US" sz="1800">
                <a:solidFill>
                  <a:srgbClr val="FAF199"/>
                </a:solidFill>
              </a:rPr>
              <a:pPr>
                <a:spcBef>
                  <a:spcPct val="0"/>
                </a:spcBef>
                <a:buClrTx/>
                <a:buFontTx/>
                <a:buNone/>
              </a:pPr>
              <a:t>7</a:t>
            </a:fld>
            <a:endParaRPr lang="en-US" altLang="en-US" sz="1800">
              <a:solidFill>
                <a:srgbClr val="FAF199"/>
              </a:solidFill>
            </a:endParaRPr>
          </a:p>
        </p:txBody>
      </p:sp>
      <p:sp>
        <p:nvSpPr>
          <p:cNvPr id="10244" name="Rectangle 4"/>
          <p:cNvSpPr>
            <a:spLocks noGrp="1" noChangeArrowheads="1"/>
          </p:cNvSpPr>
          <p:nvPr>
            <p:ph type="title"/>
          </p:nvPr>
        </p:nvSpPr>
        <p:spPr/>
        <p:txBody>
          <a:bodyPr/>
          <a:lstStyle/>
          <a:p>
            <a:pPr algn="ctr" eaLnBrk="1" hangingPunct="1"/>
            <a:r>
              <a:rPr lang="en-US" altLang="en-US" sz="3600" smtClean="0"/>
              <a:t>MCQs</a:t>
            </a:r>
          </a:p>
        </p:txBody>
      </p:sp>
      <p:sp>
        <p:nvSpPr>
          <p:cNvPr id="10245"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1. A development bank</a:t>
            </a:r>
          </a:p>
          <a:p>
            <a:pPr>
              <a:buFont typeface="Times" panose="02020603050405020304" pitchFamily="18" charset="0"/>
              <a:buNone/>
            </a:pPr>
            <a:r>
              <a:rPr lang="en-US" altLang="en-US" sz="2400" smtClean="0"/>
              <a:t>a. accepts deposits from the poor.</a:t>
            </a:r>
          </a:p>
          <a:p>
            <a:pPr>
              <a:buFont typeface="Times" panose="02020603050405020304" pitchFamily="18" charset="0"/>
              <a:buNone/>
            </a:pPr>
            <a:r>
              <a:rPr lang="en-US" altLang="en-US" sz="2400" smtClean="0"/>
              <a:t>b. makes loans for industry expansion.</a:t>
            </a:r>
          </a:p>
          <a:p>
            <a:pPr>
              <a:buFont typeface="Times" panose="02020603050405020304" pitchFamily="18" charset="0"/>
              <a:buNone/>
            </a:pPr>
            <a:r>
              <a:rPr lang="en-US" altLang="en-US" sz="2400" smtClean="0"/>
              <a:t>c. is an agency such as the World Bank.</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126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0175758E-BE8C-4251-9702-C16E057D8E30}" type="slidenum">
              <a:rPr lang="en-US" altLang="en-US" sz="1800">
                <a:solidFill>
                  <a:srgbClr val="FAF199"/>
                </a:solidFill>
              </a:rPr>
              <a:pPr>
                <a:spcBef>
                  <a:spcPct val="0"/>
                </a:spcBef>
                <a:buClrTx/>
                <a:buFontTx/>
                <a:buNone/>
              </a:pPr>
              <a:t>8</a:t>
            </a:fld>
            <a:endParaRPr lang="en-US" altLang="en-US" sz="1800">
              <a:solidFill>
                <a:srgbClr val="FAF199"/>
              </a:solidFill>
            </a:endParaRPr>
          </a:p>
        </p:txBody>
      </p:sp>
      <p:sp>
        <p:nvSpPr>
          <p:cNvPr id="11268" name="Rectangle 4"/>
          <p:cNvSpPr>
            <a:spLocks noGrp="1" noChangeArrowheads="1"/>
          </p:cNvSpPr>
          <p:nvPr>
            <p:ph type="title"/>
          </p:nvPr>
        </p:nvSpPr>
        <p:spPr/>
        <p:txBody>
          <a:bodyPr/>
          <a:lstStyle/>
          <a:p>
            <a:pPr algn="ctr" eaLnBrk="1" hangingPunct="1"/>
            <a:r>
              <a:rPr lang="en-US" altLang="en-US" sz="3600" smtClean="0"/>
              <a:t>MCQs</a:t>
            </a:r>
          </a:p>
        </p:txBody>
      </p:sp>
      <p:sp>
        <p:nvSpPr>
          <p:cNvPr id="1126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2. The evidence regarding military spending is that it</a:t>
            </a:r>
          </a:p>
          <a:p>
            <a:pPr>
              <a:buFont typeface="Times" panose="02020603050405020304" pitchFamily="18" charset="0"/>
              <a:buNone/>
            </a:pPr>
            <a:r>
              <a:rPr lang="en-US" altLang="en-US" sz="2400" smtClean="0"/>
              <a:t>a. reduces growth.</a:t>
            </a:r>
          </a:p>
          <a:p>
            <a:pPr>
              <a:buFont typeface="Times" panose="02020603050405020304" pitchFamily="18" charset="0"/>
              <a:buNone/>
            </a:pPr>
            <a:r>
              <a:rPr lang="en-US" altLang="en-US" sz="2400" smtClean="0"/>
              <a:t>b. has no effect on growth.</a:t>
            </a:r>
          </a:p>
          <a:p>
            <a:pPr>
              <a:buFont typeface="Times" panose="02020603050405020304" pitchFamily="18" charset="0"/>
              <a:buNone/>
            </a:pPr>
            <a:r>
              <a:rPr lang="en-US" altLang="en-US" sz="2400" smtClean="0"/>
              <a:t>c. increases growth.</a:t>
            </a:r>
          </a:p>
          <a:p>
            <a:pPr>
              <a:buFont typeface="Times" panose="02020603050405020304" pitchFamily="18" charset="0"/>
              <a:buNone/>
            </a:pPr>
            <a:r>
              <a:rPr lang="en-US" altLang="en-US" sz="2400" smtClean="0"/>
              <a:t>d. presents no clear pattern.</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1229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AF199"/>
                </a:solidFill>
              </a:rPr>
              <a:t>15-</a:t>
            </a:r>
            <a:fld id="{73FC0CA1-4A5C-4F24-A0F8-FBCEE408171C}" type="slidenum">
              <a:rPr lang="en-US" altLang="en-US" sz="1800">
                <a:solidFill>
                  <a:srgbClr val="FAF199"/>
                </a:solidFill>
              </a:rPr>
              <a:pPr>
                <a:spcBef>
                  <a:spcPct val="0"/>
                </a:spcBef>
                <a:buClrTx/>
                <a:buFontTx/>
                <a:buNone/>
              </a:pPr>
              <a:t>9</a:t>
            </a:fld>
            <a:endParaRPr lang="en-US" altLang="en-US" sz="1800">
              <a:solidFill>
                <a:srgbClr val="FAF199"/>
              </a:solidFill>
            </a:endParaRPr>
          </a:p>
        </p:txBody>
      </p:sp>
      <p:sp>
        <p:nvSpPr>
          <p:cNvPr id="12292" name="Rectangle 4"/>
          <p:cNvSpPr>
            <a:spLocks noGrp="1" noChangeArrowheads="1"/>
          </p:cNvSpPr>
          <p:nvPr>
            <p:ph type="title"/>
          </p:nvPr>
        </p:nvSpPr>
        <p:spPr/>
        <p:txBody>
          <a:bodyPr/>
          <a:lstStyle/>
          <a:p>
            <a:pPr algn="ctr" eaLnBrk="1" hangingPunct="1"/>
            <a:r>
              <a:rPr lang="en-US" altLang="en-US" sz="3600" smtClean="0"/>
              <a:t>MCQs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3. Among the rationales for state-owned enterprises is</a:t>
            </a:r>
          </a:p>
          <a:p>
            <a:pPr>
              <a:buFont typeface="Times" panose="02020603050405020304" pitchFamily="18" charset="0"/>
              <a:buNone/>
            </a:pPr>
            <a:r>
              <a:rPr lang="en-US" altLang="en-US" sz="2400" smtClean="0"/>
              <a:t>a. the existence of a monopoly.</a:t>
            </a:r>
          </a:p>
          <a:p>
            <a:pPr>
              <a:buFont typeface="Times" panose="02020603050405020304" pitchFamily="18" charset="0"/>
              <a:buNone/>
            </a:pPr>
            <a:r>
              <a:rPr lang="en-US" altLang="en-US" sz="2400" smtClean="0"/>
              <a:t>b. the need for capital formation.</a:t>
            </a:r>
          </a:p>
          <a:p>
            <a:pPr>
              <a:buFont typeface="Times" panose="02020603050405020304" pitchFamily="18" charset="0"/>
              <a:buNone/>
            </a:pPr>
            <a:r>
              <a:rPr lang="en-US" altLang="en-US" sz="2400" smtClean="0"/>
              <a:t>c. the desirability of national control over strategic sectors of the economy.</a:t>
            </a:r>
          </a:p>
          <a:p>
            <a:pPr>
              <a:buFont typeface="Times" panose="02020603050405020304" pitchFamily="18" charset="0"/>
              <a:buNone/>
            </a:pPr>
            <a:r>
              <a:rPr lang="en-US" altLang="en-US" sz="2400" smtClean="0"/>
              <a:t>d. all of the above.</a:t>
            </a:r>
          </a:p>
          <a:p>
            <a:pPr>
              <a:buFont typeface="Times" panose="02020603050405020304" pitchFamily="18" charset="0"/>
              <a:buNone/>
            </a:pPr>
            <a:r>
              <a:rPr lang="en-US" altLang="en-US" sz="2400" smtClean="0"/>
              <a:t>e. none of the above.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endParaRPr lang="en-US" altLang="en-US" sz="2400">
              <a:latin typeface="Times" panose="02020603050405020304" pitchFamily="18" charset="0"/>
            </a:endParaRPr>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30000"/>
              </a:spcBef>
              <a:buClr>
                <a:schemeClr val="tx1"/>
              </a:buClr>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30000"/>
              </a:spcBef>
              <a:buClr>
                <a:schemeClr val="tx1"/>
              </a:buClr>
              <a:buFont typeface="Times" panose="02020603050405020304" pitchFamily="18" charset="0"/>
              <a:buChar char="–"/>
              <a:defRPr sz="2800">
                <a:solidFill>
                  <a:schemeClr val="tx1"/>
                </a:solidFill>
                <a:latin typeface="Arial" panose="020B0604020202020204" pitchFamily="34" charset="0"/>
              </a:defRPr>
            </a:lvl2pPr>
            <a:lvl3pPr marL="1143000" indent="-228600">
              <a:spcBef>
                <a:spcPct val="30000"/>
              </a:spcBef>
              <a:buClr>
                <a:schemeClr val="tx1"/>
              </a:buClr>
              <a:buFont typeface="Times" panose="02020603050405020304" pitchFamily="18" charset="0"/>
              <a:buChar char="•"/>
              <a:defRPr sz="2400">
                <a:solidFill>
                  <a:schemeClr val="tx1"/>
                </a:solidFill>
                <a:latin typeface="Arial" panose="020B0604020202020204" pitchFamily="34" charset="0"/>
              </a:defRPr>
            </a:lvl3pPr>
            <a:lvl4pPr marL="16002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4pPr>
            <a:lvl5pPr marL="2057400" indent="-228600">
              <a:spcBef>
                <a:spcPct val="30000"/>
              </a:spcBef>
              <a:buClr>
                <a:schemeClr val="tx1"/>
              </a:buClr>
              <a:buFont typeface="Times" panose="02020603050405020304" pitchFamily="18" charset="0"/>
              <a:buChar char="•"/>
              <a:defRPr sz="2000">
                <a:solidFill>
                  <a:schemeClr val="tx1"/>
                </a:solidFill>
                <a:latin typeface="Arial" panose="020B0604020202020204" pitchFamily="34" charset="0"/>
              </a:defRPr>
            </a:lvl5pPr>
            <a:lvl6pPr marL="25146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6pPr>
            <a:lvl7pPr marL="29718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7pPr>
            <a:lvl8pPr marL="34290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8pPr>
            <a:lvl9pPr marL="3886200" indent="-22860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Arial" panose="020B0604020202020204" pitchFamily="34" charset="0"/>
              </a:defRPr>
            </a:lvl9pPr>
          </a:lstStyle>
          <a:p>
            <a:pPr>
              <a:spcBef>
                <a:spcPct val="0"/>
              </a:spcBef>
              <a:buClrTx/>
              <a:buFontTx/>
              <a:buNone/>
            </a:pPr>
            <a:r>
              <a:rPr lang="en-GB" altLang="en-US" sz="4800">
                <a:latin typeface="Times" panose="02020603050405020304" pitchFamily="18" charset="0"/>
              </a:rPr>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theme/theme1.xml><?xml version="1.0" encoding="utf-8"?>
<a:theme xmlns:a="http://schemas.openxmlformats.org/drawingml/2006/main" name="Rejda_template">
  <a:themeElements>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Rejda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Rejda_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Rejda_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Rejda_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Rejda_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Rejda_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Rejda_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TodaroSmith_EconDev_ch01</Template>
  <TotalTime>576</TotalTime>
  <Words>1611</Words>
  <Application>Microsoft Office PowerPoint</Application>
  <PresentationFormat>On-screen Show (4:3)</PresentationFormat>
  <Paragraphs>245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Times</vt:lpstr>
      <vt:lpstr>Times New Roman</vt:lpstr>
      <vt:lpstr>Rejda_template</vt:lpstr>
      <vt:lpstr>Tutorial on Chapter 15</vt:lpstr>
      <vt:lpstr>Outline</vt:lpstr>
      <vt:lpstr>Notions</vt:lpstr>
      <vt:lpstr>Notions</vt:lpstr>
      <vt:lpstr>Notions</vt:lpstr>
      <vt:lpstr>MCQs</vt:lpstr>
      <vt:lpstr>MCQs</vt:lpstr>
      <vt:lpstr>MCQs</vt:lpstr>
      <vt:lpstr>MCQs</vt:lpstr>
      <vt:lpstr>MCQs</vt:lpstr>
      <vt:lpstr>MCQs</vt:lpstr>
      <vt:lpstr>MCQs</vt:lpstr>
      <vt:lpstr>MCQs</vt:lpstr>
      <vt:lpstr>MCQs</vt:lpstr>
      <vt:lpstr>MCQs: Answers</vt:lpstr>
      <vt:lpstr>MCQs: Answers</vt:lpstr>
      <vt:lpstr>MCQs: Answers</vt:lpstr>
      <vt:lpstr>MCQs: Answers</vt:lpstr>
      <vt:lpstr>MCQs: Answers</vt:lpstr>
      <vt:lpstr>MCQs: Answers</vt:lpstr>
      <vt:lpstr>MCQs: Answers</vt:lpstr>
      <vt:lpstr>MCQs: Answers</vt:lpstr>
      <vt:lpstr>Questions</vt:lpstr>
      <vt:lpstr>Questions</vt:lpstr>
      <vt:lpstr>Questions</vt:lpstr>
      <vt:lpstr>Questions</vt:lpstr>
      <vt:lpstr>Questions</vt:lpstr>
      <vt:lpstr>Questions</vt:lpstr>
      <vt:lpstr>Questions</vt:lpstr>
      <vt:lpstr>FE Preparation</vt:lpstr>
      <vt:lpstr>FE Preparation</vt:lpstr>
    </vt:vector>
  </TitlesOfParts>
  <Company>© 2009 Pearson Addison-Wesley. All rights reserved.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dc:title>
  <dc:subject>Agricultural Transformation and Rural Development</dc:subject>
  <dc:creator>Michael P. Todaro</dc:creator>
  <cp:lastModifiedBy>Madumarov Eldar</cp:lastModifiedBy>
  <cp:revision>118</cp:revision>
  <dcterms:created xsi:type="dcterms:W3CDTF">1999-06-16T14:44:28Z</dcterms:created>
  <dcterms:modified xsi:type="dcterms:W3CDTF">2018-12-14T04:49:01Z</dcterms:modified>
</cp:coreProperties>
</file>