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AB721-CEF4-1680-4170-D94DBA3AF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FAD541-5C7D-27E4-B82E-15987C0DFF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7A87EA-EE39-61A6-1B68-8C6CBF221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D3B46-D467-408C-A01A-3897A8AFEC0D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FFF83-BBEF-EC74-7A99-EF0192EE7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03822-55FD-1A5A-3E89-29BC0F67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CCE19-E838-4758-A0D0-DA3616157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892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0D584-BF50-A256-C313-EA3463AFA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D9B7F8-BC35-E4E5-BF64-56C4D28235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8C937-07D8-3908-AF54-F46C22A23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D3B46-D467-408C-A01A-3897A8AFEC0D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9C5D22-DDF0-2087-7D56-D82CF7D98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FFE21E-CE4A-7939-F74E-66D18960A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CCE19-E838-4758-A0D0-DA3616157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580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9CD0B9-B472-9AC2-AE79-01071CAB4F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DB7AEA-179B-6B53-C1A9-C3B3D47F12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0B638-8875-CAB2-84A9-494D0D049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D3B46-D467-408C-A01A-3897A8AFEC0D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5680A-AC3A-1373-E2A3-0CAD03099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78ADFC-FEF3-C82B-4C2C-08C43CA29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CCE19-E838-4758-A0D0-DA3616157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591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29706-2F28-49F2-5666-F7F73DA4E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888BC-79BD-9C12-8A4C-BF485300F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83159-775A-1F12-8727-8F20011E4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D3B46-D467-408C-A01A-3897A8AFEC0D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4F9661-4EC1-59F8-6289-DDD25F50F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79CC8C-E8E3-74AB-2515-6C660BE81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CCE19-E838-4758-A0D0-DA3616157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10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4B511-E162-8768-6CED-A0FC2049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FC8A29-B033-233A-7970-3B49F5223A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1FD77B-DFAE-A70A-054B-04A0B77DA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D3B46-D467-408C-A01A-3897A8AFEC0D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876E5-482A-0B89-C7DD-97521F7C1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31651-88C6-30FD-CEF8-17C3D2964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CCE19-E838-4758-A0D0-DA3616157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887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C758D-F98F-8D2F-1D59-1CF3CC6B8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5BECA-3746-2DBD-5281-3991429F46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5AAEA5-5E6C-B31E-6CBA-1CF5A2A41E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4DBF81-765D-8943-BDED-53AF99B32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D3B46-D467-408C-A01A-3897A8AFEC0D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91850A-AFE5-6F24-73AA-1BEFE5FDF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234368-36A3-09ED-C859-7D6BC4215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CCE19-E838-4758-A0D0-DA3616157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222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024F6-A124-1D11-14C3-43B37FF3D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63AF92-8375-7AD6-87DD-AF779D207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634909-EF25-DBA2-D76B-BD8CE8710A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8F0B47-0BE1-4C4B-8F45-B45624AE41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EA8393-FF44-468B-F85C-ACDD3C5BEC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EC2035-56A4-B8E8-ED4A-745443DD8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D3B46-D467-408C-A01A-3897A8AFEC0D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379C2F-B97A-ED42-F1B5-879CE425B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36089-3477-E3C2-2B45-569576577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CCE19-E838-4758-A0D0-DA3616157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858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827FF-B28A-2EA6-4760-E3EC8C4FD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890F5A-9092-F790-F0D2-9F1435DEA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D3B46-D467-408C-A01A-3897A8AFEC0D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080DC4-CD7C-8123-967C-BAC08E2B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A09759-0762-E390-E9A7-42CE9AEAC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CCE19-E838-4758-A0D0-DA3616157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508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423BDF-0FA5-2EAD-40AE-F561422A2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D3B46-D467-408C-A01A-3897A8AFEC0D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402F23-7F13-1833-D4FE-37BA41525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E209D3-D44E-36FF-A8EE-5540FE8A2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CCE19-E838-4758-A0D0-DA3616157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965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3AAB6-2F20-C19B-C1E9-B3DECDAC9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1CAC2E-200D-9FD1-B744-2D46A3CA1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7B62FA-662B-E132-6C8C-05278D00FA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446487-26C7-84F8-D9B3-E7BD545A7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D3B46-D467-408C-A01A-3897A8AFEC0D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52788-AAA0-5991-C56A-7CD2C0823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895269-EC76-696B-C662-59A28FA6C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CCE19-E838-4758-A0D0-DA3616157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104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BD511-54EF-CB94-DFB6-3DCB81594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A772BF-131D-BE13-0991-6A3E43FE7B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04F4EF-776C-2F48-06DF-3E25E96395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52D99D-A768-9000-F5EA-F8A39E375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D3B46-D467-408C-A01A-3897A8AFEC0D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ABDBB0-DBBA-EAC0-9534-8C9055B17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66D65D-C109-C1D1-3C89-E138C7485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CCE19-E838-4758-A0D0-DA3616157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2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C344A8-5311-CFE1-AD7E-C11BE8C06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679D1-7436-EF98-5290-0EDD0C215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1DC3C-CD3F-C6B3-64CD-089FF23BEA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D3B46-D467-408C-A01A-3897A8AFEC0D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82B05B-2021-F251-406F-47C7BADD35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0E8CE2-B78F-FF7C-6F71-E1DB73926B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CCE19-E838-4758-A0D0-DA3616157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53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15BD2-18AD-4C6E-1366-E53F2EF6F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+mn-lt"/>
              </a:rPr>
              <a:t>Bankruptcy and Reorganization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BC307-9D46-D4B9-7B34-75C4C09BC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Financial distress </a:t>
            </a:r>
            <a:r>
              <a:rPr lang="en-US" sz="3200" dirty="0"/>
              <a:t>is financial hardship that can force a firm into </a:t>
            </a:r>
            <a:r>
              <a:rPr lang="en-US" sz="3200" b="1" dirty="0"/>
              <a:t>bankruptcy.</a:t>
            </a:r>
            <a:r>
              <a:rPr lang="en-US" sz="3200" dirty="0"/>
              <a:t> </a:t>
            </a:r>
          </a:p>
          <a:p>
            <a:r>
              <a:rPr lang="en-US" sz="3200" dirty="0"/>
              <a:t>It begins when a firm is unable to meet scheduled payments or when cashflow projections indicate that it will soon be unable to do so.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3578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A6392-9E60-FC66-FC88-07C8F2814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05D93-75DB-4248-13E2-FD60D548A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Settlement without Going Through Formal Bankruptcy;</a:t>
            </a:r>
          </a:p>
          <a:p>
            <a:pPr marL="514350" indent="-514350">
              <a:buAutoNum type="arabicPeriod"/>
            </a:pPr>
            <a:r>
              <a:rPr lang="en-US" sz="3200" b="1" dirty="0"/>
              <a:t>Informal Reorganization: </a:t>
            </a:r>
            <a:r>
              <a:rPr lang="en-US" sz="3200" dirty="0"/>
              <a:t>Creditors are willing to work with the firm to help it re-establish itself on a sound financial basis. It requires restructuring of the firm’s debt because current cashflows are insufficient to service existing debts. </a:t>
            </a:r>
          </a:p>
          <a:p>
            <a:pPr marL="0" indent="0">
              <a:buNone/>
            </a:pPr>
            <a:r>
              <a:rPr lang="en-US" sz="3200" dirty="0"/>
              <a:t>	For example, postponing dates of required payments, 	accepting lower principal amount, reducing interest rate 	on debt, etc. </a:t>
            </a:r>
            <a:endParaRPr lang="en-US" sz="3200" b="1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74387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77415-AA23-934D-FC28-7A64C085E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80DBA-6839-B745-AFF5-6790E866E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2. Informal Liquidation: </a:t>
            </a:r>
            <a:r>
              <a:rPr lang="en-US" sz="3200" dirty="0"/>
              <a:t>Liquidation of a firm’s assets through an “Assignment.” Assignment calls for title to the debtor’s asset to be transferred to a third party known as the “Assignee.” </a:t>
            </a:r>
          </a:p>
          <a:p>
            <a:pPr marL="0" indent="0">
              <a:buNone/>
            </a:pPr>
            <a:r>
              <a:rPr lang="en-US" sz="3200" dirty="0"/>
              <a:t>The assignee liquidates the assets through private sale or public auction, and the proceeds are distributed to creditors on a pro-rata basis.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681315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16A70-FE94-9F78-F127-ACFC38529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BCEEF-D04B-8DA8-C20A-54D9E93CA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Bankruptcy:</a:t>
            </a:r>
          </a:p>
          <a:p>
            <a:pPr marL="514350" indent="-514350">
              <a:buAutoNum type="arabicPeriod"/>
            </a:pPr>
            <a:r>
              <a:rPr lang="en-US" sz="3200" dirty="0"/>
              <a:t>This the liquidation of a firm’s assets  through the court system</a:t>
            </a:r>
          </a:p>
          <a:p>
            <a:pPr marL="514350" indent="-514350">
              <a:buAutoNum type="arabicPeriod"/>
            </a:pPr>
            <a:r>
              <a:rPr lang="en-US" sz="3200" dirty="0"/>
              <a:t>It may be voluntary or involuntary. </a:t>
            </a:r>
            <a:r>
              <a:rPr lang="en-US" sz="3200" dirty="0" err="1"/>
              <a:t>Thst</a:t>
            </a:r>
            <a:r>
              <a:rPr lang="en-US" sz="3200" dirty="0"/>
              <a:t> is, it may be filed by the firm’s management or by its creditors</a:t>
            </a:r>
          </a:p>
          <a:p>
            <a:pPr marL="514350" indent="-514350">
              <a:buAutoNum type="arabicPeriod"/>
            </a:pPr>
            <a:r>
              <a:rPr lang="en-US" sz="3200" dirty="0"/>
              <a:t>The two most common form of bankruptcy are </a:t>
            </a:r>
            <a:r>
              <a:rPr lang="en-US" sz="3200" dirty="0" err="1"/>
              <a:t>Chaper</a:t>
            </a:r>
            <a:r>
              <a:rPr lang="en-US" sz="3200" dirty="0"/>
              <a:t> 7, and Chapter 11.</a:t>
            </a:r>
          </a:p>
        </p:txBody>
      </p:sp>
    </p:spTree>
    <p:extLst>
      <p:ext uri="{BB962C8B-B14F-4D97-AF65-F5344CB8AC3E}">
        <p14:creationId xmlns:p14="http://schemas.microsoft.com/office/powerpoint/2010/main" val="1477121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40ECE-0B8E-89DB-5FE5-C7DBA6473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FBCF9-4762-6593-C74A-77B85EA06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4. Chapter 7 bankruptcy deal with liquidation</a:t>
            </a:r>
          </a:p>
          <a:p>
            <a:pPr marL="0" indent="0">
              <a:buNone/>
            </a:pPr>
            <a:r>
              <a:rPr lang="en-US" sz="3200" dirty="0"/>
              <a:t>5. Chapter 11 bankruptcy deals with reorganization</a:t>
            </a:r>
          </a:p>
          <a:p>
            <a:pPr marL="0" indent="0">
              <a:buNone/>
            </a:pPr>
            <a:r>
              <a:rPr lang="en-US" sz="3200" dirty="0"/>
              <a:t>6. A firm is official bankrupt when it files for bankruptcy with e </a:t>
            </a:r>
            <a:r>
              <a:rPr lang="en-US" sz="3200"/>
              <a:t>federal court.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04375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256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Bankruptcy and Reorganization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Amagoh Francis</dc:creator>
  <cp:lastModifiedBy>Amagoh Francis</cp:lastModifiedBy>
  <cp:revision>6</cp:revision>
  <dcterms:created xsi:type="dcterms:W3CDTF">2026-04-21T11:01:31Z</dcterms:created>
  <dcterms:modified xsi:type="dcterms:W3CDTF">2026-04-21T12:11:49Z</dcterms:modified>
</cp:coreProperties>
</file>