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</p:sldIdLst>
  <p:sldSz cx="9144000" cy="6858000" type="screen4x3"/>
  <p:notesSz cx="7099300" cy="10234613"/>
  <p:embeddedFontLst>
    <p:embeddedFont>
      <p:font typeface="Wingdings 3" panose="05040102010807070707" pitchFamily="18" charset="2"/>
      <p:regular r:id="rId20"/>
    </p:embeddedFont>
    <p:embeddedFont>
      <p:font typeface="Book Antiqua" panose="02040602050305030304" pitchFamily="18" charset="0"/>
      <p:regular r:id="rId21"/>
      <p:bold r:id="rId22"/>
      <p:italic r:id="rId23"/>
      <p:boldItalic r:id="rId24"/>
    </p:embeddedFont>
    <p:embeddedFont>
      <p:font typeface="Wingdings 2" panose="05020102010507070707" pitchFamily="18" charset="2"/>
      <p:regular r:id="rId25"/>
    </p:embeddedFont>
    <p:embeddedFont>
      <p:font typeface="Lucida Sans" panose="020B0602030504020204" pitchFamily="34" charset="0"/>
      <p:regular r:id="rId26"/>
      <p:bold r:id="rId27"/>
      <p:italic r:id="rId28"/>
      <p:boldItalic r:id="rId29"/>
    </p:embeddedFont>
  </p:embeddedFontLst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EA69AE6A-60BD-4B60-A8C9-DFF056F2D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2189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61DD8088-F2F6-4934-8926-6E087F751F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00786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CA0AEB-BB4C-4A47-BD8D-DA45F6AB25DB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66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962984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AC4365-8619-4CC1-AB7C-B2D7C67DB0C2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1860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FFF8AF-65D4-4950-9E70-1409A7455FD3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1619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5F4D9D-EA85-49A3-AF5E-207D4BA47F8E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10912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A92FA5-C70E-41F1-8200-2DD18DD71BA5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17821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09C54D-AA0A-47DE-81EB-518AA01810B6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537539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F3F24-8306-4BA8-8937-64F42D9B5B06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50725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91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9EF9CE-91B0-4832-BE2A-3AF901BB3DF3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0553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71ABFA-3E4F-43D6-92CA-43DDF113D63D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6577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C462C5-FECA-406C-A651-0D67842C54BF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7178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6B2194-0D17-4F45-B4BF-DDA6ACEC850B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0670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A736AE-CEFF-4FB5-8F65-48D93CA1A866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327703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6D3FB9-3F95-48E0-9BC8-782852A903A3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5794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011AC5-E854-464F-A7D1-88828E8DA339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0162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E99BA6-34A8-46A0-B173-AED8C383C8BF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71371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021586-9DE4-4C93-95DF-42EBFBC4B57C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6878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608E0-611F-4EFE-9C24-895D898FC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45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8F466-1E61-4959-94CE-093EE23C2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2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B2B8C-55A7-40E4-B772-E371C7C3B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1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8EE72-E0E8-4ED1-AC06-5A429298E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0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C64F9-4DDF-42B5-8E5D-A2D242E4B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00F4-7BDA-494E-B87C-F719E7110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D34D5-F4F4-4451-BC0B-20B3D97FE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48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C778F-B449-45D4-A0A1-561385100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7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693A-CD34-4D6E-970E-B6ADA3D55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5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70609-7C4D-418A-9FAB-8D0A3E0CD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BE46-3646-42C5-B36D-CA9DA4869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12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A059E64C-ECC5-4EEB-ABF0-277046482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Training (Chapter 13)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Week 14 (Session </a:t>
            </a:r>
            <a:r>
              <a:rPr lang="en-US" altLang="en-US" dirty="0" smtClean="0"/>
              <a:t>36)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/>
              <a:t>November </a:t>
            </a:r>
            <a:r>
              <a:rPr lang="en-US" altLang="en-US" dirty="0" smtClean="0"/>
              <a:t>22, 2023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7) Economic data for a mythical economy in the years 2006-2010 are summarized in the figure above. Assume that the spending formulas and tax schedules are identical for all years. When the economy is above full employment, the government has a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procyclical policy.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budget surplus.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budget deficit.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balanced budget.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9DEF1E-F78B-4F76-9C39-76AB3436B89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0E5D23-8C6F-4D0C-9296-0378C5531D9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7375"/>
            <a:ext cx="4572000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8) The figure above shows tax revenues and government expenditures in the economy of Meadowlake. Potential GDP is $13 trillion. If real GDP is $13 trillion, then the government has a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balanced budget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cyclical surplus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structural surplus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cyclical deficit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1E1129-BD81-4CB8-B644-0D109694281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9) The figure above shows tax revenues and government expenditures in the economy of Meadowlake. Potential GDP is $15 trillion. If real GDP is $11 trillion, then the government has a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fr-FR" altLang="en-US" sz="2400" smtClean="0"/>
              <a:t>A) structural surplus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fr-FR" altLang="en-US" sz="2400" smtClean="0"/>
              <a:t>B) cyclical surplus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cyclical deficit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structural deficit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C5EF69-F1CC-4EB9-B9DD-3CDD3A40D38A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10) Suppose that real GDP equals potential GDP, but the government believes that the economy is in a below full-employment equilibrium. As a result, the  government increases its expenditure on goods and services. In response to the government’s fiscal policy,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aggregate demand will increase.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potential GDP decreases.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an equilibrium with real GDP less than potential GDP will occur.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None of the above answers is correct..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D4BB23-0EF1-4F95-8FE8-1E92BBEB6CA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11) The use of fiscal policy is limited because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time lags associated with fiscal policy may cause the policy to take effect too late to solve the problem it was supposed to address.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the President may have different goals than Congress.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the economy is almost always at full employment.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there is never a long enough time lag.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1D4943-6FD4-4BFC-9183-1A88E7F0E2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12) A country reports that its government outlays total $1.8 trillion and its receipts total $1.6 trillion. Does the country have a budget surplus or deficit and what is the surplus or deficit?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8BB48C-E281-453E-88B8-9768854D53E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57350" y="4014788"/>
            <a:ext cx="548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12) The country has a budget deficit. </a:t>
            </a:r>
          </a:p>
          <a:p>
            <a:pPr eaLnBrk="1" hangingPunct="1"/>
            <a:r>
              <a:rPr lang="en-US" altLang="en-US"/>
              <a:t>The deficit equals $0.2 trillion.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/>
              <a:t>Training (Chapter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1773C9-459E-48D3-9ED4-1EC94EDD4FF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1) The Laffer curve shows that increasing ________ increases ________ when ________ low.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tax rates; tax revenue; tax rates are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potential GDP; tax revenue; tax revenue is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tax revenue; potential GDP; tax revenue is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None of the above answers is correct.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7488AB-A4F9-4A32-B0C8-96C13725455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2) A decrease in the income tax rate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increases the tax wedge.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decreases potential GDP.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increases the supply of labor.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decreases the demand for labor.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CD155A-C0C4-4E90-A968-1FADC81F7C41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3) A fall in income that results in a decrease in tax revenues is an example of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needs-tested tax programs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automatic fiscal policy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discretionary fiscal policy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a recession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83F6E4-FDC9-46E2-BC33-30D017AFAF11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4) When the economy grows, ________ increase because real GDP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structural deficits; decreases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tax revenues; increases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tax revenues; decreases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recognition lags; increases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B5BFE4-7C43-4473-9B6A-CDE45655439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5) Which of the following relationships is correct?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actual budget deficit = structural deficit + cyclical deficit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actual budget deficit = structural deficit - cyclical deficit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cyclical deficit = actual budget deficit + structural deficit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cyclical surplus = actual budget deficit - cyclical deficit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8261E51-ED64-4753-BFFF-C8FAAE6C069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AE957CA-69DD-4B0B-91F6-25316D0FD0C3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319338"/>
            <a:ext cx="54864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13)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6) Economic data for a mythical economy in the years 2006-2010 are summarized in the figure above. Assume that the spending formulas and tax schedules are identical for all years. When the economy is at full employment, the government has a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A) procyclical policy.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B) budget deficit.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C) balanced budget.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 smtClean="0"/>
              <a:t>D) budget surplus.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11/22/2023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26D2A9-0F83-4B10-8FB7-A85ABEFA62A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6317</TotalTime>
  <Words>1004</Words>
  <Application>Microsoft Office PowerPoint</Application>
  <PresentationFormat>On-screen Show (4:3)</PresentationFormat>
  <Paragraphs>188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Wingdings 3</vt:lpstr>
      <vt:lpstr>Times New Roman</vt:lpstr>
      <vt:lpstr>Book Antiqua</vt:lpstr>
      <vt:lpstr>Wingdings</vt:lpstr>
      <vt:lpstr>Arial</vt:lpstr>
      <vt:lpstr>Wingdings 2</vt:lpstr>
      <vt:lpstr>Lucida Sans</vt:lpstr>
      <vt:lpstr>Apex</vt:lpstr>
      <vt:lpstr>ECN2102 macroeconomics (3 Credits/5 ECTS)  Training (Chapter 13)</vt:lpstr>
      <vt:lpstr>Outline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cp:lastModifiedBy>Eldar Madumarov</cp:lastModifiedBy>
  <cp:revision>443</cp:revision>
  <dcterms:created xsi:type="dcterms:W3CDTF">1998-07-20T20:52:32Z</dcterms:created>
  <dcterms:modified xsi:type="dcterms:W3CDTF">2023-11-17T11:13:25Z</dcterms:modified>
</cp:coreProperties>
</file>