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1" r:id="rId15"/>
    <p:sldId id="272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8" r:id="rId24"/>
    <p:sldId id="273" r:id="rId25"/>
    <p:sldId id="274" r:id="rId26"/>
    <p:sldId id="275" r:id="rId27"/>
    <p:sldId id="288" r:id="rId28"/>
    <p:sldId id="287" r:id="rId29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ACA3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76258" autoAdjust="0"/>
  </p:normalViewPr>
  <p:slideViewPr>
    <p:cSldViewPr>
      <p:cViewPr varScale="1">
        <p:scale>
          <a:sx n="64" d="100"/>
          <a:sy n="64" d="100"/>
        </p:scale>
        <p:origin x="-198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4EF72-C4A1-4C20-9063-1125DE6B239F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FBF3B-CAAF-42C7-991E-0572B8A30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63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3F7EB42-E6A2-4498-B7E4-3692F87CC6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70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Jan 2018 – 7,597,313,000</a:t>
            </a:r>
          </a:p>
          <a:p>
            <a:r>
              <a:rPr lang="en-US" altLang="en-US" dirty="0" smtClean="0"/>
              <a:t>Sept 10,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2018 – 7,648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B7DCC5-3A9A-43F4-BEB7-E48AE4D71A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F0B075-09EE-4A8F-85EA-C68D199524F9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62" y="4410504"/>
            <a:ext cx="5094177" cy="417766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Notice that many of these biological hotspots tend to be within tropical areas, and it is well known that tropical rain forests tend to have areas of high biological diversity. 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480CF8-E8C4-48FD-ACF2-C24B3F47B7EF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62" y="4410504"/>
            <a:ext cx="5094177" cy="417766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8E4AF3-AC19-4B07-B0B7-E5EA57A049E8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62" y="4410504"/>
            <a:ext cx="5094177" cy="417766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F77A5B-AE8B-4580-AA67-DE3A2971C054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387350"/>
            <a:ext cx="4641850" cy="34813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235" y="4177666"/>
            <a:ext cx="5402423" cy="479707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0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E23D99-274D-4061-9AEB-654E5D40757E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E21650-1608-431F-A896-44DBA4520ED3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309563"/>
            <a:ext cx="4641850" cy="34813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235" y="3791093"/>
            <a:ext cx="5170427" cy="533738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IUCN – International Union for Conservation of Nature</a:t>
            </a:r>
            <a:endParaRPr lang="ru-RU" altLang="en-US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B707E0-7D26-4177-93F7-8D6755816E96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62" y="4410504"/>
            <a:ext cx="5094177" cy="417766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Biomes are broadly defined life zones, with similar climates, topographies, soil and biology. (bio- means "life.")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C6E71C-E458-4DDA-AA72-850FCAE08523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62" y="4410504"/>
            <a:ext cx="5094177" cy="417766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major factors determining the characteristics of biomes: temp-re and precipitation. Life is affected either by a lack or an abundance of either.  F.i., where there is little moisture - deserts, whether they are in warm or extremely cold areas (like the north slopes of Alaska).  Where there are extremely low or very high T-s, life is also affected. Most productive and diverse ecosystems are the wettest and warmest, including the tropical rain forests.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665DE6-85BB-4A2B-B862-8A6B1EE2DB8A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62" y="4410504"/>
            <a:ext cx="5094177" cy="417766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Notice the deserts, generally outlined in a color similar to sand.  Grasslands are found in temperate areas and the tropical rain forests are clustered near the equator.</a:t>
            </a:r>
          </a:p>
          <a:p>
            <a:pPr eaLnBrk="1" hangingPunct="1"/>
            <a:r>
              <a:rPr lang="en-US" altLang="en-US" dirty="0" smtClean="0"/>
              <a:t>Coniferous – </a:t>
            </a:r>
            <a:r>
              <a:rPr lang="ru-RU" altLang="en-US" dirty="0" smtClean="0"/>
              <a:t>хвойный</a:t>
            </a:r>
          </a:p>
          <a:p>
            <a:pPr eaLnBrk="1" hangingPunct="1"/>
            <a:r>
              <a:rPr lang="en-US" altLang="en-US" dirty="0" smtClean="0"/>
              <a:t>boreal </a:t>
            </a:r>
            <a:r>
              <a:rPr lang="ru-RU" altLang="en-US" dirty="0" smtClean="0"/>
              <a:t> - арктический, северный</a:t>
            </a:r>
          </a:p>
          <a:p>
            <a:pPr eaLnBrk="1" hangingPunct="1"/>
            <a:r>
              <a:rPr lang="en-US" altLang="en-US" dirty="0" err="1" smtClean="0"/>
              <a:t>Decidious</a:t>
            </a:r>
            <a:r>
              <a:rPr lang="en-US" altLang="en-US" baseline="0" dirty="0" smtClean="0"/>
              <a:t> - </a:t>
            </a:r>
            <a:r>
              <a:rPr lang="ru-RU" altLang="en-US" baseline="0" dirty="0" smtClean="0"/>
              <a:t>лиственный</a:t>
            </a:r>
            <a:endParaRPr lang="ru-RU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500" indent="-289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231" indent="-2318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2923" indent="-2318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6615" indent="-2318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0307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000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7692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1384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F2DC69BD-E56F-44AF-8AD6-9C43189D0066}" type="slidenum">
              <a:rPr lang="en-US" altLang="en-US" smtClean="0">
                <a:latin typeface="Times New Roman" pitchFamily="18" charset="0"/>
              </a:rPr>
              <a:pPr>
                <a:defRPr/>
              </a:pPr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Deserts </a:t>
            </a:r>
            <a:r>
              <a:rPr lang="ru-RU" dirty="0" smtClean="0"/>
              <a:t>– </a:t>
            </a:r>
            <a:r>
              <a:rPr lang="ru-RU" dirty="0"/>
              <a:t>44%, </a:t>
            </a:r>
            <a:r>
              <a:rPr lang="en-US" dirty="0" err="1" smtClean="0"/>
              <a:t>semideserts</a:t>
            </a:r>
            <a:r>
              <a:rPr lang="ru-RU" dirty="0" smtClean="0"/>
              <a:t> </a:t>
            </a:r>
            <a:r>
              <a:rPr lang="ru-RU" dirty="0"/>
              <a:t>– 14%,</a:t>
            </a:r>
            <a:r>
              <a:rPr lang="ru-RU" baseline="0" dirty="0"/>
              <a:t> </a:t>
            </a:r>
            <a:r>
              <a:rPr lang="en-US" baseline="0" dirty="0" smtClean="0"/>
              <a:t>steppes</a:t>
            </a:r>
            <a:r>
              <a:rPr lang="ru-RU" baseline="0" dirty="0" smtClean="0"/>
              <a:t> </a:t>
            </a:r>
            <a:r>
              <a:rPr lang="ru-RU" baseline="0" dirty="0"/>
              <a:t>– 26%, </a:t>
            </a:r>
            <a:r>
              <a:rPr lang="en-US" baseline="0" dirty="0" smtClean="0"/>
              <a:t>forests</a:t>
            </a:r>
            <a:r>
              <a:rPr lang="ru-RU" baseline="0" dirty="0" smtClean="0"/>
              <a:t> </a:t>
            </a:r>
            <a:r>
              <a:rPr lang="ru-RU" baseline="0" dirty="0"/>
              <a:t>– 4.6%, </a:t>
            </a:r>
            <a:r>
              <a:rPr lang="en-US" baseline="0" dirty="0" smtClean="0"/>
              <a:t>mountains</a:t>
            </a:r>
            <a:r>
              <a:rPr lang="ru-RU" baseline="0" smtClean="0"/>
              <a:t> </a:t>
            </a:r>
            <a:r>
              <a:rPr lang="ru-RU" baseline="0" dirty="0"/>
              <a:t>– 10%.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EB42-E6A2-4498-B7E4-3692F87CC69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FB8D1A-174A-4C5F-A076-57E02A4A1DA2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62" y="4410504"/>
            <a:ext cx="5094177" cy="417766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500" indent="-289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231" indent="-2318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2923" indent="-2318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6615" indent="-2318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0307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000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7692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1384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D089807D-A083-4EA6-99B1-48E4AEB3760E}" type="slidenum">
              <a:rPr lang="en-US" altLang="en-US" smtClean="0">
                <a:latin typeface="Times New Roman" pitchFamily="18" charset="0"/>
              </a:rPr>
              <a:pPr>
                <a:defRPr/>
              </a:pPr>
              <a:t>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500" indent="-289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231" indent="-2318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2923" indent="-2318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6615" indent="-2318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0307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000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7692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1384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54D3EE5-00ED-4CE6-816C-0BB097A78074}" type="slidenum">
              <a:rPr lang="en-US" altLang="en-US" smtClean="0">
                <a:latin typeface="Times New Roman" pitchFamily="18" charset="0"/>
              </a:rPr>
              <a:pPr>
                <a:defRPr/>
              </a:pPr>
              <a:t>10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500" indent="-289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231" indent="-2318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2923" indent="-2318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6615" indent="-2318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0307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000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7692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1384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D3E94A75-3A49-49C0-98B4-8701C98D1A1C}" type="slidenum">
              <a:rPr lang="en-US" altLang="en-US" smtClean="0">
                <a:latin typeface="Times New Roman" pitchFamily="18" charset="0"/>
              </a:rPr>
              <a:pPr>
                <a:defRPr/>
              </a:pPr>
              <a:t>11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Non-material: thermal, radiation, noise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500" indent="-289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231" indent="-2318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2923" indent="-2318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6615" indent="-2318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0307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000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7692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1384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DE482BDD-435F-4E83-8605-26DDECD13641}" type="slidenum">
              <a:rPr lang="en-US" altLang="en-US" smtClean="0">
                <a:latin typeface="Times New Roman" pitchFamily="18" charset="0"/>
              </a:rPr>
              <a:pPr>
                <a:defRPr/>
              </a:pPr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00E1D9-0460-4106-82D3-F73456C33084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62" y="4100053"/>
            <a:ext cx="5094177" cy="495230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EC5DBD-C36D-43ED-A770-E65541F5B054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62" y="4410504"/>
            <a:ext cx="5094177" cy="417766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A species is considered </a:t>
            </a:r>
            <a:r>
              <a:rPr lang="en-US" altLang="en-US" b="1" dirty="0" smtClean="0"/>
              <a:t>invasive</a:t>
            </a:r>
            <a:r>
              <a:rPr lang="en-US" altLang="en-US" dirty="0" smtClean="0"/>
              <a:t> if it causes damage to an established ecosystem. </a:t>
            </a:r>
          </a:p>
          <a:p>
            <a:pPr eaLnBrk="1" hangingPunct="1"/>
            <a:r>
              <a:rPr lang="en-US" altLang="en-US" dirty="0" smtClean="0"/>
              <a:t>An </a:t>
            </a:r>
            <a:r>
              <a:rPr lang="en-US" altLang="en-US" b="1" dirty="0" smtClean="0"/>
              <a:t>exotic</a:t>
            </a:r>
            <a:r>
              <a:rPr lang="en-US" altLang="en-US" dirty="0" smtClean="0"/>
              <a:t> species is any organism not native to an area, but not necessarily found in the wild. </a:t>
            </a:r>
          </a:p>
          <a:p>
            <a:pPr eaLnBrk="1" hangingPunct="1"/>
            <a:r>
              <a:rPr lang="en-US" altLang="en-US" u="sng" dirty="0" smtClean="0"/>
              <a:t>All invasive species are exotic, but not all exotic species are invasive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6251D6-6DD6-4AA9-BCE1-0B0D6AFA776E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62" y="4410504"/>
            <a:ext cx="5094177" cy="417766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Mongoose - </a:t>
            </a:r>
            <a:r>
              <a:rPr lang="kk-KZ" altLang="en-US" smtClean="0"/>
              <a:t>мангуст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Introduction of the mongoose into Hawaii has had a dramatic negative impact on the native bird population, as native birds did not have defense mechanisms against this aggressive predator.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249" name="Rectangle 169"/>
          <p:cNvSpPr>
            <a:spLocks noGrp="1" noChangeArrowheads="1"/>
          </p:cNvSpPr>
          <p:nvPr>
            <p:ph type="dt" sz="half" idx="2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251" name="Rectangle 1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9A07DB-FFC2-49D4-AD51-8DBE52D94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80077-765D-43A9-8C13-9B81449D0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A2DB7-D397-48DB-8AF2-B1627AA03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C7667537-A237-41D3-B4E3-39744F6D2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64EF36AF-2FC9-49AA-8AB7-6CA1E359E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97FE7-DD3B-4B6B-A956-260A2F999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28330-1DA7-4B84-A175-A0409DA2E0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2F370-0F0B-4096-B45E-A78A31EE23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9D9BA-A9E6-4DF4-8C63-D3A9814224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B807C-6C0E-47CD-8103-607F077E4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1B6C0-8CA6-4F0E-8FBC-CF5BEE4E6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4059F-68C4-4198-AFFA-E7696C8C6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E97DD-3FEC-4C3F-BE37-3CB543AC5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7C39CFA0-CB0B-4652-AA35-6DD4EDCF62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solarnavigator.net/archaeology/archaeology_images/dinosaur_scene.jpg&amp;imgrefurl=http://www.solarnavigator.net/archaeology/dinosaurs.htm&amp;h=565&amp;w=535&amp;sz=17&amp;hl=en&amp;start=9&amp;tbnid=UiwRO2vPnyK0-M:&amp;tbnh=134&amp;tbnw=127&amp;prev=/images?q=dinosaur+extinction&amp;svnum=10&amp;hl=en&amp;lr=&amp;rls=GGLD,GGLD:2004-33,GGLD:en&amp;sa=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mhhe.com/biosci/esp/2001_es/folder_structure/pr/m1/s3/assets/images/prm1s3_1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71800" y="1295400"/>
            <a:ext cx="6096000" cy="2362200"/>
          </a:xfrm>
        </p:spPr>
        <p:txBody>
          <a:bodyPr/>
          <a:lstStyle/>
          <a:p>
            <a:r>
              <a:rPr lang="en-US" sz="4400" b="1" dirty="0" smtClean="0">
                <a:latin typeface="Comic Sans MS" pitchFamily="66" charset="0"/>
              </a:rPr>
              <a:t>Basics of Ecology (2)</a:t>
            </a:r>
            <a:r>
              <a:rPr lang="en-US" sz="4800" b="1" dirty="0" smtClean="0">
                <a:latin typeface="Comic Sans MS" pitchFamily="66" charset="0"/>
              </a:rPr>
              <a:t/>
            </a:r>
            <a:br>
              <a:rPr lang="en-US" sz="4800" b="1" dirty="0" smtClean="0">
                <a:latin typeface="Comic Sans MS" pitchFamily="66" charset="0"/>
              </a:rPr>
            </a:b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3962400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dirty="0" smtClean="0">
                <a:latin typeface="Comic Sans MS" pitchFamily="66" charset="0"/>
              </a:rPr>
              <a:t>Lecture 2</a:t>
            </a:r>
          </a:p>
          <a:p>
            <a:pPr eaLnBrk="1" hangingPunct="1"/>
            <a:endParaRPr lang="en-US" altLang="en-US" sz="3600" dirty="0" smtClean="0">
              <a:latin typeface="Comic Sans MS" pitchFamily="66" charset="0"/>
            </a:endParaRPr>
          </a:p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Ecological Data Evaluation</a:t>
            </a:r>
          </a:p>
          <a:p>
            <a:r>
              <a:rPr lang="en-US" sz="3600" b="1" dirty="0" smtClean="0">
                <a:latin typeface="Comic Sans MS" pitchFamily="66" charset="0"/>
              </a:rPr>
              <a:t>GEN/PAD2030.2 </a:t>
            </a:r>
            <a:endParaRPr lang="en-US" altLang="en-US" sz="3600" b="1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9A07DB-FFC2-49D4-AD51-8DBE52D9444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4145A-4AA1-40D2-8D32-4A6E49C5025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 useBgFill="1"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246813" cy="919163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2. Depletion of Resour</a:t>
            </a:r>
            <a:r>
              <a:rPr lang="en-US" altLang="en-US" sz="3600" b="1" dirty="0" smtClean="0">
                <a:solidFill>
                  <a:schemeClr val="tx1"/>
                </a:solidFill>
                <a:latin typeface="Arial" charset="0"/>
              </a:rPr>
              <a:t>ces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100" b="1" dirty="0" smtClean="0">
                <a:latin typeface="Comic Sans MS" pitchFamily="66" charset="0"/>
              </a:rPr>
              <a:t>Resources</a:t>
            </a:r>
            <a:r>
              <a:rPr lang="en-US" altLang="en-US" sz="3100" dirty="0" smtClean="0">
                <a:latin typeface="Comic Sans MS" pitchFamily="66" charset="0"/>
              </a:rPr>
              <a:t> : </a:t>
            </a:r>
            <a:r>
              <a:rPr lang="en-US" altLang="en-US" sz="2400" dirty="0" smtClean="0">
                <a:latin typeface="Comic Sans MS" pitchFamily="66" charset="0"/>
              </a:rPr>
              <a:t>fuels, minerals, water, soil, timber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i="1" dirty="0" smtClean="0">
                <a:latin typeface="Comic Sans MS" pitchFamily="66" charset="0"/>
              </a:rPr>
              <a:t>   depleted = used up: destroyed; diluted, unfit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i="1" dirty="0" smtClean="0">
                <a:solidFill>
                  <a:srgbClr val="800000"/>
                </a:solidFill>
                <a:latin typeface="Comic Sans MS" pitchFamily="66" charset="0"/>
              </a:rPr>
              <a:t>Oil – 40 yrs, gas – 50-60 yrs, coal – 200 yrs.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800" b="1" i="1" dirty="0" smtClean="0">
              <a:solidFill>
                <a:srgbClr val="800000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i="1" dirty="0" smtClean="0">
                <a:latin typeface="Comic Sans MS" pitchFamily="66" charset="0"/>
              </a:rPr>
              <a:t>		     </a:t>
            </a:r>
            <a:r>
              <a:rPr lang="en-US" altLang="en-US" sz="3300" b="1" dirty="0" smtClean="0">
                <a:latin typeface="Comic Sans MS" pitchFamily="66" charset="0"/>
              </a:rPr>
              <a:t>3. Pollution</a:t>
            </a:r>
            <a:endParaRPr lang="en-US" altLang="en-US" sz="2800" b="1" i="1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b="1" u="sng" dirty="0" smtClean="0">
                <a:latin typeface="Comic Sans MS" pitchFamily="66" charset="0"/>
              </a:rPr>
              <a:t>Definition</a:t>
            </a:r>
            <a:r>
              <a:rPr lang="en-US" altLang="en-US" sz="2600" dirty="0" smtClean="0">
                <a:latin typeface="Comic Sans MS" pitchFamily="66" charset="0"/>
              </a:rPr>
              <a:t>: </a:t>
            </a:r>
            <a:r>
              <a:rPr lang="en-US" altLang="en-US" sz="2400" b="1" dirty="0" smtClean="0">
                <a:latin typeface="Comic Sans MS" pitchFamily="66" charset="0"/>
              </a:rPr>
              <a:t>Pollution is a reduction in the quality of the environment by the introduction of impurities.</a:t>
            </a:r>
            <a:endParaRPr lang="en-US" altLang="en-US" sz="2400" b="1" i="1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800" i="1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i="1" dirty="0" smtClean="0">
                <a:latin typeface="Comic Sans MS" pitchFamily="66" charset="0"/>
              </a:rPr>
              <a:t>Examples: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200" i="1" dirty="0" smtClean="0">
                <a:latin typeface="Comic Sans MS" pitchFamily="66" charset="0"/>
              </a:rPr>
              <a:t>Smoke pollutes the air.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200" i="1" dirty="0" smtClean="0">
                <a:latin typeface="Comic Sans MS" pitchFamily="66" charset="0"/>
              </a:rPr>
              <a:t>Sewage pollutes water.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200" i="1" dirty="0" smtClean="0">
                <a:latin typeface="Comic Sans MS" pitchFamily="66" charset="0"/>
              </a:rPr>
              <a:t>Give more examples.</a:t>
            </a:r>
            <a:endParaRPr lang="en-US" altLang="en-US" sz="2800" i="1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10455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F2CE4-F2A1-426B-81B5-E26DBD589A56}" type="slidenum">
              <a:rPr lang="en-US" sz="2000" b="1"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6551613" cy="690563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Types of pollution:                material &amp; non-material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04800" y="12954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2600" b="1" dirty="0">
                <a:solidFill>
                  <a:srgbClr val="800000"/>
                </a:solidFill>
                <a:latin typeface="Comic Sans MS" pitchFamily="66" charset="0"/>
              </a:rPr>
              <a:t>Material</a:t>
            </a:r>
            <a:r>
              <a:rPr lang="en-US" altLang="en-US" sz="2600" dirty="0">
                <a:solidFill>
                  <a:srgbClr val="800000"/>
                </a:solidFill>
                <a:latin typeface="Comic Sans MS" pitchFamily="66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>
                <a:solidFill>
                  <a:srgbClr val="800000"/>
                </a:solidFill>
                <a:latin typeface="Comic Sans MS" pitchFamily="66" charset="0"/>
              </a:rPr>
              <a:t>Air pollution</a:t>
            </a:r>
            <a:r>
              <a:rPr lang="en-US" altLang="en-US" sz="2600" dirty="0">
                <a:latin typeface="Comic Sans MS" pitchFamily="66" charset="0"/>
              </a:rPr>
              <a:t>: industrial emissions, cars, smoke, fires, agricultural farms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>
                <a:solidFill>
                  <a:srgbClr val="800000"/>
                </a:solidFill>
                <a:latin typeface="Comic Sans MS" pitchFamily="66" charset="0"/>
              </a:rPr>
              <a:t>Water:</a:t>
            </a:r>
            <a:r>
              <a:rPr lang="en-US" altLang="en-US" sz="2600" dirty="0">
                <a:latin typeface="Comic Sans MS" pitchFamily="66" charset="0"/>
              </a:rPr>
              <a:t> industrial wastes, agricultural runoffs (pesticides, herbicides, fertilizers), garbage, biological contamination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>
                <a:solidFill>
                  <a:srgbClr val="800000"/>
                </a:solidFill>
                <a:latin typeface="Comic Sans MS" pitchFamily="66" charset="0"/>
              </a:rPr>
              <a:t>Soil</a:t>
            </a:r>
            <a:r>
              <a:rPr lang="en-US" altLang="en-US" sz="2600" dirty="0">
                <a:latin typeface="Comic Sans MS" pitchFamily="66" charset="0"/>
              </a:rPr>
              <a:t>: agricultural runoffs (pesticides, herbicides, fertilizers), solid wastes, infiltration via water to soil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 dirty="0">
                <a:latin typeface="Comic Sans MS" pitchFamily="66" charset="0"/>
              </a:rPr>
              <a:t>     Acid rain (NOx+SO2) – air, water &amp; soil </a:t>
            </a:r>
            <a:r>
              <a:rPr lang="en-US" altLang="en-US" sz="2400" i="1" dirty="0" smtClean="0">
                <a:latin typeface="Comic Sans MS" pitchFamily="66" charset="0"/>
              </a:rPr>
              <a:t>involved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800" i="1" dirty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b="1" dirty="0">
                <a:solidFill>
                  <a:srgbClr val="800000"/>
                </a:solidFill>
                <a:latin typeface="Comic Sans MS" pitchFamily="66" charset="0"/>
              </a:rPr>
              <a:t>Non-material</a:t>
            </a:r>
            <a:r>
              <a:rPr lang="en-US" altLang="en-US" sz="2600" dirty="0">
                <a:solidFill>
                  <a:srgbClr val="800000"/>
                </a:solidFill>
                <a:latin typeface="Comic Sans MS" pitchFamily="66" charset="0"/>
              </a:rPr>
              <a:t>: </a:t>
            </a:r>
            <a:r>
              <a:rPr lang="en-US" altLang="en-US" sz="2600" dirty="0">
                <a:latin typeface="Comic Sans MS" pitchFamily="66" charset="0"/>
              </a:rPr>
              <a:t>radiation, noise, thermal</a:t>
            </a:r>
          </a:p>
        </p:txBody>
      </p:sp>
    </p:spTree>
    <p:extLst>
      <p:ext uri="{BB962C8B-B14F-4D97-AF65-F5344CB8AC3E}">
        <p14:creationId xmlns:p14="http://schemas.microsoft.com/office/powerpoint/2010/main" xmlns="" val="3555612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6" descr="dinosaur_sce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-1"/>
            <a:ext cx="2362200" cy="2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07172-BDBE-455C-A3B3-3B0190D14134}" type="slidenum">
              <a:rPr lang="en-US" sz="2000" b="1"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246813" cy="919163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4. Loss of biodiversity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7772400" cy="38862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Biodiversity</a:t>
            </a:r>
            <a:r>
              <a:rPr lang="en-US" dirty="0" smtClean="0">
                <a:latin typeface="Comic Sans MS" pitchFamily="66" charset="0"/>
              </a:rPr>
              <a:t> - number and variety  of organisms in a given area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Comic Sans MS" pitchFamily="66" charset="0"/>
              </a:rPr>
              <a:t>It is often used to measure the health of an ecosystem: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Comic Sans MS" pitchFamily="66" charset="0"/>
              </a:rPr>
              <a:t>The richer biodiversity, the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healthier the ecosystem.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Comic Sans MS" pitchFamily="66" charset="0"/>
              </a:rPr>
              <a:t>- What causes loss of biodiversity?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Comic Sans MS" pitchFamily="66" charset="0"/>
              </a:rPr>
              <a:t>- </a:t>
            </a: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Extinction</a:t>
            </a:r>
            <a:r>
              <a:rPr lang="en-US" dirty="0" smtClean="0">
                <a:latin typeface="Comic Sans MS" pitchFamily="66" charset="0"/>
              </a:rPr>
              <a:t>, mainly due to habitat destruction 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955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172200"/>
            <a:ext cx="1838325" cy="349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7E1C5A07-C390-4D13-BA71-1D9CB8B8CF9E}" type="slidenum">
              <a:rPr lang="en-US" altLang="en-US" sz="20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2000" smtClean="0">
              <a:solidFill>
                <a:schemeClr val="tx1"/>
              </a:solidFill>
            </a:endParaRPr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486400" cy="914400"/>
          </a:xfrm>
          <a:ln w="12700"/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atin typeface="Comic Sans MS" pitchFamily="66" charset="0"/>
              </a:rPr>
              <a:t>Biodiversity</a:t>
            </a:r>
            <a:endParaRPr lang="en-US" sz="4000" dirty="0" smtClean="0">
              <a:latin typeface="Comic Sans MS" pitchFamily="66" charset="0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7772400" cy="34290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Comic Sans MS" pitchFamily="66" charset="0"/>
              </a:rPr>
              <a:t>Genetic diversity </a:t>
            </a:r>
            <a:r>
              <a:rPr lang="en-US" altLang="en-US" sz="2400" dirty="0" smtClean="0">
                <a:latin typeface="Comic Sans MS" pitchFamily="66" charset="0"/>
              </a:rPr>
              <a:t>- variety of different versions of the same genes within a species</a:t>
            </a:r>
            <a:r>
              <a:rPr lang="en-US" altLang="en-US" sz="2400" b="1" dirty="0" smtClean="0">
                <a:latin typeface="Comic Sans MS" pitchFamily="66" charset="0"/>
              </a:rPr>
              <a:t> </a:t>
            </a:r>
            <a:r>
              <a:rPr lang="en-US" altLang="en-US" sz="2400" dirty="0" smtClean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altLang="en-US" sz="2400" b="1" dirty="0" smtClean="0">
                <a:latin typeface="Comic Sans MS" pitchFamily="66" charset="0"/>
              </a:rPr>
              <a:t>Species diversity</a:t>
            </a:r>
            <a:r>
              <a:rPr lang="en-US" altLang="en-US" sz="2400" dirty="0" smtClean="0">
                <a:latin typeface="Comic Sans MS" pitchFamily="66" charset="0"/>
              </a:rPr>
              <a:t> - number of different kinds of organisms within an ecosystem</a:t>
            </a:r>
            <a:endParaRPr lang="en-US" altLang="en-US" sz="2400" b="1" dirty="0" smtClean="0">
              <a:latin typeface="Comic Sans MS" pitchFamily="66" charset="0"/>
            </a:endParaRPr>
          </a:p>
          <a:p>
            <a:pPr eaLnBrk="1" hangingPunct="1"/>
            <a:r>
              <a:rPr lang="en-US" altLang="en-US" sz="2400" b="1" dirty="0" smtClean="0">
                <a:latin typeface="Comic Sans MS" pitchFamily="66" charset="0"/>
              </a:rPr>
              <a:t>Ecological diversity</a:t>
            </a:r>
            <a:r>
              <a:rPr lang="en-US" altLang="en-US" sz="2400" dirty="0" smtClean="0">
                <a:latin typeface="Comic Sans MS" pitchFamily="66" charset="0"/>
              </a:rPr>
              <a:t> - complexity of a biological community (number of niches, </a:t>
            </a:r>
            <a:r>
              <a:rPr lang="en-US" altLang="en-US" sz="2400" dirty="0" err="1" smtClean="0">
                <a:latin typeface="Comic Sans MS" pitchFamily="66" charset="0"/>
              </a:rPr>
              <a:t>trophic</a:t>
            </a:r>
            <a:r>
              <a:rPr lang="en-US" altLang="en-US" sz="2400" dirty="0" smtClean="0">
                <a:latin typeface="Comic Sans MS" pitchFamily="66" charset="0"/>
              </a:rPr>
              <a:t> levels, etc.)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920000"/>
                </a:solidFill>
                <a:latin typeface="Comic Sans MS" pitchFamily="66" charset="0"/>
              </a:rPr>
              <a:t>~1.8 </a:t>
            </a:r>
            <a:r>
              <a:rPr lang="en-US" altLang="en-US" sz="2400" b="1" dirty="0" err="1" smtClean="0">
                <a:solidFill>
                  <a:srgbClr val="920000"/>
                </a:solidFill>
                <a:latin typeface="Comic Sans MS" pitchFamily="66" charset="0"/>
              </a:rPr>
              <a:t>mln</a:t>
            </a:r>
            <a:r>
              <a:rPr lang="en-US" altLang="en-US" sz="2400" b="1" dirty="0" smtClean="0">
                <a:solidFill>
                  <a:srgbClr val="920000"/>
                </a:solidFill>
                <a:latin typeface="Comic Sans MS" pitchFamily="66" charset="0"/>
              </a:rPr>
              <a:t> types of species in the world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762000" y="1295400"/>
            <a:ext cx="7772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latin typeface="Comic Sans MS" pitchFamily="66" charset="0"/>
              </a:rPr>
              <a:t>Biodiversity </a:t>
            </a:r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n-US" alt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n-US" sz="2800" dirty="0">
                <a:solidFill>
                  <a:srgbClr val="860000"/>
                </a:solidFill>
                <a:latin typeface="Comic Sans MS" pitchFamily="66" charset="0"/>
              </a:rPr>
              <a:t>the variety of living </a:t>
            </a:r>
            <a:r>
              <a:rPr lang="en-US" altLang="en-US" sz="2800" dirty="0" smtClean="0">
                <a:solidFill>
                  <a:srgbClr val="860000"/>
                </a:solidFill>
                <a:latin typeface="Comic Sans MS" pitchFamily="66" charset="0"/>
              </a:rPr>
              <a:t>things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800" dirty="0" smtClean="0">
              <a:solidFill>
                <a:srgbClr val="860000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860000"/>
                </a:solidFill>
                <a:latin typeface="Comic Sans MS" pitchFamily="66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 pitchFamily="66" charset="0"/>
              </a:rPr>
              <a:t>            </a:t>
            </a:r>
            <a:r>
              <a:rPr lang="en-US" altLang="en-US" sz="2800" dirty="0">
                <a:latin typeface="Comic Sans MS" pitchFamily="66" charset="0"/>
              </a:rPr>
              <a:t>3 types </a:t>
            </a:r>
            <a:r>
              <a:rPr lang="en-US" altLang="en-US" sz="2800" dirty="0" smtClean="0">
                <a:latin typeface="Comic Sans MS" pitchFamily="66" charset="0"/>
              </a:rPr>
              <a:t>of biodiversity:</a:t>
            </a:r>
            <a:endParaRPr lang="en-US" alt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70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4200" y="6172200"/>
            <a:ext cx="1838325" cy="349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7B612C49-FEDA-4D53-930C-5C38C3F52656}" type="slidenum">
              <a:rPr lang="en-US" altLang="en-US" sz="20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24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omic Sans MS" pitchFamily="66" charset="0"/>
              </a:rPr>
              <a:t>  Exotic &amp; Invasive  Species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8229600" cy="4102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Comic Sans MS" pitchFamily="66" charset="0"/>
              </a:rPr>
              <a:t>Sometimes communities can be completely changed by the introduction of </a:t>
            </a:r>
            <a:r>
              <a:rPr lang="en-US" altLang="en-US" sz="2800" b="1" dirty="0" smtClean="0">
                <a:latin typeface="Comic Sans MS" pitchFamily="66" charset="0"/>
              </a:rPr>
              <a:t>exotic species</a:t>
            </a:r>
            <a:r>
              <a:rPr lang="en-US" altLang="en-US" sz="2800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860000"/>
                </a:solidFill>
                <a:latin typeface="Comic Sans MS" pitchFamily="66" charset="0"/>
              </a:rPr>
              <a:t>Exotic species </a:t>
            </a:r>
            <a:r>
              <a:rPr lang="en-US" altLang="en-US" sz="2800" dirty="0" smtClean="0">
                <a:latin typeface="Comic Sans MS" pitchFamily="66" charset="0"/>
              </a:rPr>
              <a:t>– not native to the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omic Sans MS" pitchFamily="66" charset="0"/>
              </a:rPr>
              <a:t>often introduced by humans.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860000"/>
                </a:solidFill>
                <a:latin typeface="Comic Sans MS" pitchFamily="66" charset="0"/>
              </a:rPr>
              <a:t>Invasive species </a:t>
            </a:r>
            <a:r>
              <a:rPr lang="en-US" altLang="en-US" sz="2400" dirty="0" smtClean="0">
                <a:latin typeface="Comic Sans MS" pitchFamily="66" charset="0"/>
              </a:rPr>
              <a:t>– cause damage to ecosystem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Comic Sans MS" pitchFamily="66" charset="0"/>
              </a:rPr>
              <a:t>Successful exotics tend to be </a:t>
            </a:r>
            <a:r>
              <a:rPr lang="en-US" altLang="en-US" sz="2400" b="1" dirty="0" smtClean="0">
                <a:solidFill>
                  <a:srgbClr val="860000"/>
                </a:solidFill>
                <a:latin typeface="Comic Sans MS" pitchFamily="66" charset="0"/>
              </a:rPr>
              <a:t>prolific, opportunistic species</a:t>
            </a:r>
            <a:r>
              <a:rPr lang="en-US" altLang="en-US" sz="2400" dirty="0" smtClean="0">
                <a:solidFill>
                  <a:srgbClr val="860000"/>
                </a:solidFill>
                <a:latin typeface="Comic Sans MS" pitchFamily="66" charset="0"/>
              </a:rPr>
              <a:t>, such as goats, cats, and pigs.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8E0000"/>
                </a:solidFill>
                <a:latin typeface="Comic Sans MS" pitchFamily="66" charset="0"/>
              </a:rPr>
              <a:t>Invasion</a:t>
            </a:r>
            <a:r>
              <a:rPr lang="en-US" altLang="en-US" sz="2800" b="1" dirty="0" smtClean="0">
                <a:latin typeface="Comic Sans MS" pitchFamily="66" charset="0"/>
              </a:rPr>
              <a:t> of exotic species: </a:t>
            </a:r>
            <a:r>
              <a:rPr lang="en-US" altLang="en-US" sz="2400" b="1" dirty="0" smtClean="0">
                <a:latin typeface="Comic Sans MS" pitchFamily="66" charset="0"/>
              </a:rPr>
              <a:t>a pressing hazard for biological communities in the coming century.</a:t>
            </a:r>
            <a:endParaRPr lang="en-US" altLang="en-US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82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DFC010A-940D-4300-B5B6-9E1393051799}" type="slidenum">
              <a:rPr lang="en-US" altLang="en-US" sz="20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2000" smtClean="0">
              <a:solidFill>
                <a:schemeClr val="tx1"/>
              </a:solidFill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1"/>
            <a:ext cx="8382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latin typeface="Comic Sans MS" pitchFamily="66" charset="0"/>
              </a:rPr>
              <a:t>Invasive Species &amp; Community Change</a:t>
            </a:r>
          </a:p>
        </p:txBody>
      </p:sp>
      <p:pic>
        <p:nvPicPr>
          <p:cNvPr id="32772" name="Picture 3" descr="cun94267_0425mongo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77963"/>
            <a:ext cx="731520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103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248400"/>
            <a:ext cx="1838325" cy="349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382706C-1F77-4314-AEDA-D51094F4DA24}" type="slidenum">
              <a:rPr lang="en-US" altLang="en-US" sz="2000" b="1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315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Comic Sans MS" pitchFamily="66" charset="0"/>
              </a:rPr>
              <a:t>     </a:t>
            </a:r>
            <a:r>
              <a:rPr lang="en-US" sz="3600" b="1" dirty="0" smtClean="0">
                <a:latin typeface="Comic Sans MS" pitchFamily="66" charset="0"/>
              </a:rPr>
              <a:t>Biodiversity Hotspots</a:t>
            </a:r>
            <a:r>
              <a:rPr lang="en-US" sz="3200" b="1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38916" name="Picture 3" descr="05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43000"/>
            <a:ext cx="823640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The greatest biodiversity is observed near the equator: tropical </a:t>
            </a:r>
            <a:r>
              <a:rPr lang="en-US" altLang="en-US" sz="2400" dirty="0">
                <a:solidFill>
                  <a:schemeClr val="tx1"/>
                </a:solidFill>
                <a:latin typeface="Comic Sans MS" pitchFamily="66" charset="0"/>
              </a:rPr>
              <a:t>rainforests, coral </a:t>
            </a: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reefs.</a:t>
            </a:r>
            <a:endParaRPr lang="en-US" alt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404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172200"/>
            <a:ext cx="1838325" cy="349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ED08076F-845E-4A23-96FE-1B36A5596CA4}" type="slidenum">
              <a:rPr lang="en-US" altLang="en-US" sz="2000" b="1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92100"/>
            <a:ext cx="7391400" cy="1016000"/>
          </a:xfrm>
          <a:solidFill>
            <a:srgbClr val="E1E1FF">
              <a:alpha val="0"/>
            </a:srgbClr>
          </a:solidFill>
          <a:ln w="12700"/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latin typeface="Comic Sans MS" pitchFamily="66" charset="0"/>
              </a:rPr>
              <a:t>How do we benefit from biodiversity?</a:t>
            </a:r>
            <a:endParaRPr lang="en-US" sz="3600" dirty="0" smtClean="0">
              <a:latin typeface="Comic Sans MS" pitchFamily="66" charset="0"/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6172200" cy="3962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Food</a:t>
            </a:r>
          </a:p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Drugs and medicines</a:t>
            </a:r>
          </a:p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Ecological benefits</a:t>
            </a:r>
          </a:p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Aesthetic and cultural </a:t>
            </a:r>
          </a:p>
          <a:p>
            <a:pPr eaLnBrk="1" hangingPunct="1">
              <a:buNone/>
            </a:pPr>
            <a:r>
              <a:rPr lang="en-US" altLang="en-US" sz="2800" dirty="0" smtClean="0">
                <a:latin typeface="Comic Sans MS" pitchFamily="66" charset="0"/>
              </a:rPr>
              <a:t>                              benefits</a:t>
            </a:r>
          </a:p>
        </p:txBody>
      </p:sp>
      <p:pic>
        <p:nvPicPr>
          <p:cNvPr id="39941" name="Picture 4" descr="05_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680261"/>
            <a:ext cx="3824980" cy="319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5334000" y="4876800"/>
            <a:ext cx="358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 err="1">
                <a:solidFill>
                  <a:srgbClr val="860000"/>
                </a:solidFill>
                <a:latin typeface="Comic Sans MS" pitchFamily="66" charset="0"/>
              </a:rPr>
              <a:t>Mangosteen</a:t>
            </a:r>
            <a:r>
              <a:rPr lang="en-US" altLang="en-US" sz="2000" b="1" dirty="0">
                <a:solidFill>
                  <a:srgbClr val="860000"/>
                </a:solidFill>
                <a:latin typeface="Comic Sans MS" pitchFamily="66" charset="0"/>
              </a:rPr>
              <a:t> – tasty fruits</a:t>
            </a:r>
          </a:p>
        </p:txBody>
      </p:sp>
    </p:spTree>
    <p:extLst>
      <p:ext uri="{BB962C8B-B14F-4D97-AF65-F5344CB8AC3E}">
        <p14:creationId xmlns:p14="http://schemas.microsoft.com/office/powerpoint/2010/main" xmlns="" val="3247215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4200" y="6248400"/>
            <a:ext cx="1838325" cy="349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6067E6A-9EBE-4C06-A2F7-2F6AF17D987B}" type="slidenum">
              <a:rPr lang="en-US" altLang="en-US" sz="2000" b="1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305800" cy="762000"/>
          </a:xfrm>
          <a:solidFill>
            <a:srgbClr val="E1E1FF">
              <a:alpha val="0"/>
            </a:srgbClr>
          </a:solidFill>
          <a:ln w="12700"/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Comic Sans MS" pitchFamily="66" charset="0"/>
              </a:rPr>
              <a:t> What Threatens Biodiversity?</a:t>
            </a:r>
            <a:endParaRPr lang="en-US" sz="4000" dirty="0" smtClean="0">
              <a:latin typeface="Comic Sans MS" pitchFamily="66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848600" cy="4724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800" b="1" dirty="0" smtClean="0">
                <a:latin typeface="Comic Sans MS" pitchFamily="66" charset="0"/>
              </a:rPr>
              <a:t>Extinction</a:t>
            </a:r>
            <a:r>
              <a:rPr lang="en-US" altLang="en-US" sz="2800" dirty="0" smtClean="0">
                <a:latin typeface="Comic Sans MS" pitchFamily="66" charset="0"/>
              </a:rPr>
              <a:t> - the elimination of a species</a:t>
            </a:r>
          </a:p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Natural process - one species lost every 10 years</a:t>
            </a:r>
          </a:p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Process been accelerated by human impacts on populations and ecosystems</a:t>
            </a:r>
          </a:p>
          <a:p>
            <a:pPr eaLnBrk="1" hangingPunct="1"/>
            <a:r>
              <a:rPr lang="en-US" altLang="en-US" sz="2800" dirty="0" smtClean="0">
                <a:latin typeface="Comic Sans MS" pitchFamily="66" charset="0"/>
              </a:rPr>
              <a:t>We are currently losing </a:t>
            </a:r>
            <a:r>
              <a:rPr lang="en-US" altLang="en-US" sz="2800" b="1" dirty="0" smtClean="0">
                <a:latin typeface="Comic Sans MS" pitchFamily="66" charset="0"/>
              </a:rPr>
              <a:t>thousands </a:t>
            </a:r>
            <a:r>
              <a:rPr lang="en-US" altLang="en-US" sz="2800" dirty="0" smtClean="0">
                <a:latin typeface="Comic Sans MS" pitchFamily="66" charset="0"/>
              </a:rPr>
              <a:t>of species a year</a:t>
            </a:r>
          </a:p>
        </p:txBody>
      </p:sp>
    </p:spTree>
    <p:extLst>
      <p:ext uri="{BB962C8B-B14F-4D97-AF65-F5344CB8AC3E}">
        <p14:creationId xmlns:p14="http://schemas.microsoft.com/office/powerpoint/2010/main" xmlns="" val="2673349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248400"/>
            <a:ext cx="1838325" cy="349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0322E1C-7617-44F1-98AA-572DE4FA0442}" type="slidenum">
              <a:rPr lang="en-US" altLang="en-US" sz="2000" b="1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762000"/>
          </a:xfrm>
          <a:solidFill>
            <a:srgbClr val="E1E1FF">
              <a:alpha val="0"/>
            </a:srgbClr>
          </a:solidFill>
          <a:ln w="12700"/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Comic Sans MS" pitchFamily="66" charset="0"/>
              </a:rPr>
              <a:t>Human-Caused Biodiversity Loss</a:t>
            </a:r>
            <a:endParaRPr lang="en-US" sz="4000" dirty="0" smtClean="0">
              <a:latin typeface="Comic Sans MS" pitchFamily="66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086600" cy="4191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860000"/>
                </a:solidFill>
                <a:latin typeface="Comic Sans MS" pitchFamily="66" charset="0"/>
              </a:rPr>
              <a:t>Habitat destruction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860000"/>
                </a:solidFill>
                <a:latin typeface="Comic Sans MS" pitchFamily="66" charset="0"/>
              </a:rPr>
              <a:t>Poaching  /Hunting / Fishing</a:t>
            </a:r>
          </a:p>
          <a:p>
            <a:pPr eaLnBrk="1" hangingPunct="1"/>
            <a:r>
              <a:rPr lang="en-US" altLang="en-US" sz="3200" dirty="0" smtClean="0">
                <a:latin typeface="Comic Sans MS" pitchFamily="66" charset="0"/>
              </a:rPr>
              <a:t>Commercial products</a:t>
            </a:r>
          </a:p>
          <a:p>
            <a:pPr eaLnBrk="1" hangingPunct="1"/>
            <a:r>
              <a:rPr lang="en-US" altLang="en-US" sz="3200" dirty="0" smtClean="0">
                <a:latin typeface="Comic Sans MS" pitchFamily="66" charset="0"/>
              </a:rPr>
              <a:t>Predator and pest control</a:t>
            </a:r>
          </a:p>
          <a:p>
            <a:pPr eaLnBrk="1" hangingPunct="1"/>
            <a:r>
              <a:rPr lang="en-US" altLang="en-US" sz="3200" dirty="0" smtClean="0">
                <a:latin typeface="Comic Sans MS" pitchFamily="66" charset="0"/>
              </a:rPr>
              <a:t>Diseases</a:t>
            </a:r>
          </a:p>
          <a:p>
            <a:pPr eaLnBrk="1" hangingPunct="1"/>
            <a:r>
              <a:rPr lang="en-US" altLang="en-US" sz="3200" dirty="0" smtClean="0">
                <a:latin typeface="Comic Sans MS" pitchFamily="66" charset="0"/>
              </a:rPr>
              <a:t>Pollution</a:t>
            </a:r>
          </a:p>
          <a:p>
            <a:pPr eaLnBrk="1" hangingPunct="1"/>
            <a:r>
              <a:rPr lang="en-US" altLang="en-US" sz="3200" dirty="0" smtClean="0">
                <a:latin typeface="Comic Sans MS" pitchFamily="66" charset="0"/>
              </a:rPr>
              <a:t>Genetic assimilation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54447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705725" cy="4800600"/>
          </a:xfrm>
        </p:spPr>
        <p:txBody>
          <a:bodyPr/>
          <a:lstStyle/>
          <a:p>
            <a:r>
              <a:rPr lang="en-AU" b="1" dirty="0" smtClean="0">
                <a:latin typeface="Comic Sans MS" pitchFamily="66" charset="0"/>
              </a:rPr>
              <a:t>OUTLINE</a:t>
            </a:r>
            <a:r>
              <a:rPr lang="en-AU" dirty="0" smtClean="0">
                <a:latin typeface="Comic Sans MS" pitchFamily="66" charset="0"/>
              </a:rPr>
              <a:t/>
            </a:r>
            <a:br>
              <a:rPr lang="en-AU" dirty="0" smtClean="0">
                <a:latin typeface="Comic Sans MS" pitchFamily="66" charset="0"/>
              </a:rPr>
            </a:br>
            <a:r>
              <a:rPr lang="en-AU" dirty="0" smtClean="0">
                <a:latin typeface="Comic Sans MS" pitchFamily="66" charset="0"/>
              </a:rPr>
              <a:t/>
            </a:r>
            <a:br>
              <a:rPr lang="en-AU" dirty="0" smtClean="0">
                <a:latin typeface="Comic Sans MS" pitchFamily="66" charset="0"/>
              </a:rPr>
            </a:br>
            <a:r>
              <a:rPr lang="en-AU" dirty="0" smtClean="0">
                <a:latin typeface="Comic Sans MS" pitchFamily="66" charset="0"/>
              </a:rPr>
              <a:t>Main Ecological Problems:</a:t>
            </a:r>
            <a:br>
              <a:rPr lang="en-AU" dirty="0" smtClean="0">
                <a:latin typeface="Comic Sans MS" pitchFamily="66" charset="0"/>
              </a:rPr>
            </a:br>
            <a:r>
              <a:rPr lang="en-AU" dirty="0" smtClean="0">
                <a:latin typeface="Comic Sans MS" pitchFamily="66" charset="0"/>
              </a:rPr>
              <a:t>	Overpopulation</a:t>
            </a:r>
            <a:br>
              <a:rPr lang="en-AU" dirty="0" smtClean="0">
                <a:latin typeface="Comic Sans MS" pitchFamily="66" charset="0"/>
              </a:rPr>
            </a:br>
            <a:r>
              <a:rPr lang="en-AU" dirty="0" smtClean="0">
                <a:latin typeface="Comic Sans MS" pitchFamily="66" charset="0"/>
              </a:rPr>
              <a:t>	Depletion of resources</a:t>
            </a:r>
            <a:br>
              <a:rPr lang="en-AU" dirty="0" smtClean="0">
                <a:latin typeface="Comic Sans MS" pitchFamily="66" charset="0"/>
              </a:rPr>
            </a:br>
            <a:r>
              <a:rPr lang="en-AU" dirty="0">
                <a:latin typeface="Comic Sans MS" pitchFamily="66" charset="0"/>
              </a:rPr>
              <a:t>	</a:t>
            </a:r>
            <a:r>
              <a:rPr lang="en-AU" dirty="0" smtClean="0">
                <a:latin typeface="Comic Sans MS" pitchFamily="66" charset="0"/>
              </a:rPr>
              <a:t>Pollution</a:t>
            </a:r>
            <a:br>
              <a:rPr lang="en-AU" dirty="0" smtClean="0">
                <a:latin typeface="Comic Sans MS" pitchFamily="66" charset="0"/>
              </a:rPr>
            </a:br>
            <a:r>
              <a:rPr lang="en-AU" dirty="0">
                <a:latin typeface="Comic Sans MS" pitchFamily="66" charset="0"/>
              </a:rPr>
              <a:t>	</a:t>
            </a:r>
            <a:r>
              <a:rPr lang="en-AU" dirty="0" smtClean="0">
                <a:latin typeface="Comic Sans MS" pitchFamily="66" charset="0"/>
              </a:rPr>
              <a:t>Loss of biodiversity</a:t>
            </a:r>
            <a:br>
              <a:rPr lang="en-AU" dirty="0" smtClean="0">
                <a:latin typeface="Comic Sans MS" pitchFamily="66" charset="0"/>
              </a:rPr>
            </a:br>
            <a:r>
              <a:rPr lang="en-AU" dirty="0">
                <a:latin typeface="Comic Sans MS" pitchFamily="66" charset="0"/>
              </a:rPr>
              <a:t>	</a:t>
            </a:r>
            <a:r>
              <a:rPr lang="en-AU" dirty="0" smtClean="0">
                <a:latin typeface="Comic Sans MS" pitchFamily="66" charset="0"/>
              </a:rPr>
              <a:t>Global changes</a:t>
            </a:r>
            <a:br>
              <a:rPr lang="en-AU" dirty="0" smtClean="0">
                <a:latin typeface="Comic Sans MS" pitchFamily="66" charset="0"/>
              </a:rPr>
            </a:br>
            <a:r>
              <a:rPr lang="en-AU" dirty="0" smtClean="0">
                <a:latin typeface="Comic Sans MS" pitchFamily="66" charset="0"/>
              </a:rPr>
              <a:t>Biomes and biodiversity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443913" cy="4143374"/>
          </a:xfrm>
        </p:spPr>
        <p:txBody>
          <a:bodyPr/>
          <a:lstStyle/>
          <a:p>
            <a:pPr lvl="0"/>
            <a:endParaRPr lang="en-AU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1905000" cy="349250"/>
          </a:xfrm>
        </p:spPr>
        <p:txBody>
          <a:bodyPr/>
          <a:lstStyle/>
          <a:p>
            <a:fld id="{3F997FE7-DD3B-4B6B-A956-260A2F999FD4}" type="slidenum">
              <a:rPr lang="en-US" sz="2000" b="1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172200"/>
            <a:ext cx="1838325" cy="349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C08155C7-2DB0-4C13-8F97-10AFDADB2890}" type="slidenum">
              <a:rPr lang="en-US" altLang="en-US" sz="2000" b="1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err="1" smtClean="0">
                <a:latin typeface="Comic Sans MS" pitchFamily="66" charset="0"/>
              </a:rPr>
              <a:t>Saiga</a:t>
            </a:r>
            <a:r>
              <a:rPr lang="en-US" sz="3600" b="1" dirty="0" smtClean="0">
                <a:latin typeface="Comic Sans MS" pitchFamily="66" charset="0"/>
              </a:rPr>
              <a:t> antelopes in Kazakhstan</a:t>
            </a:r>
          </a:p>
        </p:txBody>
      </p:sp>
      <p:pic>
        <p:nvPicPr>
          <p:cNvPr id="43012" name="Picture 3" descr="gr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71600" y="990600"/>
            <a:ext cx="5967413" cy="2740025"/>
          </a:xfrm>
          <a:noFill/>
        </p:spPr>
      </p:pic>
      <p:sp>
        <p:nvSpPr>
          <p:cNvPr id="43013" name="Rectangle 4"/>
          <p:cNvSpPr>
            <a:spLocks noChangeArrowheads="1"/>
          </p:cNvSpPr>
          <p:nvPr/>
        </p:nvSpPr>
        <p:spPr bwMode="hidden">
          <a:xfrm>
            <a:off x="1295400" y="3424238"/>
            <a:ext cx="678180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2400" b="1" dirty="0">
                <a:solidFill>
                  <a:srgbClr val="920000"/>
                </a:solidFill>
                <a:latin typeface="Comic Sans MS" pitchFamily="66" charset="0"/>
              </a:rPr>
              <a:t>1993 </a:t>
            </a:r>
            <a:r>
              <a:rPr lang="en-US" altLang="en-US" sz="2400" b="1" dirty="0">
                <a:solidFill>
                  <a:srgbClr val="920000"/>
                </a:solidFill>
                <a:latin typeface="Comic Sans MS" pitchFamily="66" charset="0"/>
              </a:rPr>
              <a:t>–</a:t>
            </a:r>
            <a:r>
              <a:rPr lang="ru-RU" altLang="en-US" sz="2400" b="1" dirty="0">
                <a:solidFill>
                  <a:srgbClr val="920000"/>
                </a:solidFill>
                <a:latin typeface="Comic Sans MS" pitchFamily="66" charset="0"/>
              </a:rPr>
              <a:t> 1</a:t>
            </a:r>
            <a:r>
              <a:rPr lang="en-US" altLang="en-US" sz="2400" b="1" dirty="0">
                <a:solidFill>
                  <a:srgbClr val="920000"/>
                </a:solidFill>
                <a:latin typeface="Comic Sans MS" pitchFamily="66" charset="0"/>
              </a:rPr>
              <a:t>.3</a:t>
            </a:r>
            <a:r>
              <a:rPr lang="ru-RU" altLang="en-US" sz="2400" b="1" dirty="0">
                <a:solidFill>
                  <a:srgbClr val="920000"/>
                </a:solidFill>
                <a:latin typeface="Comic Sans MS" pitchFamily="66" charset="0"/>
              </a:rPr>
              <a:t> </a:t>
            </a:r>
            <a:r>
              <a:rPr lang="ru-RU" altLang="en-US" sz="2400" b="1" dirty="0" err="1">
                <a:solidFill>
                  <a:srgbClr val="920000"/>
                </a:solidFill>
                <a:latin typeface="Comic Sans MS" pitchFamily="66" charset="0"/>
              </a:rPr>
              <a:t>млн</a:t>
            </a:r>
            <a:r>
              <a:rPr lang="ru-RU" altLang="en-US" sz="2400" b="1" dirty="0">
                <a:solidFill>
                  <a:srgbClr val="920000"/>
                </a:solidFill>
                <a:latin typeface="Comic Sans MS" pitchFamily="66" charset="0"/>
              </a:rPr>
              <a:t> </a:t>
            </a:r>
            <a:r>
              <a:rPr lang="en-US" altLang="en-US" sz="2400" b="1" dirty="0">
                <a:solidFill>
                  <a:srgbClr val="920000"/>
                </a:solidFill>
                <a:latin typeface="Comic Sans MS" pitchFamily="66" charset="0"/>
              </a:rPr>
              <a:t>species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mic Sans MS" pitchFamily="66" charset="0"/>
              </a:rPr>
              <a:t>Cold winter 1993: </a:t>
            </a:r>
            <a:r>
              <a:rPr lang="en-US" altLang="en-US" sz="2400" dirty="0" err="1">
                <a:solidFill>
                  <a:srgbClr val="000000"/>
                </a:solidFill>
                <a:latin typeface="Comic Sans MS" pitchFamily="66" charset="0"/>
              </a:rPr>
              <a:t>saigas</a:t>
            </a:r>
            <a:r>
              <a:rPr lang="en-US" altLang="en-US" sz="2400" dirty="0">
                <a:solidFill>
                  <a:srgbClr val="000000"/>
                </a:solidFill>
                <a:latin typeface="Comic Sans MS" pitchFamily="66" charset="0"/>
              </a:rPr>
              <a:t> moved to South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mic Sans MS" pitchFamily="66" charset="0"/>
              </a:rPr>
              <a:t>Techno-catastrophe in 1995: thousands died</a:t>
            </a:r>
            <a:r>
              <a:rPr lang="en-US" alt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920000"/>
                </a:solidFill>
                <a:latin typeface="Comic Sans MS" pitchFamily="66" charset="0"/>
              </a:rPr>
              <a:t>2004 - ~20 thousand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mic Sans MS" pitchFamily="66" charset="0"/>
              </a:rPr>
              <a:t>SAIGA: male </a:t>
            </a:r>
            <a:r>
              <a:rPr lang="en-US" altLang="en-US" sz="2400" dirty="0" smtClean="0">
                <a:solidFill>
                  <a:srgbClr val="000000"/>
                </a:solidFill>
                <a:latin typeface="Comic Sans MS" pitchFamily="66" charset="0"/>
              </a:rPr>
              <a:t>horns used </a:t>
            </a:r>
            <a:r>
              <a:rPr lang="en-US" altLang="en-US" sz="2400" dirty="0">
                <a:solidFill>
                  <a:srgbClr val="000000"/>
                </a:solidFill>
                <a:latin typeface="Comic Sans MS" pitchFamily="66" charset="0"/>
              </a:rPr>
              <a:t>in oriental medicine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mic Sans MS" pitchFamily="66" charset="0"/>
              </a:rPr>
              <a:t>1999 – ban on shooting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920000"/>
                </a:solidFill>
                <a:latin typeface="Comic Sans MS" pitchFamily="66" charset="0"/>
              </a:rPr>
              <a:t>2008 - ~60 thousand</a:t>
            </a:r>
            <a:r>
              <a:rPr lang="ru-RU" altLang="en-US" sz="2000" b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altLang="en-US" sz="20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altLang="en-US" sz="1800" dirty="0">
                <a:solidFill>
                  <a:schemeClr val="tx1"/>
                </a:solidFill>
              </a:rPr>
              <a:t/>
            </a:r>
            <a:br>
              <a:rPr lang="ru-RU" altLang="en-US" sz="1800" dirty="0">
                <a:solidFill>
                  <a:schemeClr val="tx1"/>
                </a:solidFill>
              </a:rPr>
            </a:br>
            <a:endParaRPr lang="ru-RU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008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172200"/>
            <a:ext cx="1838325" cy="349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AD22EAE-84A6-40D3-B793-419CCF7A8528}" type="slidenum">
              <a:rPr lang="en-US" altLang="en-US" sz="20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2000" smtClean="0">
              <a:solidFill>
                <a:schemeClr val="tx1"/>
              </a:solidFill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828800" y="381000"/>
            <a:ext cx="5505450" cy="654050"/>
          </a:xfrm>
          <a:prstGeom prst="rect">
            <a:avLst/>
          </a:prstGeom>
          <a:solidFill>
            <a:srgbClr val="E1E1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Comic Sans MS" pitchFamily="66" charset="0"/>
              </a:rPr>
              <a:t>Protecting Biodiversity</a:t>
            </a:r>
            <a:endParaRPr lang="en-US" altLang="en-US" sz="3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01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Comic Sans MS" pitchFamily="66" charset="0"/>
              </a:rPr>
              <a:t>Hunting and fishing laws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Comic Sans MS" pitchFamily="66" charset="0"/>
              </a:rPr>
              <a:t>Legislation: “On protected territories”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860000"/>
                </a:solidFill>
                <a:latin typeface="Comic Sans MS" pitchFamily="66" charset="0"/>
              </a:rPr>
              <a:t>National Parks, State Reserves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Comic Sans MS" pitchFamily="66" charset="0"/>
              </a:rPr>
              <a:t>Recovery plans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Comic Sans MS" pitchFamily="66" charset="0"/>
              </a:rPr>
              <a:t>International wildlife treaties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2800" b="1" dirty="0" smtClean="0">
                <a:solidFill>
                  <a:srgbClr val="920000"/>
                </a:solidFill>
                <a:latin typeface="Comic Sans MS" pitchFamily="66" charset="0"/>
              </a:rPr>
              <a:t>IUCN – International Union of Conservation of Nature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b="1" dirty="0" smtClean="0">
                <a:solidFill>
                  <a:srgbClr val="860000"/>
                </a:solidFill>
                <a:latin typeface="Comic Sans MS" pitchFamily="66" charset="0"/>
              </a:rPr>
              <a:t>IUCN Red List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smtClean="0">
                <a:solidFill>
                  <a:srgbClr val="860000"/>
                </a:solidFill>
                <a:latin typeface="Comic Sans MS" pitchFamily="66" charset="0"/>
              </a:rPr>
              <a:t>RED BOOK in Kazakhstan, Russia</a:t>
            </a:r>
            <a:endParaRPr lang="en-US" altLang="en-US" sz="2800" dirty="0" smtClean="0">
              <a:solidFill>
                <a:srgbClr val="86000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C00000"/>
                </a:solidFill>
                <a:latin typeface="Comic Sans MS" pitchFamily="66" charset="0"/>
              </a:rPr>
              <a:t>1</a:t>
            </a:r>
            <a:r>
              <a:rPr lang="en-US" altLang="en-US" sz="2400" baseline="30000" dirty="0" smtClean="0">
                <a:solidFill>
                  <a:srgbClr val="C00000"/>
                </a:solidFill>
                <a:latin typeface="Comic Sans MS" pitchFamily="66" charset="0"/>
              </a:rPr>
              <a:t>st</a:t>
            </a:r>
            <a:r>
              <a:rPr lang="en-US" altLang="en-US" sz="2400" dirty="0" smtClean="0">
                <a:solidFill>
                  <a:srgbClr val="C00000"/>
                </a:solidFill>
                <a:latin typeface="Comic Sans MS" pitchFamily="66" charset="0"/>
              </a:rPr>
              <a:t> category: critically endangered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C00000"/>
                </a:solidFill>
                <a:latin typeface="Comic Sans MS" pitchFamily="66" charset="0"/>
              </a:rPr>
              <a:t>2 category: endangered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Comic Sans MS" pitchFamily="66" charset="0"/>
              </a:rPr>
              <a:t>3 – vulnerable</a:t>
            </a:r>
          </a:p>
        </p:txBody>
      </p:sp>
    </p:spTree>
    <p:extLst>
      <p:ext uri="{BB962C8B-B14F-4D97-AF65-F5344CB8AC3E}">
        <p14:creationId xmlns:p14="http://schemas.microsoft.com/office/powerpoint/2010/main" xmlns="" val="259797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4200" y="6324600"/>
            <a:ext cx="1838325" cy="349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DA3F2095-A7E8-4C3E-AA9D-B0D194482BBE}" type="slidenum">
              <a:rPr lang="en-US" altLang="en-US" sz="2000" b="1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6781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860000"/>
                </a:solidFill>
                <a:latin typeface="Comic Sans MS" pitchFamily="66" charset="0"/>
              </a:rPr>
              <a:t>     IUCN Red List </a:t>
            </a:r>
          </a:p>
        </p:txBody>
      </p:sp>
      <p:pic>
        <p:nvPicPr>
          <p:cNvPr id="45060" name="Picture 3" descr="IUCN_Red_List_20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878028"/>
            <a:ext cx="8915400" cy="4455972"/>
          </a:xfrm>
          <a:noFill/>
        </p:spPr>
      </p:pic>
      <p:sp>
        <p:nvSpPr>
          <p:cNvPr id="45061" name="Rectangle 4"/>
          <p:cNvSpPr>
            <a:spLocks noChangeArrowheads="1"/>
          </p:cNvSpPr>
          <p:nvPr/>
        </p:nvSpPr>
        <p:spPr bwMode="hidden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en-US" sz="1800">
              <a:solidFill>
                <a:schemeClr val="tx1"/>
              </a:solidFill>
            </a:endParaRP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hidden">
          <a:xfrm>
            <a:off x="2819400" y="5278214"/>
            <a:ext cx="632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RED</a:t>
            </a:r>
            <a:r>
              <a:rPr lang="en-US" altLang="en-US" sz="2400" dirty="0" smtClean="0">
                <a:solidFill>
                  <a:srgbClr val="F30314"/>
                </a:solidFill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itchFamily="18" charset="0"/>
              </a:rPr>
              <a:t>– critically endangered;</a:t>
            </a:r>
            <a:r>
              <a:rPr lang="en-US" altLang="en-US" sz="2400" dirty="0" smtClean="0">
                <a:solidFill>
                  <a:schemeClr val="bg2"/>
                </a:solidFill>
                <a:cs typeface="Times New Roman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920000"/>
                </a:solidFill>
                <a:cs typeface="Times New Roman" pitchFamily="18" charset="0"/>
              </a:rPr>
              <a:t>BROWN</a:t>
            </a:r>
            <a:r>
              <a:rPr lang="en-US" altLang="en-US" sz="2400" dirty="0" smtClean="0">
                <a:solidFill>
                  <a:srgbClr val="920000"/>
                </a:solidFill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920000"/>
                </a:solidFill>
                <a:cs typeface="Times New Roman" pitchFamily="18" charset="0"/>
              </a:rPr>
              <a:t>-</a:t>
            </a:r>
            <a:r>
              <a:rPr lang="en-US" altLang="en-US" sz="2400" dirty="0">
                <a:solidFill>
                  <a:schemeClr val="bg2"/>
                </a:solidFill>
                <a:cs typeface="Times New Roman" pitchFamily="18" charset="0"/>
              </a:rPr>
              <a:t> </a:t>
            </a:r>
            <a:r>
              <a:rPr lang="en-US" altLang="en-US" sz="2400" dirty="0" smtClean="0">
                <a:solidFill>
                  <a:schemeClr val="tx1"/>
                </a:solidFill>
              </a:rPr>
              <a:t>endangered;</a:t>
            </a:r>
            <a:r>
              <a:rPr lang="en-US" altLang="en-US" sz="2400" dirty="0" smtClean="0">
                <a:solidFill>
                  <a:schemeClr val="bg2"/>
                </a:solidFill>
                <a:cs typeface="Times New Roman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FECE00"/>
                </a:solidFill>
                <a:cs typeface="Times New Roman" pitchFamily="18" charset="0"/>
              </a:rPr>
              <a:t>YELLOW</a:t>
            </a:r>
            <a:r>
              <a:rPr lang="en-US" altLang="en-US" sz="240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itchFamily="18" charset="0"/>
              </a:rPr>
              <a:t>– vulnerable</a:t>
            </a:r>
            <a:r>
              <a:rPr lang="en-US" altLang="en-US" sz="2400" dirty="0" smtClean="0">
                <a:solidFill>
                  <a:schemeClr val="tx1"/>
                </a:solidFill>
              </a:rPr>
              <a:t>        (2007)</a:t>
            </a:r>
            <a:r>
              <a:rPr lang="en-US" altLang="en-US" sz="2400" dirty="0">
                <a:solidFill>
                  <a:schemeClr val="bg2"/>
                </a:solidFill>
                <a:cs typeface="Times New Roman" pitchFamily="18" charset="0"/>
              </a:rPr>
              <a:t> vulnerable </a:t>
            </a:r>
            <a:endParaRPr lang="en-US" alt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57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D940B-8E21-4608-B1DB-CBB300084772}" type="slidenum">
              <a:rPr lang="en-US" sz="2000" b="1">
                <a:latin typeface="Arial" pitchFamily="34" charset="0"/>
                <a:cs typeface="Arial" pitchFamily="34" charset="0"/>
              </a:rPr>
              <a:pPr>
                <a:defRPr/>
              </a:pPr>
              <a:t>23</a:t>
            </a:fld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246813" cy="690563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5. Global Change</a:t>
            </a:r>
            <a:r>
              <a:rPr lang="en-US" altLang="en-US" sz="3600" b="1" dirty="0" smtClean="0">
                <a:solidFill>
                  <a:schemeClr val="tx1"/>
                </a:solidFill>
                <a:latin typeface="Arial" charset="0"/>
              </a:rPr>
              <a:t>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686800" cy="5867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860000"/>
                </a:solidFill>
                <a:latin typeface="Comic Sans MS" pitchFamily="66" charset="0"/>
              </a:rPr>
              <a:t>   </a:t>
            </a:r>
            <a:r>
              <a:rPr lang="en-US" altLang="en-US" b="1" dirty="0" smtClean="0">
                <a:solidFill>
                  <a:srgbClr val="860000"/>
                </a:solidFill>
                <a:latin typeface="Comic Sans MS" pitchFamily="66" charset="0"/>
              </a:rPr>
              <a:t>Human activities affect the global   									environment</a:t>
            </a:r>
            <a:r>
              <a:rPr lang="en-US" altLang="en-US" b="1" i="1" dirty="0" smtClean="0">
                <a:solidFill>
                  <a:srgbClr val="860000"/>
                </a:solidFill>
                <a:latin typeface="Comic Sans MS" pitchFamily="66" charset="0"/>
              </a:rPr>
              <a:t>.  </a:t>
            </a:r>
          </a:p>
        </p:txBody>
      </p:sp>
      <p:pic>
        <p:nvPicPr>
          <p:cNvPr id="28677" name="Picture 4" descr="http://www.mhhe.com/biosci/esp/2001_es/folder_structure/pr/m1/s3/assets/images/prm1s3_1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7244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4876800" y="1524000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2400" b="1" i="1" dirty="0">
                <a:latin typeface="Comic Sans MS" pitchFamily="66" charset="0"/>
              </a:rPr>
              <a:t>Ozone layer depletion: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err="1">
                <a:solidFill>
                  <a:srgbClr val="800000"/>
                </a:solidFill>
                <a:latin typeface="Comic Sans MS" pitchFamily="66" charset="0"/>
              </a:rPr>
              <a:t>freons</a:t>
            </a:r>
            <a:r>
              <a:rPr lang="en-US" altLang="en-US" sz="2000" dirty="0">
                <a:solidFill>
                  <a:srgbClr val="800000"/>
                </a:solidFill>
                <a:latin typeface="Comic Sans MS" pitchFamily="66" charset="0"/>
              </a:rPr>
              <a:t> or CFCs (chlorofluorocarbons)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>
                <a:solidFill>
                  <a:srgbClr val="800000"/>
                </a:solidFill>
                <a:latin typeface="Comic Sans MS" pitchFamily="66" charset="0"/>
              </a:rPr>
              <a:t>used</a:t>
            </a:r>
            <a:r>
              <a:rPr lang="en-US" altLang="en-US" sz="2000" dirty="0">
                <a:latin typeface="Comic Sans MS" pitchFamily="66" charset="0"/>
              </a:rPr>
              <a:t>  as </a:t>
            </a:r>
            <a:r>
              <a:rPr lang="en-US" altLang="en-US" sz="2000" dirty="0">
                <a:solidFill>
                  <a:srgbClr val="800000"/>
                </a:solidFill>
                <a:latin typeface="Comic Sans MS" pitchFamily="66" charset="0"/>
              </a:rPr>
              <a:t>refrigerants</a:t>
            </a:r>
            <a:r>
              <a:rPr lang="en-US" altLang="en-US" sz="2000" dirty="0">
                <a:latin typeface="Comic Sans MS" pitchFamily="66" charset="0"/>
              </a:rPr>
              <a:t>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>
                <a:solidFill>
                  <a:srgbClr val="800000"/>
                </a:solidFill>
                <a:latin typeface="Comic Sans MS" pitchFamily="66" charset="0"/>
              </a:rPr>
              <a:t>aerosol sprays</a:t>
            </a:r>
            <a:r>
              <a:rPr lang="en-US" altLang="en-US" sz="2000" dirty="0">
                <a:latin typeface="Comic Sans MS" pitchFamily="66" charset="0"/>
              </a:rPr>
              <a:t> and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>
                <a:latin typeface="Comic Sans MS" pitchFamily="66" charset="0"/>
              </a:rPr>
              <a:t>in </a:t>
            </a:r>
            <a:r>
              <a:rPr lang="en-US" altLang="en-US" sz="2000" dirty="0">
                <a:solidFill>
                  <a:srgbClr val="800000"/>
                </a:solidFill>
                <a:latin typeface="Comic Sans MS" pitchFamily="66" charset="0"/>
              </a:rPr>
              <a:t>production of </a:t>
            </a:r>
            <a:r>
              <a:rPr lang="en-US" altLang="en-US" sz="2000" dirty="0" err="1">
                <a:solidFill>
                  <a:srgbClr val="800000"/>
                </a:solidFill>
                <a:latin typeface="Comic Sans MS" pitchFamily="66" charset="0"/>
              </a:rPr>
              <a:t>styrofoam</a:t>
            </a:r>
            <a:r>
              <a:rPr lang="en-US" altLang="en-US" sz="2000" dirty="0" smtClean="0">
                <a:latin typeface="Comic Sans MS" pitchFamily="66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800" dirty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dirty="0">
                <a:latin typeface="Comic Sans MS" pitchFamily="66" charset="0"/>
              </a:rPr>
              <a:t>They destruct </a:t>
            </a:r>
            <a:r>
              <a:rPr lang="en-US" altLang="en-US" sz="2200" b="1" i="1" dirty="0">
                <a:solidFill>
                  <a:srgbClr val="800000"/>
                </a:solidFill>
                <a:latin typeface="Comic Sans MS" pitchFamily="66" charset="0"/>
              </a:rPr>
              <a:t>OZONE layer</a:t>
            </a:r>
            <a:r>
              <a:rPr lang="en-US" altLang="en-US" sz="2200" b="1" i="1" dirty="0">
                <a:latin typeface="Comic Sans MS" pitchFamily="66" charset="0"/>
              </a:rPr>
              <a:t>  </a:t>
            </a:r>
            <a:r>
              <a:rPr lang="en-US" altLang="en-US" sz="2200" dirty="0">
                <a:latin typeface="Comic Sans MS" pitchFamily="66" charset="0"/>
              </a:rPr>
              <a:t>that protects us from </a:t>
            </a:r>
            <a:r>
              <a:rPr lang="en-US" altLang="en-US" sz="2200" dirty="0" smtClean="0">
                <a:latin typeface="Comic Sans MS" pitchFamily="66" charset="0"/>
              </a:rPr>
              <a:t>harmful </a:t>
            </a:r>
            <a:r>
              <a:rPr lang="en-US" altLang="en-US" sz="2200" dirty="0">
                <a:latin typeface="Comic Sans MS" pitchFamily="66" charset="0"/>
              </a:rPr>
              <a:t>radiation: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dirty="0">
                <a:latin typeface="Comic Sans MS" pitchFamily="66" charset="0"/>
              </a:rPr>
              <a:t>10% loss of ozone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dirty="0">
                <a:latin typeface="Comic Sans MS" pitchFamily="66" charset="0"/>
              </a:rPr>
              <a:t>worldwide causes more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Comic Sans MS" pitchFamily="66" charset="0"/>
              </a:rPr>
              <a:t>skin cancer and cataracts</a:t>
            </a:r>
            <a:r>
              <a:rPr lang="en-US" altLang="en-US" sz="2200" dirty="0"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868769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172200"/>
            <a:ext cx="1838325" cy="349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70E280DB-C59B-43B1-9209-EB398E0163A1}" type="slidenum">
              <a:rPr lang="en-US" altLang="en-US" sz="2000" b="1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4922838" cy="762000"/>
          </a:xfrm>
          <a:solidFill>
            <a:srgbClr val="E1E1FF">
              <a:alpha val="0"/>
            </a:srgbClr>
          </a:solidFill>
          <a:ln w="12700"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omic Sans MS" pitchFamily="66" charset="0"/>
              </a:rPr>
              <a:t>	   </a:t>
            </a:r>
            <a:r>
              <a:rPr lang="en-US" sz="3600" b="1" dirty="0" smtClean="0">
                <a:latin typeface="Comic Sans MS" pitchFamily="66" charset="0"/>
              </a:rPr>
              <a:t>Biomes</a:t>
            </a:r>
            <a:endParaRPr lang="en-US" sz="3600" dirty="0" smtClean="0">
              <a:latin typeface="Comic Sans MS" pitchFamily="66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1600200"/>
            <a:ext cx="7678737" cy="44958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 Biomes are</a:t>
            </a:r>
            <a:endParaRPr lang="en-US" altLang="en-US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lvl="1"/>
            <a:r>
              <a:rPr lang="en-US" altLang="en-US" sz="2800" u="sng" dirty="0" smtClean="0">
                <a:solidFill>
                  <a:srgbClr val="000000"/>
                </a:solidFill>
                <a:latin typeface="Comic Sans MS" pitchFamily="66" charset="0"/>
              </a:rPr>
              <a:t>Broadly defined life zones</a:t>
            </a:r>
          </a:p>
          <a:p>
            <a:pPr lvl="1"/>
            <a:r>
              <a:rPr lang="en-US" altLang="en-US" sz="2800" u="sng" dirty="0" smtClean="0">
                <a:solidFill>
                  <a:srgbClr val="000000"/>
                </a:solidFill>
                <a:latin typeface="Comic Sans MS" pitchFamily="66" charset="0"/>
              </a:rPr>
              <a:t>Environments with similar climates, topographies, soil conditions, and biological communities</a:t>
            </a:r>
          </a:p>
          <a:p>
            <a:pPr lvl="1"/>
            <a:r>
              <a:rPr lang="en-US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Biome distribution mainly dependent on </a:t>
            </a:r>
            <a:r>
              <a:rPr lang="en-US" altLang="en-US" sz="2800" dirty="0" smtClean="0">
                <a:solidFill>
                  <a:srgbClr val="860000"/>
                </a:solidFill>
                <a:latin typeface="Comic Sans MS" pitchFamily="66" charset="0"/>
              </a:rPr>
              <a:t>temperature and precipitation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98060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3" descr="F01-average_annual_temperature_4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75165"/>
            <a:ext cx="6019800" cy="588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DBCEDADF-A227-4918-88E0-9565867C645F}" type="slidenum">
              <a:rPr lang="en-US" altLang="en-US" sz="20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2000" smtClean="0">
              <a:solidFill>
                <a:schemeClr val="tx1"/>
              </a:solidFill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143000" y="152400"/>
            <a:ext cx="6519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latin typeface="Comic Sans MS" pitchFamily="66" charset="0"/>
              </a:rPr>
              <a:t>Main factors of biomes:</a:t>
            </a:r>
            <a:endParaRPr lang="en-US" altLang="en-US" sz="4000" dirty="0">
              <a:latin typeface="Comic Sans MS" pitchFamily="66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6248400" y="1219200"/>
            <a:ext cx="2743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860000"/>
                </a:solidFill>
                <a:latin typeface="Comic Sans MS" pitchFamily="66" charset="0"/>
              </a:rPr>
              <a:t>T and precipitation</a:t>
            </a:r>
            <a:endParaRPr lang="en-US" altLang="en-US" dirty="0">
              <a:solidFill>
                <a:srgbClr val="86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37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62800" y="6508750"/>
            <a:ext cx="1838325" cy="349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D33B724-C1C1-4E3B-8153-73823DAC9294}" type="slidenum">
              <a:rPr lang="en-US" altLang="en-US" sz="20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5943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latin typeface="Comic Sans MS" pitchFamily="66" charset="0"/>
              </a:rPr>
              <a:t>Biomes of the World</a:t>
            </a:r>
          </a:p>
        </p:txBody>
      </p:sp>
      <p:pic>
        <p:nvPicPr>
          <p:cNvPr id="35844" name="Picture 3" descr="f5-2_major_world_bio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199"/>
            <a:ext cx="8763000" cy="52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733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04925"/>
            <a:ext cx="7705725" cy="4895850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36868" name="Picture 4" descr="biomes_kazakhst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21" y="0"/>
            <a:ext cx="9144000" cy="6858000"/>
          </a:xfrm>
          <a:prstGeom prst="rect">
            <a:avLst/>
          </a:prstGeom>
          <a:solidFill>
            <a:srgbClr val="C6D2F8"/>
          </a:solidFill>
          <a:ln>
            <a:noFill/>
          </a:ln>
          <a:ex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B16697-5021-4BF6-8528-0E15B86976E9}"/>
              </a:ext>
            </a:extLst>
          </p:cNvPr>
          <p:cNvSpPr txBox="1"/>
          <p:nvPr/>
        </p:nvSpPr>
        <p:spPr>
          <a:xfrm>
            <a:off x="4953000" y="3657600"/>
            <a:ext cx="838200" cy="461665"/>
          </a:xfrm>
          <a:prstGeom prst="rect">
            <a:avLst/>
          </a:prstGeom>
          <a:solidFill>
            <a:srgbClr val="B7C4ED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xmlns="" val="2602034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LECTURES\LECTURE_1_2_BASICS_of_ECOLOGY\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1" y="0"/>
            <a:ext cx="9156701" cy="6870701"/>
          </a:xfrm>
          <a:prstGeom prst="rect">
            <a:avLst/>
          </a:prstGeom>
          <a:noFill/>
        </p:spPr>
      </p:pic>
      <p:sp>
        <p:nvSpPr>
          <p:cNvPr id="460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E344E69A-0C4D-4B2C-A690-6FE36F67F4DC}" type="slidenum">
              <a:rPr lang="en-US" altLang="en-US" sz="20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2000" smtClean="0">
              <a:solidFill>
                <a:schemeClr val="tx1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2422525" y="2401888"/>
            <a:ext cx="458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en-US" sz="2400">
              <a:solidFill>
                <a:schemeClr val="tx1"/>
              </a:solidFill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1889125" y="2630488"/>
            <a:ext cx="534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en-US" sz="2400">
              <a:solidFill>
                <a:schemeClr val="tx1"/>
              </a:solidFill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rgbClr val="00164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164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164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164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rgbClr val="001642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Comic Sans MS" pitchFamily="66" charset="0"/>
              </a:rPr>
              <a:t>QUESTIONS ? ASK ME…</a:t>
            </a:r>
          </a:p>
        </p:txBody>
      </p:sp>
    </p:spTree>
    <p:extLst>
      <p:ext uri="{BB962C8B-B14F-4D97-AF65-F5344CB8AC3E}">
        <p14:creationId xmlns="" xmlns:p14="http://schemas.microsoft.com/office/powerpoint/2010/main" val="17446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629DC-57EE-4543-B27B-4E5A0E31F994}" type="slidenum">
              <a:rPr lang="en-US" sz="2000" b="1"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3988" cy="919163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Classifying Ecological Problems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3600" b="1" dirty="0" smtClean="0">
                <a:latin typeface="Comic Sans MS" pitchFamily="66" charset="0"/>
              </a:rPr>
              <a:t>5 major types: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200" dirty="0" smtClean="0">
                <a:latin typeface="Comic Sans MS" pitchFamily="66" charset="0"/>
              </a:rPr>
              <a:t>Overpopulation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200" dirty="0" smtClean="0">
                <a:latin typeface="Comic Sans MS" pitchFamily="66" charset="0"/>
              </a:rPr>
              <a:t>Depletion of Resources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200" dirty="0" smtClean="0">
                <a:latin typeface="Comic Sans MS" pitchFamily="66" charset="0"/>
              </a:rPr>
              <a:t>Pollution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200" dirty="0" smtClean="0">
                <a:latin typeface="Comic Sans MS" pitchFamily="66" charset="0"/>
              </a:rPr>
              <a:t>Loss of biodiversity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200" dirty="0" smtClean="0">
                <a:latin typeface="Comic Sans MS" pitchFamily="66" charset="0"/>
              </a:rPr>
              <a:t>Global Changes</a:t>
            </a:r>
          </a:p>
        </p:txBody>
      </p:sp>
    </p:spTree>
    <p:extLst>
      <p:ext uri="{BB962C8B-B14F-4D97-AF65-F5344CB8AC3E}">
        <p14:creationId xmlns:p14="http://schemas.microsoft.com/office/powerpoint/2010/main" xmlns="" val="1144632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57FE5-CD58-4EBD-B202-8009A93AB976}" type="slidenum">
              <a:rPr lang="en-US" sz="2000" b="1"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246813" cy="919163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1. Overpopulation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2209800"/>
          </a:xfrm>
        </p:spPr>
        <p:txBody>
          <a:bodyPr/>
          <a:lstStyle/>
          <a:p>
            <a:pPr marL="609600" indent="-609600" eaLnBrk="1" hangingPunct="1">
              <a:buFontTx/>
              <a:buChar char="•"/>
            </a:pPr>
            <a:r>
              <a:rPr lang="en-US" altLang="en-US" b="1" dirty="0" smtClean="0">
                <a:latin typeface="Comic Sans MS" pitchFamily="66" charset="0"/>
              </a:rPr>
              <a:t>Definition</a:t>
            </a:r>
            <a:r>
              <a:rPr lang="en-US" altLang="en-US" dirty="0" smtClean="0">
                <a:latin typeface="Comic Sans MS" pitchFamily="66" charset="0"/>
              </a:rPr>
              <a:t>: </a:t>
            </a:r>
            <a:r>
              <a:rPr lang="en-US" altLang="en-US" sz="2600" dirty="0" smtClean="0">
                <a:latin typeface="Comic Sans MS" pitchFamily="66" charset="0"/>
              </a:rPr>
              <a:t>presence in a given area of more people that can be supported adequately by the resources available in that area. </a:t>
            </a:r>
          </a:p>
          <a:p>
            <a:pPr marL="609600" indent="-609600" eaLnBrk="1" hangingPunct="1">
              <a:buFontTx/>
              <a:buChar char="•"/>
            </a:pPr>
            <a:r>
              <a:rPr lang="en-US" altLang="en-US" b="1" dirty="0" smtClean="0">
                <a:latin typeface="Comic Sans MS" pitchFamily="66" charset="0"/>
              </a:rPr>
              <a:t>Overpopulation </a:t>
            </a:r>
            <a:r>
              <a:rPr lang="en-US" altLang="en-US" sz="2600" b="1" dirty="0" smtClean="0">
                <a:latin typeface="Comic Sans MS" pitchFamily="66" charset="0"/>
              </a:rPr>
              <a:t>is a major cause of all other environmental problems.</a:t>
            </a:r>
          </a:p>
          <a:p>
            <a:pPr marL="4152900" lvl="8" indent="-609600">
              <a:buNone/>
            </a:pPr>
            <a:endParaRPr lang="en-US" altLang="en-US" b="1" dirty="0" smtClean="0">
              <a:latin typeface="Comic Sans MS" pitchFamily="66" charset="0"/>
            </a:endParaRPr>
          </a:p>
        </p:txBody>
      </p:sp>
      <p:pic>
        <p:nvPicPr>
          <p:cNvPr id="1026" name="Picture 2" descr="J:\LECTURES\LECTURE_1_2_BASICS_of_ECOLOGY\overpop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4419600" cy="294104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19600" y="338012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90600" lvl="1" indent="-519113" algn="l" eaLnBrk="1" hangingPunct="1"/>
            <a:r>
              <a:rPr lang="en-US" altLang="en-US" sz="2200" dirty="0" smtClean="0">
                <a:latin typeface="Comic Sans MS" pitchFamily="66" charset="0"/>
              </a:rPr>
              <a:t>The needs of everybody for </a:t>
            </a:r>
            <a:r>
              <a:rPr lang="en-US" altLang="en-US" sz="2200" b="1" dirty="0" smtClean="0">
                <a:latin typeface="Comic Sans MS" pitchFamily="66" charset="0"/>
              </a:rPr>
              <a:t>food, water, &amp; energy</a:t>
            </a:r>
            <a:r>
              <a:rPr lang="en-US" altLang="en-US" sz="2200" dirty="0" smtClean="0">
                <a:latin typeface="Comic Sans MS" pitchFamily="66" charset="0"/>
              </a:rPr>
              <a:t> are not met and it will be worse.</a:t>
            </a:r>
          </a:p>
          <a:p>
            <a:pPr marL="990600" lvl="1" indent="-519113" algn="l" eaLnBrk="1" hangingPunct="1"/>
            <a:r>
              <a:rPr lang="en-US" altLang="en-US" sz="2200" dirty="0" smtClean="0">
                <a:latin typeface="Comic Sans MS" pitchFamily="66" charset="0"/>
              </a:rPr>
              <a:t>Human activities </a:t>
            </a:r>
            <a:r>
              <a:rPr lang="en-US" altLang="en-US" sz="2200" b="1" dirty="0" smtClean="0">
                <a:latin typeface="Comic Sans MS" pitchFamily="66" charset="0"/>
              </a:rPr>
              <a:t>damage the environment</a:t>
            </a:r>
            <a:r>
              <a:rPr lang="en-US" altLang="en-US" sz="2200" dirty="0" smtClean="0">
                <a:latin typeface="Comic Sans MS" pitchFamily="66" charset="0"/>
              </a:rPr>
              <a:t> because of </a:t>
            </a:r>
            <a:r>
              <a:rPr lang="en-US" altLang="en-US" sz="2200" b="1" dirty="0" smtClean="0">
                <a:latin typeface="Comic Sans MS" pitchFamily="66" charset="0"/>
              </a:rPr>
              <a:t>air and water pollution</a:t>
            </a:r>
            <a:r>
              <a:rPr lang="en-US" altLang="en-US" sz="2200" dirty="0" smtClean="0">
                <a:latin typeface="Comic Sans MS" pitchFamily="66" charset="0"/>
              </a:rPr>
              <a:t>, </a:t>
            </a:r>
            <a:r>
              <a:rPr lang="en-US" altLang="en-US" sz="2200" b="1" dirty="0" smtClean="0">
                <a:latin typeface="Comic Sans MS" pitchFamily="66" charset="0"/>
              </a:rPr>
              <a:t>land degradation</a:t>
            </a:r>
            <a:r>
              <a:rPr lang="en-US" altLang="en-US" sz="2200" dirty="0" smtClean="0">
                <a:latin typeface="Comic Sans MS" pitchFamily="66" charset="0"/>
              </a:rPr>
              <a:t>, and </a:t>
            </a:r>
            <a:r>
              <a:rPr lang="en-US" altLang="en-US" sz="2200" b="1" dirty="0" smtClean="0">
                <a:latin typeface="Comic Sans MS" pitchFamily="66" charset="0"/>
              </a:rPr>
              <a:t>loss of biodiversity</a:t>
            </a:r>
            <a:r>
              <a:rPr lang="en-US" altLang="en-US" sz="2200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87590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A023E-183A-4EB1-AC6E-449025E48A8D}" type="slidenum">
              <a:rPr lang="en-US" sz="2000" b="1"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990600"/>
            <a:ext cx="4114800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dirty="0" smtClean="0">
                <a:latin typeface="Comic Sans MS" pitchFamily="66" charset="0"/>
              </a:rPr>
              <a:t>Exponential growth</a:t>
            </a:r>
            <a:r>
              <a:rPr lang="en-US" altLang="en-US" sz="2600" dirty="0" smtClean="0">
                <a:latin typeface="Comic Sans MS" pitchFamily="66" charset="0"/>
              </a:rPr>
              <a:t> over last 250 yrs. 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altLang="en-US" sz="2600" dirty="0" smtClean="0">
                <a:latin typeface="Comic Sans MS" pitchFamily="66" charset="0"/>
              </a:rPr>
              <a:t>Oct</a:t>
            </a:r>
            <a:r>
              <a:rPr lang="en-US" altLang="en-US" sz="2600" dirty="0" smtClean="0">
                <a:latin typeface="Comic Sans MS" pitchFamily="66" charset="0"/>
              </a:rPr>
              <a:t> 2020 – 7.8 </a:t>
            </a:r>
            <a:r>
              <a:rPr lang="en-US" altLang="en-US" sz="2600" dirty="0" err="1" smtClean="0">
                <a:latin typeface="Comic Sans MS" pitchFamily="66" charset="0"/>
              </a:rPr>
              <a:t>bln</a:t>
            </a:r>
            <a:endParaRPr lang="en-US" altLang="en-US" sz="2600" dirty="0" smtClean="0">
              <a:latin typeface="Comic Sans MS" pitchFamily="66" charset="0"/>
            </a:endParaRP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altLang="en-US" sz="2600" b="1" dirty="0" smtClean="0">
                <a:latin typeface="Comic Sans MS" pitchFamily="66" charset="0"/>
              </a:rPr>
              <a:t>Poor countries</a:t>
            </a:r>
            <a:r>
              <a:rPr lang="en-US" altLang="en-US" sz="2600" dirty="0" smtClean="0">
                <a:latin typeface="Comic Sans MS" pitchFamily="66" charset="0"/>
              </a:rPr>
              <a:t> -higher population growth, BUT:  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altLang="en-US" sz="2600" b="1" dirty="0" smtClean="0">
                <a:latin typeface="Comic Sans MS" pitchFamily="66" charset="0"/>
              </a:rPr>
              <a:t>Rich countries</a:t>
            </a:r>
            <a:r>
              <a:rPr lang="en-US" altLang="en-US" sz="2600" dirty="0" smtClean="0">
                <a:latin typeface="Comic Sans MS" pitchFamily="66" charset="0"/>
              </a:rPr>
              <a:t> place the heaviest burden on the environment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600" dirty="0" smtClean="0"/>
              <a:t>	</a:t>
            </a:r>
          </a:p>
        </p:txBody>
      </p:sp>
      <p:pic>
        <p:nvPicPr>
          <p:cNvPr id="20484" name="Picture 3" descr="prm1s3_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" y="1752600"/>
            <a:ext cx="4648200" cy="3232150"/>
          </a:xfrm>
        </p:spPr>
      </p:pic>
      <p:sp useBgFill="1"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6858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Population Growth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962378" y="5257800"/>
            <a:ext cx="6952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Comic Sans MS" pitchFamily="66" charset="0"/>
              </a:rPr>
              <a:t>World population hit 7 billion (Oct 31, 2011)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127077" y="5791200"/>
            <a:ext cx="4711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Click here for current World population -&gt;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2591466" y="6172200"/>
            <a:ext cx="5410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http://www.worldometers.info/world-population</a:t>
            </a:r>
            <a:r>
              <a:rPr lang="en-US" altLang="en-US" sz="1800" dirty="0">
                <a:latin typeface="Arial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35320823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49250"/>
          </a:xfrm>
        </p:spPr>
        <p:txBody>
          <a:bodyPr/>
          <a:lstStyle/>
          <a:p>
            <a:pPr>
              <a:defRPr/>
            </a:pPr>
            <a:fld id="{7890AE37-5E34-4F9D-9CEC-84A551D4639E}" type="slidenum">
              <a:rPr lang="en-US" sz="2000" b="1"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1"/>
            <a:ext cx="7391400" cy="6858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Consumption and Pollutants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8382000" cy="5105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 smtClean="0">
                <a:latin typeface="Comic Sans MS" pitchFamily="66" charset="0"/>
              </a:rPr>
              <a:t>A person in a rich country has a much higher consumption of resources and production of pollutants than a person in a poor country. </a:t>
            </a:r>
            <a:endParaRPr lang="en-US" altLang="en-US" sz="2800" b="1" dirty="0" smtClean="0">
              <a:latin typeface="Comic Sans MS" pitchFamily="66" charset="0"/>
            </a:endParaRPr>
          </a:p>
          <a:p>
            <a:pPr marL="0" indent="0" eaLnBrk="1" hangingPunct="1">
              <a:buFontTx/>
              <a:buChar char="•"/>
            </a:pPr>
            <a:r>
              <a:rPr lang="en-US" altLang="en-US" sz="2800" b="1" dirty="0" smtClean="0">
                <a:latin typeface="Comic Sans MS" pitchFamily="66" charset="0"/>
              </a:rPr>
              <a:t>Rich countries</a:t>
            </a:r>
            <a:r>
              <a:rPr lang="en-US" altLang="en-US" sz="2800" dirty="0" smtClean="0">
                <a:latin typeface="Comic Sans MS" pitchFamily="66" charset="0"/>
              </a:rPr>
              <a:t> comprise </a:t>
            </a:r>
          </a:p>
          <a:p>
            <a:pPr marL="0" indent="0" eaLnBrk="1" hangingPunct="1">
              <a:buNone/>
            </a:pPr>
            <a:r>
              <a:rPr lang="en-US" altLang="en-US" sz="2800" b="1" dirty="0">
                <a:latin typeface="Comic Sans MS" pitchFamily="66" charset="0"/>
              </a:rPr>
              <a:t>	</a:t>
            </a:r>
            <a:r>
              <a:rPr lang="en-US" altLang="en-US" sz="2800" b="1" dirty="0" smtClean="0">
                <a:latin typeface="Comic Sans MS" pitchFamily="66" charset="0"/>
              </a:rPr>
              <a:t>	10% of world population</a:t>
            </a:r>
            <a:r>
              <a:rPr lang="en-US" altLang="en-US" sz="2800" dirty="0" smtClean="0">
                <a:latin typeface="Comic Sans MS" pitchFamily="66" charset="0"/>
              </a:rPr>
              <a:t>, </a:t>
            </a:r>
          </a:p>
          <a:p>
            <a:pPr marL="0" indent="0" eaLnBrk="1" hangingPunct="1">
              <a:buFontTx/>
              <a:buChar char="•"/>
            </a:pPr>
            <a:r>
              <a:rPr lang="en-US" altLang="en-US" sz="2800" dirty="0" smtClean="0">
                <a:latin typeface="Comic Sans MS" pitchFamily="66" charset="0"/>
              </a:rPr>
              <a:t>but consume ~ </a:t>
            </a:r>
            <a:r>
              <a:rPr lang="en-US" altLang="en-US" sz="2800" b="1" dirty="0" smtClean="0">
                <a:latin typeface="Comic Sans MS" pitchFamily="66" charset="0"/>
              </a:rPr>
              <a:t>90% of the world's resources</a:t>
            </a:r>
            <a:r>
              <a:rPr lang="en-US" altLang="en-US" sz="2800" dirty="0" smtClean="0">
                <a:latin typeface="Comic Sans MS" pitchFamily="66" charset="0"/>
              </a:rPr>
              <a:t> </a:t>
            </a:r>
          </a:p>
          <a:p>
            <a:pPr marL="0" indent="0" eaLnBrk="1" hangingPunct="1">
              <a:buFontTx/>
              <a:buChar char="•"/>
            </a:pPr>
            <a:r>
              <a:rPr lang="en-US" altLang="en-US" sz="2800" dirty="0" smtClean="0">
                <a:latin typeface="Comic Sans MS" pitchFamily="66" charset="0"/>
              </a:rPr>
              <a:t>and produce ~</a:t>
            </a:r>
            <a:r>
              <a:rPr lang="en-US" altLang="en-US" sz="2800" b="1" dirty="0" smtClean="0">
                <a:latin typeface="Comic Sans MS" pitchFamily="66" charset="0"/>
              </a:rPr>
              <a:t>75% of the world's pollutants.</a:t>
            </a:r>
          </a:p>
        </p:txBody>
      </p:sp>
      <p:pic>
        <p:nvPicPr>
          <p:cNvPr id="2050" name="Picture 2" descr="J:\LECTURES\LECTURE_1_2_BASICS_of_ECOLOGY\cosump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95800"/>
            <a:ext cx="3198414" cy="2133600"/>
          </a:xfrm>
          <a:prstGeom prst="rect">
            <a:avLst/>
          </a:prstGeom>
          <a:noFill/>
        </p:spPr>
      </p:pic>
      <p:pic>
        <p:nvPicPr>
          <p:cNvPr id="2051" name="Picture 3" descr="J:\LECTURES\LECTURE_1_2_BASICS_of_ECOLOGY\pol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95800"/>
            <a:ext cx="3787456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8109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ECD8F-0A70-4219-954E-DEBCE45C1191}" type="slidenum">
              <a:rPr lang="en-US" sz="2000" b="1"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J:\LECTURES\LECTURE_1_2_BASICS_of_ECOLOGY\1_foot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086600" cy="19608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076" name="Picture 4" descr="J:\LECTURES\LECTURE_1_2_BASICS_of_ECOLOGY\30_foots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704635"/>
            <a:ext cx="7083425" cy="415336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61286" y="152400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smtClean="0">
                <a:latin typeface="Comic Sans MS" pitchFamily="66" charset="0"/>
              </a:rPr>
              <a:t>Poor and Rich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34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F07334-9DBF-462C-AC9C-79AE9C772E6B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90" b="7390"/>
          <a:stretch>
            <a:fillRect/>
          </a:stretch>
        </p:blipFill>
        <p:spPr bwMode="auto">
          <a:xfrm>
            <a:off x="5822950" y="3175"/>
            <a:ext cx="30988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90" b="7390"/>
          <a:stretch>
            <a:fillRect/>
          </a:stretch>
        </p:blipFill>
        <p:spPr bwMode="auto">
          <a:xfrm>
            <a:off x="279400" y="0"/>
            <a:ext cx="30988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1066800" y="0"/>
            <a:ext cx="6821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latin typeface="Comic Sans MS" pitchFamily="66" charset="0"/>
              </a:rPr>
              <a:t>Ecological footprint</a:t>
            </a:r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0" y="4943584"/>
            <a:ext cx="8458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sz="2400" b="1" dirty="0">
                <a:latin typeface="Arial" charset="0"/>
              </a:rPr>
              <a:t>           </a:t>
            </a:r>
            <a:r>
              <a:rPr lang="it-IT" altLang="en-US" sz="2400" b="1" dirty="0">
                <a:latin typeface="Comic Sans MS" pitchFamily="66" charset="0"/>
              </a:rPr>
              <a:t>USA – </a:t>
            </a:r>
            <a:r>
              <a:rPr lang="it-IT" altLang="en-US" sz="2400" b="1" dirty="0" smtClean="0">
                <a:latin typeface="Comic Sans MS" pitchFamily="66" charset="0"/>
              </a:rPr>
              <a:t>8.2 ha</a:t>
            </a:r>
            <a:r>
              <a:rPr lang="it-IT" altLang="en-US" sz="2400" dirty="0" smtClean="0">
                <a:latin typeface="Comic Sans MS" pitchFamily="66" charset="0"/>
              </a:rPr>
              <a:t> </a:t>
            </a:r>
            <a:r>
              <a:rPr lang="it-IT" altLang="en-US" sz="2400" dirty="0">
                <a:latin typeface="Comic Sans MS" pitchFamily="66" charset="0"/>
              </a:rPr>
              <a:t>(--)	    </a:t>
            </a:r>
            <a:r>
              <a:rPr lang="it-IT" altLang="en-US" sz="2400" dirty="0" smtClean="0">
                <a:latin typeface="Comic Sans MS" pitchFamily="66" charset="0"/>
              </a:rPr>
              <a:t>       Afganistan  </a:t>
            </a:r>
            <a:r>
              <a:rPr lang="it-IT" altLang="en-US" sz="2400" dirty="0">
                <a:latin typeface="Comic Sans MS" pitchFamily="66" charset="0"/>
              </a:rPr>
              <a:t>-  </a:t>
            </a:r>
            <a:r>
              <a:rPr lang="it-IT" altLang="en-US" sz="2400" dirty="0" smtClean="0">
                <a:latin typeface="Comic Sans MS" pitchFamily="66" charset="0"/>
              </a:rPr>
              <a:t>0.8 </a:t>
            </a:r>
            <a:r>
              <a:rPr lang="it-IT" altLang="en-US" sz="2400" dirty="0">
                <a:latin typeface="Comic Sans MS" pitchFamily="66" charset="0"/>
              </a:rPr>
              <a:t>ha (+)		       </a:t>
            </a:r>
            <a:r>
              <a:rPr lang="it-IT" altLang="en-US" sz="2400" dirty="0" smtClean="0">
                <a:latin typeface="Comic Sans MS" pitchFamily="66" charset="0"/>
              </a:rPr>
              <a:t>Qatar– 10.8 </a:t>
            </a:r>
            <a:r>
              <a:rPr lang="it-IT" altLang="en-US" sz="2400" dirty="0">
                <a:latin typeface="Comic Sans MS" pitchFamily="66" charset="0"/>
              </a:rPr>
              <a:t>ha (---)	</a:t>
            </a:r>
            <a:r>
              <a:rPr lang="it-IT" altLang="en-US" sz="2400" dirty="0" smtClean="0">
                <a:latin typeface="Comic Sans MS" pitchFamily="66" charset="0"/>
              </a:rPr>
              <a:t> Tajikistan   </a:t>
            </a:r>
            <a:r>
              <a:rPr lang="it-IT" altLang="en-US" sz="2400" dirty="0">
                <a:latin typeface="Comic Sans MS" pitchFamily="66" charset="0"/>
              </a:rPr>
              <a:t>-  </a:t>
            </a:r>
            <a:r>
              <a:rPr lang="it-IT" altLang="en-US" sz="2400" dirty="0" smtClean="0">
                <a:latin typeface="Comic Sans MS" pitchFamily="66" charset="0"/>
              </a:rPr>
              <a:t>0.9 </a:t>
            </a:r>
            <a:r>
              <a:rPr lang="it-IT" altLang="en-US" sz="2400" dirty="0">
                <a:latin typeface="Comic Sans MS" pitchFamily="66" charset="0"/>
              </a:rPr>
              <a:t>ha (+) 	</a:t>
            </a:r>
            <a:r>
              <a:rPr lang="it-IT" altLang="en-US" sz="2400" dirty="0" smtClean="0">
                <a:latin typeface="Comic Sans MS" pitchFamily="66" charset="0"/>
              </a:rPr>
              <a:t>       	 </a:t>
            </a:r>
            <a:r>
              <a:rPr lang="it-IT" altLang="en-US" sz="2400" b="1" dirty="0" smtClean="0">
                <a:latin typeface="Comic Sans MS" pitchFamily="66" charset="0"/>
              </a:rPr>
              <a:t>Kazakhstan </a:t>
            </a:r>
            <a:r>
              <a:rPr lang="it-IT" altLang="en-US" sz="2400" b="1" dirty="0">
                <a:latin typeface="Comic Sans MS" pitchFamily="66" charset="0"/>
              </a:rPr>
              <a:t>– </a:t>
            </a:r>
            <a:r>
              <a:rPr lang="it-IT" altLang="en-US" sz="2400" b="1" dirty="0" smtClean="0">
                <a:latin typeface="Comic Sans MS" pitchFamily="66" charset="0"/>
              </a:rPr>
              <a:t>5.5 </a:t>
            </a:r>
            <a:r>
              <a:rPr lang="it-IT" altLang="en-US" sz="2400" b="1" dirty="0">
                <a:latin typeface="Comic Sans MS" pitchFamily="66" charset="0"/>
              </a:rPr>
              <a:t>ha</a:t>
            </a:r>
            <a:r>
              <a:rPr lang="it-IT" altLang="en-US" sz="2400" dirty="0">
                <a:latin typeface="Comic Sans MS" pitchFamily="66" charset="0"/>
              </a:rPr>
              <a:t> (-)</a:t>
            </a:r>
            <a:endParaRPr lang="en-US" altLang="en-US" sz="2400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mic Sans MS" pitchFamily="66" charset="0"/>
              </a:rPr>
              <a:t>	  </a:t>
            </a:r>
            <a:r>
              <a:rPr lang="en-US" altLang="en-US" sz="2400" b="1" dirty="0">
                <a:latin typeface="Comic Sans MS" pitchFamily="66" charset="0"/>
              </a:rPr>
              <a:t>World  -  2.7 ha</a:t>
            </a:r>
            <a:r>
              <a:rPr lang="en-US" altLang="en-US" sz="2400" dirty="0">
                <a:latin typeface="Comic Sans MS" pitchFamily="66" charset="0"/>
              </a:rPr>
              <a:t> (-)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i="1" dirty="0" smtClean="0">
                <a:latin typeface="Comic Sans MS" pitchFamily="66" charset="0"/>
              </a:rPr>
              <a:t>2012 </a:t>
            </a:r>
            <a:r>
              <a:rPr lang="en-US" altLang="en-US" sz="1600" i="1" dirty="0">
                <a:latin typeface="Comic Sans MS" pitchFamily="66" charset="0"/>
              </a:rPr>
              <a:t>data</a:t>
            </a: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533400" y="914400"/>
            <a:ext cx="830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Arial" charset="0"/>
              </a:rPr>
              <a:t>- </a:t>
            </a:r>
            <a:r>
              <a:rPr lang="en-US" altLang="en-US" sz="2400" dirty="0">
                <a:latin typeface="Comic Sans MS" pitchFamily="66" charset="0"/>
              </a:rPr>
              <a:t>measure of land area required to provide food, E, water, housing, transportation &amp; waste disposal for one person.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mic Sans MS" pitchFamily="66" charset="0"/>
              </a:rPr>
              <a:t>To be </a:t>
            </a:r>
            <a:r>
              <a:rPr lang="en-US" altLang="en-US" sz="2400" dirty="0">
                <a:solidFill>
                  <a:srgbClr val="A8000C"/>
                </a:solidFill>
                <a:latin typeface="Comic Sans MS" pitchFamily="66" charset="0"/>
              </a:rPr>
              <a:t>ecologically sustainable</a:t>
            </a:r>
            <a:r>
              <a:rPr lang="en-US" altLang="en-US" sz="2400" dirty="0">
                <a:latin typeface="Comic Sans MS" pitchFamily="66" charset="0"/>
              </a:rPr>
              <a:t>, each person should consume no more than </a:t>
            </a:r>
            <a:r>
              <a:rPr lang="en-US" altLang="en-US" sz="2400" dirty="0">
                <a:solidFill>
                  <a:srgbClr val="A8000C"/>
                </a:solidFill>
                <a:latin typeface="Comic Sans MS" pitchFamily="66" charset="0"/>
              </a:rPr>
              <a:t>1.8 ha of land </a:t>
            </a:r>
            <a:r>
              <a:rPr lang="en-US" altLang="en-US" sz="2400" dirty="0" smtClean="0">
                <a:solidFill>
                  <a:srgbClr val="A8000C"/>
                </a:solidFill>
                <a:latin typeface="Comic Sans MS" pitchFamily="66" charset="0"/>
              </a:rPr>
              <a:t>(available)</a:t>
            </a:r>
            <a:r>
              <a:rPr lang="en-US" altLang="en-US" sz="2400" dirty="0" smtClean="0">
                <a:latin typeface="Comic Sans MS" pitchFamily="66" charset="0"/>
              </a:rPr>
              <a:t>.</a:t>
            </a:r>
            <a:endParaRPr lang="en-US" altLang="en-US" sz="2400" dirty="0">
              <a:latin typeface="Comic Sans MS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mic Sans MS" pitchFamily="66" charset="0"/>
              </a:rPr>
              <a:t>Developed countries have much larger ecological footprint than their land area.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Comic Sans MS" pitchFamily="66" charset="0"/>
              </a:rPr>
              <a:t>Japan: highly developed but few resources; its ecological footprint is </a:t>
            </a:r>
            <a:r>
              <a:rPr lang="en-US" altLang="en-US" sz="2400" dirty="0" smtClean="0">
                <a:latin typeface="Comic Sans MS" pitchFamily="66" charset="0"/>
              </a:rPr>
              <a:t>7 </a:t>
            </a:r>
            <a:r>
              <a:rPr lang="en-US" altLang="en-US" sz="2400" dirty="0">
                <a:latin typeface="Comic Sans MS" pitchFamily="66" charset="0"/>
              </a:rPr>
              <a:t>times exceeds its available resources. USA: </a:t>
            </a:r>
            <a:r>
              <a:rPr lang="en-US" altLang="en-US" sz="2400" dirty="0" smtClean="0">
                <a:latin typeface="Comic Sans MS" pitchFamily="66" charset="0"/>
              </a:rPr>
              <a:t>~2 </a:t>
            </a:r>
            <a:r>
              <a:rPr lang="en-US" altLang="en-US" sz="2400" dirty="0">
                <a:latin typeface="Comic Sans MS" pitchFamily="66" charset="0"/>
              </a:rPr>
              <a:t>times more than their land. </a:t>
            </a:r>
          </a:p>
        </p:txBody>
      </p:sp>
    </p:spTree>
    <p:extLst>
      <p:ext uri="{BB962C8B-B14F-4D97-AF65-F5344CB8AC3E}">
        <p14:creationId xmlns:p14="http://schemas.microsoft.com/office/powerpoint/2010/main" xmlns="" val="38854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1924B7-04D9-40D3-BC22-8D95DCDDACB0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90" b="7390"/>
          <a:stretch>
            <a:fillRect/>
          </a:stretch>
        </p:blipFill>
        <p:spPr bwMode="auto">
          <a:xfrm>
            <a:off x="5822950" y="3175"/>
            <a:ext cx="30988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90" b="7390"/>
          <a:stretch>
            <a:fillRect/>
          </a:stretch>
        </p:blipFill>
        <p:spPr bwMode="auto">
          <a:xfrm>
            <a:off x="279400" y="0"/>
            <a:ext cx="30988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6821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latin typeface="Comic Sans MS" pitchFamily="66" charset="0"/>
              </a:rPr>
              <a:t>Ecological footprint</a:t>
            </a:r>
          </a:p>
        </p:txBody>
      </p:sp>
      <p:pic>
        <p:nvPicPr>
          <p:cNvPr id="24584" name="Picture 7" descr="E97022_01_f00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6112"/>
            <a:ext cx="7631112" cy="55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0" y="990600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91440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2743201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52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18371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01018371</Template>
  <TotalTime>563</TotalTime>
  <Words>1276</Words>
  <Application>Microsoft Office PowerPoint</Application>
  <PresentationFormat>On-screen Show (4:3)</PresentationFormat>
  <Paragraphs>220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01018371</vt:lpstr>
      <vt:lpstr>Basics of Ecology (2) </vt:lpstr>
      <vt:lpstr>OUTLINE  Main Ecological Problems:  Overpopulation  Depletion of resources  Pollution  Loss of biodiversity  Global changes Biomes and biodiversity</vt:lpstr>
      <vt:lpstr>Classifying Ecological Problems</vt:lpstr>
      <vt:lpstr>1. Overpopulation</vt:lpstr>
      <vt:lpstr>Population Growth</vt:lpstr>
      <vt:lpstr>Consumption and Pollutants</vt:lpstr>
      <vt:lpstr>Slide 7</vt:lpstr>
      <vt:lpstr>Slide 8</vt:lpstr>
      <vt:lpstr>Slide 9</vt:lpstr>
      <vt:lpstr>2. Depletion of Resources</vt:lpstr>
      <vt:lpstr>Types of pollution:                material &amp; non-material</vt:lpstr>
      <vt:lpstr>4. Loss of biodiversity</vt:lpstr>
      <vt:lpstr>Biodiversity</vt:lpstr>
      <vt:lpstr>  Exotic &amp; Invasive  Species</vt:lpstr>
      <vt:lpstr>Invasive Species &amp; Community Change</vt:lpstr>
      <vt:lpstr>     Biodiversity Hotspots </vt:lpstr>
      <vt:lpstr>How do we benefit from biodiversity?</vt:lpstr>
      <vt:lpstr> What Threatens Biodiversity?</vt:lpstr>
      <vt:lpstr>Human-Caused Biodiversity Loss</vt:lpstr>
      <vt:lpstr>Saiga antelopes in Kazakhstan</vt:lpstr>
      <vt:lpstr>Slide 21</vt:lpstr>
      <vt:lpstr>     IUCN Red List </vt:lpstr>
      <vt:lpstr>5. Global Changes</vt:lpstr>
      <vt:lpstr>    Biomes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Ecology (2) </dc:title>
  <cp:lastModifiedBy>Aliya</cp:lastModifiedBy>
  <cp:revision>65</cp:revision>
  <cp:lastPrinted>1601-01-01T00:00:00Z</cp:lastPrinted>
  <dcterms:created xsi:type="dcterms:W3CDTF">2011-12-05T03:04:18Z</dcterms:created>
  <dcterms:modified xsi:type="dcterms:W3CDTF">2020-10-08T07:27:59Z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TC010183711033</vt:lpwstr>
  </property>
</Properties>
</file>