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27"/>
      <p:bold r:id="rId28"/>
      <p:italic r:id="rId29"/>
      <p:boldItalic r:id="rId30"/>
    </p:embeddedFont>
    <p:embeddedFont>
      <p:font typeface="Lucida Sans" panose="020B0602030504020204" pitchFamily="34" charset="0"/>
      <p:regular r:id="rId31"/>
      <p:bold r:id="rId32"/>
      <p:italic r:id="rId33"/>
      <p:boldItalic r:id="rId34"/>
    </p:embeddedFont>
    <p:embeddedFont>
      <p:font typeface="Wingdings 2" panose="05020102010507070707" pitchFamily="18" charset="2"/>
      <p:regular r:id="rId35"/>
    </p:embeddedFont>
    <p:embeddedFont>
      <p:font typeface="Wingdings 3" panose="05040102010807070707" pitchFamily="18" charset="2"/>
      <p:regular r:id="rId36"/>
    </p:embeddedFont>
  </p:embeddedFontLst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82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7.fntdata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486B35AE-09F8-428D-A9D3-56B60B186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59958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3E41BC65-C6F6-4396-B94B-6C8600B750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7908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AE0F804-AFF7-4DAD-82F4-6861C8366E45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663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786617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175532-9DB3-4660-A462-8051FB31D083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94320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791250-0EA2-44A0-BBDE-DF516A36F023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788330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E2EB2D-4894-42C2-9B04-4B22BFC90A81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37054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EF5927-23D2-4F84-A7A6-E51F6AEF6D45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41398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647E4A-646E-4468-92D0-EBF7DF4F889C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242745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F26A1B-779A-4925-894A-40C64AC3DF0D}" type="slidenum">
              <a:rPr kumimoji="0" lang="en-US" altLang="en-US" sz="1300"/>
              <a:pPr/>
              <a:t>15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766656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199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5895EC-CF33-4A34-B40B-1C8EC9DB18DB}" type="slidenum">
              <a:rPr kumimoji="0" lang="en-US" altLang="en-US" sz="1300"/>
              <a:pPr/>
              <a:t>16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89021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301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30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30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C86D1-FEEF-4C98-890F-1C064AF9D667}" type="slidenum">
              <a:rPr kumimoji="0" lang="en-US" altLang="en-US" sz="1300"/>
              <a:pPr/>
              <a:t>17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51816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8CB267-6698-4B0C-9F9A-DE2425C1B7A2}" type="slidenum">
              <a:rPr kumimoji="0" lang="en-US" altLang="en-US" sz="1300"/>
              <a:pPr/>
              <a:t>18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2542270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0C9C1D-54B4-4E0C-AE1D-163FFC91884E}" type="slidenum">
              <a:rPr kumimoji="0" lang="en-US" altLang="en-US" sz="1300"/>
              <a:pPr/>
              <a:t>19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62545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E23437-415F-4A71-A009-F6467E90AFFB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97374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4D2E42-84BE-4609-A8A8-830FD0976148}" type="slidenum">
              <a:rPr kumimoji="0" lang="en-US" altLang="en-US" sz="1300"/>
              <a:pPr/>
              <a:t>20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730615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B95DBC-8DA2-4934-B0B8-6E56CC066406}" type="slidenum">
              <a:rPr kumimoji="0" lang="en-US" altLang="en-US" sz="1300"/>
              <a:pPr/>
              <a:t>21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72956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81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81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F7609F-2FEA-438A-B603-034D2698BB31}" type="slidenum">
              <a:rPr kumimoji="0" lang="en-US" altLang="en-US" sz="1300"/>
              <a:pPr/>
              <a:t>22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1880143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491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491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491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974FBC-75B4-43DC-8257-61FFC69145D2}" type="slidenum">
              <a:rPr kumimoji="0" lang="en-US" altLang="en-US" sz="1300"/>
              <a:pPr/>
              <a:t>23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791367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51E2B2-6AAB-47AA-A067-715105F127AF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0534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45003F-F26A-4A3E-AF89-DB5A491C1FEC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610000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C71582-49A3-4A62-BF79-A28D4487F8DD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26809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ABC379-FA83-4D12-87DB-6C3B42BE1D69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572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27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27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BB2065-23C0-4764-ACD3-F4ED4AE08B66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33545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37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9BA5BEE-62C3-45F2-92C4-844031F66D40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905973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48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48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48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8AF05A-553E-43EF-8978-E0B320F55158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2854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A7594-3E65-4C11-858D-21C10FB627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13CB8-53B1-4517-B790-38758B424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16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38048-CF14-43DC-BD53-9B16FB1BF7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9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A6D6E-7BC9-4920-B076-7F4A6FD2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49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6E0EB-C119-42A0-B5E9-72B232CC9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18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22AD6-7DF1-4236-BAB9-29E2A44DF5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84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91B2E-0D18-4A25-BB20-A2FAB83D4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616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B4831-2373-4211-954D-69B9E1370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6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65206-16D8-4B63-B2F4-0F2992EFEC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38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58B6C-2AB6-49CF-9715-C707E91BE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99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1C420-8997-48FB-B537-C455B7E49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E2E9F88C-22FE-4AF8-A45C-24C3FDC06B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10)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11 (Session 28)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October 28,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6) In the figure above, in the short-run macroeconomic equilibrium,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real GDP equals potential GDP.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real GDP is greater than potential GDP.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there is no structural unemployment.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real GDP is less than potential GDP.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9D30C4A-8E0B-45B0-A413-7F27032373B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70A045-D137-4612-8349-976815F1155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214438"/>
            <a:ext cx="54864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7) In the above figure, at the price level of 140 and real GDP of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$4 trillion, consumers will not be able to buy all the goods and services they demand.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$4 trillion, firms will not be able to sell all their output.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$12 trillion, firms will not be able to sell all their output.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$12 trillion, consumers will not be able to buy all the goods and services they demand.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883466-9BC3-4585-BEE7-455B20847436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8) Based on the figure above, short-run equilibrium occurs at the price level of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130 and real GDP of $12 trillion.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140 and real GDP of $12 trillion.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130 and real GDP of $8 trillion.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120 and real GDP of $4 trillion.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A2CE1C2-DC3A-4AFA-BC85-828243C87FB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</a:pPr>
            <a:r>
              <a:rPr lang="en-US" altLang="en-US" sz="2400">
                <a:latin typeface="Arial" panose="020B0604020202020204" pitchFamily="34" charset="0"/>
              </a:rPr>
              <a:t>9) The data in the above figure indicate that the economy will be in a long-run macroeconomic equilibrium at a price level of</a:t>
            </a:r>
          </a:p>
          <a:p>
            <a:pPr>
              <a:buFont typeface="Lucida Sans" panose="020B0602030504020204" pitchFamily="34" charset="0"/>
              <a:buNone/>
            </a:pPr>
            <a:r>
              <a:rPr lang="pt-BR" altLang="en-US" sz="2400">
                <a:latin typeface="Arial" panose="020B0604020202020204" pitchFamily="34" charset="0"/>
              </a:rPr>
              <a:t>A) 100.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pt-BR" altLang="en-US" sz="2400">
                <a:latin typeface="Arial" panose="020B0604020202020204" pitchFamily="34" charset="0"/>
              </a:rPr>
              <a:t>B) 140.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pt-BR" altLang="en-US" sz="2400">
                <a:latin typeface="Arial" panose="020B0604020202020204" pitchFamily="34" charset="0"/>
              </a:rPr>
              <a:t>C) 130. </a:t>
            </a:r>
          </a:p>
          <a:p>
            <a:pPr>
              <a:buFont typeface="Lucida Sans" panose="020B0602030504020204" pitchFamily="34" charset="0"/>
              <a:buNone/>
            </a:pPr>
            <a:r>
              <a:rPr lang="pt-BR" altLang="en-US" sz="2400">
                <a:latin typeface="Arial" panose="020B0604020202020204" pitchFamily="34" charset="0"/>
              </a:rPr>
              <a:t>D) 120.</a:t>
            </a:r>
          </a:p>
          <a:p>
            <a:pPr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D4E4F9-A0A8-4B09-AF31-6198DB3B218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10) An economy is at full employment. Which of the following events can create a recessionary gap?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 decrease in the quantity of capital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 decrease in money wages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an increase in foreign income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an increase in taxes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2CFC823-D091-4976-BE3E-4E4C8BCFAF9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11) If aggregate demand decreases and neither short-run nor long-run aggregate supply changes, then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 the long run, the long-run aggregate supply will decrease.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there is an inflationary gap.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there is a recessionary gap.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the price level increases in the short-run and decreases in the long-run.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C0BDD4-1818-47A9-B393-D6ADC959A8F2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12) If the economy is in long run equilibrium and then aggregate demand increases, in the long run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the increase in aggregate demand means that the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real GDP will be larger but the price level will be unaffected.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the price level will be higher and real GDP will be larger.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price level will be higher but real GDP will be unaffected.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neither the price level nor real GDP will be unaffected.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82C76A1-B3DB-402E-896D-040F0EDB320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13) In the long-run equilibrium, an increase in the quantity of capital leads to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 decrease in the equilibrium price level, but no change in equilibrium real GDP.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an increase in the equilibrium price level and an increase in equilibrium real GDP.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no change in the equilibrium price level, but an increase in equilibrium real GDP.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 decrease in the equilibrium price level and an increase in equilibrium real GDP.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D6F64D-87DF-431F-9070-9D26136B6427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8A7436-656D-4178-A6FB-81FFF7006B5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376488"/>
            <a:ext cx="5486400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>
                <a:latin typeface="Arial" panose="020B0604020202020204" pitchFamily="34" charset="0"/>
              </a:rPr>
              <a:t>Training (Chapter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BB5450-2219-44ED-856D-F1CB3BB1368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14) The data in the above table show that when the price level is 120, if aggregate demand does not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change then the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short-run aggregate supply curve will shift leftward.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long-run aggregate supply curve will shift leftward.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long-run aggregate supply curve will shift rightward.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short-run aggregate supply curve will shift rightward.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B390FDB-86B4-49EC-9CD7-F0585AD733AF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15) In the short run, a rightward shift of the short-run aggregate supply curve ________ real GDP and ________ the price level.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increases; raises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decreases; raises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decreases; lowers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increases; lowers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A1A7597-8C73-41D0-880E-CFBD3D6D75D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10B5CAA-4726-4BC8-9370-F41A1DDD396C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235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214438"/>
            <a:ext cx="5486400" cy="528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16) In the above figure, what is the short-run equilibrium real GDP and the short-run equilibrium price level? </a:t>
            </a:r>
          </a:p>
          <a:p>
            <a:pPr>
              <a:buFont typeface="Lucida Sans" panose="020B0602030504020204" pitchFamily="34" charset="0"/>
              <a:buNone/>
              <a:defRPr/>
            </a:pPr>
            <a:endParaRPr lang="en-US" sz="2400" dirty="0"/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The short-run equilibrium occurs where the AD curve intersects the SAS curve. So in the figure the short run equilibrium real GDP is $13.5 trillion and the short-run equilibrium price level is 110.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DD7057-5D8D-4D37-B710-E26CF201BA7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1) The supply of real GDP is a function of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the quantities of labor, capital and the state of technology.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the total expenditures of consumers, investors and government.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the sum of wages, salaries, corporate profits, rents and interest.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only the state of technology.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D48BEF7-03AB-4D44-9FF6-E81BD9E7A78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2) The long-run aggregate supply (</a:t>
            </a:r>
            <a:r>
              <a:rPr lang="en-US" sz="2400" i="1" dirty="0"/>
              <a:t>LAS) curve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has a positive slope.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is vertical.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has a negative slope.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is horizontal.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4992560-8542-4956-A9BC-535AFB032C0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3) The aggregate demand curve shows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that real income is directly (positively) related to the price level.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the quantity of real GDP demanded at different price levels.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total expenditures at different levels of national income.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All of the above answers are correct.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B47FC4-1582-4E80-B9C6-4EBB5FAFF4E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4) The aggregate demand curve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is horizontal.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is vertical.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has a negative slope.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has a positive slope.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A036852-F820-4EE8-A4E8-A169F896AD7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5995A1-0632-474C-8FFF-C899A030941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81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277938"/>
            <a:ext cx="54864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5) In the above figure, curve A is the ________ curve, curve B is the ________ curve, and curve C is the ________ curve.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aggregate demand; short-run aggregate supply; long-run aggregate supply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long-run aggregate supply; short-run aggregate supply; aggregate demand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short-run aggregate supply; long-run aggregate supply; aggregate demand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long-run aggregate supply; aggregate demand; short-run aggregate supply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0DE8F7-ED6A-4E91-A305-6A26D638F74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10)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10/28/2024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931C156-E7D9-48C5-A35F-1263942D8F0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02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214438"/>
            <a:ext cx="5486400" cy="526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6243</TotalTime>
  <Words>1431</Words>
  <Application>Microsoft Office PowerPoint</Application>
  <PresentationFormat>On-screen Show (4:3)</PresentationFormat>
  <Paragraphs>266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Book Antiqua</vt:lpstr>
      <vt:lpstr>Wingdings 3</vt:lpstr>
      <vt:lpstr>Lucida Sans</vt:lpstr>
      <vt:lpstr>Times New Roman</vt:lpstr>
      <vt:lpstr>Wingdings</vt:lpstr>
      <vt:lpstr>Wingdings 2</vt:lpstr>
      <vt:lpstr>Apex</vt:lpstr>
      <vt:lpstr>ECN2102 macroeconomics (3 Credits/5 ECTS)  Training (Chapter 10)</vt:lpstr>
      <vt:lpstr>Outline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  <vt:lpstr>Training (Chapter 10)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dc:creator>Madumarov Eldar</dc:creator>
  <cp:lastModifiedBy>Eldar Madumarov</cp:lastModifiedBy>
  <cp:revision>442</cp:revision>
  <dcterms:created xsi:type="dcterms:W3CDTF">1998-07-20T20:52:32Z</dcterms:created>
  <dcterms:modified xsi:type="dcterms:W3CDTF">2024-10-18T14:13:48Z</dcterms:modified>
</cp:coreProperties>
</file>