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1"/>
  </p:notesMasterIdLst>
  <p:sldIdLst>
    <p:sldId id="256" r:id="rId2"/>
    <p:sldId id="286" r:id="rId3"/>
    <p:sldId id="259" r:id="rId4"/>
    <p:sldId id="260" r:id="rId5"/>
    <p:sldId id="261" r:id="rId6"/>
    <p:sldId id="262" r:id="rId7"/>
    <p:sldId id="285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1" autoAdjust="0"/>
    <p:restoredTop sz="94660"/>
  </p:normalViewPr>
  <p:slideViewPr>
    <p:cSldViewPr>
      <p:cViewPr varScale="1">
        <p:scale>
          <a:sx n="110" d="100"/>
          <a:sy n="110" d="100"/>
        </p:scale>
        <p:origin x="18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56EA619E-BCD0-AF4D-8D9C-83D039C42E8D}" type="datetime1">
              <a:rPr lang="en-US"/>
              <a:pPr>
                <a:defRPr/>
              </a:pPr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9125E2BA-EADD-B34A-B59A-839CDE68E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08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046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10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359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888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690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795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49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848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537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278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54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811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66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228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372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632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3771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9504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933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91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869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8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06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36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98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2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72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3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2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8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9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2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836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7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743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3-</a:t>
            </a:r>
            <a:fld id="{7C9F9FE5-6476-364C-990F-4079468F6A91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8" name="Picture 7" descr="corn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" y="0"/>
            <a:ext cx="1134533" cy="1079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0.e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7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9.emf"/><Relationship Id="rId5" Type="http://schemas.openxmlformats.org/officeDocument/2006/relationships/image" Target="../media/image16.emf"/><Relationship Id="rId15" Type="http://schemas.openxmlformats.org/officeDocument/2006/relationships/image" Target="../media/image2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8.emf"/><Relationship Id="rId14" Type="http://schemas.openxmlformats.org/officeDocument/2006/relationships/oleObject" Target="../embeddings/oleObject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6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8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667000"/>
            <a:ext cx="3543300" cy="2362200"/>
          </a:xfrm>
        </p:spPr>
        <p:txBody>
          <a:bodyPr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3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Classic Theories of Economic Growth </a:t>
            </a:r>
            <a:r>
              <a:rPr lang="en-US" sz="2800"/>
              <a:t>and </a:t>
            </a:r>
            <a:r>
              <a:rPr lang="en-US" sz="2800" smtClean="0"/>
              <a:t>Development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latin typeface="Verdana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295400"/>
            <a:ext cx="2590800" cy="4495800"/>
          </a:xfrm>
        </p:spPr>
        <p:txBody>
          <a:bodyPr anchor="t"/>
          <a:lstStyle/>
          <a:p>
            <a:pPr eaLnBrk="1" hangingPunct="1"/>
            <a:r>
              <a:rPr lang="en-US" sz="2400" dirty="0"/>
              <a:t>Figure 3.1  </a:t>
            </a:r>
            <a:r>
              <a:rPr lang="en-US" sz="2400" b="0" dirty="0"/>
              <a:t>The Lewis Model of Modern-Sector Growth in a Two-Sector Surplus-Labor Economy</a:t>
            </a:r>
            <a:endParaRPr lang="en-GB" sz="2400" dirty="0"/>
          </a:p>
        </p:txBody>
      </p:sp>
      <p:pic>
        <p:nvPicPr>
          <p:cNvPr id="2" name="Picture 1" descr="fig03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26986"/>
            <a:ext cx="5768372" cy="57928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Criticisms of the Lewis Model</a:t>
            </a:r>
            <a:endParaRPr lang="en-GB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/>
              <a:t>Rate of labor transfer and employment creation may not be proportional to rate of modern-sector capital accumulation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Surplus labor in rural areas and full employment in urban?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Institutional factors?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Assumption of diminishing returns in modern industrial sector</a:t>
            </a:r>
          </a:p>
          <a:p>
            <a:pPr eaLnBrk="1" hangingPunct="1"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3.2  </a:t>
            </a:r>
            <a:r>
              <a:rPr lang="en-US" sz="2400" b="0"/>
              <a:t>The Lewis Model Modified by Laborsaving Capital Accumulation: Employment Implications</a:t>
            </a:r>
            <a:endParaRPr lang="en-GB" sz="2400"/>
          </a:p>
        </p:txBody>
      </p:sp>
      <p:pic>
        <p:nvPicPr>
          <p:cNvPr id="2" name="Picture 1" descr="fig03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47800"/>
            <a:ext cx="6248400" cy="47353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Empirical Patterns of Development - Examples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r>
              <a:rPr lang="en-US"/>
              <a:t>Switch from agriculture to industry (and services)</a:t>
            </a:r>
          </a:p>
          <a:p>
            <a:r>
              <a:rPr lang="en-US"/>
              <a:t>Rural-urban migration and urbanization</a:t>
            </a:r>
          </a:p>
          <a:p>
            <a:r>
              <a:rPr lang="en-US"/>
              <a:t>Steady accumulation of physical and human capital</a:t>
            </a:r>
          </a:p>
          <a:p>
            <a:r>
              <a:rPr lang="en-US"/>
              <a:t>Population growth first increasing and then decreasing with decline in family size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3.4 The International-Dependence Revolution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000"/>
              <a:t>The neocolonial dependence model</a:t>
            </a:r>
          </a:p>
          <a:p>
            <a:pPr lvl="1" eaLnBrk="1" hangingPunct="1"/>
            <a:r>
              <a:rPr lang="en-US" sz="2000"/>
              <a:t>Legacy of colonialism, Unequal power, Core-periphery</a:t>
            </a:r>
          </a:p>
          <a:p>
            <a:pPr eaLnBrk="1" hangingPunct="1"/>
            <a:r>
              <a:rPr lang="en-US" sz="2000"/>
              <a:t>The false-paradigm model</a:t>
            </a:r>
          </a:p>
          <a:p>
            <a:pPr lvl="1" eaLnBrk="1" hangingPunct="1"/>
            <a:r>
              <a:rPr lang="en-US" sz="2000"/>
              <a:t>Pitfalls of using </a:t>
            </a:r>
            <a:r>
              <a:rPr lang="ja-JP" altLang="en-US" sz="2000"/>
              <a:t>“</a:t>
            </a:r>
            <a:r>
              <a:rPr lang="en-US" sz="2000"/>
              <a:t>expert</a:t>
            </a:r>
            <a:r>
              <a:rPr lang="ja-JP" altLang="en-US" sz="2000"/>
              <a:t>”</a:t>
            </a:r>
            <a:r>
              <a:rPr lang="en-US" sz="2000"/>
              <a:t> foreign advisors who misapply developed-country models</a:t>
            </a:r>
          </a:p>
          <a:p>
            <a:pPr eaLnBrk="1" hangingPunct="1"/>
            <a:r>
              <a:rPr lang="en-US" sz="2000"/>
              <a:t>The dualistic-development thesis</a:t>
            </a:r>
          </a:p>
          <a:p>
            <a:pPr lvl="1" eaLnBrk="1" hangingPunct="1"/>
            <a:r>
              <a:rPr lang="en-US" sz="2000"/>
              <a:t>Superior and inferior elements can coexist; Prebisch-Singer Hypothesis</a:t>
            </a:r>
          </a:p>
          <a:p>
            <a:pPr eaLnBrk="1" hangingPunct="1">
              <a:buFont typeface="Times" charset="0"/>
              <a:buChar char="•"/>
            </a:pPr>
            <a:r>
              <a:rPr lang="en-US" sz="2000"/>
              <a:t>Criticisms and limitations</a:t>
            </a:r>
          </a:p>
          <a:p>
            <a:pPr lvl="1" eaLnBrk="1" hangingPunct="1"/>
            <a:r>
              <a:rPr lang="en-US" sz="2000"/>
              <a:t>Does little to show how to achieve development in a positive sense; accumulating counterexamples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3.5 The Neoclassical Counterrevolution: Market Fundamentalism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752600"/>
            <a:ext cx="8534400" cy="47244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Challenging the Statist Model: Free Markets, Public Choice, and Market-Friendly 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Free market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Public choice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Market-friendly approach</a:t>
            </a:r>
          </a:p>
          <a:p>
            <a:pPr eaLnBrk="1" hangingPunct="1"/>
            <a:r>
              <a:rPr lang="en-US" sz="2400"/>
              <a:t>Main Arguments </a:t>
            </a:r>
          </a:p>
          <a:p>
            <a:pPr lvl="1" eaLnBrk="1" hangingPunct="1"/>
            <a:r>
              <a:rPr lang="en-US" sz="2000"/>
              <a:t>Denies efficiency of intervention</a:t>
            </a:r>
          </a:p>
          <a:p>
            <a:pPr lvl="1" eaLnBrk="1" hangingPunct="1"/>
            <a:r>
              <a:rPr lang="en-US" sz="2000"/>
              <a:t>Points up state owned enterprise failures</a:t>
            </a:r>
          </a:p>
          <a:p>
            <a:pPr lvl="1" eaLnBrk="1" hangingPunct="1"/>
            <a:r>
              <a:rPr lang="en-US" sz="2000"/>
              <a:t>Stresses government failures</a:t>
            </a:r>
          </a:p>
          <a:p>
            <a:pPr lvl="1" eaLnBrk="1" hangingPunct="1"/>
            <a:r>
              <a:rPr lang="en-US" sz="2000"/>
              <a:t>Traditional neoclassical growth theory - with diminishing returns, cannot sustain growth by capital accumulation alone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3.6 Classic Theories of Development: Reconciling the Differences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marL="342900" lvl="1" indent="-342900" eaLnBrk="1" hangingPunct="1">
              <a:buFont typeface="Times" charset="0"/>
              <a:buChar char="•"/>
            </a:pPr>
            <a:r>
              <a:rPr lang="en-US" sz="2100"/>
              <a:t>Governments do fail, but so do markets; a balance is needed</a:t>
            </a:r>
          </a:p>
          <a:p>
            <a:pPr marL="342900" lvl="1" indent="-342900" eaLnBrk="1" hangingPunct="1">
              <a:buFont typeface="Times" charset="0"/>
              <a:buChar char="•"/>
            </a:pPr>
            <a:r>
              <a:rPr lang="en-US" sz="2100"/>
              <a:t>Must attend to institutional and political realities in developing world</a:t>
            </a:r>
          </a:p>
          <a:p>
            <a:pPr eaLnBrk="1" hangingPunct="1"/>
            <a:r>
              <a:rPr lang="en-US" sz="2100"/>
              <a:t>Development economics has no universally accepted paradigm</a:t>
            </a:r>
          </a:p>
          <a:p>
            <a:pPr eaLnBrk="1" hangingPunct="1"/>
            <a:r>
              <a:rPr lang="en-US" sz="2100"/>
              <a:t>Insights and understandings are continually evolving</a:t>
            </a:r>
          </a:p>
          <a:p>
            <a:pPr marL="342900" lvl="1" indent="-342900" eaLnBrk="1" hangingPunct="1">
              <a:buFont typeface="Times" charset="0"/>
              <a:buChar char="•"/>
            </a:pPr>
            <a:r>
              <a:rPr lang="en-US" sz="2100"/>
              <a:t>Each theory has some strengths and some weaknesses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Concepts for Review</a:t>
            </a:r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/>
              <a:t>Autarky</a:t>
            </a:r>
          </a:p>
          <a:p>
            <a:pPr eaLnBrk="1" hangingPunct="1"/>
            <a:r>
              <a:rPr lang="en-US" sz="2000"/>
              <a:t>Average product</a:t>
            </a:r>
          </a:p>
          <a:p>
            <a:pPr eaLnBrk="1" hangingPunct="1"/>
            <a:r>
              <a:rPr lang="en-US" sz="2000"/>
              <a:t>Capital-labor ratio</a:t>
            </a:r>
          </a:p>
          <a:p>
            <a:pPr eaLnBrk="1" hangingPunct="1"/>
            <a:r>
              <a:rPr lang="en-US" sz="2000"/>
              <a:t>Capital-output ratio</a:t>
            </a:r>
          </a:p>
          <a:p>
            <a:pPr eaLnBrk="1" hangingPunct="1"/>
            <a:r>
              <a:rPr lang="en-US" sz="2000"/>
              <a:t>Center</a:t>
            </a:r>
          </a:p>
          <a:p>
            <a:pPr eaLnBrk="1" hangingPunct="1"/>
            <a:r>
              <a:rPr lang="en-US" sz="2000"/>
              <a:t>Closed economy</a:t>
            </a:r>
          </a:p>
          <a:p>
            <a:pPr eaLnBrk="1" hangingPunct="1"/>
            <a:r>
              <a:rPr lang="en-US" sz="2000" i="1"/>
              <a:t>Comprador</a:t>
            </a:r>
            <a:r>
              <a:rPr lang="en-US" sz="2000"/>
              <a:t> groups</a:t>
            </a:r>
          </a:p>
          <a:p>
            <a:pPr eaLnBrk="1" hangingPunct="1"/>
            <a:r>
              <a:rPr lang="en-US" sz="2000"/>
              <a:t>Dependence</a:t>
            </a:r>
          </a:p>
          <a:p>
            <a:pPr eaLnBrk="1" hangingPunct="1"/>
            <a:r>
              <a:rPr lang="en-US" sz="2000"/>
              <a:t>Dominance</a:t>
            </a:r>
          </a:p>
          <a:p>
            <a:pPr eaLnBrk="1" hangingPunct="1"/>
            <a:endParaRPr lang="en-US" sz="2000"/>
          </a:p>
          <a:p>
            <a:pPr eaLnBrk="1" hangingPunct="1"/>
            <a:endParaRPr lang="en-US" sz="2000"/>
          </a:p>
        </p:txBody>
      </p:sp>
      <p:sp>
        <p:nvSpPr>
          <p:cNvPr id="29702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/>
              <a:t>Dualism</a:t>
            </a:r>
          </a:p>
          <a:p>
            <a:pPr eaLnBrk="1" hangingPunct="1"/>
            <a:r>
              <a:rPr lang="en-US" sz="2000"/>
              <a:t>False-paradigm model</a:t>
            </a:r>
          </a:p>
          <a:p>
            <a:pPr eaLnBrk="1" hangingPunct="1"/>
            <a:r>
              <a:rPr lang="en-US" sz="2000"/>
              <a:t>Free market</a:t>
            </a:r>
          </a:p>
          <a:p>
            <a:pPr eaLnBrk="1" hangingPunct="1"/>
            <a:r>
              <a:rPr lang="en-US" sz="2000"/>
              <a:t>Free-market analysis</a:t>
            </a:r>
          </a:p>
          <a:p>
            <a:pPr eaLnBrk="1" hangingPunct="1"/>
            <a:r>
              <a:rPr lang="en-US" sz="2000"/>
              <a:t>Harrod-Domar growth model</a:t>
            </a:r>
          </a:p>
          <a:p>
            <a:pPr eaLnBrk="1" hangingPunct="1"/>
            <a:r>
              <a:rPr lang="en-US" sz="2000"/>
              <a:t>Lewis two-sector model</a:t>
            </a:r>
          </a:p>
          <a:p>
            <a:pPr eaLnBrk="1" hangingPunct="1"/>
            <a:r>
              <a:rPr lang="en-US" sz="2000"/>
              <a:t>Marginal product</a:t>
            </a:r>
          </a:p>
          <a:p>
            <a:pPr eaLnBrk="1" hangingPunct="1"/>
            <a:r>
              <a:rPr lang="en-US" sz="2000"/>
              <a:t>Market failure </a:t>
            </a:r>
          </a:p>
          <a:p>
            <a:pPr eaLnBrk="1" hangingPunct="1"/>
            <a:endParaRPr lang="en-US" sz="2000"/>
          </a:p>
          <a:p>
            <a:pPr eaLnBrk="1" hangingPunct="1"/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Concepts for Review (cont</a:t>
            </a:r>
            <a:r>
              <a:rPr lang="ja-JP" altLang="en-US"/>
              <a:t>’</a:t>
            </a:r>
            <a:r>
              <a:rPr lang="en-US"/>
              <a:t>d)</a:t>
            </a:r>
          </a:p>
        </p:txBody>
      </p:sp>
      <p:sp>
        <p:nvSpPr>
          <p:cNvPr id="3072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Market-friendly approach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Necessary condition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Neoclassical counterrevolution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Neocolonial dependence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Net savings ratio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New political economy approach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Open economy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Patterns-of-development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Periphery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endParaRPr lang="en-US" sz="2000"/>
          </a:p>
        </p:txBody>
      </p:sp>
      <p:sp>
        <p:nvSpPr>
          <p:cNvPr id="3072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19600" y="1600200"/>
            <a:ext cx="4495800" cy="44196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Production function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Public-choice theory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Self-sustaining growth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Solow neoclassical growth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Stages-of-growth model of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Structural-change theory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Structural transformation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Sufficient condition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Surplus labor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Underdevelopment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Appendix 3.1: Components of Economic Growth  </a:t>
            </a:r>
            <a:endParaRPr lang="en-GB" sz="280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Capital Accumulation, investments in physical and human capital</a:t>
            </a:r>
          </a:p>
          <a:p>
            <a:pPr lvl="1" eaLnBrk="1" hangingPunct="1"/>
            <a:r>
              <a:rPr lang="en-US"/>
              <a:t>Increase capital stock</a:t>
            </a:r>
          </a:p>
          <a:p>
            <a:pPr eaLnBrk="1" hangingPunct="1"/>
            <a:r>
              <a:rPr lang="en-US"/>
              <a:t>Growth in population and labor force</a:t>
            </a:r>
          </a:p>
          <a:p>
            <a:pPr eaLnBrk="1" hangingPunct="1"/>
            <a:r>
              <a:rPr lang="en-US"/>
              <a:t>Technological progress</a:t>
            </a:r>
          </a:p>
          <a:p>
            <a:pPr lvl="1" eaLnBrk="1" hangingPunct="1"/>
            <a:r>
              <a:rPr lang="en-US"/>
              <a:t>Neutral, labor/capital-saving, labor/capital augmenting</a:t>
            </a:r>
          </a:p>
          <a:p>
            <a:pPr lvl="1" eaLnBrk="1" hangingPunct="1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Outline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Classic Theories of Economic Development: Four </a:t>
            </a:r>
            <a:r>
              <a:rPr lang="en-US" sz="2800" dirty="0" smtClean="0"/>
              <a:t>Approaches</a:t>
            </a:r>
          </a:p>
          <a:p>
            <a:pPr eaLnBrk="1" hangingPunct="1"/>
            <a:r>
              <a:rPr lang="en-US" dirty="0" smtClean="0"/>
              <a:t>Linear Stages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Structural-Change Models</a:t>
            </a:r>
          </a:p>
          <a:p>
            <a:pPr eaLnBrk="1" hangingPunct="1"/>
            <a:r>
              <a:rPr lang="en-US" sz="2800" dirty="0" smtClean="0"/>
              <a:t>The International-Dependence Revolution</a:t>
            </a:r>
          </a:p>
          <a:p>
            <a:pPr eaLnBrk="1" hangingPunct="1"/>
            <a:r>
              <a:rPr lang="en-US" sz="2800" dirty="0" smtClean="0"/>
              <a:t>The Neoclassical Counterrevolution: Market Fundamentalism</a:t>
            </a:r>
          </a:p>
          <a:p>
            <a:pPr eaLnBrk="1" hangingPunct="1"/>
            <a:r>
              <a:rPr lang="en-US" sz="2800" dirty="0" smtClean="0"/>
              <a:t>Classic Theories of Development: Reconciling the Differences</a:t>
            </a:r>
          </a:p>
          <a:p>
            <a:pPr eaLnBrk="1" hangingPunct="1"/>
            <a:r>
              <a:rPr lang="en-US" sz="2800" dirty="0" smtClean="0"/>
              <a:t>Conclusions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000"/>
              <a:t>Figure A3.1.1  </a:t>
            </a:r>
            <a:r>
              <a:rPr lang="en-US" sz="2000" b="0"/>
              <a:t>Effect of Increases in Physical and Human Resources on the Production Possibility Frontier</a:t>
            </a:r>
            <a:endParaRPr lang="en-GB" sz="2000"/>
          </a:p>
        </p:txBody>
      </p:sp>
      <p:pic>
        <p:nvPicPr>
          <p:cNvPr id="2" name="Picture 1" descr="figA3_1_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00200"/>
            <a:ext cx="5791200" cy="4102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A3.1.2  </a:t>
            </a:r>
            <a:r>
              <a:rPr lang="en-US" sz="2400" b="0"/>
              <a:t>Effect of Growth of Capital Stock and Land on the Production Possibility Frontier</a:t>
            </a:r>
            <a:endParaRPr lang="en-GB" sz="2400"/>
          </a:p>
        </p:txBody>
      </p:sp>
      <p:pic>
        <p:nvPicPr>
          <p:cNvPr id="2" name="Picture 1" descr="figA3_1_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05000"/>
            <a:ext cx="8229600" cy="38595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A3.1.3  </a:t>
            </a:r>
            <a:r>
              <a:rPr lang="en-US" sz="2400" b="0"/>
              <a:t>Effect of Technological Change in the Agricultural Sector on the Production Possibility Frontier</a:t>
            </a:r>
            <a:endParaRPr lang="en-GB" sz="2400"/>
          </a:p>
        </p:txBody>
      </p:sp>
      <p:pic>
        <p:nvPicPr>
          <p:cNvPr id="2" name="Picture 1" descr="figA3_1_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5892800" cy="4356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A3.1.4  </a:t>
            </a:r>
            <a:r>
              <a:rPr lang="en-US" sz="2400" b="0"/>
              <a:t>Effect of Technological Change in the Industrial Sector on the Production Possibility Frontier</a:t>
            </a:r>
            <a:endParaRPr lang="en-GB" sz="2400"/>
          </a:p>
        </p:txBody>
      </p:sp>
      <p:pic>
        <p:nvPicPr>
          <p:cNvPr id="2" name="Picture 1" descr="figA3_1_4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76400"/>
            <a:ext cx="5651500" cy="4368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3.2 </a:t>
            </a:r>
            <a:r>
              <a:rPr lang="en-US" dirty="0"/>
              <a:t>The Solow Neoclassical Growth Model</a:t>
            </a:r>
            <a:endParaRPr lang="en-GB" dirty="0"/>
          </a:p>
        </p:txBody>
      </p:sp>
      <p:graphicFrame>
        <p:nvGraphicFramePr>
          <p:cNvPr id="3789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351902"/>
              </p:ext>
            </p:extLst>
          </p:nvPr>
        </p:nvGraphicFramePr>
        <p:xfrm>
          <a:off x="2962275" y="2335213"/>
          <a:ext cx="311943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7" name="Equation" r:id="rId4" imgW="1042200" imgH="246600" progId="">
                  <p:embed/>
                </p:oleObj>
              </mc:Choice>
              <mc:Fallback>
                <p:oleObj name="Equation" r:id="rId4" imgW="1042200" imgH="246600" progId="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2335213"/>
                        <a:ext cx="3119437" cy="7508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62157"/>
              </p:ext>
            </p:extLst>
          </p:nvPr>
        </p:nvGraphicFramePr>
        <p:xfrm>
          <a:off x="1816100" y="3181350"/>
          <a:ext cx="54117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8" name="Equation" r:id="rId6" imgW="1819080" imgH="246600" progId="">
                  <p:embed/>
                </p:oleObj>
              </mc:Choice>
              <mc:Fallback>
                <p:oleObj name="Equation" r:id="rId6" imgW="1819080" imgH="246600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3181350"/>
                        <a:ext cx="5411787" cy="7508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829753"/>
              </p:ext>
            </p:extLst>
          </p:nvPr>
        </p:nvGraphicFramePr>
        <p:xfrm>
          <a:off x="3733800" y="4027488"/>
          <a:ext cx="15779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9" name="Equation" r:id="rId8" imgW="520920" imgH="219240" progId="">
                  <p:embed/>
                </p:oleObj>
              </mc:Choice>
              <mc:Fallback>
                <p:oleObj name="Equation" r:id="rId8" imgW="520920" imgH="219240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27488"/>
                        <a:ext cx="1577975" cy="676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43506"/>
              </p:ext>
            </p:extLst>
          </p:nvPr>
        </p:nvGraphicFramePr>
        <p:xfrm>
          <a:off x="2868612" y="5495925"/>
          <a:ext cx="3306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0" name="Equation" r:id="rId10" imgW="1106280" imgH="219240" progId="">
                  <p:embed/>
                </p:oleObj>
              </mc:Choice>
              <mc:Fallback>
                <p:oleObj name="Equation" r:id="rId10" imgW="1106280" imgH="219240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2" y="5495925"/>
                        <a:ext cx="3306763" cy="676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152591"/>
              </p:ext>
            </p:extLst>
          </p:nvPr>
        </p:nvGraphicFramePr>
        <p:xfrm>
          <a:off x="2549525" y="4799013"/>
          <a:ext cx="3944937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1" name="Equation" r:id="rId12" imgW="1325520" imgH="191880" progId="">
                  <p:embed/>
                </p:oleObj>
              </mc:Choice>
              <mc:Fallback>
                <p:oleObj name="Equation" r:id="rId12" imgW="1325520" imgH="19188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4799013"/>
                        <a:ext cx="3944937" cy="6016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91580"/>
              </p:ext>
            </p:extLst>
          </p:nvPr>
        </p:nvGraphicFramePr>
        <p:xfrm>
          <a:off x="2286000" y="1447800"/>
          <a:ext cx="447357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2" name="Equation" r:id="rId14" imgW="1563120" imgH="264960" progId="">
                  <p:embed/>
                </p:oleObj>
              </mc:Choice>
              <mc:Fallback>
                <p:oleObj name="Equation" r:id="rId14" imgW="1563120" imgH="264960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447800"/>
                        <a:ext cx="4473575" cy="7937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3.2 </a:t>
            </a:r>
            <a:r>
              <a:rPr lang="en-US" dirty="0"/>
              <a:t>The Solow Neoclassical Growth Model</a:t>
            </a:r>
            <a:endParaRPr lang="en-GB" dirty="0"/>
          </a:p>
        </p:txBody>
      </p:sp>
      <p:graphicFrame>
        <p:nvGraphicFramePr>
          <p:cNvPr id="38914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119188" y="2625725"/>
          <a:ext cx="61134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0" name="Equation" r:id="rId4" imgW="6299280" imgH="484560" progId="">
                  <p:embed/>
                </p:oleObj>
              </mc:Choice>
              <mc:Fallback>
                <p:oleObj name="Equation" r:id="rId4" imgW="6299280" imgH="484560" progId="">
                  <p:embed/>
                  <p:pic>
                    <p:nvPicPr>
                      <p:cNvPr id="0" name="Picture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625725"/>
                        <a:ext cx="6113462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3.2 </a:t>
            </a:r>
            <a:r>
              <a:rPr lang="en-US" dirty="0"/>
              <a:t>The Solow Neoclassical Growth Model</a:t>
            </a:r>
            <a:endParaRPr lang="en-GB" dirty="0"/>
          </a:p>
        </p:txBody>
      </p:sp>
      <p:graphicFrame>
        <p:nvGraphicFramePr>
          <p:cNvPr id="39938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1352550" y="2625725"/>
          <a:ext cx="564673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8" name="Equation" r:id="rId4" imgW="5814720" imgH="484560" progId="">
                  <p:embed/>
                </p:oleObj>
              </mc:Choice>
              <mc:Fallback>
                <p:oleObj name="Equation" r:id="rId4" imgW="5814720" imgH="484560" progId="">
                  <p:embed/>
                  <p:pic>
                    <p:nvPicPr>
                      <p:cNvPr id="0" name="Picture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2625725"/>
                        <a:ext cx="5646738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Figure A3.2.1  </a:t>
            </a:r>
            <a:r>
              <a:rPr lang="en-US" b="0"/>
              <a:t>Equilibrium in the Solow Growth Model</a:t>
            </a:r>
            <a:endParaRPr lang="en-GB"/>
          </a:p>
        </p:txBody>
      </p:sp>
      <p:pic>
        <p:nvPicPr>
          <p:cNvPr id="2" name="Picture 1" descr="figA3_2_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8077200" cy="4610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A3.2.2  </a:t>
            </a:r>
            <a:r>
              <a:rPr lang="en-US" sz="2400" b="0"/>
              <a:t>The Long-Run Effect of Changing the Saving Rate in the Solow Model</a:t>
            </a:r>
            <a:endParaRPr lang="en-GB" sz="2400"/>
          </a:p>
        </p:txBody>
      </p:sp>
      <p:pic>
        <p:nvPicPr>
          <p:cNvPr id="2" name="Picture 1" descr="figA3_2_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371600"/>
            <a:ext cx="7823200" cy="4597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Appendix </a:t>
            </a:r>
            <a:r>
              <a:rPr lang="en-US" dirty="0" smtClean="0"/>
              <a:t>3.3 </a:t>
            </a:r>
            <a:r>
              <a:rPr lang="en-US" dirty="0"/>
              <a:t>Endogenous Growth Theory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Motivation for the new growth theory</a:t>
            </a:r>
          </a:p>
          <a:p>
            <a:pPr eaLnBrk="1" hangingPunct="1"/>
            <a:r>
              <a:rPr lang="en-US" dirty="0"/>
              <a:t>The </a:t>
            </a:r>
            <a:r>
              <a:rPr lang="en-US" dirty="0" err="1"/>
              <a:t>Romer</a:t>
            </a:r>
            <a:r>
              <a:rPr lang="en-US" dirty="0"/>
              <a:t> model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2057400" y="3314700"/>
          <a:ext cx="30353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Equation" r:id="rId4" imgW="1032840" imgH="219240" progId="Equation.2">
                  <p:embed/>
                </p:oleObj>
              </mc:Choice>
              <mc:Fallback>
                <p:oleObj name="Equation" r:id="rId4" imgW="1032840" imgH="219240" progId="Equation.2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14700"/>
                        <a:ext cx="3035300" cy="6667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6"/>
          <p:cNvGraphicFramePr>
            <a:graphicFrameLocks noChangeAspect="1"/>
          </p:cNvGraphicFramePr>
          <p:nvPr/>
        </p:nvGraphicFramePr>
        <p:xfrm>
          <a:off x="2133600" y="4267200"/>
          <a:ext cx="27384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Equation" r:id="rId6" imgW="923400" imgH="182520" progId="Equation.2">
                  <p:embed/>
                </p:oleObj>
              </mc:Choice>
              <mc:Fallback>
                <p:oleObj name="Equation" r:id="rId6" imgW="923400" imgH="182520" progId="Equation.2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267200"/>
                        <a:ext cx="2738438" cy="5556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8"/>
          <p:cNvGraphicFramePr>
            <a:graphicFrameLocks noChangeAspect="1"/>
          </p:cNvGraphicFramePr>
          <p:nvPr/>
        </p:nvGraphicFramePr>
        <p:xfrm>
          <a:off x="2003425" y="4876800"/>
          <a:ext cx="35893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0" name="Equation" r:id="rId8" imgW="1215720" imgH="429480" progId="">
                  <p:embed/>
                </p:oleObj>
              </mc:Choice>
              <mc:Fallback>
                <p:oleObj name="Equation" r:id="rId8" imgW="1215720" imgH="42948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4876800"/>
                        <a:ext cx="3589338" cy="12922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3.1 Classic Theories of Economic Development: Four Approaches 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Linear stages of growth model</a:t>
            </a:r>
          </a:p>
          <a:p>
            <a:pPr eaLnBrk="1" hangingPunct="1"/>
            <a:r>
              <a:rPr lang="en-US"/>
              <a:t>Theories and Patterns of structural change</a:t>
            </a:r>
          </a:p>
          <a:p>
            <a:pPr eaLnBrk="1" hangingPunct="1"/>
            <a:r>
              <a:rPr lang="en-US"/>
              <a:t>International-dependence revolution</a:t>
            </a:r>
          </a:p>
          <a:p>
            <a:pPr eaLnBrk="1" hangingPunct="1"/>
            <a:r>
              <a:rPr lang="en-US"/>
              <a:t>Neoclassical, free market counterrevolution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3.2 Development as Growth and Linear-Stages Theories</a:t>
            </a:r>
            <a:endParaRPr lang="en-GB" sz="280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A Classic Statement: Rostow</a:t>
            </a:r>
            <a:r>
              <a:rPr lang="ja-JP" altLang="en-US"/>
              <a:t>’</a:t>
            </a:r>
            <a:r>
              <a:rPr lang="en-US"/>
              <a:t>s Stages of Growth</a:t>
            </a:r>
          </a:p>
          <a:p>
            <a:pPr eaLnBrk="1" hangingPunct="1"/>
            <a:r>
              <a:rPr lang="en-US"/>
              <a:t>Harrod-Domar Growth Model (sometimes referred to as the AK model) </a:t>
            </a:r>
            <a:endParaRPr lang="en-GB"/>
          </a:p>
        </p:txBody>
      </p:sp>
      <p:pic>
        <p:nvPicPr>
          <p:cNvPr id="63490" name="Picture 2" descr="developmenthinking.files.wordpress.com/2013/08/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53"/>
          <a:stretch/>
        </p:blipFill>
        <p:spPr bwMode="auto">
          <a:xfrm>
            <a:off x="609600" y="571501"/>
            <a:ext cx="7467599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/>
              <a:t>The </a:t>
            </a:r>
            <a:r>
              <a:rPr lang="en-US" dirty="0" err="1"/>
              <a:t>Harrod-Domar</a:t>
            </a:r>
            <a:r>
              <a:rPr lang="en-US" dirty="0"/>
              <a:t> </a:t>
            </a:r>
            <a:r>
              <a:rPr lang="en-US" dirty="0" smtClean="0"/>
              <a:t>Model </a:t>
            </a:r>
            <a:r>
              <a:rPr lang="en-US" dirty="0"/>
              <a:t>- Simplified Version </a:t>
            </a:r>
          </a:p>
        </p:txBody>
      </p: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1447800" y="1600200"/>
            <a:ext cx="4957763" cy="4373563"/>
            <a:chOff x="912" y="1008"/>
            <a:chExt cx="3123" cy="2755"/>
          </a:xfrm>
        </p:grpSpPr>
        <p:pic>
          <p:nvPicPr>
            <p:cNvPr id="17422" name="Picture 14" descr="eq03a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008"/>
              <a:ext cx="2304" cy="2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23" name="Picture 15" descr="eq03_05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3504"/>
              <a:ext cx="3123" cy="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 descr="eq03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9800"/>
            <a:ext cx="3590925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6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dirty="0" smtClean="0"/>
              <a:t>The </a:t>
            </a:r>
            <a:r>
              <a:rPr lang="en-US" dirty="0" err="1" smtClean="0"/>
              <a:t>Harrod-Domar</a:t>
            </a:r>
            <a:r>
              <a:rPr lang="en-US" dirty="0" smtClean="0"/>
              <a:t> Model - Simplified Version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057400" y="4840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 - net savings ratio</a:t>
            </a:r>
          </a:p>
          <a:p>
            <a:r>
              <a:rPr lang="en-US" dirty="0"/>
              <a:t>c - capital-output ratio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953000"/>
          </a:xfrm>
        </p:spPr>
        <p:txBody>
          <a:bodyPr/>
          <a:lstStyle/>
          <a:p>
            <a:r>
              <a:rPr lang="en-US" sz="2400" dirty="0"/>
              <a:t>Equation 3.7 is also often expressed in terms of gross savings, </a:t>
            </a:r>
            <a:r>
              <a:rPr lang="en-US" sz="2400" dirty="0" smtClean="0"/>
              <a:t>in which </a:t>
            </a:r>
            <a:r>
              <a:rPr lang="en-US" sz="2400" dirty="0"/>
              <a:t>case the growth rate is given by</a:t>
            </a:r>
            <a:br>
              <a:rPr lang="en-US" sz="2400" dirty="0"/>
            </a:br>
            <a:endParaRPr lang="en-US" sz="2400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     (3.7’)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where </a:t>
            </a:r>
            <a:r>
              <a:rPr lang="en-US" dirty="0" err="1"/>
              <a:t>δ</a:t>
            </a:r>
            <a:r>
              <a:rPr lang="en-US" dirty="0"/>
              <a:t>  is the rate of capital depreciation </a:t>
            </a:r>
            <a:endParaRPr lang="en-US" dirty="0" smtClean="0"/>
          </a:p>
          <a:p>
            <a:r>
              <a:rPr lang="en-US" sz="2400" dirty="0"/>
              <a:t>But there is now growing evidence of “per capita income convergence,</a:t>
            </a:r>
            <a:r>
              <a:rPr lang="en-US" sz="2400" dirty="0" smtClean="0"/>
              <a:t>” weighting </a:t>
            </a:r>
            <a:r>
              <a:rPr lang="en-US" sz="2400" dirty="0"/>
              <a:t>changes in per capita income by population </a:t>
            </a:r>
            <a:r>
              <a:rPr lang="en-US" sz="2400" dirty="0" smtClean="0"/>
              <a:t>size</a:t>
            </a:r>
          </a:p>
          <a:p>
            <a:r>
              <a:rPr lang="en-US" sz="2400" dirty="0" smtClean="0"/>
              <a:t>(</a:t>
            </a:r>
            <a:r>
              <a:rPr lang="en-US" sz="2400" dirty="0"/>
              <a:t>Also, in chapter 3, we return to examine the concept of </a:t>
            </a:r>
            <a:r>
              <a:rPr lang="en-US" sz="2400" dirty="0" smtClean="0"/>
              <a:t>conditional</a:t>
            </a:r>
            <a:r>
              <a:rPr lang="en-US" sz="2400" dirty="0"/>
              <a:t> </a:t>
            </a:r>
            <a:r>
              <a:rPr lang="en-US" sz="2400" dirty="0" smtClean="0"/>
              <a:t>convergence </a:t>
            </a:r>
            <a:r>
              <a:rPr lang="en-US" sz="2400" dirty="0"/>
              <a:t>when we study the Solow model) </a:t>
            </a:r>
          </a:p>
        </p:txBody>
      </p:sp>
      <p:sp>
        <p:nvSpPr>
          <p:cNvPr id="4" name="Rectangle 16"/>
          <p:cNvSpPr txBox="1">
            <a:spLocks noChangeArrowheads="1"/>
          </p:cNvSpPr>
          <p:nvPr/>
        </p:nvSpPr>
        <p:spPr bwMode="auto">
          <a:xfrm>
            <a:off x="12192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The </a:t>
            </a:r>
            <a:r>
              <a:rPr lang="en-US" sz="2800" dirty="0" err="1" smtClean="0"/>
              <a:t>Harrod-Domar</a:t>
            </a:r>
            <a:r>
              <a:rPr lang="en-US" sz="2800" dirty="0" smtClean="0"/>
              <a:t> Model – Incorporating Capital Depreciation </a:t>
            </a:r>
            <a:endParaRPr lang="en-US" sz="2800" dirty="0"/>
          </a:p>
        </p:txBody>
      </p:sp>
      <p:pic>
        <p:nvPicPr>
          <p:cNvPr id="5" name="Picture 4" descr="Screen Shot 2014-05-28 at 2.11.24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286000"/>
            <a:ext cx="2362200" cy="115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Criticisms of the Stages Model</a:t>
            </a:r>
            <a:endParaRPr lang="en-GB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 rIns="91440"/>
          <a:lstStyle/>
          <a:p>
            <a:pPr eaLnBrk="1" hangingPunct="1"/>
            <a:r>
              <a:rPr lang="en-US"/>
              <a:t>Necessary versus sufficient conditions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3.3 Structural-Change Models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The Lewis two-sector model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Template_Todaro_Smith.pot</Template>
  <TotalTime>988</TotalTime>
  <Words>672</Words>
  <Application>Microsoft Office PowerPoint</Application>
  <PresentationFormat>On-screen Show (4:3)</PresentationFormat>
  <Paragraphs>125</Paragraphs>
  <Slides>29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ＭＳ Ｐゴシック</vt:lpstr>
      <vt:lpstr>Adobe Jenson Italic</vt:lpstr>
      <vt:lpstr>Arial</vt:lpstr>
      <vt:lpstr>Calibri</vt:lpstr>
      <vt:lpstr>Times</vt:lpstr>
      <vt:lpstr>Times New Roman</vt:lpstr>
      <vt:lpstr>Verdana</vt:lpstr>
      <vt:lpstr>ヒラギノ角ゴ Pro W3</vt:lpstr>
      <vt:lpstr>Template_Todaro_Smith</vt:lpstr>
      <vt:lpstr>Equation</vt:lpstr>
      <vt:lpstr>Chapter 3  Classic Theories of Economic Growth and Development </vt:lpstr>
      <vt:lpstr>Outline</vt:lpstr>
      <vt:lpstr>3.1 Classic Theories of Economic Development: Four Approaches </vt:lpstr>
      <vt:lpstr>3.2 Development as Growth and Linear-Stages Theories</vt:lpstr>
      <vt:lpstr>The Harrod-Domar Model - Simplified Version </vt:lpstr>
      <vt:lpstr>PowerPoint Presentation</vt:lpstr>
      <vt:lpstr>PowerPoint Presentation</vt:lpstr>
      <vt:lpstr>Criticisms of the Stages Model</vt:lpstr>
      <vt:lpstr>3.3 Structural-Change Models</vt:lpstr>
      <vt:lpstr>Figure 3.1  The Lewis Model of Modern-Sector Growth in a Two-Sector Surplus-Labor Economy</vt:lpstr>
      <vt:lpstr>Criticisms of the Lewis Model</vt:lpstr>
      <vt:lpstr>Figure 3.2  The Lewis Model Modified by Laborsaving Capital Accumulation: Employment Implications</vt:lpstr>
      <vt:lpstr>Empirical Patterns of Development - Examples</vt:lpstr>
      <vt:lpstr>3.4 The International-Dependence Revolution</vt:lpstr>
      <vt:lpstr>3.5 The Neoclassical Counterrevolution: Market Fundamentalism</vt:lpstr>
      <vt:lpstr>3.6 Classic Theories of Development: Reconciling the Differences</vt:lpstr>
      <vt:lpstr>Concepts for Review</vt:lpstr>
      <vt:lpstr>Concepts for Review (cont’d)</vt:lpstr>
      <vt:lpstr>Appendix 3.1: Components of Economic Growth  </vt:lpstr>
      <vt:lpstr>Figure A3.1.1  Effect of Increases in Physical and Human Resources on the Production Possibility Frontier</vt:lpstr>
      <vt:lpstr>Figure A3.1.2  Effect of Growth of Capital Stock and Land on the Production Possibility Frontier</vt:lpstr>
      <vt:lpstr>Figure A3.1.3  Effect of Technological Change in the Agricultural Sector on the Production Possibility Frontier</vt:lpstr>
      <vt:lpstr>Figure A3.1.4  Effect of Technological Change in the Industrial Sector on the Production Possibility Frontier</vt:lpstr>
      <vt:lpstr>Appendix 3.2 The Solow Neoclassical Growth Model</vt:lpstr>
      <vt:lpstr>Appendix 3.2 The Solow Neoclassical Growth Model</vt:lpstr>
      <vt:lpstr>Appendix 3.2 The Solow Neoclassical Growth Model</vt:lpstr>
      <vt:lpstr>Figure A3.2.1  Equilibrium in the Solow Growth Model</vt:lpstr>
      <vt:lpstr>Figure A3.2.2  The Long-Run Effect of Changing the Saving Rate in the Solow Model</vt:lpstr>
      <vt:lpstr>Appendix 3.3 Endogenous Growth Theory</vt:lpstr>
    </vt:vector>
  </TitlesOfParts>
  <Manager/>
  <Company>Copyright ©2015 Pearson Education, Inc. All rights reserved.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subject>Economic Development, 12e</dc:subject>
  <dc:creator>Todaro, Smith</dc:creator>
  <cp:keywords/>
  <dc:description/>
  <cp:lastModifiedBy>Reviewer</cp:lastModifiedBy>
  <cp:revision>19</cp:revision>
  <dcterms:created xsi:type="dcterms:W3CDTF">2013-04-22T16:46:23Z</dcterms:created>
  <dcterms:modified xsi:type="dcterms:W3CDTF">2020-09-10T03:59:44Z</dcterms:modified>
  <cp:category/>
</cp:coreProperties>
</file>