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sldIdLst>
    <p:sldId id="282" r:id="rId5"/>
    <p:sldId id="285" r:id="rId6"/>
    <p:sldId id="286" r:id="rId7"/>
    <p:sldId id="283" r:id="rId8"/>
    <p:sldId id="288" r:id="rId9"/>
    <p:sldId id="287" r:id="rId10"/>
    <p:sldId id="284" r:id="rId11"/>
    <p:sldId id="293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949" autoAdjust="0"/>
  </p:normalViewPr>
  <p:slideViewPr>
    <p:cSldViewPr snapToGrid="0" showGuides="1">
      <p:cViewPr varScale="1">
        <p:scale>
          <a:sx n="79" d="100"/>
          <a:sy n="79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pPr/>
              <a:t>03-12-2019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NUL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xmlns="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xmlns="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pPr/>
              <a:t>03-12-2019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4537"/>
            <a:ext cx="10515600" cy="945376"/>
          </a:xfrm>
        </p:spPr>
        <p:txBody>
          <a:bodyPr/>
          <a:lstStyle/>
          <a:p>
            <a:r>
              <a:rPr lang="kk-KZ" sz="1800" dirty="0" smtClean="0"/>
              <a:t>Тәуелсіз </a:t>
            </a:r>
            <a:r>
              <a:rPr lang="kk-KZ" sz="1800" dirty="0" smtClean="0"/>
              <a:t> Қазақстанның  мәдениеті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9097" y="1515979"/>
            <a:ext cx="10724599" cy="406667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z-Cyrl-AZ" sz="3200" dirty="0" smtClean="0"/>
              <a:t>«Мәдениет дегеніміз не?»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z-Cyrl-AZ" sz="3200" dirty="0" smtClean="0"/>
              <a:t>Мәдениет </a:t>
            </a:r>
            <a:r>
              <a:rPr lang="az-Cyrl-AZ" sz="3200" dirty="0"/>
              <a:t>белгілі бір халықтың қол жеткен табыстары мен </a:t>
            </a:r>
            <a:r>
              <a:rPr lang="az-Cyrl-AZ" sz="3200" dirty="0" smtClean="0"/>
              <a:t>шыға</a:t>
            </a:r>
            <a:r>
              <a:rPr lang="ru-RU" sz="3200" dirty="0"/>
              <a:t>р</a:t>
            </a:r>
            <a:r>
              <a:rPr lang="az-Cyrl-AZ" sz="3200" dirty="0" smtClean="0"/>
              <a:t>машылығының </a:t>
            </a:r>
            <a:r>
              <a:rPr lang="az-Cyrl-AZ" sz="3200" dirty="0"/>
              <a:t>жиынтығы.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z-Cyrl-AZ" sz="3200" dirty="0"/>
              <a:t>Мәдениет азамат қауымының белгілі бір тарихи кеңісіктегі қызметі мен өзіндік </a:t>
            </a:r>
            <a:r>
              <a:rPr lang="az-Cyrl-AZ" sz="3200" dirty="0" smtClean="0"/>
              <a:t>бір м</a:t>
            </a:r>
            <a:r>
              <a:rPr lang="kk-KZ" sz="3200" dirty="0" smtClean="0"/>
              <a:t>ұрасы.</a:t>
            </a:r>
            <a:endParaRPr lang="az-Cyrl-AZ" sz="32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z-Cyrl-AZ" sz="3200" dirty="0" smtClean="0"/>
              <a:t>Мәдениет </a:t>
            </a:r>
            <a:r>
              <a:rPr lang="az-Cyrl-AZ" sz="3200" dirty="0"/>
              <a:t>адамдық әрекеттің белгілі бір саласының жетілу </a:t>
            </a:r>
            <a:r>
              <a:rPr lang="az-Cyrl-AZ" sz="3200" dirty="0" smtClean="0"/>
              <a:t>деңгейі. 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8463" y="398414"/>
            <a:ext cx="9974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az-Cyrl-AZ" sz="4000" b="1" cap="all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         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az-Cyrl-AZ" sz="4000" b="1" cap="all" dirty="0" smtClean="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74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48096" y="831376"/>
            <a:ext cx="10515600" cy="511866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 smtClean="0"/>
              <a:t>А.Сыдыхановдың</a:t>
            </a:r>
            <a:r>
              <a:rPr lang="ru-RU" sz="3200" dirty="0" smtClean="0"/>
              <a:t> </a:t>
            </a:r>
            <a:r>
              <a:rPr lang="ru-RU" sz="3200" dirty="0" err="1" smtClean="0"/>
              <a:t>ұтымды</a:t>
            </a:r>
            <a:r>
              <a:rPr lang="ru-RU" sz="3200" dirty="0" smtClean="0"/>
              <a:t> </a:t>
            </a:r>
            <a:r>
              <a:rPr lang="ru-RU" sz="3200" dirty="0" err="1" smtClean="0"/>
              <a:t>шығармасы</a:t>
            </a:r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dirty="0" err="1"/>
              <a:t>Түркі</a:t>
            </a:r>
            <a:r>
              <a:rPr lang="ru-RU" sz="3200" dirty="0"/>
              <a:t> </a:t>
            </a:r>
            <a:r>
              <a:rPr lang="ru-RU" sz="3200" dirty="0" err="1"/>
              <a:t>халықтарының</a:t>
            </a:r>
            <a:r>
              <a:rPr lang="ru-RU" sz="3200" dirty="0"/>
              <a:t> </a:t>
            </a:r>
            <a:r>
              <a:rPr lang="ru-RU" sz="3200" dirty="0" err="1"/>
              <a:t>рәміздері</a:t>
            </a:r>
            <a:r>
              <a:rPr lang="ru-RU" sz="3200" dirty="0"/>
              <a:t>» (1997) </a:t>
            </a:r>
            <a:r>
              <a:rPr lang="ru-RU" sz="3200" dirty="0" err="1"/>
              <a:t>атты</a:t>
            </a:r>
            <a:r>
              <a:rPr lang="ru-RU" sz="3200" dirty="0"/>
              <a:t> </a:t>
            </a:r>
            <a:r>
              <a:rPr lang="ru-RU" sz="3200" dirty="0" err="1"/>
              <a:t>туындысын</a:t>
            </a:r>
            <a:r>
              <a:rPr lang="ru-RU" sz="3200" dirty="0"/>
              <a:t> </a:t>
            </a:r>
            <a:r>
              <a:rPr lang="ru-RU" sz="3200" dirty="0" err="1"/>
              <a:t>атаса</a:t>
            </a:r>
            <a:r>
              <a:rPr lang="ru-RU" sz="3200" dirty="0"/>
              <a:t> </a:t>
            </a:r>
            <a:r>
              <a:rPr lang="ru-RU" sz="3200" dirty="0" err="1"/>
              <a:t>болады</a:t>
            </a:r>
            <a:r>
              <a:rPr lang="ru-RU" sz="32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/>
              <a:t>1999 </a:t>
            </a:r>
            <a:r>
              <a:rPr lang="ru-RU" sz="3200" dirty="0" err="1" smtClean="0"/>
              <a:t>жылы</a:t>
            </a:r>
            <a:r>
              <a:rPr lang="ru-RU" sz="3200" dirty="0" smtClean="0"/>
              <a:t> </a:t>
            </a:r>
            <a:r>
              <a:rPr lang="ru-RU" sz="3200" dirty="0" err="1" smtClean="0"/>
              <a:t>А.Ақанаевтың</a:t>
            </a:r>
            <a:r>
              <a:rPr lang="ru-RU" sz="3200" dirty="0" smtClean="0"/>
              <a:t> «</a:t>
            </a:r>
            <a:r>
              <a:rPr lang="ru-RU" sz="3200" dirty="0"/>
              <a:t>Дала </a:t>
            </a:r>
            <a:r>
              <a:rPr lang="ru-RU" sz="3200" dirty="0" err="1"/>
              <a:t>адамдары</a:t>
            </a:r>
            <a:r>
              <a:rPr lang="ru-RU" sz="3200" dirty="0"/>
              <a:t>» </a:t>
            </a:r>
            <a:r>
              <a:rPr lang="ru-RU" sz="3200" dirty="0" err="1"/>
              <a:t>шығармасы</a:t>
            </a:r>
            <a:r>
              <a:rPr lang="ru-RU" sz="3200" dirty="0"/>
              <a:t> </a:t>
            </a:r>
            <a:r>
              <a:rPr lang="ru-RU" sz="3200" dirty="0" err="1"/>
              <a:t>біздің</a:t>
            </a:r>
            <a:r>
              <a:rPr lang="ru-RU" sz="3200" dirty="0"/>
              <a:t> </a:t>
            </a:r>
            <a:r>
              <a:rPr lang="ru-RU" sz="3200" dirty="0" err="1"/>
              <a:t>көшпелі</a:t>
            </a:r>
            <a:r>
              <a:rPr lang="ru-RU" sz="3200" dirty="0"/>
              <a:t> </a:t>
            </a:r>
            <a:r>
              <a:rPr lang="ru-RU" sz="3200" dirty="0" err="1"/>
              <a:t>халық</a:t>
            </a:r>
            <a:r>
              <a:rPr lang="ru-RU" sz="3200" dirty="0"/>
              <a:t> </a:t>
            </a:r>
            <a:r>
              <a:rPr lang="ru-RU" sz="3200" dirty="0" err="1"/>
              <a:t>мәдениетімен</a:t>
            </a:r>
            <a:r>
              <a:rPr lang="ru-RU" sz="3200" dirty="0"/>
              <a:t> </a:t>
            </a:r>
            <a:r>
              <a:rPr lang="ru-RU" sz="3200" dirty="0" err="1"/>
              <a:t>терең</a:t>
            </a:r>
            <a:r>
              <a:rPr lang="ru-RU" sz="3200" dirty="0"/>
              <a:t> </a:t>
            </a:r>
            <a:r>
              <a:rPr lang="ru-RU" sz="3200" dirty="0" err="1"/>
              <a:t>байланысымызды</a:t>
            </a:r>
            <a:r>
              <a:rPr lang="ru-RU" sz="3200" dirty="0"/>
              <a:t> </a:t>
            </a:r>
            <a:r>
              <a:rPr lang="ru-RU" sz="3200" dirty="0" err="1"/>
              <a:t>көрсетеді</a:t>
            </a:r>
            <a:r>
              <a:rPr lang="ru-RU" sz="32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smtClean="0"/>
              <a:t>1997 </a:t>
            </a:r>
            <a:r>
              <a:rPr lang="ru-RU" sz="3200" dirty="0" err="1" smtClean="0"/>
              <a:t>жылы</a:t>
            </a:r>
            <a:r>
              <a:rPr lang="ru-RU" sz="3200" dirty="0" smtClean="0"/>
              <a:t> </a:t>
            </a:r>
            <a:r>
              <a:rPr lang="ru-RU" sz="3200" dirty="0" err="1" smtClean="0"/>
              <a:t>А.Есдәулетовтың</a:t>
            </a:r>
            <a:r>
              <a:rPr lang="ru-RU" sz="3200" dirty="0" smtClean="0"/>
              <a:t>  </a:t>
            </a:r>
            <a:r>
              <a:rPr lang="ru-RU" sz="3200" dirty="0"/>
              <a:t>«</a:t>
            </a:r>
            <a:r>
              <a:rPr lang="ru-RU" sz="3200" dirty="0" err="1"/>
              <a:t>Бастау</a:t>
            </a:r>
            <a:r>
              <a:rPr lang="ru-RU" sz="3200" dirty="0"/>
              <a:t>» </a:t>
            </a:r>
            <a:r>
              <a:rPr lang="ru-RU" sz="3200" dirty="0" err="1"/>
              <a:t>картинасы</a:t>
            </a:r>
            <a:r>
              <a:rPr lang="ru-RU" sz="3200" dirty="0"/>
              <a:t> </a:t>
            </a:r>
            <a:r>
              <a:rPr lang="ru-RU" sz="3200" dirty="0" err="1"/>
              <a:t>суретшінің</a:t>
            </a:r>
            <a:r>
              <a:rPr lang="ru-RU" sz="3200" dirty="0"/>
              <a:t> </a:t>
            </a:r>
            <a:r>
              <a:rPr lang="ru-RU" sz="3200" dirty="0" err="1"/>
              <a:t>өз</a:t>
            </a:r>
            <a:r>
              <a:rPr lang="ru-RU" sz="3200" dirty="0"/>
              <a:t> </a:t>
            </a:r>
            <a:r>
              <a:rPr lang="ru-RU" sz="3200" dirty="0" err="1"/>
              <a:t>тегіне</a:t>
            </a:r>
            <a:r>
              <a:rPr lang="ru-RU" sz="3200" dirty="0"/>
              <a:t>, </a:t>
            </a:r>
            <a:r>
              <a:rPr lang="ru-RU" sz="3200" dirty="0" err="1"/>
              <a:t>тарихына</a:t>
            </a:r>
            <a:r>
              <a:rPr lang="ru-RU" sz="3200" dirty="0"/>
              <a:t> </a:t>
            </a:r>
            <a:r>
              <a:rPr lang="ru-RU" sz="3200" dirty="0" err="1"/>
              <a:t>деген</a:t>
            </a:r>
            <a:r>
              <a:rPr lang="ru-RU" sz="3200" dirty="0"/>
              <a:t> </a:t>
            </a:r>
            <a:r>
              <a:rPr lang="ru-RU" sz="3200" dirty="0" err="1"/>
              <a:t>қызығушылын</a:t>
            </a:r>
            <a:r>
              <a:rPr lang="ru-RU" sz="3200" dirty="0"/>
              <a:t> </a:t>
            </a:r>
            <a:r>
              <a:rPr lang="ru-RU" sz="3200" dirty="0" err="1"/>
              <a:t>көрсетеді</a:t>
            </a:r>
            <a:r>
              <a:rPr lang="ru-RU" sz="32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 dirty="0" err="1"/>
              <a:t>Ақтотының</a:t>
            </a:r>
            <a:r>
              <a:rPr lang="ru-RU" sz="3200" dirty="0"/>
              <a:t>  2003 </a:t>
            </a:r>
            <a:r>
              <a:rPr lang="ru-RU" sz="3200" dirty="0" err="1"/>
              <a:t>жылы</a:t>
            </a:r>
            <a:r>
              <a:rPr lang="ru-RU" sz="3200" dirty="0"/>
              <a:t> </a:t>
            </a:r>
            <a:r>
              <a:rPr lang="ru-RU" sz="3200" dirty="0" err="1"/>
              <a:t>жазылған</a:t>
            </a:r>
            <a:r>
              <a:rPr lang="ru-RU" sz="3200" dirty="0"/>
              <a:t> «</a:t>
            </a:r>
            <a:r>
              <a:rPr lang="ru-RU" sz="3200" dirty="0" err="1"/>
              <a:t>Қазына</a:t>
            </a:r>
            <a:r>
              <a:rPr lang="ru-RU" sz="3200" dirty="0"/>
              <a:t>» </a:t>
            </a:r>
            <a:r>
              <a:rPr lang="ru-RU" sz="3200" dirty="0" err="1"/>
              <a:t>картинасы</a:t>
            </a:r>
            <a:r>
              <a:rPr lang="ru-RU" sz="3200" dirty="0"/>
              <a:t> да </a:t>
            </a:r>
            <a:r>
              <a:rPr lang="ru-RU" sz="3200" dirty="0" err="1"/>
              <a:t>біздің</a:t>
            </a:r>
            <a:r>
              <a:rPr lang="ru-RU" sz="3200" dirty="0"/>
              <a:t> </a:t>
            </a:r>
            <a:r>
              <a:rPr lang="ru-RU" sz="3200" dirty="0" err="1"/>
              <a:t>рухани</a:t>
            </a:r>
            <a:r>
              <a:rPr lang="ru-RU" sz="3200" dirty="0"/>
              <a:t>, </a:t>
            </a:r>
            <a:r>
              <a:rPr lang="ru-RU" sz="3200" dirty="0" err="1"/>
              <a:t>материалдық</a:t>
            </a:r>
            <a:r>
              <a:rPr lang="ru-RU" sz="3200" dirty="0"/>
              <a:t> </a:t>
            </a:r>
            <a:r>
              <a:rPr lang="ru-RU" sz="3200" dirty="0" err="1"/>
              <a:t>байлығымызға</a:t>
            </a:r>
            <a:r>
              <a:rPr lang="ru-RU" sz="3200" dirty="0"/>
              <a:t> </a:t>
            </a:r>
            <a:r>
              <a:rPr lang="ru-RU" sz="3200" dirty="0" err="1"/>
              <a:t>үңілтеді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328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8362" y="663950"/>
            <a:ext cx="7114415" cy="549215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 err="1"/>
              <a:t>Тәуелсіздік</a:t>
            </a:r>
            <a:r>
              <a:rPr lang="ru-RU" sz="2800" dirty="0"/>
              <a:t> </a:t>
            </a:r>
            <a:r>
              <a:rPr lang="ru-RU" sz="2800" dirty="0" err="1"/>
              <a:t>жылдары</a:t>
            </a:r>
            <a:r>
              <a:rPr lang="ru-RU" sz="2800" dirty="0"/>
              <a:t> </a:t>
            </a:r>
            <a:r>
              <a:rPr lang="ru-RU" sz="2800" dirty="0" err="1"/>
              <a:t>Қазақстанда</a:t>
            </a:r>
            <a:r>
              <a:rPr lang="ru-RU" sz="2800" dirty="0"/>
              <a:t> “</a:t>
            </a:r>
            <a:r>
              <a:rPr lang="ru-RU" sz="2800" dirty="0" err="1"/>
              <a:t>архитектуралық</a:t>
            </a:r>
            <a:r>
              <a:rPr lang="ru-RU" sz="2800" dirty="0"/>
              <a:t> ренессанс” </a:t>
            </a:r>
            <a:r>
              <a:rPr lang="ru-RU" sz="2800" dirty="0" err="1"/>
              <a:t>басталды</a:t>
            </a:r>
            <a:r>
              <a:rPr lang="ru-RU" sz="2800" dirty="0"/>
              <a:t>. </a:t>
            </a:r>
            <a:endParaRPr lang="ru-RU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/>
              <a:t>2005 жылы «Нұр-Астана» </a:t>
            </a:r>
            <a:r>
              <a:rPr lang="kk-KZ" sz="2800" dirty="0" smtClean="0"/>
              <a:t>мешіті.</a:t>
            </a:r>
            <a:endParaRPr lang="ru-RU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 smtClean="0"/>
              <a:t>2006 </a:t>
            </a:r>
            <a:r>
              <a:rPr lang="ru-RU" sz="2800" dirty="0" err="1" smtClean="0"/>
              <a:t>жылы</a:t>
            </a:r>
            <a:r>
              <a:rPr lang="ru-RU" sz="2800" dirty="0" smtClean="0"/>
              <a:t> «Пирамида».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 smtClean="0"/>
              <a:t>2009 </a:t>
            </a:r>
            <a:r>
              <a:rPr lang="ru-RU" sz="2800" dirty="0" err="1" smtClean="0"/>
              <a:t>жылы</a:t>
            </a:r>
            <a:r>
              <a:rPr lang="ru-RU" sz="2800" dirty="0" smtClean="0"/>
              <a:t> «</a:t>
            </a:r>
            <a:r>
              <a:rPr lang="ru-RU" sz="2800" dirty="0" err="1" smtClean="0"/>
              <a:t>Қазақстан</a:t>
            </a:r>
            <a:r>
              <a:rPr lang="ru-RU" sz="2800" dirty="0"/>
              <a:t>» </a:t>
            </a:r>
            <a:r>
              <a:rPr lang="ru-RU" sz="2800" dirty="0" err="1"/>
              <a:t>Орталық</a:t>
            </a:r>
            <a:r>
              <a:rPr lang="ru-RU" sz="2800" dirty="0"/>
              <a:t> концерт </a:t>
            </a:r>
            <a:r>
              <a:rPr lang="ru-RU" sz="2800" dirty="0" smtClean="0"/>
              <a:t>залы.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/>
              <a:t>2010 жылы «Хан Шатыр» </a:t>
            </a:r>
            <a:r>
              <a:rPr lang="kk-KZ" sz="2800" dirty="0" smtClean="0"/>
              <a:t>орталығы.</a:t>
            </a:r>
            <a:endParaRPr lang="kk-KZ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/>
              <a:t> Ұлттық опера және балет театрының  өмірбаяны 2000 ж. М. Төлебаевтың «Біржан – Сара» операсымен  басталды</a:t>
            </a:r>
            <a:r>
              <a:rPr lang="kk-KZ" sz="28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/>
              <a:t>Қаіргі кезде Қазақстанда 50 театр жұмыс істейді.</a:t>
            </a:r>
            <a:endParaRPr lang="kk-KZ" sz="2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8311" y="0"/>
            <a:ext cx="3365571" cy="224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634" y="1865873"/>
            <a:ext cx="3715150" cy="2061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634" y="4745708"/>
            <a:ext cx="3458447" cy="2095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0675" y="3445636"/>
            <a:ext cx="2801326" cy="1868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0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«Мәдени мұра» бағдарламасы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5118663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err="1"/>
              <a:t>Халықтың</a:t>
            </a:r>
            <a:r>
              <a:rPr lang="ru-RU" sz="2400" dirty="0"/>
              <a:t> </a:t>
            </a:r>
            <a:r>
              <a:rPr lang="ru-RU" sz="2400" dirty="0" err="1"/>
              <a:t>тарихи</a:t>
            </a:r>
            <a:r>
              <a:rPr lang="ru-RU" sz="2400" dirty="0"/>
              <a:t> </a:t>
            </a:r>
            <a:r>
              <a:rPr lang="ru-RU" sz="2400" dirty="0" err="1"/>
              <a:t>естелігі</a:t>
            </a:r>
            <a:r>
              <a:rPr lang="ru-RU" sz="2400" dirty="0"/>
              <a:t> – </a:t>
            </a:r>
            <a:r>
              <a:rPr lang="ru-RU" sz="2400" dirty="0" err="1"/>
              <a:t>ғасырлар</a:t>
            </a:r>
            <a:r>
              <a:rPr lang="ru-RU" sz="2400" dirty="0"/>
              <a:t> </a:t>
            </a:r>
            <a:r>
              <a:rPr lang="ru-RU" sz="2400" dirty="0" err="1"/>
              <a:t>бойы</a:t>
            </a:r>
            <a:r>
              <a:rPr lang="ru-RU" sz="2400" dirty="0"/>
              <a:t> </a:t>
            </a:r>
            <a:r>
              <a:rPr lang="ru-RU" sz="2400" dirty="0" err="1"/>
              <a:t>мәдени</a:t>
            </a:r>
            <a:r>
              <a:rPr lang="ru-RU" sz="2400" dirty="0"/>
              <a:t> </a:t>
            </a:r>
            <a:r>
              <a:rPr lang="ru-RU" sz="2400" dirty="0" err="1"/>
              <a:t>мұраға</a:t>
            </a:r>
            <a:r>
              <a:rPr lang="ru-RU" sz="2400" dirty="0"/>
              <a:t> </a:t>
            </a:r>
            <a:r>
              <a:rPr lang="ru-RU" sz="2400" dirty="0" err="1"/>
              <a:t>салынатын</a:t>
            </a:r>
            <a:r>
              <a:rPr lang="ru-RU" sz="2400" dirty="0"/>
              <a:t>,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адамзат</a:t>
            </a:r>
            <a:r>
              <a:rPr lang="ru-RU" sz="2400" dirty="0"/>
              <a:t> </a:t>
            </a:r>
            <a:r>
              <a:rPr lang="ru-RU" sz="2400" dirty="0" err="1"/>
              <a:t>өркениетінің</a:t>
            </a:r>
            <a:r>
              <a:rPr lang="ru-RU" sz="2400" dirty="0"/>
              <a:t> </a:t>
            </a:r>
            <a:r>
              <a:rPr lang="ru-RU" sz="2400" dirty="0" err="1"/>
              <a:t>мәдени</a:t>
            </a:r>
            <a:r>
              <a:rPr lang="ru-RU" sz="2400" dirty="0"/>
              <a:t> </a:t>
            </a:r>
            <a:r>
              <a:rPr lang="ru-RU" sz="2400" dirty="0" err="1"/>
              <a:t>топтарын</a:t>
            </a:r>
            <a:r>
              <a:rPr lang="ru-RU" sz="2400" dirty="0"/>
              <a:t>, </a:t>
            </a:r>
            <a:r>
              <a:rPr lang="ru-RU" sz="2400" dirty="0" err="1"/>
              <a:t>халықтың</a:t>
            </a:r>
            <a:r>
              <a:rPr lang="ru-RU" sz="2400" dirty="0"/>
              <a:t>, </a:t>
            </a:r>
            <a:r>
              <a:rPr lang="ru-RU" sz="2400" dirty="0" err="1"/>
              <a:t>ұлттың</a:t>
            </a:r>
            <a:r>
              <a:rPr lang="ru-RU" sz="2400" dirty="0"/>
              <a:t>, </a:t>
            </a:r>
            <a:r>
              <a:rPr lang="ru-RU" sz="2400" dirty="0" err="1"/>
              <a:t>этностың</a:t>
            </a:r>
            <a:r>
              <a:rPr lang="ru-RU" sz="2400" dirty="0"/>
              <a:t> </a:t>
            </a:r>
            <a:r>
              <a:rPr lang="ru-RU" sz="2400" dirty="0" err="1"/>
              <a:t>өзін</a:t>
            </a:r>
            <a:r>
              <a:rPr lang="ru-RU" sz="2400" dirty="0"/>
              <a:t> </a:t>
            </a:r>
            <a:r>
              <a:rPr lang="ru-RU" sz="2400" dirty="0" err="1"/>
              <a:t>сақтап</a:t>
            </a:r>
            <a:r>
              <a:rPr lang="ru-RU" sz="2400" dirty="0"/>
              <a:t> </a:t>
            </a:r>
            <a:r>
              <a:rPr lang="ru-RU" sz="2400" dirty="0" err="1"/>
              <a:t>қалудың</a:t>
            </a:r>
            <a:r>
              <a:rPr lang="ru-RU" sz="2400" dirty="0"/>
              <a:t>  </a:t>
            </a:r>
            <a:r>
              <a:rPr lang="ru-RU" sz="2400" dirty="0" err="1"/>
              <a:t>негізі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қалу</a:t>
            </a:r>
            <a:r>
              <a:rPr lang="ru-RU" sz="2400" dirty="0"/>
              <a:t> факторы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 2003 </a:t>
            </a:r>
            <a:r>
              <a:rPr lang="ru-RU" sz="2400" dirty="0" err="1"/>
              <a:t>жылы</a:t>
            </a:r>
            <a:r>
              <a:rPr lang="ru-RU" sz="2400" dirty="0"/>
              <a:t> </a:t>
            </a:r>
            <a:r>
              <a:rPr lang="ru-RU" sz="2400" dirty="0" err="1"/>
              <a:t>сәуірде</a:t>
            </a:r>
            <a:r>
              <a:rPr lang="ru-RU" sz="2400" dirty="0"/>
              <a:t> </a:t>
            </a:r>
            <a:r>
              <a:rPr lang="ru-RU" sz="2400" dirty="0" err="1"/>
              <a:t>Қазақстан</a:t>
            </a:r>
            <a:r>
              <a:rPr lang="ru-RU" sz="2400" dirty="0"/>
              <a:t> </a:t>
            </a:r>
            <a:r>
              <a:rPr lang="ru-RU" sz="2400" dirty="0" err="1" smtClean="0"/>
              <a:t>халқына</a:t>
            </a:r>
            <a:r>
              <a:rPr lang="ru-RU" sz="2400" dirty="0" smtClean="0"/>
              <a:t> Н.Ә. Назарбаев  </a:t>
            </a:r>
            <a:r>
              <a:rPr lang="ru-RU" sz="2400" dirty="0" err="1"/>
              <a:t>жолдауында</a:t>
            </a:r>
            <a:r>
              <a:rPr lang="ru-RU" sz="2400" dirty="0"/>
              <a:t> </a:t>
            </a:r>
            <a:r>
              <a:rPr lang="ru-RU" sz="2400" dirty="0" err="1"/>
              <a:t>арнайы</a:t>
            </a:r>
            <a:r>
              <a:rPr lang="ru-RU" sz="2400" dirty="0"/>
              <a:t> «</a:t>
            </a:r>
            <a:r>
              <a:rPr lang="ru-RU" sz="2400" dirty="0" err="1"/>
              <a:t>Мәдени</a:t>
            </a:r>
            <a:r>
              <a:rPr lang="ru-RU" sz="2400" dirty="0"/>
              <a:t> </a:t>
            </a:r>
            <a:r>
              <a:rPr lang="ru-RU" sz="2400" dirty="0" err="1"/>
              <a:t>мұра</a:t>
            </a:r>
            <a:r>
              <a:rPr lang="ru-RU" sz="2400" dirty="0"/>
              <a:t>»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бағдарламасын</a:t>
            </a:r>
            <a:r>
              <a:rPr lang="ru-RU" sz="2400" dirty="0"/>
              <a:t> </a:t>
            </a:r>
            <a:r>
              <a:rPr lang="ru-RU" sz="2400" dirty="0" err="1"/>
              <a:t>жүзеге</a:t>
            </a:r>
            <a:r>
              <a:rPr lang="ru-RU" sz="2400" dirty="0"/>
              <a:t> </a:t>
            </a:r>
            <a:r>
              <a:rPr lang="ru-RU" sz="2400" dirty="0" err="1"/>
              <a:t>асыруды</a:t>
            </a:r>
            <a:r>
              <a:rPr lang="ru-RU" sz="2400" dirty="0"/>
              <a:t> </a:t>
            </a:r>
            <a:r>
              <a:rPr lang="ru-RU" sz="2400" dirty="0" err="1"/>
              <a:t>тапсырған</a:t>
            </a:r>
            <a:r>
              <a:rPr lang="ru-RU" sz="2400" dirty="0"/>
              <a:t> </a:t>
            </a:r>
            <a:r>
              <a:rPr lang="ru-RU" sz="2400" dirty="0" err="1"/>
              <a:t>болатын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 err="1"/>
              <a:t>Мәдени</a:t>
            </a:r>
            <a:r>
              <a:rPr lang="ru-RU" sz="2400" dirty="0"/>
              <a:t> </a:t>
            </a:r>
            <a:r>
              <a:rPr lang="ru-RU" sz="2400" dirty="0" err="1"/>
              <a:t>мұра</a:t>
            </a:r>
            <a:r>
              <a:rPr lang="ru-RU" sz="2400" dirty="0"/>
              <a:t>»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бағдарламасы</a:t>
            </a:r>
            <a:r>
              <a:rPr lang="ru-RU" sz="2400" dirty="0"/>
              <a:t> </a:t>
            </a:r>
            <a:r>
              <a:rPr lang="ru-RU" sz="2400" dirty="0" err="1"/>
              <a:t>қазіргі</a:t>
            </a:r>
            <a:r>
              <a:rPr lang="ru-RU" sz="2400" dirty="0"/>
              <a:t> </a:t>
            </a:r>
            <a:r>
              <a:rPr lang="ru-RU" sz="2400" dirty="0" err="1"/>
              <a:t>Қазақстанның</a:t>
            </a:r>
            <a:r>
              <a:rPr lang="ru-RU" sz="2400" dirty="0"/>
              <a:t> </a:t>
            </a:r>
            <a:r>
              <a:rPr lang="ru-RU" sz="2400" dirty="0" err="1"/>
              <a:t>әлемдік</a:t>
            </a:r>
            <a:r>
              <a:rPr lang="ru-RU" sz="2400" dirty="0"/>
              <a:t> </a:t>
            </a:r>
            <a:r>
              <a:rPr lang="ru-RU" sz="2400" dirty="0" err="1"/>
              <a:t>өркендеуінің</a:t>
            </a:r>
            <a:r>
              <a:rPr lang="ru-RU" sz="2400" dirty="0"/>
              <a:t> </a:t>
            </a:r>
            <a:r>
              <a:rPr lang="ru-RU" sz="2400" dirty="0" err="1"/>
              <a:t>дәлелі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 </a:t>
            </a:r>
            <a:r>
              <a:rPr lang="ru-RU" sz="2400" dirty="0" smtClean="0"/>
              <a:t>2004</a:t>
            </a:r>
            <a:r>
              <a:rPr lang="ru-RU" sz="2400" dirty="0"/>
              <a:t> </a:t>
            </a:r>
            <a:r>
              <a:rPr lang="ru-RU" sz="2400" dirty="0" err="1" smtClean="0"/>
              <a:t>жылы</a:t>
            </a:r>
            <a:r>
              <a:rPr lang="ru-RU" sz="2400" dirty="0" smtClean="0"/>
              <a:t> </a:t>
            </a:r>
            <a:r>
              <a:rPr lang="ru-RU" sz="2400" dirty="0"/>
              <a:t>51 </a:t>
            </a:r>
            <a:r>
              <a:rPr lang="ru-RU" sz="2400" dirty="0" err="1"/>
              <a:t>тарихи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мәдени</a:t>
            </a:r>
            <a:r>
              <a:rPr lang="ru-RU" sz="2400" dirty="0"/>
              <a:t> </a:t>
            </a:r>
            <a:r>
              <a:rPr lang="ru-RU" sz="2400" dirty="0" err="1"/>
              <a:t>ескерткіштің</a:t>
            </a:r>
            <a:r>
              <a:rPr lang="ru-RU" sz="2400" dirty="0"/>
              <a:t> </a:t>
            </a:r>
            <a:r>
              <a:rPr lang="ru-RU" sz="2400" dirty="0" err="1"/>
              <a:t>реставрациялық</a:t>
            </a:r>
            <a:r>
              <a:rPr lang="ru-RU" sz="2400" dirty="0"/>
              <a:t> </a:t>
            </a:r>
            <a:r>
              <a:rPr lang="ru-RU" sz="2400" dirty="0" err="1"/>
              <a:t>жұмысы</a:t>
            </a:r>
            <a:r>
              <a:rPr lang="ru-RU" sz="2400" dirty="0"/>
              <a:t> </a:t>
            </a:r>
            <a:r>
              <a:rPr lang="ru-RU" sz="2400" dirty="0" err="1" smtClean="0"/>
              <a:t>аяқталып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39 </a:t>
            </a:r>
            <a:r>
              <a:rPr lang="ru-RU" sz="2400" dirty="0" err="1"/>
              <a:t>қалашық</a:t>
            </a:r>
            <a:r>
              <a:rPr lang="ru-RU" sz="2400" dirty="0"/>
              <a:t> пен </a:t>
            </a:r>
            <a:r>
              <a:rPr lang="ru-RU" sz="2400" dirty="0" err="1"/>
              <a:t>қорғандарға</a:t>
            </a:r>
            <a:r>
              <a:rPr lang="ru-RU" sz="2400" dirty="0"/>
              <a:t> </a:t>
            </a:r>
            <a:r>
              <a:rPr lang="ru-RU" sz="2400" dirty="0" err="1"/>
              <a:t>археологиялық</a:t>
            </a:r>
            <a:r>
              <a:rPr lang="ru-RU" sz="2400" dirty="0"/>
              <a:t> </a:t>
            </a:r>
            <a:r>
              <a:rPr lang="ru-RU" sz="2400" dirty="0" err="1"/>
              <a:t>зерттеулер</a:t>
            </a:r>
            <a:r>
              <a:rPr lang="ru-RU" sz="2400" dirty="0"/>
              <a:t> </a:t>
            </a:r>
            <a:r>
              <a:rPr lang="ru-RU" sz="2400" dirty="0" err="1" smtClean="0"/>
              <a:t>жүргізілді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218 </a:t>
            </a:r>
            <a:r>
              <a:rPr lang="ru-RU" sz="2400" dirty="0" err="1"/>
              <a:t>нысанды</a:t>
            </a:r>
            <a:r>
              <a:rPr lang="ru-RU" sz="2400" dirty="0"/>
              <a:t> </a:t>
            </a:r>
            <a:r>
              <a:rPr lang="ru-RU" sz="2400" dirty="0" err="1"/>
              <a:t>қамтыған</a:t>
            </a:r>
            <a:r>
              <a:rPr lang="ru-RU" sz="2400" dirty="0"/>
              <a:t> </a:t>
            </a:r>
            <a:r>
              <a:rPr lang="ru-RU" sz="2400" dirty="0" err="1"/>
              <a:t>Қазақстанның</a:t>
            </a:r>
            <a:r>
              <a:rPr lang="ru-RU" sz="2400" dirty="0"/>
              <a:t> </a:t>
            </a:r>
            <a:r>
              <a:rPr lang="ru-RU" sz="2400" dirty="0" err="1"/>
              <a:t>тарихи-мәдени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тарихи</a:t>
            </a:r>
            <a:r>
              <a:rPr lang="ru-RU" sz="2400" dirty="0"/>
              <a:t> </a:t>
            </a:r>
            <a:r>
              <a:rPr lang="ru-RU" sz="2400" dirty="0" err="1"/>
              <a:t>ескерткіштерінің</a:t>
            </a:r>
            <a:r>
              <a:rPr lang="ru-RU" sz="2400" dirty="0"/>
              <a:t> </a:t>
            </a:r>
            <a:r>
              <a:rPr lang="ru-RU" sz="2400" dirty="0" err="1"/>
              <a:t>мемлекеттік</a:t>
            </a:r>
            <a:r>
              <a:rPr lang="ru-RU" sz="2400" dirty="0"/>
              <a:t> </a:t>
            </a:r>
            <a:r>
              <a:rPr lang="ru-RU" sz="2400" dirty="0" err="1"/>
              <a:t>тізімі</a:t>
            </a:r>
            <a:r>
              <a:rPr lang="ru-RU" sz="2400" dirty="0"/>
              <a:t> </a:t>
            </a:r>
            <a:r>
              <a:rPr lang="ru-RU" sz="2400" dirty="0" err="1"/>
              <a:t>дайындалды</a:t>
            </a:r>
            <a:r>
              <a:rPr lang="ru-RU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err="1"/>
              <a:t>Ұлттық</a:t>
            </a:r>
            <a:r>
              <a:rPr lang="ru-RU" sz="2400" dirty="0"/>
              <a:t> </a:t>
            </a:r>
            <a:r>
              <a:rPr lang="ru-RU" sz="2400" dirty="0" err="1"/>
              <a:t>мәдениет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аса </a:t>
            </a:r>
            <a:r>
              <a:rPr lang="ru-RU" sz="2400" dirty="0" err="1"/>
              <a:t>маңызды</a:t>
            </a:r>
            <a:r>
              <a:rPr lang="ru-RU" sz="2400" dirty="0"/>
              <a:t> 30 </a:t>
            </a:r>
            <a:r>
              <a:rPr lang="ru-RU" sz="2400" dirty="0" err="1"/>
              <a:t>сәулеттік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археологиялық</a:t>
            </a:r>
            <a:r>
              <a:rPr lang="ru-RU" sz="2400" dirty="0"/>
              <a:t> </a:t>
            </a:r>
            <a:r>
              <a:rPr lang="ru-RU" sz="2400" dirty="0" err="1"/>
              <a:t>қосымша</a:t>
            </a:r>
            <a:r>
              <a:rPr lang="ru-RU" sz="2400" dirty="0"/>
              <a:t> </a:t>
            </a:r>
            <a:r>
              <a:rPr lang="ru-RU" sz="2400" dirty="0" err="1"/>
              <a:t>ғылыми</a:t>
            </a:r>
            <a:r>
              <a:rPr lang="ru-RU" sz="2400" dirty="0"/>
              <a:t> </a:t>
            </a:r>
            <a:r>
              <a:rPr lang="ru-RU" sz="2400" dirty="0" err="1"/>
              <a:t>зерттеулер</a:t>
            </a:r>
            <a:r>
              <a:rPr lang="ru-RU" sz="2400" dirty="0"/>
              <a:t> </a:t>
            </a:r>
            <a:r>
              <a:rPr lang="ru-RU" sz="2400" dirty="0" err="1"/>
              <a:t>жүргізілді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28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96" y="311352"/>
            <a:ext cx="10515600" cy="1852714"/>
          </a:xfrm>
        </p:spPr>
        <p:txBody>
          <a:bodyPr/>
          <a:lstStyle/>
          <a:p>
            <a:r>
              <a:rPr lang="az-Cyrl-AZ" sz="2400" dirty="0">
                <a:latin typeface="+mn-lt"/>
              </a:rPr>
              <a:t>Қазақстан Республикасы «Мәдениет туралы» (1996) Заңының 3-бабында </a:t>
            </a:r>
            <a:br>
              <a:rPr lang="az-Cyrl-AZ" sz="2400" dirty="0">
                <a:latin typeface="+mn-lt"/>
              </a:rPr>
            </a:br>
            <a:r>
              <a:rPr lang="az-Cyrl-AZ" sz="2400" dirty="0" smtClean="0">
                <a:latin typeface="+mn-lt"/>
              </a:rPr>
              <a:t/>
            </a:r>
            <a:br>
              <a:rPr lang="az-Cyrl-AZ" sz="2400" dirty="0" smtClean="0">
                <a:latin typeface="+mn-lt"/>
              </a:rPr>
            </a:br>
            <a:r>
              <a:rPr lang="az-Cyrl-AZ" sz="2400" dirty="0" smtClean="0">
                <a:latin typeface="+mn-lt"/>
              </a:rPr>
              <a:t>мәдениет </a:t>
            </a:r>
            <a:r>
              <a:rPr lang="az-Cyrl-AZ" sz="2400" dirty="0">
                <a:latin typeface="+mn-lt"/>
              </a:rPr>
              <a:t>саласындағы мемлекеттік саясат қағидалары былайша көрініс тапқан:</a:t>
            </a:r>
            <a:br>
              <a:rPr lang="az-Cyrl-AZ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0543" y="1828800"/>
            <a:ext cx="10206908" cy="445401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азаматтардың шығармашылық қызметінің еркіндігі;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мәдени байлықты жасауда, оны пайдалану мен таратуда барлық азаматтардың құқығы бірдей;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тарихи-мәдени мұраны қорғау;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ұлттық және әлемдік мәдениет құндылықтарын қатар игеру аясында тәрбие мен білім беру жүйесін дамыту;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мәдениет саласында монополиялық пиғыл-әрекетті болдырмау;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мәдениетті қаржыландыруда бюджеттік, коммерциялық және қайырымдылық бастамаларды қолдап-қуаттау;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az-Cyrl-AZ" sz="2400" dirty="0"/>
              <a:t>мәдени қызметті ұйымдастыруда мемлекеттік және қоғамдық бастамаларды бірдей пайдалану.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4927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518305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800" dirty="0" smtClean="0"/>
              <a:t>1989 </a:t>
            </a:r>
            <a:r>
              <a:rPr lang="ru-RU" sz="2800" dirty="0" err="1" smtClean="0"/>
              <a:t>жылы</a:t>
            </a:r>
            <a:r>
              <a:rPr lang="kk-KZ" sz="2800" dirty="0" smtClean="0"/>
              <a:t> көктемінде Қазақстан, Өзбекстан, Түркменстан, Тәжікстан </a:t>
            </a:r>
            <a:r>
              <a:rPr lang="kk-KZ" sz="2800" dirty="0"/>
              <a:t>республикаларында </a:t>
            </a:r>
            <a:r>
              <a:rPr lang="kk-KZ" sz="2800" dirty="0" smtClean="0"/>
              <a:t>«Наурыз мейрамы» тәуелсіздікпен жаңғырған жалпы халықтық мерекеге айналды.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1995 жылы- 180 мыңдай мәдени шара өткізді.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Абай Құнанбайұлының 150 жылдық мерекесіне 156 жаңа қойылым көрсетілді.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« Үкілі домбыра», «Жігіттің сұлтаны», «Қыз сыны», «Жас қанат» т.б. </a:t>
            </a:r>
            <a:r>
              <a:rPr lang="kk-KZ" sz="2800" dirty="0"/>
              <a:t>М</a:t>
            </a:r>
            <a:r>
              <a:rPr lang="kk-KZ" sz="2800" dirty="0" smtClean="0"/>
              <a:t>әдени- көпшілік шаралар ұйымдастырылды.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1992- 1995 жылдар аралығында қазақ тілінде оқытылатын мектептерге байланысты 112 төлтума оқулықтар жарық көрді.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k-KZ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310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8096" y="1045194"/>
            <a:ext cx="10515600" cy="5139297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az-Cyrl-AZ" sz="3600" dirty="0" smtClean="0"/>
              <a:t>1996 жылы Жамбылдың </a:t>
            </a:r>
            <a:r>
              <a:rPr lang="az-Cyrl-AZ" sz="3600" dirty="0"/>
              <a:t>150 жылдығының аталып </a:t>
            </a:r>
            <a:r>
              <a:rPr lang="az-Cyrl-AZ" sz="3600" dirty="0" smtClean="0"/>
              <a:t>өтуі.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az-Cyrl-AZ" sz="3600" dirty="0" smtClean="0"/>
              <a:t>1997 </a:t>
            </a:r>
            <a:r>
              <a:rPr lang="az-Cyrl-AZ" sz="3600" dirty="0"/>
              <a:t>жылы М.Әуезовтің 100 жылдығының </a:t>
            </a:r>
            <a:r>
              <a:rPr lang="az-Cyrl-AZ" sz="3600" dirty="0" smtClean="0"/>
              <a:t>тойлануы.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az-Cyrl-AZ" sz="3600" dirty="0" smtClean="0"/>
              <a:t>1999 </a:t>
            </a:r>
            <a:r>
              <a:rPr lang="az-Cyrl-AZ" sz="3600" dirty="0"/>
              <a:t>жылы Түркістанның 1500 жылдығы кең көлемде мерекеленуі тәуелсіз жас мемлекеттің бұл бағыттағы тарихи құтты қадамдары болса керек.</a:t>
            </a:r>
            <a:endParaRPr lang="en-US" sz="3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9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Қазақстандағы </a:t>
            </a:r>
            <a:r>
              <a:rPr lang="kk-KZ" dirty="0" smtClean="0"/>
              <a:t> театр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510578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ХХ ғ. 90- жылдары Ақмола, Павлодар, Арқалық, Орал, Ақтөбе, Көкшетау, Петропавл, Өскемен, Жезқазған, Атырау, Түркістан қалаларында жаңадан қазақ театрлары ұйымдастырылды.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1992 жылы «Хан Кене» (Қ. Жетпісбаев), «Өттің дүние» (Ә.С. Рақымов)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1993 жылы «Қарлығаш әулие- Төле би» ( Құлданов)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1994 жылы «Шыңғыс хан» (Б. Атабаев)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1996 жылы «Абылай ханның ақырғы күндері» (Байсеркеұлы)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1997 жылы «Қилы кезең» (Рақымов)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1998 жылы «Абылай хан» (Атабаев), «Әзірет сұлтан» (Мәмбетов)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895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502851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2001 жылдан бастап жұмыс істеп тұрған мұражайлар саны жылына орта есеппен 17,3</a:t>
            </a:r>
            <a:r>
              <a:rPr lang="en-US" sz="2800" dirty="0" smtClean="0"/>
              <a:t>%</a:t>
            </a:r>
            <a:r>
              <a:rPr lang="kk-KZ" sz="2800" dirty="0"/>
              <a:t> </a:t>
            </a:r>
            <a:r>
              <a:rPr lang="kk-KZ" sz="2800" dirty="0" smtClean="0"/>
              <a:t>өст</a:t>
            </a:r>
            <a:r>
              <a:rPr lang="en-US" sz="2800" dirty="0" err="1" smtClean="0"/>
              <a:t>i</a:t>
            </a:r>
            <a:r>
              <a:rPr lang="ru-RU" sz="2800" dirty="0" smtClean="0"/>
              <a:t>.</a:t>
            </a:r>
            <a:endParaRPr lang="kk-KZ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Елдегі мұражайлардың жалпы санның көшілігі </a:t>
            </a:r>
            <a:r>
              <a:rPr lang="en-US" sz="2800" dirty="0" smtClean="0"/>
              <a:t>(</a:t>
            </a:r>
            <a:r>
              <a:rPr lang="kk-KZ" sz="2800" dirty="0" smtClean="0"/>
              <a:t>89,8</a:t>
            </a:r>
            <a:r>
              <a:rPr lang="en-US" sz="2800" dirty="0" smtClean="0"/>
              <a:t>%)- </a:t>
            </a:r>
            <a:r>
              <a:rPr lang="ru-RU" sz="2800" dirty="0" err="1" smtClean="0"/>
              <a:t>мемлекентт</a:t>
            </a:r>
            <a:r>
              <a:rPr lang="kk-KZ" sz="2800" dirty="0" smtClean="0"/>
              <a:t>ік, қалғаны жеке меншік.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2001 жылы ақпан айында мәдени өмірдің жарқын беттерінің бірі «Асыл мұра» - Қазақстанның музыкалық мұрасы жобасының тұсау кесері болып өтті.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ХХ- ХХІ ғ. Қазақстанның эстрада </a:t>
            </a:r>
            <a:r>
              <a:rPr lang="kk-KZ" sz="2800" dirty="0" smtClean="0"/>
              <a:t>таланттары </a:t>
            </a:r>
            <a:r>
              <a:rPr lang="kk-KZ" sz="2800" dirty="0" smtClean="0"/>
              <a:t>шетелдерге кеңінен танылды.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800" dirty="0" smtClean="0"/>
              <a:t>Елімізде «Қазақ әуендері», « Алтын Самұрық» , «Майра», «Ел» продюссерлік орталықтары ән кештерін ұйымдастырып тұрады.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kk-KZ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529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474201"/>
            <a:ext cx="10515600" cy="648543"/>
          </a:xfrm>
        </p:spPr>
        <p:txBody>
          <a:bodyPr>
            <a:noAutofit/>
          </a:bodyPr>
          <a:lstStyle/>
          <a:p>
            <a:r>
              <a:rPr lang="kk-KZ" sz="5400" dirty="0" smtClean="0"/>
              <a:t>Тәуелсіз Қазақстан кинематографы </a:t>
            </a:r>
            <a:endParaRPr lang="en-US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19" y="1414382"/>
            <a:ext cx="4785457" cy="2545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9650" y="1096662"/>
            <a:ext cx="5795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627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25037" y="1225689"/>
            <a:ext cx="6133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bg1"/>
                </a:solidFill>
              </a:rPr>
              <a:t>Қазақстан киноөнері  «Қазақфильм» – елдегі жалғыз кинокомпания, ол 1960 жылы Алматы кинохроника студиясының (1934) негізінде құрылды. Қазір Қазақстан жылына 30-40 көркем және деректі фильмдер, сондай-ақ мультфильмдер </a:t>
            </a:r>
            <a:r>
              <a:rPr lang="kk-KZ" sz="2400" dirty="0" smtClean="0">
                <a:solidFill>
                  <a:schemeClr val="bg1"/>
                </a:solidFill>
              </a:rPr>
              <a:t>шығарады.</a:t>
            </a:r>
            <a:endParaRPr lang="kk-KZ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Тәуелсіздік </a:t>
            </a:r>
            <a:r>
              <a:rPr lang="ru-RU" sz="2400" dirty="0">
                <a:solidFill>
                  <a:schemeClr val="bg1"/>
                </a:solidFill>
              </a:rPr>
              <a:t>алғаннан кейін Қазақстанда «</a:t>
            </a:r>
            <a:r>
              <a:rPr lang="ru-RU" sz="2400" dirty="0" smtClean="0">
                <a:solidFill>
                  <a:schemeClr val="bg1"/>
                </a:solidFill>
              </a:rPr>
              <a:t>Катар</a:t>
            </a:r>
            <a:r>
              <a:rPr lang="en-US" sz="2400" dirty="0" smtClean="0">
                <a:solidFill>
                  <a:schemeClr val="bg1"/>
                </a:solidFill>
              </a:rPr>
              <a:t>c</a:t>
            </a:r>
            <a:r>
              <a:rPr lang="ru-RU" sz="2400" dirty="0" smtClean="0">
                <a:solidFill>
                  <a:schemeClr val="bg1"/>
                </a:solidFill>
              </a:rPr>
              <a:t>ис</a:t>
            </a:r>
            <a:r>
              <a:rPr lang="ru-RU" sz="2400" dirty="0">
                <a:solidFill>
                  <a:schemeClr val="bg1"/>
                </a:solidFill>
              </a:rPr>
              <a:t>» киностудиясы пайда болды (директоры Максим Смағұлов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2400" dirty="0">
                <a:solidFill>
                  <a:schemeClr val="bg1"/>
                </a:solidFill>
              </a:rPr>
              <a:t>1990 жылы түсірілген бес фильмнің үшеуі осы </a:t>
            </a:r>
            <a:r>
              <a:rPr lang="kk-KZ" sz="2400" dirty="0" smtClean="0">
                <a:solidFill>
                  <a:schemeClr val="bg1"/>
                </a:solidFill>
              </a:rPr>
              <a:t>киностудияда </a:t>
            </a:r>
            <a:r>
              <a:rPr lang="kk-KZ" sz="2400" dirty="0">
                <a:solidFill>
                  <a:schemeClr val="bg1"/>
                </a:solidFill>
              </a:rPr>
              <a:t>жасалды.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96" y="4008974"/>
            <a:ext cx="4680701" cy="26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92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504974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«Қазақфильм» мемлекеттік киностудиясы бұл кезеңде тарихи тақырыптағы фильмдерге көп көңіл бөлді: «Отырар опаты», «Әбілқайыр хан», «Абай», «Жас Жамбыл»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/>
              <a:t>1998 жылы қазақстандық кино дамуында айтарлықтай өзгерістер бола </a:t>
            </a:r>
            <a:r>
              <a:rPr lang="ru-RU" sz="2400" dirty="0" smtClean="0"/>
              <a:t>бастады.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 smtClean="0"/>
              <a:t>1999 </a:t>
            </a:r>
            <a:r>
              <a:rPr lang="ru-RU" sz="2400" dirty="0"/>
              <a:t>жылдан бастап «Сорос-Қазақстан» қорының қолдауымен жыл сайын «Жаңаша қараймыз» атты жастар киносының фестивалі өте </a:t>
            </a:r>
            <a:r>
              <a:rPr lang="ru-RU" sz="2400" dirty="0" smtClean="0"/>
              <a:t>бастады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/>
              <a:t>2006 ж. «Қазақфильм» “Халық таңдауы: Қазақ киносының алтын топтамасы” </a:t>
            </a:r>
            <a:r>
              <a:rPr lang="kk-KZ" sz="2400" dirty="0" smtClean="0"/>
              <a:t>акциясында </a:t>
            </a:r>
            <a:r>
              <a:rPr lang="kk-KZ" sz="2400" dirty="0"/>
              <a:t>50 фильмнің 20-сы реставрацияланды</a:t>
            </a:r>
            <a:r>
              <a:rPr lang="kk-KZ" sz="2400" dirty="0" smtClean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kk-KZ" sz="2400" dirty="0" smtClean="0"/>
              <a:t> Рейтинг </a:t>
            </a:r>
            <a:r>
              <a:rPr lang="kk-KZ" sz="2400" dirty="0"/>
              <a:t>көшбасшылары: «Абай» (А. Әміркұлов, 1995), «Бойся, враг, девятого сына» (В. Пусурманов, В. Чугунов, 1984), «Қан мен тер» (Ә. Мәмбетов, Ю. Мастюгин, 1978), «Жамбыл» (Е. Дзиган, 1955), «Аңызға айналған Шоқан» (А. Әшімов, Цой Гук Ин, 1984).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366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826306" cy="5302391"/>
          </a:xfrm>
        </p:spPr>
        <p:txBody>
          <a:bodyPr>
            <a:normAutofit fontScale="2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400" dirty="0"/>
              <a:t>2000-жылдары </a:t>
            </a:r>
            <a:r>
              <a:rPr lang="ru-RU" sz="14400" dirty="0" err="1"/>
              <a:t>республикада</a:t>
            </a:r>
            <a:r>
              <a:rPr lang="ru-RU" sz="14400" dirty="0"/>
              <a:t> </a:t>
            </a:r>
            <a:r>
              <a:rPr lang="ru-RU" sz="14400" dirty="0" err="1"/>
              <a:t>кинотеатрлар</a:t>
            </a:r>
            <a:r>
              <a:rPr lang="ru-RU" sz="14400" dirty="0"/>
              <a:t> </a:t>
            </a:r>
            <a:r>
              <a:rPr lang="ru-RU" sz="14400" dirty="0" err="1"/>
              <a:t>құрылысы</a:t>
            </a:r>
            <a:r>
              <a:rPr lang="ru-RU" sz="14400" dirty="0"/>
              <a:t> </a:t>
            </a:r>
            <a:r>
              <a:rPr lang="ru-RU" sz="14400" dirty="0" err="1"/>
              <a:t>басталып</a:t>
            </a:r>
            <a:r>
              <a:rPr lang="ru-RU" sz="14400" dirty="0"/>
              <a:t>, 2005 </a:t>
            </a:r>
            <a:r>
              <a:rPr lang="ru-RU" sz="14400" dirty="0" err="1"/>
              <a:t>жылдан</a:t>
            </a:r>
            <a:r>
              <a:rPr lang="ru-RU" sz="14400" dirty="0"/>
              <a:t> </a:t>
            </a:r>
            <a:r>
              <a:rPr lang="ru-RU" sz="14400" dirty="0" err="1"/>
              <a:t>бастап</a:t>
            </a:r>
            <a:r>
              <a:rPr lang="ru-RU" sz="14400" dirty="0"/>
              <a:t> </a:t>
            </a:r>
            <a:r>
              <a:rPr lang="ru-RU" sz="14400" dirty="0" err="1"/>
              <a:t>олар</a:t>
            </a:r>
            <a:r>
              <a:rPr lang="ru-RU" sz="14400" dirty="0"/>
              <a:t> </a:t>
            </a:r>
            <a:r>
              <a:rPr lang="ru-RU" sz="14400" dirty="0" err="1"/>
              <a:t>ашыла</a:t>
            </a:r>
            <a:r>
              <a:rPr lang="ru-RU" sz="14400" dirty="0"/>
              <a:t> </a:t>
            </a:r>
            <a:r>
              <a:rPr lang="ru-RU" sz="14400" dirty="0" err="1"/>
              <a:t>бастады</a:t>
            </a:r>
            <a:r>
              <a:rPr lang="ru-RU" sz="14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400" dirty="0"/>
              <a:t>2009 </a:t>
            </a:r>
            <a:r>
              <a:rPr lang="ru-RU" sz="14400" dirty="0" err="1"/>
              <a:t>жылы</a:t>
            </a:r>
            <a:r>
              <a:rPr lang="ru-RU" sz="14400" dirty="0"/>
              <a:t> </a:t>
            </a:r>
            <a:r>
              <a:rPr lang="ru-RU" sz="14400" dirty="0" err="1"/>
              <a:t>елде</a:t>
            </a:r>
            <a:r>
              <a:rPr lang="ru-RU" sz="14400" dirty="0"/>
              <a:t> 129 кинозал </a:t>
            </a:r>
            <a:r>
              <a:rPr lang="ru-RU" sz="14400" dirty="0" err="1"/>
              <a:t>болса</a:t>
            </a:r>
            <a:r>
              <a:rPr lang="ru-RU" sz="14400" dirty="0"/>
              <a:t>, 2010 </a:t>
            </a:r>
            <a:r>
              <a:rPr lang="ru-RU" sz="14400" dirty="0" err="1"/>
              <a:t>жылы</a:t>
            </a:r>
            <a:r>
              <a:rPr lang="ru-RU" sz="14400" dirty="0"/>
              <a:t>- 196-ға </a:t>
            </a:r>
            <a:r>
              <a:rPr lang="ru-RU" sz="14400" dirty="0" err="1"/>
              <a:t>жетті</a:t>
            </a:r>
            <a:r>
              <a:rPr lang="ru-RU" sz="14400" dirty="0"/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400" dirty="0"/>
              <a:t>2005 </a:t>
            </a:r>
            <a:r>
              <a:rPr lang="ru-RU" sz="14400" dirty="0" err="1"/>
              <a:t>жылы</a:t>
            </a:r>
            <a:r>
              <a:rPr lang="ru-RU" sz="14400" dirty="0"/>
              <a:t> </a:t>
            </a:r>
            <a:r>
              <a:rPr lang="ru-RU" sz="14400" dirty="0" err="1"/>
              <a:t>отандық</a:t>
            </a:r>
            <a:r>
              <a:rPr lang="ru-RU" sz="14400" dirty="0"/>
              <a:t> кино </a:t>
            </a:r>
            <a:r>
              <a:rPr lang="ru-RU" sz="14400" dirty="0" err="1"/>
              <a:t>тарихында</a:t>
            </a:r>
            <a:r>
              <a:rPr lang="ru-RU" sz="14400" dirty="0"/>
              <a:t> </a:t>
            </a:r>
            <a:r>
              <a:rPr lang="ru-RU" sz="14400" dirty="0" err="1"/>
              <a:t>өзіндік</a:t>
            </a:r>
            <a:r>
              <a:rPr lang="ru-RU" sz="14400" dirty="0"/>
              <a:t> </a:t>
            </a:r>
            <a:r>
              <a:rPr lang="ru-RU" sz="14400" dirty="0" err="1"/>
              <a:t>ерекше</a:t>
            </a:r>
            <a:r>
              <a:rPr lang="ru-RU" sz="14400" dirty="0"/>
              <a:t> </a:t>
            </a:r>
            <a:r>
              <a:rPr lang="ru-RU" sz="14400" dirty="0" err="1"/>
              <a:t>орынға</a:t>
            </a:r>
            <a:r>
              <a:rPr lang="ru-RU" sz="14400" dirty="0"/>
              <a:t> </a:t>
            </a:r>
            <a:r>
              <a:rPr lang="ru-RU" sz="14400" dirty="0" err="1"/>
              <a:t>ие</a:t>
            </a:r>
            <a:r>
              <a:rPr lang="ru-RU" sz="14400" dirty="0"/>
              <a:t> </a:t>
            </a:r>
            <a:r>
              <a:rPr lang="ru-RU" sz="14400" dirty="0" err="1" smtClean="0"/>
              <a:t>болған</a:t>
            </a:r>
            <a:r>
              <a:rPr lang="ru-RU" sz="14400" dirty="0" smtClean="0"/>
              <a:t> «</a:t>
            </a:r>
            <a:r>
              <a:rPr lang="ru-RU" sz="14400" dirty="0" err="1" smtClean="0"/>
              <a:t>Көшпенділер</a:t>
            </a:r>
            <a:r>
              <a:rPr lang="ru-RU" sz="14400" dirty="0" smtClean="0"/>
              <a:t>» </a:t>
            </a:r>
            <a:r>
              <a:rPr lang="ru-RU" sz="14400" dirty="0" err="1" smtClean="0"/>
              <a:t>фильмі</a:t>
            </a:r>
            <a:r>
              <a:rPr lang="ru-RU" sz="14400" dirty="0" smtClean="0"/>
              <a:t> </a:t>
            </a:r>
            <a:r>
              <a:rPr lang="ru-RU" sz="14400" dirty="0" err="1"/>
              <a:t>жарық</a:t>
            </a:r>
            <a:r>
              <a:rPr lang="ru-RU" sz="14400" dirty="0"/>
              <a:t> </a:t>
            </a:r>
            <a:r>
              <a:rPr lang="ru-RU" sz="14400" dirty="0" err="1"/>
              <a:t>көрді</a:t>
            </a:r>
            <a:r>
              <a:rPr lang="ru-RU" sz="14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400" dirty="0"/>
              <a:t>2007 </a:t>
            </a:r>
            <a:r>
              <a:rPr lang="ru-RU" sz="14400" dirty="0" err="1"/>
              <a:t>жылы</a:t>
            </a:r>
            <a:r>
              <a:rPr lang="ru-RU" sz="14400" dirty="0"/>
              <a:t> </a:t>
            </a:r>
            <a:r>
              <a:rPr lang="ru-RU" sz="14400" dirty="0" err="1"/>
              <a:t>шыққан</a:t>
            </a:r>
            <a:r>
              <a:rPr lang="ru-RU" sz="14400" dirty="0"/>
              <a:t> «</a:t>
            </a:r>
            <a:r>
              <a:rPr lang="ru-RU" sz="14400" dirty="0" smtClean="0"/>
              <a:t>Рэкетир»</a:t>
            </a:r>
            <a:r>
              <a:rPr lang="ru-RU" sz="14400" dirty="0"/>
              <a:t> </a:t>
            </a:r>
            <a:r>
              <a:rPr lang="ru-RU" sz="14400" dirty="0" err="1"/>
              <a:t>фильмі</a:t>
            </a:r>
            <a:r>
              <a:rPr lang="ru-RU" sz="14400" dirty="0"/>
              <a:t> </a:t>
            </a:r>
            <a:r>
              <a:rPr lang="ru-RU" sz="14400" dirty="0" err="1"/>
              <a:t>үлкен</a:t>
            </a:r>
            <a:r>
              <a:rPr lang="ru-RU" sz="14400" dirty="0"/>
              <a:t> аудитория </a:t>
            </a:r>
            <a:r>
              <a:rPr lang="ru-RU" sz="14400" dirty="0" err="1"/>
              <a:t>жинап</a:t>
            </a:r>
            <a:r>
              <a:rPr lang="ru-RU" sz="14400" dirty="0"/>
              <a:t>, </a:t>
            </a:r>
            <a:r>
              <a:rPr lang="ru-RU" sz="14400" dirty="0" err="1"/>
              <a:t>халық</a:t>
            </a:r>
            <a:r>
              <a:rPr lang="ru-RU" sz="14400" dirty="0"/>
              <a:t> </a:t>
            </a:r>
            <a:r>
              <a:rPr lang="ru-RU" sz="14400" dirty="0" err="1"/>
              <a:t>ықыласына</a:t>
            </a:r>
            <a:r>
              <a:rPr lang="ru-RU" sz="14400" dirty="0"/>
              <a:t> </a:t>
            </a:r>
            <a:r>
              <a:rPr lang="ru-RU" sz="14400" dirty="0" err="1"/>
              <a:t>ие</a:t>
            </a:r>
            <a:r>
              <a:rPr lang="ru-RU" sz="14400" dirty="0"/>
              <a:t> </a:t>
            </a:r>
            <a:r>
              <a:rPr lang="ru-RU" sz="14400" dirty="0" err="1"/>
              <a:t>болды</a:t>
            </a:r>
            <a:r>
              <a:rPr lang="ru-RU" sz="144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400" dirty="0"/>
              <a:t> </a:t>
            </a:r>
            <a:r>
              <a:rPr lang="ru-RU" sz="14400" dirty="0" err="1"/>
              <a:t>Қазіргі</a:t>
            </a:r>
            <a:r>
              <a:rPr lang="ru-RU" sz="14400" dirty="0"/>
              <a:t> </a:t>
            </a:r>
            <a:r>
              <a:rPr lang="ru-RU" sz="14400" dirty="0" err="1"/>
              <a:t>таңда</a:t>
            </a:r>
            <a:r>
              <a:rPr lang="ru-RU" sz="14400" dirty="0"/>
              <a:t> </a:t>
            </a:r>
            <a:r>
              <a:rPr lang="ru-RU" sz="14400" dirty="0" err="1"/>
              <a:t>Қазақстан</a:t>
            </a:r>
            <a:r>
              <a:rPr lang="ru-RU" sz="14400" dirty="0"/>
              <a:t> кинематографы </a:t>
            </a:r>
            <a:r>
              <a:rPr lang="ru-RU" sz="14400" dirty="0" err="1"/>
              <a:t>жылына</a:t>
            </a:r>
            <a:r>
              <a:rPr lang="ru-RU" sz="14400" dirty="0"/>
              <a:t> 12-15 </a:t>
            </a:r>
            <a:r>
              <a:rPr lang="ru-RU" sz="14400" dirty="0" err="1"/>
              <a:t>фильмнен</a:t>
            </a:r>
            <a:r>
              <a:rPr lang="ru-RU" sz="14400" dirty="0"/>
              <a:t> </a:t>
            </a:r>
            <a:r>
              <a:rPr lang="ru-RU" sz="14400" dirty="0" err="1"/>
              <a:t>түсіруде</a:t>
            </a:r>
            <a:r>
              <a:rPr lang="ru-RU" sz="14400" dirty="0" smtClean="0"/>
              <a:t>.</a:t>
            </a:r>
            <a:endParaRPr lang="ru-RU" sz="14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400" dirty="0"/>
          </a:p>
        </p:txBody>
      </p:sp>
    </p:spTree>
    <p:extLst>
      <p:ext uri="{BB962C8B-B14F-4D97-AF65-F5344CB8AC3E}">
        <p14:creationId xmlns:p14="http://schemas.microsoft.com/office/powerpoint/2010/main" xmlns="" val="39703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722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Тәуелсіз  Қазақстанның  мәдениеті</vt:lpstr>
      <vt:lpstr>Қазақстан Республикасы «Мәдениет туралы» (1996) Заңының 3-бабында   мәдениет саласындағы мемлекеттік саясат қағидалары былайша көрініс тапқан: </vt:lpstr>
      <vt:lpstr>Слайд 3</vt:lpstr>
      <vt:lpstr>Слайд 4</vt:lpstr>
      <vt:lpstr>Қазақстандағы  театр</vt:lpstr>
      <vt:lpstr>Слайд 6</vt:lpstr>
      <vt:lpstr> </vt:lpstr>
      <vt:lpstr>Слайд 8</vt:lpstr>
      <vt:lpstr>Слайд 9</vt:lpstr>
      <vt:lpstr>Слайд 10</vt:lpstr>
      <vt:lpstr>Слайд 11</vt:lpstr>
      <vt:lpstr>«Мәдени мұра» бағдарламасы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2018-11-14T09:59:08Z</dcterms:created>
  <dcterms:modified xsi:type="dcterms:W3CDTF">2019-12-02T18:28:21Z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