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70" r:id="rId7"/>
    <p:sldId id="271" r:id="rId8"/>
    <p:sldId id="272" r:id="rId9"/>
    <p:sldId id="273" r:id="rId10"/>
    <p:sldId id="266" r:id="rId11"/>
    <p:sldId id="267" r:id="rId12"/>
    <p:sldId id="268" r:id="rId13"/>
    <p:sldId id="260" r:id="rId14"/>
    <p:sldId id="261" r:id="rId15"/>
    <p:sldId id="262" r:id="rId16"/>
    <p:sldId id="263" r:id="rId17"/>
    <p:sldId id="264" r:id="rId18"/>
    <p:sldId id="26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5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4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0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3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8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95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3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5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5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DE44B-3CB7-49FE-9036-B01CF469E17B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78DBD-A5CC-4D8E-8492-D588D9A3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05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Bureaucracy: theory</a:t>
            </a:r>
            <a:br>
              <a:rPr lang="en-US" altLang="en-US" sz="4000"/>
            </a:br>
            <a:endParaRPr lang="ru-RU" altLang="en-US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 altLang="en-US" dirty="0"/>
              <a:t>1. </a:t>
            </a:r>
            <a:r>
              <a:rPr lang="en-US" altLang="en-US" dirty="0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Bureaucracy as an administrative “</a:t>
            </a:r>
            <a:r>
              <a:rPr lang="en-US" altLang="en-US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machine</a:t>
            </a:r>
            <a:r>
              <a:rPr lang="en-US" altLang="en-US" dirty="0" smtClean="0"/>
              <a:t>”</a:t>
            </a: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- Classical tradition: M. Weber: Bureaucracy as the most rational form of power implementation, based on rights and rules.</a:t>
            </a:r>
          </a:p>
          <a:p>
            <a:pPr marL="609600" indent="-609600">
              <a:buNone/>
            </a:pPr>
            <a:r>
              <a:rPr lang="en-US" altLang="en-US" dirty="0"/>
              <a:t>The features of Bureaucracy:</a:t>
            </a:r>
          </a:p>
          <a:p>
            <a:pPr marL="609600" indent="-609600">
              <a:buFontTx/>
              <a:buAutoNum type="arabicParenR"/>
            </a:pPr>
            <a:r>
              <a:rPr lang="en-US" altLang="en-US" dirty="0"/>
              <a:t>The control / rules are done with CONSTANT methods;</a:t>
            </a:r>
          </a:p>
          <a:p>
            <a:pPr marL="609600" indent="-609600">
              <a:buFontTx/>
              <a:buAutoNum type="arabicParenR"/>
            </a:pPr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28652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/>
            </a:r>
            <a:br>
              <a:rPr lang="en-US" altLang="en-US" sz="4000"/>
            </a:br>
            <a:r>
              <a:rPr lang="en-US" altLang="en-US" sz="4000"/>
              <a:t>Bureaucracy: theory</a:t>
            </a:r>
            <a:br>
              <a:rPr lang="en-US" altLang="en-US" sz="4000"/>
            </a:br>
            <a:endParaRPr lang="ru-RU" alt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2) Decision is based on norms and principles of every bureaucrat's duty;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3) Entitled amount of power belongs to a bureaucrat because of his position, not his character;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4) The means of power belong to a whole system, not a bureaucrat;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5) The functioning of this bureaucratic system is documented</a:t>
            </a:r>
            <a:r>
              <a:rPr lang="en-US" altLang="en-US" sz="180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/>
              <a:t/>
            </a:r>
            <a:br>
              <a:rPr lang="en-US" altLang="en-US" sz="1800"/>
            </a:br>
            <a:endParaRPr lang="ru-RU" altLang="en-US" sz="1800"/>
          </a:p>
        </p:txBody>
      </p:sp>
    </p:spTree>
    <p:extLst>
      <p:ext uri="{BB962C8B-B14F-4D97-AF65-F5344CB8AC3E}">
        <p14:creationId xmlns:p14="http://schemas.microsoft.com/office/powerpoint/2010/main" val="1784190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>Bureaucracy: theory</a:t>
            </a:r>
            <a:br>
              <a:rPr lang="en-US" altLang="en-US" sz="4000"/>
            </a:br>
            <a:r>
              <a:rPr lang="en-US" altLang="en-US" sz="4000"/>
              <a:t/>
            </a:r>
            <a:br>
              <a:rPr lang="en-US" altLang="en-US" sz="4000"/>
            </a:br>
            <a:endParaRPr lang="ru-RU" altLang="en-US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main principle: division and distribution of duties and powers.</a:t>
            </a:r>
          </a:p>
          <a:p>
            <a:r>
              <a:rPr lang="en-US" altLang="en-US"/>
              <a:t>An “ideal” of any system Weber considered an IMPERSONAL and rational bureaucracy;</a:t>
            </a:r>
          </a:p>
          <a:p>
            <a:r>
              <a:rPr lang="en-US" altLang="en-US"/>
              <a:t>To oppose a “totality” of bureaucracy</a:t>
            </a:r>
            <a:br>
              <a:rPr lang="en-US" altLang="en-US"/>
            </a:br>
            <a:r>
              <a:rPr lang="en-US" altLang="en-US"/>
              <a:t>Weber offered parliamentarism and multi-party systems.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69794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1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5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20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31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65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7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4956003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Sociologist, political economist, philosopher, historian (Prussia/Germany);</a:t>
            </a:r>
          </a:p>
        </p:txBody>
      </p:sp>
      <p:pic>
        <p:nvPicPr>
          <p:cNvPr id="1026" name="Picture 2" descr="Image result for Ð¼Ð°ÐºÑ Ð²ÐµÐ±ÐµÑ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1347615"/>
            <a:ext cx="2667000" cy="371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90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1. Germany is a republic;</a:t>
            </a:r>
          </a:p>
          <a:p>
            <a:r>
              <a:rPr lang="en-US" dirty="0" smtClean="0"/>
              <a:t>He disliked the death of empire;</a:t>
            </a:r>
          </a:p>
          <a:p>
            <a:r>
              <a:rPr lang="en-US" dirty="0" smtClean="0"/>
              <a:t>A member of Versailles/Paris peace conference;</a:t>
            </a:r>
          </a:p>
          <a:p>
            <a:r>
              <a:rPr lang="en-US" dirty="0" smtClean="0"/>
              <a:t>K. Jaspers highly valued his studies;</a:t>
            </a:r>
          </a:p>
          <a:p>
            <a:pPr marL="0" indent="0">
              <a:buNone/>
            </a:pPr>
            <a:r>
              <a:rPr lang="en-US" dirty="0" smtClean="0"/>
              <a:t>2. Topics and areas studied: </a:t>
            </a:r>
          </a:p>
          <a:p>
            <a:r>
              <a:rPr lang="en-US" dirty="0" smtClean="0"/>
              <a:t>rationalization of society, secularization; </a:t>
            </a:r>
          </a:p>
          <a:p>
            <a:r>
              <a:rPr lang="en-US" dirty="0" smtClean="0"/>
              <a:t>Sociology of religion, economic sociology, political sociology;</a:t>
            </a:r>
            <a:endParaRPr lang="en-US" dirty="0" smtClean="0"/>
          </a:p>
          <a:p>
            <a:r>
              <a:rPr lang="en-US" dirty="0" smtClean="0"/>
              <a:t>Protestantism and the spirit of capitalism;</a:t>
            </a:r>
          </a:p>
          <a:p>
            <a:r>
              <a:rPr lang="en-US" altLang="en-US" dirty="0" smtClean="0"/>
              <a:t>Bureaucracy, as the most rational form of power implementation, based on rights and rules.</a:t>
            </a:r>
          </a:p>
          <a:p>
            <a:endParaRPr lang="en-US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97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Weber: “Protestant Ethic and the Spirit of Capitalism”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“Protestant Ethic and the Spirit of Capitalism”:</a:t>
            </a:r>
          </a:p>
          <a:p>
            <a:pPr>
              <a:buFontTx/>
              <a:buChar char="-"/>
            </a:pPr>
            <a:r>
              <a:rPr lang="en-US" dirty="0" smtClean="0"/>
              <a:t>Calvinism and Reformation;</a:t>
            </a:r>
          </a:p>
          <a:p>
            <a:pPr>
              <a:buFontTx/>
              <a:buChar char="-"/>
            </a:pPr>
            <a:r>
              <a:rPr lang="en-US" dirty="0" smtClean="0"/>
              <a:t>R. </a:t>
            </a:r>
            <a:r>
              <a:rPr lang="en-US" dirty="0"/>
              <a:t>i</a:t>
            </a:r>
            <a:r>
              <a:rPr lang="en-US" dirty="0" smtClean="0"/>
              <a:t>nfluenced Calvinists to join into groups and start enterprises;</a:t>
            </a:r>
          </a:p>
          <a:p>
            <a:pPr>
              <a:buFontTx/>
              <a:buChar char="-"/>
            </a:pPr>
            <a:r>
              <a:rPr lang="en-US" dirty="0" smtClean="0"/>
              <a:t>B. Franklin’s “Time is money” interpretation (hummer’s beat and the creditor's reaction as a psychology of labor’s actors);</a:t>
            </a:r>
          </a:p>
          <a:p>
            <a:pPr>
              <a:buFontTx/>
              <a:buChar char="-"/>
            </a:pPr>
            <a:r>
              <a:rPr lang="en-US" dirty="0" smtClean="0"/>
              <a:t>Softer interpretation of capitalism concept from sociological perspective;</a:t>
            </a:r>
          </a:p>
          <a:p>
            <a:pPr>
              <a:buFontTx/>
              <a:buChar char="-"/>
            </a:pPr>
            <a:r>
              <a:rPr lang="en-US" dirty="0" smtClean="0"/>
              <a:t>The role of religion in forming of capitalism;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4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Weber: “Protestant Ethic and the Spirit of Capitalism”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 question:</a:t>
            </a:r>
          </a:p>
          <a:p>
            <a:pPr marL="0" indent="0">
              <a:buNone/>
            </a:pPr>
            <a:r>
              <a:rPr lang="en-US" i="1" dirty="0" smtClean="0"/>
              <a:t>Why does Western societies come up with the rational enterprise capitalism?</a:t>
            </a:r>
          </a:p>
          <a:p>
            <a:pPr>
              <a:buFontTx/>
              <a:buChar char="-"/>
            </a:pPr>
            <a:r>
              <a:rPr lang="en-US" dirty="0" smtClean="0"/>
              <a:t>No definitions at the beginning of the work;</a:t>
            </a:r>
          </a:p>
          <a:p>
            <a:pPr>
              <a:buFontTx/>
              <a:buChar char="-"/>
            </a:pPr>
            <a:r>
              <a:rPr lang="en-US" dirty="0" smtClean="0"/>
              <a:t>He “gathers” details of the phenomenon/subjects, and then formulates his definitions;</a:t>
            </a:r>
          </a:p>
          <a:p>
            <a:pPr>
              <a:buFontTx/>
              <a:buChar char="-"/>
            </a:pPr>
            <a:r>
              <a:rPr lang="en-US" dirty="0" smtClean="0"/>
              <a:t>Does not admit the idea of c. as the motivation for profit;</a:t>
            </a:r>
          </a:p>
          <a:p>
            <a:pPr>
              <a:buFontTx/>
              <a:buChar char="-"/>
            </a:pPr>
            <a:r>
              <a:rPr lang="en-US" dirty="0" smtClean="0"/>
              <a:t>Reads Smith, Marx, etc., but concludes that hunger for profit is not C., because it is typical for all times, nations etc. (although does not denies it).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507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</a:t>
            </a:r>
            <a:r>
              <a:rPr lang="en-US" dirty="0" err="1" smtClean="0"/>
              <a:t>Weber:“Protestant</a:t>
            </a:r>
            <a:r>
              <a:rPr lang="en-US" dirty="0" smtClean="0"/>
              <a:t> Ethic and the Spirit of Capitalism”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Then what was the impulse for C. production?</a:t>
            </a:r>
          </a:p>
          <a:p>
            <a:pPr>
              <a:buFontTx/>
              <a:buChar char="-"/>
            </a:pPr>
            <a:r>
              <a:rPr lang="en-US" dirty="0" smtClean="0"/>
              <a:t>As a sociologist, he studies people (owners, entrepreneurs, etc.) </a:t>
            </a:r>
            <a:r>
              <a:rPr lang="en-US" dirty="0"/>
              <a:t> </a:t>
            </a:r>
            <a:r>
              <a:rPr lang="en-US" dirty="0" smtClean="0"/>
              <a:t>and concludes that all they were protestants;</a:t>
            </a:r>
          </a:p>
          <a:p>
            <a:pPr>
              <a:buFontTx/>
              <a:buChar char="-"/>
            </a:pPr>
            <a:r>
              <a:rPr lang="en-US" dirty="0" smtClean="0"/>
              <a:t>Successful economists were also protestants;</a:t>
            </a:r>
          </a:p>
          <a:p>
            <a:pPr>
              <a:buFontTx/>
              <a:buChar char="-"/>
            </a:pPr>
            <a:r>
              <a:rPr lang="en-US" dirty="0" smtClean="0"/>
              <a:t>He studies the ratio of those who were humanities representatives (non-business); those were Catholic;</a:t>
            </a:r>
          </a:p>
          <a:p>
            <a:pPr>
              <a:buFontTx/>
              <a:buChar char="-"/>
            </a:pPr>
            <a:r>
              <a:rPr lang="en-US" dirty="0" smtClean="0"/>
              <a:t>Attitude to labor: bourgeoisie ethics in Reformation Europe took labor as a duty, as well as </a:t>
            </a:r>
            <a:r>
              <a:rPr lang="en-US" dirty="0"/>
              <a:t>l</a:t>
            </a:r>
            <a:r>
              <a:rPr lang="en-US" dirty="0" smtClean="0"/>
              <a:t>iving better (financially) developed to professional duties and private initiative;</a:t>
            </a:r>
          </a:p>
          <a:p>
            <a:pPr>
              <a:buFontTx/>
              <a:buChar char="-"/>
            </a:pPr>
            <a:r>
              <a:rPr lang="en-US" dirty="0" smtClean="0"/>
              <a:t>M. Luther revises Catholic understanding of this life aims, often stressing its extreme importance.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01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Weber: </a:t>
            </a:r>
            <a:r>
              <a:rPr lang="en-US" dirty="0" smtClean="0"/>
              <a:t>“Protestant Ethic and the Spirit of Capitalism”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 does NOT directly states that Reformation produced capitalism, but takes its influence seriously;</a:t>
            </a:r>
          </a:p>
          <a:p>
            <a:r>
              <a:rPr lang="en-US" dirty="0" smtClean="0"/>
              <a:t>Points individual psychology importance along with Marx’s materialistic explanations of production relations;</a:t>
            </a:r>
          </a:p>
          <a:p>
            <a:r>
              <a:rPr lang="en-US" dirty="0" smtClean="0"/>
              <a:t>The </a:t>
            </a:r>
            <a:r>
              <a:rPr lang="en-US" i="1" u="sng" dirty="0" smtClean="0"/>
              <a:t>spirit of C</a:t>
            </a:r>
            <a:r>
              <a:rPr lang="en-US" dirty="0" smtClean="0"/>
              <a:t>. (not capitalism) is rational and systematic intention towards profit within a certain professional sphere </a:t>
            </a:r>
            <a:r>
              <a:rPr lang="en-US" dirty="0"/>
              <a:t>(</a:t>
            </a:r>
            <a:r>
              <a:rPr lang="en-US" dirty="0" smtClean="0"/>
              <a:t>professional duties);</a:t>
            </a:r>
          </a:p>
          <a:p>
            <a:r>
              <a:rPr lang="en-US" dirty="0" smtClean="0"/>
              <a:t>Calvinism*, Baptism, Pietism;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40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“Protestant Ethic and the Spirit of Capitalism”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Calvinism: 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smtClean="0"/>
              <a:t>pre-determination, individualism; de-witching of the world (no need for mediation between a person and a God).</a:t>
            </a:r>
          </a:p>
          <a:p>
            <a:pPr marL="0" indent="0">
              <a:buNone/>
            </a:pPr>
            <a:r>
              <a:rPr lang="en-US" dirty="0" smtClean="0"/>
              <a:t>- How can a person known the pre-determination?</a:t>
            </a:r>
          </a:p>
          <a:p>
            <a:pPr>
              <a:buFontTx/>
              <a:buChar char="-"/>
            </a:pPr>
            <a:r>
              <a:rPr lang="en-US" dirty="0" smtClean="0"/>
              <a:t>No doubts that you have been given a chance;</a:t>
            </a:r>
          </a:p>
          <a:p>
            <a:pPr>
              <a:buFontTx/>
              <a:buChar char="-"/>
            </a:pPr>
            <a:r>
              <a:rPr lang="en-US" dirty="0" smtClean="0"/>
              <a:t>Activities in your labor sphere and the God awards you;</a:t>
            </a:r>
          </a:p>
          <a:p>
            <a:pPr>
              <a:buFontTx/>
              <a:buChar char="-"/>
            </a:pPr>
            <a:r>
              <a:rPr lang="en-US" b="1" i="1" dirty="0" smtClean="0"/>
              <a:t>Wealth and success (as a sign of pre-determination) is justified; poverty is wrong</a:t>
            </a:r>
            <a:r>
              <a:rPr lang="en-US" dirty="0" smtClean="0"/>
              <a:t>;</a:t>
            </a:r>
          </a:p>
          <a:p>
            <a:pPr>
              <a:buFontTx/>
              <a:buChar char="-"/>
            </a:pPr>
            <a:r>
              <a:rPr lang="en-US" dirty="0" smtClean="0"/>
              <a:t>Thus that served as a motivation and C. is a rational intention to profit together with rational discipline (trans-historical economic relations).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498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Weber’s concept of Capitalism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Adventure C. 9pirates, criminals, wars and occupation)</a:t>
            </a:r>
          </a:p>
          <a:p>
            <a:pPr marL="514350" indent="-514350">
              <a:buAutoNum type="arabicPeriod"/>
            </a:pPr>
            <a:r>
              <a:rPr lang="en-US" dirty="0" smtClean="0"/>
              <a:t>Western C. (income within the rational organized labor, regulations, etc</a:t>
            </a:r>
            <a:r>
              <a:rPr lang="en-US" dirty="0"/>
              <a:t>.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smtClean="0"/>
              <a:t>Often Weber is contrasted with Marx;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087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758</Words>
  <Application>Microsoft Office PowerPoint</Application>
  <PresentationFormat>Widescreen</PresentationFormat>
  <Paragraphs>74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Max Weber</vt:lpstr>
      <vt:lpstr>Max Weber</vt:lpstr>
      <vt:lpstr>Max Weber</vt:lpstr>
      <vt:lpstr>Max Weber: “Protestant Ethic and the Spirit of Capitalism”</vt:lpstr>
      <vt:lpstr>Max Weber: “Protestant Ethic and the Spirit of Capitalism”</vt:lpstr>
      <vt:lpstr>Max Weber:“Protestant Ethic and the Spirit of Capitalism”</vt:lpstr>
      <vt:lpstr>Max Weber: “Protestant Ethic and the Spirit of Capitalism”</vt:lpstr>
      <vt:lpstr>“Protestant Ethic and the Spirit of Capitalism”</vt:lpstr>
      <vt:lpstr>Weber’s concept of Capitalism</vt:lpstr>
      <vt:lpstr>Bureaucracy: theory </vt:lpstr>
      <vt:lpstr> Bureaucracy: theory </vt:lpstr>
      <vt:lpstr>Bureaucracy: theory  </vt:lpstr>
      <vt:lpstr>Max Weber</vt:lpstr>
      <vt:lpstr>Max Weber</vt:lpstr>
      <vt:lpstr>Max Weber</vt:lpstr>
      <vt:lpstr>Max Weber</vt:lpstr>
      <vt:lpstr>Max Weber</vt:lpstr>
      <vt:lpstr>Max Weber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Weber</dc:title>
  <dc:creator>Adibayeva Aigul</dc:creator>
  <cp:lastModifiedBy>Adibayeva Aigul</cp:lastModifiedBy>
  <cp:revision>25</cp:revision>
  <dcterms:created xsi:type="dcterms:W3CDTF">2019-03-18T04:22:08Z</dcterms:created>
  <dcterms:modified xsi:type="dcterms:W3CDTF">2019-03-18T06:52:07Z</dcterms:modified>
</cp:coreProperties>
</file>