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>
  <p:sldMasterIdLst>
    <p:sldMasterId id="2147483651" r:id="rId1"/>
  </p:sldMasterIdLst>
  <p:notesMasterIdLst>
    <p:notesMasterId r:id="rId12"/>
  </p:notesMasterIdLst>
  <p:sldIdLst>
    <p:sldId id="293" r:id="rId2"/>
    <p:sldId id="443" r:id="rId3"/>
    <p:sldId id="475" r:id="rId4"/>
    <p:sldId id="396" r:id="rId5"/>
    <p:sldId id="476" r:id="rId6"/>
    <p:sldId id="477" r:id="rId7"/>
    <p:sldId id="407" r:id="rId8"/>
    <p:sldId id="411" r:id="rId9"/>
    <p:sldId id="412" r:id="rId10"/>
    <p:sldId id="413" r:id="rId11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anose="02020603050405020304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anose="02020603050405020304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anose="02020603050405020304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anose="02020603050405020304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" panose="02020603050405020304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" panose="02020603050405020304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" panose="02020603050405020304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" panose="02020603050405020304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82E32"/>
    <a:srgbClr val="750E11"/>
    <a:srgbClr val="590A0D"/>
    <a:srgbClr val="F5BD30"/>
    <a:srgbClr val="DBA92B"/>
    <a:srgbClr val="003366"/>
    <a:srgbClr val="FFCCFF"/>
    <a:srgbClr val="00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55" autoAdjust="0"/>
    <p:restoredTop sz="94638" autoAdjust="0"/>
  </p:normalViewPr>
  <p:slideViewPr>
    <p:cSldViewPr>
      <p:cViewPr varScale="1">
        <p:scale>
          <a:sx n="110" d="100"/>
          <a:sy n="110" d="100"/>
        </p:scale>
        <p:origin x="1644" y="78"/>
      </p:cViewPr>
      <p:guideLst>
        <p:guide orient="horz" pos="288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198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98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4199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199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 smtClean="0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fld id="{323C9E3A-ED6A-4254-98D5-3A7F119AC22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4585680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5779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en-US" smtClean="0"/>
          </a:p>
        </p:txBody>
      </p:sp>
      <p:sp>
        <p:nvSpPr>
          <p:cNvPr id="75780" name="Header Placeholder 3"/>
          <p:cNvSpPr>
            <a:spLocks noGrp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en-US" altLang="en-US" smtClean="0"/>
              <a:t>Presentation</a:t>
            </a:r>
          </a:p>
        </p:txBody>
      </p:sp>
      <p:sp>
        <p:nvSpPr>
          <p:cNvPr id="75781" name="Date Placeholder 4"/>
          <p:cNvSpPr>
            <a:spLocks noGrp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en-US" altLang="en-US" smtClean="0"/>
              <a:t>Monday, September 7, 2009</a:t>
            </a:r>
          </a:p>
        </p:txBody>
      </p:sp>
      <p:sp>
        <p:nvSpPr>
          <p:cNvPr id="75782" name="Footer Placeholder 5"/>
          <p:cNvSpPr>
            <a:spLocks noGrp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en-US" altLang="en-US" smtClean="0"/>
              <a:t>ECN 3184-1 Eldar Madumarov</a:t>
            </a:r>
          </a:p>
        </p:txBody>
      </p:sp>
      <p:sp>
        <p:nvSpPr>
          <p:cNvPr id="75783" name="Slide Number Placeholder 6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664A31CD-1057-4F76-BF04-93F342D0D7AA}" type="slidenum">
              <a:rPr lang="en-US" altLang="en-US"/>
              <a:pPr>
                <a:spcBef>
                  <a:spcPct val="0"/>
                </a:spcBef>
              </a:pPr>
              <a:t>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0707451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7827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en-US" smtClean="0"/>
          </a:p>
        </p:txBody>
      </p:sp>
      <p:sp>
        <p:nvSpPr>
          <p:cNvPr id="77828" name="Header Placeholder 3"/>
          <p:cNvSpPr>
            <a:spLocks noGrp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en-US" altLang="en-US" smtClean="0"/>
              <a:t>Presentation</a:t>
            </a:r>
          </a:p>
        </p:txBody>
      </p:sp>
      <p:sp>
        <p:nvSpPr>
          <p:cNvPr id="77829" name="Date Placeholder 4"/>
          <p:cNvSpPr>
            <a:spLocks noGrp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en-US" altLang="en-US" smtClean="0"/>
              <a:t>Monday, September 7, 2009</a:t>
            </a:r>
          </a:p>
        </p:txBody>
      </p:sp>
      <p:sp>
        <p:nvSpPr>
          <p:cNvPr id="77830" name="Footer Placeholder 5"/>
          <p:cNvSpPr>
            <a:spLocks noGrp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en-US" altLang="en-US" smtClean="0"/>
              <a:t>ECN 3184-1 Eldar Madumarov</a:t>
            </a:r>
          </a:p>
        </p:txBody>
      </p:sp>
      <p:sp>
        <p:nvSpPr>
          <p:cNvPr id="77831" name="Slide Number Placeholder 6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E55B21D1-F649-46D2-BAC3-3B44B4E2E367}" type="slidenum">
              <a:rPr lang="en-US" altLang="en-US"/>
              <a:pPr>
                <a:spcBef>
                  <a:spcPct val="0"/>
                </a:spcBef>
              </a:pPr>
              <a:t>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2677938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987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en-US" smtClean="0"/>
          </a:p>
        </p:txBody>
      </p:sp>
      <p:sp>
        <p:nvSpPr>
          <p:cNvPr id="79876" name="Header Placeholder 3"/>
          <p:cNvSpPr>
            <a:spLocks noGrp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en-US" altLang="en-US" smtClean="0"/>
              <a:t>Presentation</a:t>
            </a:r>
          </a:p>
        </p:txBody>
      </p:sp>
      <p:sp>
        <p:nvSpPr>
          <p:cNvPr id="79877" name="Date Placeholder 4"/>
          <p:cNvSpPr>
            <a:spLocks noGrp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en-US" altLang="en-US" smtClean="0"/>
              <a:t>Monday, September 7, 2009</a:t>
            </a:r>
          </a:p>
        </p:txBody>
      </p:sp>
      <p:sp>
        <p:nvSpPr>
          <p:cNvPr id="79878" name="Footer Placeholder 5"/>
          <p:cNvSpPr>
            <a:spLocks noGrp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en-US" altLang="en-US" smtClean="0"/>
              <a:t>ECN 3184-1 Eldar Madumarov</a:t>
            </a:r>
          </a:p>
        </p:txBody>
      </p:sp>
      <p:sp>
        <p:nvSpPr>
          <p:cNvPr id="79879" name="Slide Number Placeholder 6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9F171D1B-1B39-412D-A71D-137594A62A11}" type="slidenum">
              <a:rPr lang="en-US" altLang="en-US"/>
              <a:pPr>
                <a:spcBef>
                  <a:spcPct val="0"/>
                </a:spcBef>
              </a:pPr>
              <a:t>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7733360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81923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en-US" smtClean="0"/>
          </a:p>
        </p:txBody>
      </p:sp>
      <p:sp>
        <p:nvSpPr>
          <p:cNvPr id="81924" name="Header Placeholder 3"/>
          <p:cNvSpPr>
            <a:spLocks noGrp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en-US" altLang="en-US" smtClean="0"/>
              <a:t>Presentation</a:t>
            </a:r>
          </a:p>
        </p:txBody>
      </p:sp>
      <p:sp>
        <p:nvSpPr>
          <p:cNvPr id="81925" name="Date Placeholder 4"/>
          <p:cNvSpPr>
            <a:spLocks noGrp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en-US" altLang="en-US" smtClean="0"/>
              <a:t>Monday, September 7, 2009</a:t>
            </a:r>
          </a:p>
        </p:txBody>
      </p:sp>
      <p:sp>
        <p:nvSpPr>
          <p:cNvPr id="81926" name="Footer Placeholder 5"/>
          <p:cNvSpPr>
            <a:spLocks noGrp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en-US" altLang="en-US" smtClean="0"/>
              <a:t>ECN 3184-1 Eldar Madumarov</a:t>
            </a:r>
          </a:p>
        </p:txBody>
      </p:sp>
      <p:sp>
        <p:nvSpPr>
          <p:cNvPr id="81927" name="Slide Number Placeholder 6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A5D0A5AA-EAD3-4BE8-9D73-32F1F418D28A}" type="slidenum">
              <a:rPr lang="en-US" altLang="en-US"/>
              <a:pPr>
                <a:spcBef>
                  <a:spcPct val="0"/>
                </a:spcBef>
              </a:pPr>
              <a:t>10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038969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rgbClr val="00477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1066800" y="6248400"/>
            <a:ext cx="5638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900">
                <a:solidFill>
                  <a:srgbClr val="FAF199"/>
                </a:solidFill>
                <a:latin typeface="Arial" panose="020B0604020202020204" pitchFamily="34" charset="0"/>
              </a:rPr>
              <a:t>Copyright © 2009 Pearson Addison-Wesley. All rights reserved.</a:t>
            </a:r>
          </a:p>
        </p:txBody>
      </p:sp>
      <p:pic>
        <p:nvPicPr>
          <p:cNvPr id="5" name="Picture 3" descr="aw-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6096000"/>
            <a:ext cx="752475" cy="573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4" descr="TodaroCover-RGB06"/>
          <p:cNvPicPr>
            <a:picLocks noChangeAspect="1" noChangeArrowheads="1"/>
          </p:cNvPicPr>
          <p:nvPr/>
        </p:nvPicPr>
        <p:blipFill>
          <a:blip r:embed="rId3">
            <a:lum bright="-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8138" y="609600"/>
            <a:ext cx="4368800" cy="548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2517" name="Rectangle 5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304800" y="1676400"/>
            <a:ext cx="3429000" cy="3124200"/>
          </a:xfrm>
        </p:spPr>
        <p:txBody>
          <a:bodyPr/>
          <a:lstStyle>
            <a:lvl1pPr marL="0" indent="0">
              <a:buFont typeface="Times" pitchFamily="18" charset="0"/>
              <a:buNone/>
              <a:defRPr>
                <a:solidFill>
                  <a:srgbClr val="C0D81B"/>
                </a:solidFill>
              </a:defRPr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92518" name="Rectangle 6"/>
          <p:cNvSpPr>
            <a:spLocks noGrp="1" noChangeArrowheads="1"/>
          </p:cNvSpPr>
          <p:nvPr>
            <p:ph type="ctrTitle" sz="quarter"/>
          </p:nvPr>
        </p:nvSpPr>
        <p:spPr>
          <a:xfrm>
            <a:off x="304800" y="206375"/>
            <a:ext cx="3429000" cy="1165225"/>
          </a:xfrm>
        </p:spPr>
        <p:txBody>
          <a:bodyPr/>
          <a:lstStyle>
            <a:lvl1pPr>
              <a:defRPr b="1">
                <a:solidFill>
                  <a:srgbClr val="C0D81B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335881827"/>
      </p:ext>
    </p:extLst>
  </p:cSld>
  <p:clrMapOvr>
    <a:masterClrMapping/>
  </p:clrMapOvr>
  <p:transition spd="med">
    <p:pull dir="rd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ECN4169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2-</a:t>
            </a:r>
            <a:fld id="{0A2FEF94-100E-421E-97B2-9EBED56F28D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04077794"/>
      </p:ext>
    </p:extLst>
  </p:cSld>
  <p:clrMapOvr>
    <a:masterClrMapping/>
  </p:clrMapOvr>
  <p:transition spd="med">
    <p:pull dir="rd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02413" y="204788"/>
            <a:ext cx="2160587" cy="596741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475" y="204788"/>
            <a:ext cx="6332538" cy="596741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ECN4169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2-</a:t>
            </a:r>
            <a:fld id="{058D7031-E341-4701-A125-7697FE4D6BB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52245242"/>
      </p:ext>
    </p:extLst>
  </p:cSld>
  <p:clrMapOvr>
    <a:masterClrMapping/>
  </p:clrMapOvr>
  <p:transition spd="med">
    <p:pull dir="rd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ECN4169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2-</a:t>
            </a:r>
            <a:fld id="{5ECFFB64-6D6D-4AEE-B5BF-4A9F4279CBB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8501137"/>
      </p:ext>
    </p:extLst>
  </p:cSld>
  <p:clrMapOvr>
    <a:masterClrMapping/>
  </p:clrMapOvr>
  <p:transition spd="med">
    <p:pull dir="rd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ECN4169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2-</a:t>
            </a:r>
            <a:fld id="{12654426-BE74-4A12-A7CC-2DE4691A5F6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15140840"/>
      </p:ext>
    </p:extLst>
  </p:cSld>
  <p:clrMapOvr>
    <a:masterClrMapping/>
  </p:clrMapOvr>
  <p:transition spd="med">
    <p:pull dir="r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8600" y="1752600"/>
            <a:ext cx="4191000" cy="4419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0" y="1752600"/>
            <a:ext cx="4191000" cy="4419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ECN4169</a:t>
            </a:r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2-</a:t>
            </a:r>
            <a:fld id="{BDF12EDB-4B12-45D9-90A2-73304CE0D7B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69313583"/>
      </p:ext>
    </p:extLst>
  </p:cSld>
  <p:clrMapOvr>
    <a:masterClrMapping/>
  </p:clrMapOvr>
  <p:transition spd="med">
    <p:pull dir="rd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ECN4169</a:t>
            </a:r>
          </a:p>
        </p:txBody>
      </p:sp>
      <p:sp>
        <p:nvSpPr>
          <p:cNvPr id="8" name="Rectangle 11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2-</a:t>
            </a:r>
            <a:fld id="{D41A9D0F-AE8E-44F7-B606-A26345F7F1E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29016358"/>
      </p:ext>
    </p:extLst>
  </p:cSld>
  <p:clrMapOvr>
    <a:masterClrMapping/>
  </p:clrMapOvr>
  <p:transition spd="med">
    <p:pull dir="r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ECN4169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2-</a:t>
            </a:r>
            <a:fld id="{036FDDD0-679B-423C-ACAB-845500D72F9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90002508"/>
      </p:ext>
    </p:extLst>
  </p:cSld>
  <p:clrMapOvr>
    <a:masterClrMapping/>
  </p:clrMapOvr>
  <p:transition spd="med">
    <p:pull dir="rd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ECN4169</a:t>
            </a:r>
          </a:p>
        </p:txBody>
      </p:sp>
      <p:sp>
        <p:nvSpPr>
          <p:cNvPr id="3" name="Rectangle 11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2-</a:t>
            </a:r>
            <a:fld id="{22CB2BFE-8828-47BD-8C65-3C03FB5CB99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65096473"/>
      </p:ext>
    </p:extLst>
  </p:cSld>
  <p:clrMapOvr>
    <a:masterClrMapping/>
  </p:clrMapOvr>
  <p:transition spd="med">
    <p:pull dir="rd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ECN4169</a:t>
            </a:r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2-</a:t>
            </a:r>
            <a:fld id="{3F993BAA-259C-4434-80F4-4A3533ACD77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05441461"/>
      </p:ext>
    </p:extLst>
  </p:cSld>
  <p:clrMapOvr>
    <a:masterClrMapping/>
  </p:clrMapOvr>
  <p:transition spd="med">
    <p:pull dir="rd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ECN4169</a:t>
            </a:r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2-</a:t>
            </a:r>
            <a:fld id="{E9B0C4DA-66D9-4995-97A7-96224C7CD46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00932115"/>
      </p:ext>
    </p:extLst>
  </p:cSld>
  <p:clrMapOvr>
    <a:masterClrMapping/>
  </p:clrMapOvr>
  <p:transition spd="med">
    <p:pull dir="r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TodaroCover-detail"/>
          <p:cNvPicPr>
            <a:picLocks noChangeAspect="1" noChangeArrowheads="1"/>
          </p:cNvPicPr>
          <p:nvPr/>
        </p:nvPicPr>
        <p:blipFill>
          <a:blip r:embed="rId13">
            <a:lum bright="-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1400" y="0"/>
            <a:ext cx="1752600" cy="1509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117475" y="204788"/>
            <a:ext cx="7273925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CA" altLang="en-US" smtClean="0"/>
              <a:t>Click to edit Master title style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228600" y="1752600"/>
            <a:ext cx="8534400" cy="441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19149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04800" y="6324600"/>
            <a:ext cx="5410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50000"/>
              </a:spcBef>
              <a:defRPr sz="1000">
                <a:solidFill>
                  <a:schemeClr val="bg2"/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US"/>
              <a:t>ECN4169</a:t>
            </a: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auto">
          <a:xfrm>
            <a:off x="0" y="1447800"/>
            <a:ext cx="8991600" cy="152400"/>
          </a:xfrm>
          <a:prstGeom prst="rect">
            <a:avLst/>
          </a:prstGeom>
          <a:solidFill>
            <a:srgbClr val="00477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auto">
          <a:xfrm>
            <a:off x="8839200" y="1447800"/>
            <a:ext cx="304800" cy="5334000"/>
          </a:xfrm>
          <a:prstGeom prst="rect">
            <a:avLst/>
          </a:prstGeom>
          <a:solidFill>
            <a:srgbClr val="00477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1032" name="AutoShape 8"/>
          <p:cNvSpPr>
            <a:spLocks noChangeArrowheads="1"/>
          </p:cNvSpPr>
          <p:nvPr/>
        </p:nvSpPr>
        <p:spPr bwMode="auto">
          <a:xfrm>
            <a:off x="8634413" y="1600200"/>
            <a:ext cx="381000" cy="480060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1033" name="AutoShape 9"/>
          <p:cNvSpPr>
            <a:spLocks noChangeArrowheads="1"/>
          </p:cNvSpPr>
          <p:nvPr/>
        </p:nvSpPr>
        <p:spPr bwMode="auto">
          <a:xfrm>
            <a:off x="8153400" y="6400800"/>
            <a:ext cx="990600" cy="381000"/>
          </a:xfrm>
          <a:prstGeom prst="roundRect">
            <a:avLst>
              <a:gd name="adj" fmla="val 16667"/>
            </a:avLst>
          </a:prstGeom>
          <a:solidFill>
            <a:srgbClr val="00477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1034" name="Rectangle 10"/>
          <p:cNvSpPr>
            <a:spLocks noChangeArrowheads="1"/>
          </p:cNvSpPr>
          <p:nvPr/>
        </p:nvSpPr>
        <p:spPr bwMode="auto">
          <a:xfrm>
            <a:off x="8153400" y="6629400"/>
            <a:ext cx="990600" cy="228600"/>
          </a:xfrm>
          <a:prstGeom prst="rect">
            <a:avLst/>
          </a:prstGeom>
          <a:solidFill>
            <a:srgbClr val="00477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191499" name="Rectangle 1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161338" y="6369050"/>
            <a:ext cx="914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0" hangingPunct="0">
              <a:defRPr sz="1800" b="1" smtClean="0">
                <a:solidFill>
                  <a:srgbClr val="FAF199"/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en-US" altLang="en-US"/>
              <a:t>2-</a:t>
            </a:r>
            <a:fld id="{046D383C-CB48-4C96-B478-2A3423ED0E9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6" r:id="rId1"/>
    <p:sldLayoutId id="2147483736" r:id="rId2"/>
    <p:sldLayoutId id="2147483737" r:id="rId3"/>
    <p:sldLayoutId id="2147483738" r:id="rId4"/>
    <p:sldLayoutId id="2147483739" r:id="rId5"/>
    <p:sldLayoutId id="2147483740" r:id="rId6"/>
    <p:sldLayoutId id="2147483741" r:id="rId7"/>
    <p:sldLayoutId id="2147483742" r:id="rId8"/>
    <p:sldLayoutId id="2147483743" r:id="rId9"/>
    <p:sldLayoutId id="2147483744" r:id="rId10"/>
    <p:sldLayoutId id="2147483745" r:id="rId11"/>
  </p:sldLayoutIdLst>
  <p:transition spd="med">
    <p:pull dir="rd"/>
  </p:transition>
  <p:hf hd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30000"/>
        </a:spcBef>
        <a:spcAft>
          <a:spcPct val="0"/>
        </a:spcAft>
        <a:buClr>
          <a:schemeClr val="tx1"/>
        </a:buClr>
        <a:buFont typeface="Times" panose="02020603050405020304" pitchFamily="18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30000"/>
        </a:spcBef>
        <a:spcAft>
          <a:spcPct val="0"/>
        </a:spcAft>
        <a:buClr>
          <a:schemeClr val="tx1"/>
        </a:buClr>
        <a:buFont typeface="Times" panose="02020603050405020304" pitchFamily="18" charset="0"/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30000"/>
        </a:spcBef>
        <a:spcAft>
          <a:spcPct val="0"/>
        </a:spcAft>
        <a:buClr>
          <a:schemeClr val="tx1"/>
        </a:buClr>
        <a:buFont typeface="Times" panose="02020603050405020304" pitchFamily="18" charset="0"/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30000"/>
        </a:spcBef>
        <a:spcAft>
          <a:spcPct val="0"/>
        </a:spcAft>
        <a:buClr>
          <a:schemeClr val="tx1"/>
        </a:buClr>
        <a:buFont typeface="Times" panose="02020603050405020304" pitchFamily="18" charset="0"/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30000"/>
        </a:spcBef>
        <a:spcAft>
          <a:spcPct val="0"/>
        </a:spcAft>
        <a:buClr>
          <a:schemeClr val="tx1"/>
        </a:buClr>
        <a:buFont typeface="Times" panose="02020603050405020304" pitchFamily="18" charset="0"/>
        <a:buChar char="•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30000"/>
        </a:spcBef>
        <a:spcAft>
          <a:spcPct val="0"/>
        </a:spcAft>
        <a:buClr>
          <a:schemeClr val="tx1"/>
        </a:buClr>
        <a:buFont typeface="Times" pitchFamily="18" charset="0"/>
        <a:buChar char="•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30000"/>
        </a:spcBef>
        <a:spcAft>
          <a:spcPct val="0"/>
        </a:spcAft>
        <a:buClr>
          <a:schemeClr val="tx1"/>
        </a:buClr>
        <a:buFont typeface="Times" pitchFamily="18" charset="0"/>
        <a:buChar char="•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30000"/>
        </a:spcBef>
        <a:spcAft>
          <a:spcPct val="0"/>
        </a:spcAft>
        <a:buClr>
          <a:schemeClr val="tx1"/>
        </a:buClr>
        <a:buFont typeface="Times" pitchFamily="18" charset="0"/>
        <a:buChar char="•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30000"/>
        </a:spcBef>
        <a:spcAft>
          <a:spcPct val="0"/>
        </a:spcAft>
        <a:buClr>
          <a:schemeClr val="tx1"/>
        </a:buClr>
        <a:buFont typeface="Times" pitchFamily="18" charset="0"/>
        <a:buChar char="•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30000"/>
              </a:spcBef>
              <a:buClr>
                <a:schemeClr val="tx1"/>
              </a:buClr>
              <a:buFont typeface="Times" panose="02020603050405020304" pitchFamily="18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buClr>
                <a:schemeClr val="tx1"/>
              </a:buClr>
              <a:buFont typeface="Times" panose="02020603050405020304" pitchFamily="18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buClr>
                <a:schemeClr val="tx1"/>
              </a:buClr>
              <a:buFont typeface="Times" panose="02020603050405020304" pitchFamily="18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buClr>
                <a:schemeClr val="tx1"/>
              </a:buClr>
              <a:buFont typeface="Times" panose="02020603050405020304" pitchFamily="18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buClr>
                <a:schemeClr val="tx1"/>
              </a:buClr>
              <a:buFont typeface="Times" panose="02020603050405020304" pitchFamily="18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Font typeface="Times" panose="02020603050405020304" pitchFamily="18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Font typeface="Times" panose="02020603050405020304" pitchFamily="18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Font typeface="Times" panose="02020603050405020304" pitchFamily="18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Font typeface="Times" panose="02020603050405020304" pitchFamily="18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endParaRPr lang="en-US" altLang="en-US" sz="2400">
              <a:latin typeface="Times" panose="02020603050405020304" pitchFamily="18" charset="0"/>
            </a:endParaRPr>
          </a:p>
        </p:txBody>
      </p:sp>
      <p:sp>
        <p:nvSpPr>
          <p:cNvPr id="4099" name="Rectangle 3"/>
          <p:cNvSpPr>
            <a:spLocks noChangeArrowheads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30000"/>
              </a:spcBef>
              <a:buClr>
                <a:schemeClr val="tx1"/>
              </a:buClr>
              <a:buFont typeface="Times" panose="02020603050405020304" pitchFamily="18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buClr>
                <a:schemeClr val="tx1"/>
              </a:buClr>
              <a:buFont typeface="Times" panose="02020603050405020304" pitchFamily="18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buClr>
                <a:schemeClr val="tx1"/>
              </a:buClr>
              <a:buFont typeface="Times" panose="02020603050405020304" pitchFamily="18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buClr>
                <a:schemeClr val="tx1"/>
              </a:buClr>
              <a:buFont typeface="Times" panose="02020603050405020304" pitchFamily="18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buClr>
                <a:schemeClr val="tx1"/>
              </a:buClr>
              <a:buFont typeface="Times" panose="02020603050405020304" pitchFamily="18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Font typeface="Times" panose="02020603050405020304" pitchFamily="18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Font typeface="Times" panose="02020603050405020304" pitchFamily="18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Font typeface="Times" panose="02020603050405020304" pitchFamily="18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Font typeface="Times" panose="02020603050405020304" pitchFamily="18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endParaRPr lang="en-US" altLang="en-US" sz="2400">
              <a:latin typeface="Times" panose="02020603050405020304" pitchFamily="18" charset="0"/>
            </a:endParaRPr>
          </a:p>
        </p:txBody>
      </p:sp>
      <p:sp>
        <p:nvSpPr>
          <p:cNvPr id="4100" name="Rectangle 9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en-US" altLang="en-US" dirty="0" smtClean="0"/>
              <a:t>Chapters 1-2</a:t>
            </a:r>
            <a:endParaRPr lang="en-US" altLang="en-US" dirty="0" smtClean="0"/>
          </a:p>
        </p:txBody>
      </p:sp>
      <p:sp>
        <p:nvSpPr>
          <p:cNvPr id="4101" name="Rectangle 10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r>
              <a:rPr lang="en-US" altLang="en-US" dirty="0" smtClean="0"/>
              <a:t>Economics, Institutions and Development</a:t>
            </a:r>
          </a:p>
          <a:p>
            <a:pPr eaLnBrk="1" hangingPunct="1">
              <a:buFontTx/>
              <a:buNone/>
            </a:pPr>
            <a:endParaRPr lang="en-US" altLang="en-US" dirty="0"/>
          </a:p>
          <a:p>
            <a:pPr eaLnBrk="1" hangingPunct="1">
              <a:buFontTx/>
              <a:buNone/>
            </a:pPr>
            <a:r>
              <a:rPr lang="en-US" altLang="en-US" dirty="0" smtClean="0"/>
              <a:t>Comparative Economic Development</a:t>
            </a:r>
            <a:endParaRPr lang="en-US" altLang="en-US" dirty="0" smtClean="0"/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ln>
            <a:miter lim="800000"/>
            <a:headEnd/>
            <a:tailEnd/>
          </a:ln>
          <a:extLst/>
        </p:spPr>
        <p:txBody>
          <a:bodyPr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pPr algn="ctr">
              <a:defRPr/>
            </a:pPr>
            <a:r>
              <a:rPr lang="en-US" dirty="0" smtClean="0"/>
              <a:t>Questions</a:t>
            </a:r>
            <a:endParaRPr lang="en-US" dirty="0"/>
          </a:p>
        </p:txBody>
      </p:sp>
      <p:sp>
        <p:nvSpPr>
          <p:cNvPr id="8089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650875" indent="-514350">
              <a:buNone/>
            </a:pPr>
            <a:r>
              <a:rPr lang="en-US" altLang="en-US" sz="2400" dirty="0" smtClean="0"/>
              <a:t>7. </a:t>
            </a:r>
            <a:r>
              <a:rPr lang="en-US" sz="2400" dirty="0"/>
              <a:t>What are the main factors of the process of economic growth and </a:t>
            </a:r>
            <a:r>
              <a:rPr lang="en-US" sz="2400" dirty="0" smtClean="0"/>
              <a:t>development?</a:t>
            </a:r>
            <a:endParaRPr lang="en-US" sz="2400" dirty="0"/>
          </a:p>
          <a:p>
            <a:pPr marL="650875" indent="-514350">
              <a:buFont typeface="Lucida Sans" panose="020B0602030504020204" pitchFamily="34" charset="0"/>
              <a:buNone/>
            </a:pPr>
            <a:endParaRPr lang="en-US" altLang="en-US" sz="2400" dirty="0" smtClean="0"/>
          </a:p>
          <a:p>
            <a:pPr marL="650875" indent="-514350">
              <a:buFont typeface="Lucida Sans" panose="020B0602030504020204" pitchFamily="34" charset="0"/>
              <a:buAutoNum type="arabicPeriod"/>
            </a:pPr>
            <a:endParaRPr lang="en-US" altLang="en-US" sz="2400" dirty="0" smtClean="0"/>
          </a:p>
        </p:txBody>
      </p:sp>
      <p:sp>
        <p:nvSpPr>
          <p:cNvPr id="80900" name="Slide Number Placeholder 3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chemeClr val="tx1"/>
              </a:buClr>
              <a:buFont typeface="Times" panose="02020603050405020304" pitchFamily="18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buClr>
                <a:schemeClr val="tx1"/>
              </a:buClr>
              <a:buFont typeface="Times" panose="02020603050405020304" pitchFamily="18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buClr>
                <a:schemeClr val="tx1"/>
              </a:buClr>
              <a:buFont typeface="Times" panose="02020603050405020304" pitchFamily="18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buClr>
                <a:schemeClr val="tx1"/>
              </a:buClr>
              <a:buFont typeface="Times" panose="02020603050405020304" pitchFamily="18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buClr>
                <a:schemeClr val="tx1"/>
              </a:buClr>
              <a:buFont typeface="Times" panose="02020603050405020304" pitchFamily="18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Font typeface="Times" panose="02020603050405020304" pitchFamily="18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Font typeface="Times" panose="02020603050405020304" pitchFamily="18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Font typeface="Times" panose="02020603050405020304" pitchFamily="18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Font typeface="Times" panose="02020603050405020304" pitchFamily="18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37C80AF2-F717-4CB5-9A2A-2FDC83112A83}" type="slidenum">
              <a:rPr lang="en-US" altLang="en-US" sz="1800" smtClean="0">
                <a:solidFill>
                  <a:srgbClr val="FAF199"/>
                </a:solidFill>
              </a:rPr>
              <a:pPr>
                <a:spcBef>
                  <a:spcPct val="0"/>
                </a:spcBef>
                <a:buClrTx/>
                <a:buFontTx/>
                <a:buNone/>
              </a:pPr>
              <a:t>10</a:t>
            </a:fld>
            <a:endParaRPr lang="en-US" altLang="en-US" sz="1800" dirty="0">
              <a:solidFill>
                <a:srgbClr val="FAF199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ECN4169</a:t>
            </a:r>
          </a:p>
        </p:txBody>
      </p:sp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0" y="5800725"/>
            <a:ext cx="8999538" cy="252413"/>
          </a:xfrm>
          <a:prstGeom prst="rect">
            <a:avLst/>
          </a:prstGeom>
          <a:gradFill rotWithShape="1">
            <a:gsLst>
              <a:gs pos="0">
                <a:srgbClr val="FFFF66"/>
              </a:gs>
              <a:gs pos="100000">
                <a:srgbClr val="FF3300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30000"/>
              </a:spcBef>
              <a:buClr>
                <a:schemeClr val="tx1"/>
              </a:buClr>
              <a:buFont typeface="Times" panose="02020603050405020304" pitchFamily="18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buClr>
                <a:schemeClr val="tx1"/>
              </a:buClr>
              <a:buFont typeface="Times" panose="02020603050405020304" pitchFamily="18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buClr>
                <a:schemeClr val="tx1"/>
              </a:buClr>
              <a:buFont typeface="Times" panose="02020603050405020304" pitchFamily="18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buClr>
                <a:schemeClr val="tx1"/>
              </a:buClr>
              <a:buFont typeface="Times" panose="02020603050405020304" pitchFamily="18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buClr>
                <a:schemeClr val="tx1"/>
              </a:buClr>
              <a:buFont typeface="Times" panose="02020603050405020304" pitchFamily="18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Font typeface="Times" panose="02020603050405020304" pitchFamily="18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Font typeface="Times" panose="02020603050405020304" pitchFamily="18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Font typeface="Times" panose="02020603050405020304" pitchFamily="18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Font typeface="Times" panose="02020603050405020304" pitchFamily="18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en-US" altLang="en-US" sz="2400" dirty="0">
                <a:latin typeface="Times" panose="02020603050405020304" pitchFamily="18" charset="0"/>
              </a:rPr>
              <a:t>90-second bar</a:t>
            </a:r>
          </a:p>
        </p:txBody>
      </p:sp>
      <p:sp>
        <p:nvSpPr>
          <p:cNvPr id="7" name="Text Box 5"/>
          <p:cNvSpPr txBox="1">
            <a:spLocks noChangeArrowheads="1"/>
          </p:cNvSpPr>
          <p:nvPr/>
        </p:nvSpPr>
        <p:spPr bwMode="auto">
          <a:xfrm>
            <a:off x="3881438" y="4652963"/>
            <a:ext cx="1270000" cy="823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30000"/>
              </a:spcBef>
              <a:buClr>
                <a:schemeClr val="tx1"/>
              </a:buClr>
              <a:buFont typeface="Times" panose="02020603050405020304" pitchFamily="18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buClr>
                <a:schemeClr val="tx1"/>
              </a:buClr>
              <a:buFont typeface="Times" panose="02020603050405020304" pitchFamily="18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buClr>
                <a:schemeClr val="tx1"/>
              </a:buClr>
              <a:buFont typeface="Times" panose="02020603050405020304" pitchFamily="18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buClr>
                <a:schemeClr val="tx1"/>
              </a:buClr>
              <a:buFont typeface="Times" panose="02020603050405020304" pitchFamily="18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buClr>
                <a:schemeClr val="tx1"/>
              </a:buClr>
              <a:buFont typeface="Times" panose="02020603050405020304" pitchFamily="18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Font typeface="Times" panose="02020603050405020304" pitchFamily="18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Font typeface="Times" panose="02020603050405020304" pitchFamily="18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Font typeface="Times" panose="02020603050405020304" pitchFamily="18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Font typeface="Times" panose="02020603050405020304" pitchFamily="18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en-GB" altLang="en-US" sz="4800">
                <a:latin typeface="Times" panose="02020603050405020304" pitchFamily="18" charset="0"/>
              </a:rPr>
              <a:t>End</a:t>
            </a:r>
          </a:p>
        </p:txBody>
      </p:sp>
    </p:spTree>
  </p:cSld>
  <p:clrMapOvr>
    <a:masterClrMapping/>
  </p:clrMapOvr>
  <p:transition>
    <p:cut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90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900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en-US" smtClean="0"/>
              <a:t>Outline</a:t>
            </a:r>
          </a:p>
        </p:txBody>
      </p:sp>
      <p:sp>
        <p:nvSpPr>
          <p:cNvPr id="512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dirty="0" smtClean="0"/>
              <a:t>Questions</a:t>
            </a:r>
            <a:endParaRPr lang="en-US" altLang="en-US" dirty="0" smtClean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ECN4169</a:t>
            </a:r>
          </a:p>
        </p:txBody>
      </p:sp>
      <p:sp>
        <p:nvSpPr>
          <p:cNvPr id="5125" name="Slide Number Placeholder 5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chemeClr val="tx1"/>
              </a:buClr>
              <a:buFont typeface="Times" panose="02020603050405020304" pitchFamily="18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buClr>
                <a:schemeClr val="tx1"/>
              </a:buClr>
              <a:buFont typeface="Times" panose="02020603050405020304" pitchFamily="18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buClr>
                <a:schemeClr val="tx1"/>
              </a:buClr>
              <a:buFont typeface="Times" panose="02020603050405020304" pitchFamily="18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buClr>
                <a:schemeClr val="tx1"/>
              </a:buClr>
              <a:buFont typeface="Times" panose="02020603050405020304" pitchFamily="18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buClr>
                <a:schemeClr val="tx1"/>
              </a:buClr>
              <a:buFont typeface="Times" panose="02020603050405020304" pitchFamily="18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Font typeface="Times" panose="02020603050405020304" pitchFamily="18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Font typeface="Times" panose="02020603050405020304" pitchFamily="18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Font typeface="Times" panose="02020603050405020304" pitchFamily="18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Font typeface="Times" panose="02020603050405020304" pitchFamily="18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01986B60-784A-47DE-BDEE-76127BB8699D}" type="slidenum">
              <a:rPr lang="en-US" altLang="en-US" sz="1800">
                <a:solidFill>
                  <a:srgbClr val="FAF199"/>
                </a:solidFill>
              </a:rPr>
              <a:pPr>
                <a:spcBef>
                  <a:spcPct val="0"/>
                </a:spcBef>
                <a:buClrTx/>
                <a:buFontTx/>
                <a:buNone/>
              </a:pPr>
              <a:t>2</a:t>
            </a:fld>
            <a:endParaRPr lang="en-US" altLang="en-US" sz="1800">
              <a:solidFill>
                <a:srgbClr val="FAF199"/>
              </a:solidFill>
            </a:endParaRPr>
          </a:p>
        </p:txBody>
      </p:sp>
    </p:spTree>
  </p:cSld>
  <p:clrMapOvr>
    <a:masterClrMapping/>
  </p:clrMapOvr>
  <p:transition spd="med">
    <p:pull dir="r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en-US" dirty="0" smtClean="0"/>
              <a:t>Questions</a:t>
            </a:r>
            <a:endParaRPr lang="en-US" altLang="en-US" dirty="0" smtClean="0"/>
          </a:p>
        </p:txBody>
      </p:sp>
      <p:sp>
        <p:nvSpPr>
          <p:cNvPr id="3686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dirty="0" smtClean="0"/>
              <a:t>For </a:t>
            </a:r>
            <a:r>
              <a:rPr lang="en-US" altLang="en-US" dirty="0" smtClean="0"/>
              <a:t>each of the </a:t>
            </a:r>
            <a:r>
              <a:rPr lang="en-US" altLang="en-US" dirty="0" smtClean="0"/>
              <a:t>discussion </a:t>
            </a:r>
            <a:r>
              <a:rPr lang="en-US" altLang="en-US" dirty="0" smtClean="0"/>
              <a:t>questions you will be given 90 seconds to provide your comprehensive answer.</a:t>
            </a:r>
          </a:p>
          <a:p>
            <a:r>
              <a:rPr lang="en-US" altLang="en-US" dirty="0" smtClean="0"/>
              <a:t>The horizontal bar will indicate the time elapsing. 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ECN4169</a:t>
            </a:r>
          </a:p>
        </p:txBody>
      </p:sp>
      <p:sp>
        <p:nvSpPr>
          <p:cNvPr id="69637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chemeClr val="tx1"/>
              </a:buClr>
              <a:buFont typeface="Times" panose="02020603050405020304" pitchFamily="18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buClr>
                <a:schemeClr val="tx1"/>
              </a:buClr>
              <a:buFont typeface="Times" panose="02020603050405020304" pitchFamily="18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buClr>
                <a:schemeClr val="tx1"/>
              </a:buClr>
              <a:buFont typeface="Times" panose="02020603050405020304" pitchFamily="18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buClr>
                <a:schemeClr val="tx1"/>
              </a:buClr>
              <a:buFont typeface="Times" panose="02020603050405020304" pitchFamily="18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buClr>
                <a:schemeClr val="tx1"/>
              </a:buClr>
              <a:buFont typeface="Times" panose="02020603050405020304" pitchFamily="18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Font typeface="Times" panose="02020603050405020304" pitchFamily="18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Font typeface="Times" panose="02020603050405020304" pitchFamily="18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Font typeface="Times" panose="02020603050405020304" pitchFamily="18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Font typeface="Times" panose="02020603050405020304" pitchFamily="18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51EC6D8F-8762-4903-A0B5-2493103E4BA6}" type="slidenum">
              <a:rPr lang="en-US" altLang="en-US" sz="1800" smtClean="0">
                <a:solidFill>
                  <a:srgbClr val="FAF199"/>
                </a:solidFill>
              </a:rPr>
              <a:pPr>
                <a:spcBef>
                  <a:spcPct val="0"/>
                </a:spcBef>
                <a:buClrTx/>
                <a:buFontTx/>
                <a:buNone/>
              </a:pPr>
              <a:t>3</a:t>
            </a:fld>
            <a:endParaRPr lang="en-US" altLang="en-US" sz="1800" dirty="0">
              <a:solidFill>
                <a:srgbClr val="FAF199"/>
              </a:solidFill>
            </a:endParaRPr>
          </a:p>
        </p:txBody>
      </p:sp>
    </p:spTree>
  </p:cSld>
  <p:clrMapOvr>
    <a:masterClrMapping/>
  </p:clrMapOvr>
  <p:transition spd="med">
    <p:pull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68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68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68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68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867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ECN4169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>
                <a:latin typeface="+mn-lt"/>
              </a:rPr>
              <a:t>36</a:t>
            </a:r>
            <a:endParaRPr lang="en-US" dirty="0">
              <a:latin typeface="+mn-lt"/>
            </a:endParaRPr>
          </a:p>
        </p:txBody>
      </p:sp>
      <p:sp>
        <p:nvSpPr>
          <p:cNvPr id="7066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en-US" altLang="en-US" dirty="0" smtClean="0"/>
              <a:t>Questions</a:t>
            </a:r>
            <a:endParaRPr lang="en-US" altLang="en-US" dirty="0" smtClean="0"/>
          </a:p>
        </p:txBody>
      </p:sp>
      <p:sp>
        <p:nvSpPr>
          <p:cNvPr id="4096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650875" indent="-514350">
              <a:buFont typeface="Wingdings 2" panose="05020102010507070707" pitchFamily="18" charset="2"/>
              <a:buNone/>
            </a:pPr>
            <a:r>
              <a:rPr lang="en-US" altLang="en-US" sz="2400" dirty="0" smtClean="0"/>
              <a:t>1. (Based on the 4-minute video by Hans </a:t>
            </a:r>
            <a:r>
              <a:rPr lang="en-US" altLang="en-US" sz="2400" dirty="0" err="1" smtClean="0"/>
              <a:t>Rosling</a:t>
            </a:r>
            <a:r>
              <a:rPr lang="en-US" altLang="en-US" sz="2400" dirty="0" smtClean="0"/>
              <a:t>) Is </a:t>
            </a:r>
            <a:r>
              <a:rPr lang="en-US" altLang="en-US" sz="2400" dirty="0"/>
              <a:t>there any problem in that cross-country comparison across the last 200 years</a:t>
            </a:r>
            <a:r>
              <a:rPr lang="en-US" altLang="en-US" sz="2400" dirty="0" smtClean="0"/>
              <a:t>?</a:t>
            </a:r>
            <a:endParaRPr lang="en-US" altLang="en-US" sz="2400" dirty="0"/>
          </a:p>
        </p:txBody>
      </p:sp>
      <p:sp>
        <p:nvSpPr>
          <p:cNvPr id="70662" name="Rectangle 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30000"/>
              </a:spcBef>
              <a:buClr>
                <a:schemeClr val="tx1"/>
              </a:buClr>
              <a:buFont typeface="Times" panose="02020603050405020304" pitchFamily="18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buClr>
                <a:schemeClr val="tx1"/>
              </a:buClr>
              <a:buFont typeface="Times" panose="02020603050405020304" pitchFamily="18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buClr>
                <a:schemeClr val="tx1"/>
              </a:buClr>
              <a:buFont typeface="Times" panose="02020603050405020304" pitchFamily="18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buClr>
                <a:schemeClr val="tx1"/>
              </a:buClr>
              <a:buFont typeface="Times" panose="02020603050405020304" pitchFamily="18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buClr>
                <a:schemeClr val="tx1"/>
              </a:buClr>
              <a:buFont typeface="Times" panose="02020603050405020304" pitchFamily="18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Font typeface="Times" panose="02020603050405020304" pitchFamily="18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Font typeface="Times" panose="02020603050405020304" pitchFamily="18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Font typeface="Times" panose="02020603050405020304" pitchFamily="18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Font typeface="Times" panose="02020603050405020304" pitchFamily="18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en-US" altLang="en-US" sz="900">
                <a:solidFill>
                  <a:srgbClr val="000000"/>
                </a:solidFill>
              </a:rPr>
              <a:t/>
            </a:r>
            <a:br>
              <a:rPr lang="en-US" altLang="en-US" sz="900">
                <a:solidFill>
                  <a:srgbClr val="000000"/>
                </a:solidFill>
              </a:rPr>
            </a:br>
            <a:endParaRPr lang="en-US" altLang="en-US" sz="2400">
              <a:latin typeface="Times" panose="02020603050405020304" pitchFamily="18" charset="0"/>
            </a:endParaRPr>
          </a:p>
        </p:txBody>
      </p:sp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0" y="5800725"/>
            <a:ext cx="8999538" cy="252413"/>
          </a:xfrm>
          <a:prstGeom prst="rect">
            <a:avLst/>
          </a:prstGeom>
          <a:gradFill rotWithShape="1">
            <a:gsLst>
              <a:gs pos="0">
                <a:srgbClr val="FFFF66"/>
              </a:gs>
              <a:gs pos="100000">
                <a:srgbClr val="FF3300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30000"/>
              </a:spcBef>
              <a:buClr>
                <a:schemeClr val="tx1"/>
              </a:buClr>
              <a:buFont typeface="Times" panose="02020603050405020304" pitchFamily="18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buClr>
                <a:schemeClr val="tx1"/>
              </a:buClr>
              <a:buFont typeface="Times" panose="02020603050405020304" pitchFamily="18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buClr>
                <a:schemeClr val="tx1"/>
              </a:buClr>
              <a:buFont typeface="Times" panose="02020603050405020304" pitchFamily="18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buClr>
                <a:schemeClr val="tx1"/>
              </a:buClr>
              <a:buFont typeface="Times" panose="02020603050405020304" pitchFamily="18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buClr>
                <a:schemeClr val="tx1"/>
              </a:buClr>
              <a:buFont typeface="Times" panose="02020603050405020304" pitchFamily="18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Font typeface="Times" panose="02020603050405020304" pitchFamily="18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Font typeface="Times" panose="02020603050405020304" pitchFamily="18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Font typeface="Times" panose="02020603050405020304" pitchFamily="18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Font typeface="Times" panose="02020603050405020304" pitchFamily="18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en-US" altLang="en-US" sz="2400" dirty="0" smtClean="0">
                <a:latin typeface="Times" panose="02020603050405020304" pitchFamily="18" charset="0"/>
              </a:rPr>
              <a:t>90-second </a:t>
            </a:r>
            <a:r>
              <a:rPr lang="en-US" altLang="en-US" sz="2400" dirty="0">
                <a:latin typeface="Times" panose="02020603050405020304" pitchFamily="18" charset="0"/>
              </a:rPr>
              <a:t>bar</a:t>
            </a:r>
          </a:p>
        </p:txBody>
      </p:sp>
      <p:sp>
        <p:nvSpPr>
          <p:cNvPr id="8" name="Text Box 5"/>
          <p:cNvSpPr txBox="1">
            <a:spLocks noChangeArrowheads="1"/>
          </p:cNvSpPr>
          <p:nvPr/>
        </p:nvSpPr>
        <p:spPr bwMode="auto">
          <a:xfrm>
            <a:off x="3881438" y="4652963"/>
            <a:ext cx="1270000" cy="823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30000"/>
              </a:spcBef>
              <a:buClr>
                <a:schemeClr val="tx1"/>
              </a:buClr>
              <a:buFont typeface="Times" panose="02020603050405020304" pitchFamily="18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buClr>
                <a:schemeClr val="tx1"/>
              </a:buClr>
              <a:buFont typeface="Times" panose="02020603050405020304" pitchFamily="18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buClr>
                <a:schemeClr val="tx1"/>
              </a:buClr>
              <a:buFont typeface="Times" panose="02020603050405020304" pitchFamily="18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buClr>
                <a:schemeClr val="tx1"/>
              </a:buClr>
              <a:buFont typeface="Times" panose="02020603050405020304" pitchFamily="18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buClr>
                <a:schemeClr val="tx1"/>
              </a:buClr>
              <a:buFont typeface="Times" panose="02020603050405020304" pitchFamily="18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Font typeface="Times" panose="02020603050405020304" pitchFamily="18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Font typeface="Times" panose="02020603050405020304" pitchFamily="18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Font typeface="Times" panose="02020603050405020304" pitchFamily="18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Font typeface="Times" panose="02020603050405020304" pitchFamily="18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en-GB" altLang="en-US" sz="4800">
                <a:latin typeface="Times" panose="02020603050405020304" pitchFamily="18" charset="0"/>
              </a:rPr>
              <a:t>End</a:t>
            </a:r>
          </a:p>
        </p:txBody>
      </p:sp>
    </p:spTree>
  </p:cSld>
  <p:clrMapOvr>
    <a:masterClrMapping/>
  </p:clrMapOvr>
  <p:transition spd="med">
    <p:pull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09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09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90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90000"/>
                            </p:stCondLst>
                            <p:childTnLst>
                              <p:par>
                                <p:cTn id="1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65" grpId="0" build="p"/>
      <p:bldP spid="7" grpId="0" animBg="1"/>
      <p:bldP spid="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ECN4169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>
                <a:latin typeface="+mn-lt"/>
              </a:rPr>
              <a:t>37</a:t>
            </a:r>
            <a:endParaRPr lang="en-US" dirty="0">
              <a:latin typeface="+mn-lt"/>
            </a:endParaRPr>
          </a:p>
        </p:txBody>
      </p:sp>
      <p:sp>
        <p:nvSpPr>
          <p:cNvPr id="7168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en-US" altLang="en-US" dirty="0" smtClean="0"/>
              <a:t>Questions</a:t>
            </a:r>
            <a:endParaRPr lang="en-US" altLang="en-US" dirty="0" smtClean="0"/>
          </a:p>
        </p:txBody>
      </p:sp>
      <p:sp>
        <p:nvSpPr>
          <p:cNvPr id="4096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650875" indent="-514350">
              <a:buFont typeface="Wingdings 2" panose="05020102010507070707" pitchFamily="18" charset="2"/>
              <a:buNone/>
            </a:pPr>
            <a:r>
              <a:rPr lang="en-US" altLang="en-US" sz="2400" dirty="0"/>
              <a:t>2. (Based on the 4-minute video by Hans </a:t>
            </a:r>
            <a:r>
              <a:rPr lang="en-US" altLang="en-US" sz="2400" dirty="0" err="1"/>
              <a:t>Rosling</a:t>
            </a:r>
            <a:r>
              <a:rPr lang="en-US" altLang="en-US" sz="2400" dirty="0"/>
              <a:t>) How come that in certain countries some regions’ data may substantially deviate from the national average</a:t>
            </a:r>
            <a:r>
              <a:rPr lang="en-US" altLang="en-US" sz="2400" dirty="0" smtClean="0"/>
              <a:t>?</a:t>
            </a:r>
            <a:endParaRPr lang="en-US" sz="2200" dirty="0" smtClean="0"/>
          </a:p>
        </p:txBody>
      </p:sp>
      <p:sp>
        <p:nvSpPr>
          <p:cNvPr id="71686" name="Rectangle 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30000"/>
              </a:spcBef>
              <a:buClr>
                <a:schemeClr val="tx1"/>
              </a:buClr>
              <a:buFont typeface="Times" panose="02020603050405020304" pitchFamily="18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buClr>
                <a:schemeClr val="tx1"/>
              </a:buClr>
              <a:buFont typeface="Times" panose="02020603050405020304" pitchFamily="18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buClr>
                <a:schemeClr val="tx1"/>
              </a:buClr>
              <a:buFont typeface="Times" panose="02020603050405020304" pitchFamily="18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buClr>
                <a:schemeClr val="tx1"/>
              </a:buClr>
              <a:buFont typeface="Times" panose="02020603050405020304" pitchFamily="18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buClr>
                <a:schemeClr val="tx1"/>
              </a:buClr>
              <a:buFont typeface="Times" panose="02020603050405020304" pitchFamily="18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Font typeface="Times" panose="02020603050405020304" pitchFamily="18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Font typeface="Times" panose="02020603050405020304" pitchFamily="18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Font typeface="Times" panose="02020603050405020304" pitchFamily="18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Font typeface="Times" panose="02020603050405020304" pitchFamily="18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en-US" altLang="en-US" sz="900">
                <a:solidFill>
                  <a:srgbClr val="000000"/>
                </a:solidFill>
              </a:rPr>
              <a:t/>
            </a:r>
            <a:br>
              <a:rPr lang="en-US" altLang="en-US" sz="900">
                <a:solidFill>
                  <a:srgbClr val="000000"/>
                </a:solidFill>
              </a:rPr>
            </a:br>
            <a:endParaRPr lang="en-US" altLang="en-US" sz="2400">
              <a:latin typeface="Times" panose="02020603050405020304" pitchFamily="18" charset="0"/>
            </a:endParaRPr>
          </a:p>
        </p:txBody>
      </p:sp>
      <p:sp>
        <p:nvSpPr>
          <p:cNvPr id="9" name="Rectangle 3"/>
          <p:cNvSpPr>
            <a:spLocks noChangeArrowheads="1"/>
          </p:cNvSpPr>
          <p:nvPr/>
        </p:nvSpPr>
        <p:spPr bwMode="auto">
          <a:xfrm>
            <a:off x="0" y="5800725"/>
            <a:ext cx="8999538" cy="252413"/>
          </a:xfrm>
          <a:prstGeom prst="rect">
            <a:avLst/>
          </a:prstGeom>
          <a:gradFill rotWithShape="1">
            <a:gsLst>
              <a:gs pos="0">
                <a:srgbClr val="FFFF66"/>
              </a:gs>
              <a:gs pos="100000">
                <a:srgbClr val="FF3300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30000"/>
              </a:spcBef>
              <a:buClr>
                <a:schemeClr val="tx1"/>
              </a:buClr>
              <a:buFont typeface="Times" panose="02020603050405020304" pitchFamily="18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buClr>
                <a:schemeClr val="tx1"/>
              </a:buClr>
              <a:buFont typeface="Times" panose="02020603050405020304" pitchFamily="18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buClr>
                <a:schemeClr val="tx1"/>
              </a:buClr>
              <a:buFont typeface="Times" panose="02020603050405020304" pitchFamily="18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buClr>
                <a:schemeClr val="tx1"/>
              </a:buClr>
              <a:buFont typeface="Times" panose="02020603050405020304" pitchFamily="18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buClr>
                <a:schemeClr val="tx1"/>
              </a:buClr>
              <a:buFont typeface="Times" panose="02020603050405020304" pitchFamily="18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Font typeface="Times" panose="02020603050405020304" pitchFamily="18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Font typeface="Times" panose="02020603050405020304" pitchFamily="18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Font typeface="Times" panose="02020603050405020304" pitchFamily="18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Font typeface="Times" panose="02020603050405020304" pitchFamily="18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en-US" altLang="en-US" sz="2400" dirty="0">
                <a:latin typeface="Times" panose="02020603050405020304" pitchFamily="18" charset="0"/>
              </a:rPr>
              <a:t>90-second bar</a:t>
            </a:r>
          </a:p>
        </p:txBody>
      </p:sp>
      <p:sp>
        <p:nvSpPr>
          <p:cNvPr id="10" name="Text Box 5"/>
          <p:cNvSpPr txBox="1">
            <a:spLocks noChangeArrowheads="1"/>
          </p:cNvSpPr>
          <p:nvPr/>
        </p:nvSpPr>
        <p:spPr bwMode="auto">
          <a:xfrm>
            <a:off x="3881438" y="4652963"/>
            <a:ext cx="1270000" cy="823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30000"/>
              </a:spcBef>
              <a:buClr>
                <a:schemeClr val="tx1"/>
              </a:buClr>
              <a:buFont typeface="Times" panose="02020603050405020304" pitchFamily="18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buClr>
                <a:schemeClr val="tx1"/>
              </a:buClr>
              <a:buFont typeface="Times" panose="02020603050405020304" pitchFamily="18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buClr>
                <a:schemeClr val="tx1"/>
              </a:buClr>
              <a:buFont typeface="Times" panose="02020603050405020304" pitchFamily="18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buClr>
                <a:schemeClr val="tx1"/>
              </a:buClr>
              <a:buFont typeface="Times" panose="02020603050405020304" pitchFamily="18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buClr>
                <a:schemeClr val="tx1"/>
              </a:buClr>
              <a:buFont typeface="Times" panose="02020603050405020304" pitchFamily="18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Font typeface="Times" panose="02020603050405020304" pitchFamily="18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Font typeface="Times" panose="02020603050405020304" pitchFamily="18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Font typeface="Times" panose="02020603050405020304" pitchFamily="18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Font typeface="Times" panose="02020603050405020304" pitchFamily="18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en-GB" altLang="en-US" sz="4800">
                <a:latin typeface="Times" panose="02020603050405020304" pitchFamily="18" charset="0"/>
              </a:rPr>
              <a:t>End</a:t>
            </a:r>
          </a:p>
        </p:txBody>
      </p:sp>
    </p:spTree>
  </p:cSld>
  <p:clrMapOvr>
    <a:masterClrMapping/>
  </p:clrMapOvr>
  <p:transition spd="med">
    <p:pull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09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09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90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90000"/>
                            </p:stCondLst>
                            <p:childTnLst>
                              <p:par>
                                <p:cTn id="1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65" grpId="0" build="p"/>
      <p:bldP spid="9" grpId="0" animBg="1"/>
      <p:bldP spid="1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ECN4169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>
                <a:latin typeface="+mn-lt"/>
              </a:rPr>
              <a:t>38</a:t>
            </a:r>
            <a:endParaRPr lang="en-US" dirty="0">
              <a:latin typeface="+mn-lt"/>
            </a:endParaRPr>
          </a:p>
        </p:txBody>
      </p:sp>
      <p:sp>
        <p:nvSpPr>
          <p:cNvPr id="7270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en-US" altLang="en-US" dirty="0" smtClean="0"/>
              <a:t>Questions</a:t>
            </a:r>
            <a:endParaRPr lang="en-US" altLang="en-US" dirty="0" smtClean="0"/>
          </a:p>
        </p:txBody>
      </p:sp>
      <p:sp>
        <p:nvSpPr>
          <p:cNvPr id="4096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457200" indent="-457200" eaLnBrk="1" hangingPunct="1">
              <a:buFont typeface="+mj-lt"/>
              <a:buAutoNum type="arabicPeriod" startAt="3"/>
              <a:defRPr/>
            </a:pPr>
            <a:r>
              <a:rPr lang="en-US" sz="2400" dirty="0" smtClean="0"/>
              <a:t>How does Douglas North define the concept of </a:t>
            </a:r>
            <a:r>
              <a:rPr lang="en-US" sz="2400" i="1" dirty="0" smtClean="0"/>
              <a:t>Institutions?</a:t>
            </a:r>
            <a:endParaRPr lang="en-US" sz="2400" dirty="0" smtClean="0"/>
          </a:p>
          <a:p>
            <a:pPr eaLnBrk="1" hangingPunct="1">
              <a:defRPr/>
            </a:pPr>
            <a:endParaRPr lang="en-US" sz="2200" dirty="0" smtClean="0"/>
          </a:p>
        </p:txBody>
      </p:sp>
      <p:sp>
        <p:nvSpPr>
          <p:cNvPr id="72710" name="Rectangle 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30000"/>
              </a:spcBef>
              <a:buClr>
                <a:schemeClr val="tx1"/>
              </a:buClr>
              <a:buFont typeface="Times" panose="02020603050405020304" pitchFamily="18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buClr>
                <a:schemeClr val="tx1"/>
              </a:buClr>
              <a:buFont typeface="Times" panose="02020603050405020304" pitchFamily="18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buClr>
                <a:schemeClr val="tx1"/>
              </a:buClr>
              <a:buFont typeface="Times" panose="02020603050405020304" pitchFamily="18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buClr>
                <a:schemeClr val="tx1"/>
              </a:buClr>
              <a:buFont typeface="Times" panose="02020603050405020304" pitchFamily="18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buClr>
                <a:schemeClr val="tx1"/>
              </a:buClr>
              <a:buFont typeface="Times" panose="02020603050405020304" pitchFamily="18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Font typeface="Times" panose="02020603050405020304" pitchFamily="18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Font typeface="Times" panose="02020603050405020304" pitchFamily="18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Font typeface="Times" panose="02020603050405020304" pitchFamily="18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Font typeface="Times" panose="02020603050405020304" pitchFamily="18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en-US" altLang="en-US" sz="900">
                <a:solidFill>
                  <a:srgbClr val="000000"/>
                </a:solidFill>
              </a:rPr>
              <a:t/>
            </a:r>
            <a:br>
              <a:rPr lang="en-US" altLang="en-US" sz="900">
                <a:solidFill>
                  <a:srgbClr val="000000"/>
                </a:solidFill>
              </a:rPr>
            </a:br>
            <a:endParaRPr lang="en-US" altLang="en-US" sz="2400">
              <a:latin typeface="Times" panose="02020603050405020304" pitchFamily="18" charset="0"/>
            </a:endParaRPr>
          </a:p>
        </p:txBody>
      </p:sp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0" y="5800725"/>
            <a:ext cx="8999538" cy="252413"/>
          </a:xfrm>
          <a:prstGeom prst="rect">
            <a:avLst/>
          </a:prstGeom>
          <a:gradFill rotWithShape="1">
            <a:gsLst>
              <a:gs pos="0">
                <a:srgbClr val="FFFF66"/>
              </a:gs>
              <a:gs pos="100000">
                <a:srgbClr val="FF3300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30000"/>
              </a:spcBef>
              <a:buClr>
                <a:schemeClr val="tx1"/>
              </a:buClr>
              <a:buFont typeface="Times" panose="02020603050405020304" pitchFamily="18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buClr>
                <a:schemeClr val="tx1"/>
              </a:buClr>
              <a:buFont typeface="Times" panose="02020603050405020304" pitchFamily="18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buClr>
                <a:schemeClr val="tx1"/>
              </a:buClr>
              <a:buFont typeface="Times" panose="02020603050405020304" pitchFamily="18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buClr>
                <a:schemeClr val="tx1"/>
              </a:buClr>
              <a:buFont typeface="Times" panose="02020603050405020304" pitchFamily="18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buClr>
                <a:schemeClr val="tx1"/>
              </a:buClr>
              <a:buFont typeface="Times" panose="02020603050405020304" pitchFamily="18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Font typeface="Times" panose="02020603050405020304" pitchFamily="18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Font typeface="Times" panose="02020603050405020304" pitchFamily="18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Font typeface="Times" panose="02020603050405020304" pitchFamily="18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Font typeface="Times" panose="02020603050405020304" pitchFamily="18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en-US" altLang="en-US" sz="2400" dirty="0">
                <a:latin typeface="Times" panose="02020603050405020304" pitchFamily="18" charset="0"/>
              </a:rPr>
              <a:t>90-second bar</a:t>
            </a:r>
          </a:p>
        </p:txBody>
      </p:sp>
      <p:sp>
        <p:nvSpPr>
          <p:cNvPr id="8" name="Text Box 5"/>
          <p:cNvSpPr txBox="1">
            <a:spLocks noChangeArrowheads="1"/>
          </p:cNvSpPr>
          <p:nvPr/>
        </p:nvSpPr>
        <p:spPr bwMode="auto">
          <a:xfrm>
            <a:off x="3881438" y="4652963"/>
            <a:ext cx="1270000" cy="823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30000"/>
              </a:spcBef>
              <a:buClr>
                <a:schemeClr val="tx1"/>
              </a:buClr>
              <a:buFont typeface="Times" panose="02020603050405020304" pitchFamily="18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buClr>
                <a:schemeClr val="tx1"/>
              </a:buClr>
              <a:buFont typeface="Times" panose="02020603050405020304" pitchFamily="18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buClr>
                <a:schemeClr val="tx1"/>
              </a:buClr>
              <a:buFont typeface="Times" panose="02020603050405020304" pitchFamily="18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buClr>
                <a:schemeClr val="tx1"/>
              </a:buClr>
              <a:buFont typeface="Times" panose="02020603050405020304" pitchFamily="18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buClr>
                <a:schemeClr val="tx1"/>
              </a:buClr>
              <a:buFont typeface="Times" panose="02020603050405020304" pitchFamily="18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Font typeface="Times" panose="02020603050405020304" pitchFamily="18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Font typeface="Times" panose="02020603050405020304" pitchFamily="18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Font typeface="Times" panose="02020603050405020304" pitchFamily="18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Font typeface="Times" panose="02020603050405020304" pitchFamily="18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en-GB" altLang="en-US" sz="4800">
                <a:latin typeface="Times" panose="02020603050405020304" pitchFamily="18" charset="0"/>
              </a:rPr>
              <a:t>End</a:t>
            </a:r>
          </a:p>
        </p:txBody>
      </p:sp>
    </p:spTree>
  </p:cSld>
  <p:clrMapOvr>
    <a:masterClrMapping/>
  </p:clrMapOvr>
  <p:transition spd="med">
    <p:pull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09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09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90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90000"/>
                            </p:stCondLst>
                            <p:childTnLst>
                              <p:par>
                                <p:cTn id="1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65" grpId="0" build="p"/>
      <p:bldP spid="7" grpId="0" animBg="1"/>
      <p:bldP spid="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ln>
            <a:miter lim="800000"/>
            <a:headEnd/>
            <a:tailEnd/>
          </a:ln>
          <a:extLst/>
        </p:spPr>
        <p:txBody>
          <a:bodyPr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pPr algn="ctr">
              <a:defRPr/>
            </a:pPr>
            <a:r>
              <a:rPr lang="en-US" dirty="0" smtClean="0"/>
              <a:t>Questions</a:t>
            </a:r>
            <a:endParaRPr lang="en-US" dirty="0"/>
          </a:p>
        </p:txBody>
      </p:sp>
      <p:sp>
        <p:nvSpPr>
          <p:cNvPr id="7475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36525" indent="0">
              <a:buNone/>
            </a:pPr>
            <a:r>
              <a:rPr lang="en-US" altLang="en-US" sz="2400" dirty="0" smtClean="0"/>
              <a:t>4. What are the main characteristics of countries belonging to the developing world?</a:t>
            </a:r>
            <a:endParaRPr lang="en-US" altLang="en-US" sz="2400" dirty="0" smtClean="0"/>
          </a:p>
          <a:p>
            <a:pPr marL="650875" indent="-514350">
              <a:buFont typeface="Lucida Sans" panose="020B0602030504020204" pitchFamily="34" charset="0"/>
              <a:buAutoNum type="arabicPeriod"/>
            </a:pPr>
            <a:endParaRPr lang="en-US" altLang="en-US" sz="2400" dirty="0" smtClean="0"/>
          </a:p>
        </p:txBody>
      </p:sp>
      <p:sp>
        <p:nvSpPr>
          <p:cNvPr id="74756" name="Slide Number Placeholder 3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chemeClr val="tx1"/>
              </a:buClr>
              <a:buFont typeface="Times" panose="02020603050405020304" pitchFamily="18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buClr>
                <a:schemeClr val="tx1"/>
              </a:buClr>
              <a:buFont typeface="Times" panose="02020603050405020304" pitchFamily="18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buClr>
                <a:schemeClr val="tx1"/>
              </a:buClr>
              <a:buFont typeface="Times" panose="02020603050405020304" pitchFamily="18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buClr>
                <a:schemeClr val="tx1"/>
              </a:buClr>
              <a:buFont typeface="Times" panose="02020603050405020304" pitchFamily="18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buClr>
                <a:schemeClr val="tx1"/>
              </a:buClr>
              <a:buFont typeface="Times" panose="02020603050405020304" pitchFamily="18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Font typeface="Times" panose="02020603050405020304" pitchFamily="18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Font typeface="Times" panose="02020603050405020304" pitchFamily="18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Font typeface="Times" panose="02020603050405020304" pitchFamily="18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Font typeface="Times" panose="02020603050405020304" pitchFamily="18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BB0DA6C7-F6D9-451C-A866-350BDBBFF549}" type="slidenum">
              <a:rPr lang="en-US" altLang="en-US" sz="1800" smtClean="0">
                <a:solidFill>
                  <a:srgbClr val="FAF199"/>
                </a:solidFill>
              </a:rPr>
              <a:pPr>
                <a:spcBef>
                  <a:spcPct val="0"/>
                </a:spcBef>
                <a:buClrTx/>
                <a:buFontTx/>
                <a:buNone/>
              </a:pPr>
              <a:t>7</a:t>
            </a:fld>
            <a:endParaRPr lang="en-US" altLang="en-US" sz="1800" dirty="0">
              <a:solidFill>
                <a:srgbClr val="FAF199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ECN4169</a:t>
            </a:r>
          </a:p>
        </p:txBody>
      </p:sp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0" y="5800725"/>
            <a:ext cx="8999538" cy="252413"/>
          </a:xfrm>
          <a:prstGeom prst="rect">
            <a:avLst/>
          </a:prstGeom>
          <a:gradFill rotWithShape="1">
            <a:gsLst>
              <a:gs pos="0">
                <a:srgbClr val="FFFF66"/>
              </a:gs>
              <a:gs pos="100000">
                <a:srgbClr val="FF3300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30000"/>
              </a:spcBef>
              <a:buClr>
                <a:schemeClr val="tx1"/>
              </a:buClr>
              <a:buFont typeface="Times" panose="02020603050405020304" pitchFamily="18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buClr>
                <a:schemeClr val="tx1"/>
              </a:buClr>
              <a:buFont typeface="Times" panose="02020603050405020304" pitchFamily="18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buClr>
                <a:schemeClr val="tx1"/>
              </a:buClr>
              <a:buFont typeface="Times" panose="02020603050405020304" pitchFamily="18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buClr>
                <a:schemeClr val="tx1"/>
              </a:buClr>
              <a:buFont typeface="Times" panose="02020603050405020304" pitchFamily="18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buClr>
                <a:schemeClr val="tx1"/>
              </a:buClr>
              <a:buFont typeface="Times" panose="02020603050405020304" pitchFamily="18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Font typeface="Times" panose="02020603050405020304" pitchFamily="18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Font typeface="Times" panose="02020603050405020304" pitchFamily="18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Font typeface="Times" panose="02020603050405020304" pitchFamily="18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Font typeface="Times" panose="02020603050405020304" pitchFamily="18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en-US" altLang="en-US" sz="2400" dirty="0">
                <a:latin typeface="Times" panose="02020603050405020304" pitchFamily="18" charset="0"/>
              </a:rPr>
              <a:t>90-second bar</a:t>
            </a:r>
          </a:p>
        </p:txBody>
      </p:sp>
      <p:sp>
        <p:nvSpPr>
          <p:cNvPr id="7" name="Text Box 5"/>
          <p:cNvSpPr txBox="1">
            <a:spLocks noChangeArrowheads="1"/>
          </p:cNvSpPr>
          <p:nvPr/>
        </p:nvSpPr>
        <p:spPr bwMode="auto">
          <a:xfrm>
            <a:off x="3881438" y="4652963"/>
            <a:ext cx="1270000" cy="823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30000"/>
              </a:spcBef>
              <a:buClr>
                <a:schemeClr val="tx1"/>
              </a:buClr>
              <a:buFont typeface="Times" panose="02020603050405020304" pitchFamily="18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buClr>
                <a:schemeClr val="tx1"/>
              </a:buClr>
              <a:buFont typeface="Times" panose="02020603050405020304" pitchFamily="18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buClr>
                <a:schemeClr val="tx1"/>
              </a:buClr>
              <a:buFont typeface="Times" panose="02020603050405020304" pitchFamily="18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buClr>
                <a:schemeClr val="tx1"/>
              </a:buClr>
              <a:buFont typeface="Times" panose="02020603050405020304" pitchFamily="18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buClr>
                <a:schemeClr val="tx1"/>
              </a:buClr>
              <a:buFont typeface="Times" panose="02020603050405020304" pitchFamily="18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Font typeface="Times" panose="02020603050405020304" pitchFamily="18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Font typeface="Times" panose="02020603050405020304" pitchFamily="18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Font typeface="Times" panose="02020603050405020304" pitchFamily="18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Font typeface="Times" panose="02020603050405020304" pitchFamily="18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en-GB" altLang="en-US" sz="4800">
                <a:latin typeface="Times" panose="02020603050405020304" pitchFamily="18" charset="0"/>
              </a:rPr>
              <a:t>End</a:t>
            </a:r>
          </a:p>
        </p:txBody>
      </p:sp>
    </p:spTree>
  </p:cSld>
  <p:clrMapOvr>
    <a:masterClrMapping/>
  </p:clrMapOvr>
  <p:transition>
    <p:cut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90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900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ln>
            <a:miter lim="800000"/>
            <a:headEnd/>
            <a:tailEnd/>
          </a:ln>
          <a:extLst/>
        </p:spPr>
        <p:txBody>
          <a:bodyPr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pPr algn="ctr">
              <a:defRPr/>
            </a:pPr>
            <a:r>
              <a:rPr lang="en-US" dirty="0" smtClean="0"/>
              <a:t>Questions</a:t>
            </a:r>
            <a:endParaRPr lang="en-US" dirty="0"/>
          </a:p>
        </p:txBody>
      </p:sp>
      <p:sp>
        <p:nvSpPr>
          <p:cNvPr id="307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Times" panose="02020603050405020304" pitchFamily="18" charset="0"/>
              <a:buNone/>
              <a:defRPr/>
            </a:pPr>
            <a:r>
              <a:rPr lang="en-US" sz="2400" dirty="0" smtClean="0"/>
              <a:t>5. Explain the meaning of the Human Development Index. How is it calculated? What are the ranges of its value?</a:t>
            </a:r>
            <a:endParaRPr lang="en-US" sz="2400" dirty="0" smtClean="0"/>
          </a:p>
          <a:p>
            <a:pPr marL="650875" indent="-514350">
              <a:buFont typeface="Lucida Sans" pitchFamily="34" charset="0"/>
              <a:buAutoNum type="arabicPeriod"/>
              <a:defRPr/>
            </a:pPr>
            <a:endParaRPr lang="en-US" sz="2400" dirty="0" smtClean="0"/>
          </a:p>
        </p:txBody>
      </p:sp>
      <p:sp>
        <p:nvSpPr>
          <p:cNvPr id="76804" name="Slide Number Placeholder 3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chemeClr val="tx1"/>
              </a:buClr>
              <a:buFont typeface="Times" panose="02020603050405020304" pitchFamily="18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buClr>
                <a:schemeClr val="tx1"/>
              </a:buClr>
              <a:buFont typeface="Times" panose="02020603050405020304" pitchFamily="18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buClr>
                <a:schemeClr val="tx1"/>
              </a:buClr>
              <a:buFont typeface="Times" panose="02020603050405020304" pitchFamily="18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buClr>
                <a:schemeClr val="tx1"/>
              </a:buClr>
              <a:buFont typeface="Times" panose="02020603050405020304" pitchFamily="18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buClr>
                <a:schemeClr val="tx1"/>
              </a:buClr>
              <a:buFont typeface="Times" panose="02020603050405020304" pitchFamily="18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Font typeface="Times" panose="02020603050405020304" pitchFamily="18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Font typeface="Times" panose="02020603050405020304" pitchFamily="18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Font typeface="Times" panose="02020603050405020304" pitchFamily="18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Font typeface="Times" panose="02020603050405020304" pitchFamily="18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81789FA0-DD9C-4DC5-B7E4-9483C04A258A}" type="slidenum">
              <a:rPr lang="en-US" altLang="en-US" sz="1800" smtClean="0">
                <a:solidFill>
                  <a:srgbClr val="FAF199"/>
                </a:solidFill>
              </a:rPr>
              <a:pPr>
                <a:spcBef>
                  <a:spcPct val="0"/>
                </a:spcBef>
                <a:buClrTx/>
                <a:buFontTx/>
                <a:buNone/>
              </a:pPr>
              <a:t>8</a:t>
            </a:fld>
            <a:endParaRPr lang="en-US" altLang="en-US" sz="1800" dirty="0">
              <a:solidFill>
                <a:srgbClr val="FAF199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ECN4169</a:t>
            </a:r>
          </a:p>
        </p:txBody>
      </p:sp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0" y="5800725"/>
            <a:ext cx="8999538" cy="252413"/>
          </a:xfrm>
          <a:prstGeom prst="rect">
            <a:avLst/>
          </a:prstGeom>
          <a:gradFill rotWithShape="1">
            <a:gsLst>
              <a:gs pos="0">
                <a:srgbClr val="FFFF66"/>
              </a:gs>
              <a:gs pos="100000">
                <a:srgbClr val="FF3300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30000"/>
              </a:spcBef>
              <a:buClr>
                <a:schemeClr val="tx1"/>
              </a:buClr>
              <a:buFont typeface="Times" panose="02020603050405020304" pitchFamily="18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buClr>
                <a:schemeClr val="tx1"/>
              </a:buClr>
              <a:buFont typeface="Times" panose="02020603050405020304" pitchFamily="18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buClr>
                <a:schemeClr val="tx1"/>
              </a:buClr>
              <a:buFont typeface="Times" panose="02020603050405020304" pitchFamily="18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buClr>
                <a:schemeClr val="tx1"/>
              </a:buClr>
              <a:buFont typeface="Times" panose="02020603050405020304" pitchFamily="18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buClr>
                <a:schemeClr val="tx1"/>
              </a:buClr>
              <a:buFont typeface="Times" panose="02020603050405020304" pitchFamily="18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Font typeface="Times" panose="02020603050405020304" pitchFamily="18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Font typeface="Times" panose="02020603050405020304" pitchFamily="18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Font typeface="Times" panose="02020603050405020304" pitchFamily="18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Font typeface="Times" panose="02020603050405020304" pitchFamily="18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en-US" altLang="en-US" sz="2400" dirty="0">
                <a:latin typeface="Times" panose="02020603050405020304" pitchFamily="18" charset="0"/>
              </a:rPr>
              <a:t>90-second bar</a:t>
            </a:r>
          </a:p>
        </p:txBody>
      </p:sp>
      <p:sp>
        <p:nvSpPr>
          <p:cNvPr id="7" name="Text Box 5"/>
          <p:cNvSpPr txBox="1">
            <a:spLocks noChangeArrowheads="1"/>
          </p:cNvSpPr>
          <p:nvPr/>
        </p:nvSpPr>
        <p:spPr bwMode="auto">
          <a:xfrm>
            <a:off x="3881438" y="4652963"/>
            <a:ext cx="1270000" cy="823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30000"/>
              </a:spcBef>
              <a:buClr>
                <a:schemeClr val="tx1"/>
              </a:buClr>
              <a:buFont typeface="Times" panose="02020603050405020304" pitchFamily="18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buClr>
                <a:schemeClr val="tx1"/>
              </a:buClr>
              <a:buFont typeface="Times" panose="02020603050405020304" pitchFamily="18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buClr>
                <a:schemeClr val="tx1"/>
              </a:buClr>
              <a:buFont typeface="Times" panose="02020603050405020304" pitchFamily="18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buClr>
                <a:schemeClr val="tx1"/>
              </a:buClr>
              <a:buFont typeface="Times" panose="02020603050405020304" pitchFamily="18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buClr>
                <a:schemeClr val="tx1"/>
              </a:buClr>
              <a:buFont typeface="Times" panose="02020603050405020304" pitchFamily="18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Font typeface="Times" panose="02020603050405020304" pitchFamily="18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Font typeface="Times" panose="02020603050405020304" pitchFamily="18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Font typeface="Times" panose="02020603050405020304" pitchFamily="18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Font typeface="Times" panose="02020603050405020304" pitchFamily="18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en-GB" altLang="en-US" sz="4800">
                <a:latin typeface="Times" panose="02020603050405020304" pitchFamily="18" charset="0"/>
              </a:rPr>
              <a:t>End</a:t>
            </a:r>
          </a:p>
        </p:txBody>
      </p:sp>
    </p:spTree>
  </p:cSld>
  <p:clrMapOvr>
    <a:masterClrMapping/>
  </p:clrMapOvr>
  <p:transition>
    <p:cut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90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900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ln>
            <a:miter lim="800000"/>
            <a:headEnd/>
            <a:tailEnd/>
          </a:ln>
          <a:extLst/>
        </p:spPr>
        <p:txBody>
          <a:bodyPr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pPr algn="ctr">
              <a:defRPr/>
            </a:pPr>
            <a:r>
              <a:rPr lang="en-US" dirty="0" smtClean="0"/>
              <a:t>Questions</a:t>
            </a:r>
            <a:endParaRPr lang="en-US" dirty="0"/>
          </a:p>
        </p:txBody>
      </p:sp>
      <p:sp>
        <p:nvSpPr>
          <p:cNvPr id="307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Times" panose="02020603050405020304" pitchFamily="18" charset="0"/>
              <a:buNone/>
              <a:defRPr/>
            </a:pPr>
            <a:r>
              <a:rPr lang="en-US" sz="2400" dirty="0" smtClean="0"/>
              <a:t>6. What is the difference between economic growth and economic development?</a:t>
            </a:r>
            <a:endParaRPr lang="en-US" sz="2400" dirty="0" smtClean="0"/>
          </a:p>
        </p:txBody>
      </p:sp>
      <p:sp>
        <p:nvSpPr>
          <p:cNvPr id="78852" name="Slide Number Placeholder 3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chemeClr val="tx1"/>
              </a:buClr>
              <a:buFont typeface="Times" panose="02020603050405020304" pitchFamily="18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buClr>
                <a:schemeClr val="tx1"/>
              </a:buClr>
              <a:buFont typeface="Times" panose="02020603050405020304" pitchFamily="18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buClr>
                <a:schemeClr val="tx1"/>
              </a:buClr>
              <a:buFont typeface="Times" panose="02020603050405020304" pitchFamily="18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buClr>
                <a:schemeClr val="tx1"/>
              </a:buClr>
              <a:buFont typeface="Times" panose="02020603050405020304" pitchFamily="18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buClr>
                <a:schemeClr val="tx1"/>
              </a:buClr>
              <a:buFont typeface="Times" panose="02020603050405020304" pitchFamily="18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Font typeface="Times" panose="02020603050405020304" pitchFamily="18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Font typeface="Times" panose="02020603050405020304" pitchFamily="18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Font typeface="Times" panose="02020603050405020304" pitchFamily="18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Font typeface="Times" panose="02020603050405020304" pitchFamily="18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7D73AB1B-7F9E-4BF9-97B6-59618DF5904A}" type="slidenum">
              <a:rPr lang="en-US" altLang="en-US" sz="1800" smtClean="0">
                <a:solidFill>
                  <a:srgbClr val="FAF199"/>
                </a:solidFill>
              </a:rPr>
              <a:pPr>
                <a:spcBef>
                  <a:spcPct val="0"/>
                </a:spcBef>
                <a:buClrTx/>
                <a:buFontTx/>
                <a:buNone/>
              </a:pPr>
              <a:t>9</a:t>
            </a:fld>
            <a:endParaRPr lang="en-US" altLang="en-US" sz="1800" dirty="0">
              <a:solidFill>
                <a:srgbClr val="FAF199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ECN4169</a:t>
            </a:r>
          </a:p>
        </p:txBody>
      </p:sp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0" y="5800725"/>
            <a:ext cx="8999538" cy="252413"/>
          </a:xfrm>
          <a:prstGeom prst="rect">
            <a:avLst/>
          </a:prstGeom>
          <a:gradFill rotWithShape="1">
            <a:gsLst>
              <a:gs pos="0">
                <a:srgbClr val="FFFF66"/>
              </a:gs>
              <a:gs pos="100000">
                <a:srgbClr val="FF3300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30000"/>
              </a:spcBef>
              <a:buClr>
                <a:schemeClr val="tx1"/>
              </a:buClr>
              <a:buFont typeface="Times" panose="02020603050405020304" pitchFamily="18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buClr>
                <a:schemeClr val="tx1"/>
              </a:buClr>
              <a:buFont typeface="Times" panose="02020603050405020304" pitchFamily="18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buClr>
                <a:schemeClr val="tx1"/>
              </a:buClr>
              <a:buFont typeface="Times" panose="02020603050405020304" pitchFamily="18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buClr>
                <a:schemeClr val="tx1"/>
              </a:buClr>
              <a:buFont typeface="Times" panose="02020603050405020304" pitchFamily="18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buClr>
                <a:schemeClr val="tx1"/>
              </a:buClr>
              <a:buFont typeface="Times" panose="02020603050405020304" pitchFamily="18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Font typeface="Times" panose="02020603050405020304" pitchFamily="18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Font typeface="Times" panose="02020603050405020304" pitchFamily="18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Font typeface="Times" panose="02020603050405020304" pitchFamily="18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Font typeface="Times" panose="02020603050405020304" pitchFamily="18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en-US" altLang="en-US" sz="2400" dirty="0">
                <a:latin typeface="Times" panose="02020603050405020304" pitchFamily="18" charset="0"/>
              </a:rPr>
              <a:t>90-second bar</a:t>
            </a:r>
          </a:p>
        </p:txBody>
      </p:sp>
      <p:sp>
        <p:nvSpPr>
          <p:cNvPr id="7" name="Text Box 5"/>
          <p:cNvSpPr txBox="1">
            <a:spLocks noChangeArrowheads="1"/>
          </p:cNvSpPr>
          <p:nvPr/>
        </p:nvSpPr>
        <p:spPr bwMode="auto">
          <a:xfrm>
            <a:off x="3881438" y="4652963"/>
            <a:ext cx="1270000" cy="823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30000"/>
              </a:spcBef>
              <a:buClr>
                <a:schemeClr val="tx1"/>
              </a:buClr>
              <a:buFont typeface="Times" panose="02020603050405020304" pitchFamily="18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buClr>
                <a:schemeClr val="tx1"/>
              </a:buClr>
              <a:buFont typeface="Times" panose="02020603050405020304" pitchFamily="18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buClr>
                <a:schemeClr val="tx1"/>
              </a:buClr>
              <a:buFont typeface="Times" panose="02020603050405020304" pitchFamily="18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buClr>
                <a:schemeClr val="tx1"/>
              </a:buClr>
              <a:buFont typeface="Times" panose="02020603050405020304" pitchFamily="18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buClr>
                <a:schemeClr val="tx1"/>
              </a:buClr>
              <a:buFont typeface="Times" panose="02020603050405020304" pitchFamily="18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Font typeface="Times" panose="02020603050405020304" pitchFamily="18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Font typeface="Times" panose="02020603050405020304" pitchFamily="18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Font typeface="Times" panose="02020603050405020304" pitchFamily="18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Font typeface="Times" panose="02020603050405020304" pitchFamily="18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en-GB" altLang="en-US" sz="4800">
                <a:latin typeface="Times" panose="02020603050405020304" pitchFamily="18" charset="0"/>
              </a:rPr>
              <a:t>End</a:t>
            </a:r>
          </a:p>
        </p:txBody>
      </p:sp>
    </p:spTree>
  </p:cSld>
  <p:clrMapOvr>
    <a:masterClrMapping/>
  </p:clrMapOvr>
  <p:transition>
    <p:cut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90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900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</p:bldLst>
  </p:timing>
</p:sld>
</file>

<file path=ppt/theme/theme1.xml><?xml version="1.0" encoding="utf-8"?>
<a:theme xmlns:a="http://schemas.openxmlformats.org/drawingml/2006/main" name="Rejda_template">
  <a:themeElements>
    <a:clrScheme name="Rejda_template 2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Rejda_templat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 pitchFamily="18" charset="0"/>
          </a:defRPr>
        </a:defPPr>
      </a:lstStyle>
    </a:lnDef>
  </a:objectDefaults>
  <a:extraClrSchemeLst>
    <a:extraClrScheme>
      <a:clrScheme name="Rejda_template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ejda_template 2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ejda_template 3">
        <a:dk1>
          <a:srgbClr val="000000"/>
        </a:dk1>
        <a:lt1>
          <a:srgbClr val="FFFFFF"/>
        </a:lt1>
        <a:dk2>
          <a:srgbClr val="000000"/>
        </a:dk2>
        <a:lt2>
          <a:srgbClr val="5F5F5F"/>
        </a:lt2>
        <a:accent1>
          <a:srgbClr val="EAEAEA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F3F3F3"/>
        </a:accent5>
        <a:accent6>
          <a:srgbClr val="737373"/>
        </a:accent6>
        <a:hlink>
          <a:srgbClr val="4D4D4D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ejda_template 4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ejda_template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ejda_template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ejda_template 7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TodaroSmith_EconDev_ch01</Template>
  <TotalTime>1342</TotalTime>
  <Words>268</Words>
  <Application>Microsoft Office PowerPoint</Application>
  <PresentationFormat>On-screen Show (4:3)</PresentationFormat>
  <Paragraphs>74</Paragraphs>
  <Slides>10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6" baseType="lpstr">
      <vt:lpstr>Arial</vt:lpstr>
      <vt:lpstr>Lucida Sans</vt:lpstr>
      <vt:lpstr>Times</vt:lpstr>
      <vt:lpstr>Times New Roman</vt:lpstr>
      <vt:lpstr>Wingdings 2</vt:lpstr>
      <vt:lpstr>Rejda_template</vt:lpstr>
      <vt:lpstr>Chapters 1-2</vt:lpstr>
      <vt:lpstr>Outline</vt:lpstr>
      <vt:lpstr>Questions</vt:lpstr>
      <vt:lpstr>Questions</vt:lpstr>
      <vt:lpstr>Questions</vt:lpstr>
      <vt:lpstr>Questions</vt:lpstr>
      <vt:lpstr>Questions</vt:lpstr>
      <vt:lpstr>Questions</vt:lpstr>
      <vt:lpstr>Questions</vt:lpstr>
      <vt:lpstr>Questions</vt:lpstr>
    </vt:vector>
  </TitlesOfParts>
  <Company>© 2009 Pearson Addison-Wesley. All rights reserved.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Chapter 2</dc:title>
  <dc:subject>Comparative Economic Development</dc:subject>
  <dc:creator>Michael P. Todaro</dc:creator>
  <cp:lastModifiedBy>Reviewer</cp:lastModifiedBy>
  <cp:revision>197</cp:revision>
  <dcterms:created xsi:type="dcterms:W3CDTF">1999-06-04T19:04:08Z</dcterms:created>
  <dcterms:modified xsi:type="dcterms:W3CDTF">2021-09-01T12:07:24Z</dcterms:modified>
</cp:coreProperties>
</file>