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261" r:id="rId3"/>
    <p:sldId id="315" r:id="rId4"/>
    <p:sldId id="287" r:id="rId5"/>
    <p:sldId id="316" r:id="rId6"/>
    <p:sldId id="318" r:id="rId7"/>
    <p:sldId id="286" r:id="rId8"/>
    <p:sldId id="266" r:id="rId9"/>
    <p:sldId id="267" r:id="rId10"/>
    <p:sldId id="268" r:id="rId11"/>
    <p:sldId id="289" r:id="rId12"/>
    <p:sldId id="290" r:id="rId13"/>
    <p:sldId id="291" r:id="rId14"/>
    <p:sldId id="295" r:id="rId15"/>
    <p:sldId id="269" r:id="rId16"/>
    <p:sldId id="293" r:id="rId17"/>
    <p:sldId id="311" r:id="rId18"/>
    <p:sldId id="312" r:id="rId19"/>
    <p:sldId id="313" r:id="rId20"/>
    <p:sldId id="314" r:id="rId21"/>
    <p:sldId id="292" r:id="rId22"/>
    <p:sldId id="305" r:id="rId23"/>
    <p:sldId id="306" r:id="rId24"/>
    <p:sldId id="297" r:id="rId25"/>
    <p:sldId id="298" r:id="rId26"/>
    <p:sldId id="301" r:id="rId27"/>
    <p:sldId id="319" r:id="rId28"/>
    <p:sldId id="320" r:id="rId29"/>
    <p:sldId id="307" r:id="rId30"/>
    <p:sldId id="309" r:id="rId31"/>
    <p:sldId id="310" r:id="rId32"/>
    <p:sldId id="321" r:id="rId33"/>
    <p:sldId id="322" r:id="rId34"/>
    <p:sldId id="323" r:id="rId35"/>
    <p:sldId id="324" r:id="rId36"/>
    <p:sldId id="25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a:srgbClr val="00602B"/>
    <a:srgbClr val="007A3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43" autoAdjust="0"/>
  </p:normalViewPr>
  <p:slideViewPr>
    <p:cSldViewPr>
      <p:cViewPr varScale="1">
        <p:scale>
          <a:sx n="60" d="100"/>
          <a:sy n="60" d="100"/>
        </p:scale>
        <p:origin x="-86" y="-1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EBA7F6-3CC3-4431-AF8C-389DE2A33B66}" type="datetimeFigureOut">
              <a:rPr lang="en-US" smtClean="0"/>
              <a:pPr/>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BFCD6-71A1-455A-ADC3-80EF73D56F6E}" type="slidenum">
              <a:rPr lang="en-US" smtClean="0"/>
              <a:pPr/>
              <a:t>‹#›</a:t>
            </a:fld>
            <a:endParaRPr lang="en-US"/>
          </a:p>
        </p:txBody>
      </p:sp>
    </p:spTree>
    <p:extLst>
      <p:ext uri="{BB962C8B-B14F-4D97-AF65-F5344CB8AC3E}">
        <p14:creationId xmlns="" xmlns:p14="http://schemas.microsoft.com/office/powerpoint/2010/main" val="1710470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49A999F-866E-40FD-813B-6A1D9B86FB8D}" type="slidenum">
              <a:rPr lang="en-US" altLang="en-US">
                <a:latin typeface="Times New Roman" pitchFamily="18" charset="0"/>
              </a:rPr>
              <a:pPr>
                <a:defRPr/>
              </a:pPr>
              <a:t>4</a:t>
            </a:fld>
            <a:endParaRPr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xfrm>
            <a:off x="609600" y="4191000"/>
            <a:ext cx="5029200" cy="4114800"/>
          </a:xfrm>
          <a:solidFill>
            <a:srgbClr val="FFFFFF"/>
          </a:solidFill>
          <a:ln>
            <a:solidFill>
              <a:srgbClr val="000000"/>
            </a:solidFill>
          </a:ln>
        </p:spPr>
        <p:txBody>
          <a:bodyPr/>
          <a:lstStyle/>
          <a:p>
            <a:pPr>
              <a:spcBef>
                <a:spcPts val="500"/>
              </a:spcBef>
              <a:spcAft>
                <a:spcPts val="500"/>
              </a:spcAft>
            </a:pPr>
            <a:r>
              <a:rPr lang="en-US" sz="1400" b="1" dirty="0" smtClean="0"/>
              <a:t>Barry Commoner</a:t>
            </a:r>
            <a:r>
              <a:rPr lang="en-US" sz="1400" dirty="0" smtClean="0"/>
              <a:t> 1917 – 2012, American biologist, college professor and politician. He was among the founders of the modern environmental movement.</a:t>
            </a:r>
            <a:endParaRPr lang="ru-RU" altLang="en-US" sz="1400" dirty="0" smtClean="0">
              <a:latin typeface="Arial" charset="0"/>
              <a:ea typeface="Arial Unicode MS" pitchFamily="34" charset="-128"/>
              <a:cs typeface="Arial Unicode MS"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Harmless species resembles </a:t>
            </a:r>
            <a:r>
              <a:rPr lang="en-US" smtClean="0"/>
              <a:t>dangerous species</a:t>
            </a:r>
            <a:endParaRPr lang="en-US"/>
          </a:p>
        </p:txBody>
      </p:sp>
      <p:sp>
        <p:nvSpPr>
          <p:cNvPr id="4" name="Slide Number Placeholder 3"/>
          <p:cNvSpPr>
            <a:spLocks noGrp="1"/>
          </p:cNvSpPr>
          <p:nvPr>
            <p:ph type="sldNum" sz="quarter" idx="10"/>
          </p:nvPr>
        </p:nvSpPr>
        <p:spPr/>
        <p:txBody>
          <a:bodyPr/>
          <a:lstStyle/>
          <a:p>
            <a:fld id="{BD0BFCD6-71A1-455A-ADC3-80EF73D56F6E}"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848C287-2210-4F5F-8D6A-CADC6B561AAE}" type="slidenum">
              <a:rPr lang="en-US" altLang="en-US" smtClean="0"/>
              <a:pPr/>
              <a:t>31</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508" y="4344135"/>
            <a:ext cx="5028986" cy="4114800"/>
          </a:xfrm>
          <a:noFill/>
          <a:ln/>
        </p:spPr>
        <p:txBody>
          <a:bodyPr/>
          <a:lstStyle/>
          <a:p>
            <a:pPr eaLnBrk="1" hangingPunct="1"/>
            <a:r>
              <a:rPr lang="en-US" altLang="en-US" dirty="0" smtClean="0"/>
              <a:t>Communities are characterized by:</a:t>
            </a:r>
          </a:p>
          <a:p>
            <a:pPr marL="228600" indent="-228600" eaLnBrk="1" hangingPunct="1">
              <a:buAutoNum type="alphaLcParenR"/>
            </a:pPr>
            <a:r>
              <a:rPr lang="en-US" altLang="en-US" dirty="0" smtClean="0"/>
              <a:t>primary productivity, which is defined as the raw amount of biomass production, or how much solar energy is converted into chemical E thru photosynthesis.  For instance, the primary productivity of something like a wheat field would be centered mostly around the growth of the wheat</a:t>
            </a:r>
            <a:r>
              <a:rPr lang="en-US" altLang="en-US" smtClean="0"/>
              <a:t>.  </a:t>
            </a: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CFE98EF-1CFA-46F5-B6A8-D3EF499E3E5B}" type="slidenum">
              <a:rPr lang="en-US" altLang="en-US" smtClean="0"/>
              <a:pPr/>
              <a:t>32</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4508" y="4344135"/>
            <a:ext cx="5028986" cy="4114800"/>
          </a:xfrm>
          <a:noFill/>
          <a:ln/>
        </p:spPr>
        <p:txBody>
          <a:bodyPr/>
          <a:lstStyle/>
          <a:p>
            <a:pPr eaLnBrk="1" hangingPunct="1"/>
            <a:r>
              <a:rPr lang="en-US" dirty="0" smtClean="0"/>
              <a:t>is the gradual process by which ecosystems change and develop over time. Nothing remains the same and habitats are constantly changing.</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390C6B1-FAA1-43DF-AE4A-145C7B7CE350}" type="slidenum">
              <a:rPr lang="en-US" altLang="en-US" smtClean="0"/>
              <a:pPr/>
              <a:t>33</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508" y="4344135"/>
            <a:ext cx="5028986" cy="4114800"/>
          </a:xfrm>
          <a:noFill/>
          <a:ln/>
        </p:spPr>
        <p:txBody>
          <a:bodyPr/>
          <a:lstStyle/>
          <a:p>
            <a:pPr eaLnBrk="1" hangingPunct="1"/>
            <a:r>
              <a:rPr lang="en-US" altLang="en-US" dirty="0" smtClean="0"/>
              <a:t>This slide shows primary succession on exposed rocks such as after a volcanic eruption or landslide.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F9BB200-8436-4148-B2A4-B0B833454BE2}" type="slidenum">
              <a:rPr lang="en-US" altLang="en-US" smtClean="0"/>
              <a:pPr/>
              <a:t>34</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508" y="4344135"/>
            <a:ext cx="5028986" cy="4114800"/>
          </a:xfrm>
          <a:noFill/>
          <a:ln/>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BFCD6-71A1-455A-ADC3-80EF73D56F6E}" type="slidenum">
              <a:rPr lang="en-US" smtClean="0"/>
              <a:pPr/>
              <a:t>35</a:t>
            </a:fld>
            <a:endParaRPr lang="en-US"/>
          </a:p>
        </p:txBody>
      </p:sp>
    </p:spTree>
    <p:extLst>
      <p:ext uri="{BB962C8B-B14F-4D97-AF65-F5344CB8AC3E}">
        <p14:creationId xmlns="" xmlns:p14="http://schemas.microsoft.com/office/powerpoint/2010/main" val="110097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Comic Sans MS" pitchFamily="66" charset="0"/>
              </a:rPr>
              <a:t>Bacteria</a:t>
            </a:r>
          </a:p>
          <a:p>
            <a:endParaRPr lang="en-US" dirty="0"/>
          </a:p>
        </p:txBody>
      </p:sp>
      <p:sp>
        <p:nvSpPr>
          <p:cNvPr id="4" name="Slide Number Placeholder 3"/>
          <p:cNvSpPr>
            <a:spLocks noGrp="1"/>
          </p:cNvSpPr>
          <p:nvPr>
            <p:ph type="sldNum" sz="quarter" idx="10"/>
          </p:nvPr>
        </p:nvSpPr>
        <p:spPr/>
        <p:txBody>
          <a:bodyPr/>
          <a:lstStyle/>
          <a:p>
            <a:fld id="{BD0BFCD6-71A1-455A-ADC3-80EF73D56F6E}"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dirty="0" smtClean="0"/>
              <a:t>Food chains and food webs describe the eating relationships between species in an ecosystem</a:t>
            </a:r>
          </a:p>
          <a:p>
            <a:pPr eaLnBrk="1" hangingPunct="1"/>
            <a:r>
              <a:rPr lang="en-US" altLang="en-US" dirty="0" err="1" smtClean="0"/>
              <a:t>Trophic</a:t>
            </a:r>
            <a:r>
              <a:rPr lang="en-US" altLang="en-US" dirty="0" smtClean="0"/>
              <a:t> level—each level in a food chain</a:t>
            </a:r>
          </a:p>
          <a:p>
            <a:pPr eaLnBrk="1" hangingPunct="1"/>
            <a:r>
              <a:rPr lang="en-US" altLang="en-US" b="1" dirty="0" smtClean="0"/>
              <a:t>Herbivores -  o</a:t>
            </a:r>
            <a:r>
              <a:rPr lang="en-US" altLang="en-US" dirty="0" smtClean="0"/>
              <a:t>rganisms that eat only plants; </a:t>
            </a:r>
          </a:p>
          <a:p>
            <a:pPr eaLnBrk="1" hangingPunct="1"/>
            <a:r>
              <a:rPr lang="en-US" altLang="en-US" b="1" dirty="0" smtClean="0"/>
              <a:t>Carnivores -  </a:t>
            </a:r>
            <a:r>
              <a:rPr lang="en-US" altLang="en-US" dirty="0" smtClean="0"/>
              <a:t>organisms that eat only animals;</a:t>
            </a:r>
          </a:p>
          <a:p>
            <a:pPr eaLnBrk="1" hangingPunct="1"/>
            <a:r>
              <a:rPr lang="en-US" altLang="en-US" b="1" dirty="0" smtClean="0"/>
              <a:t>Omnivores - </a:t>
            </a:r>
            <a:r>
              <a:rPr lang="en-US" altLang="en-US" dirty="0" smtClean="0"/>
              <a:t>organisms that eat both plants and animals.</a:t>
            </a:r>
          </a:p>
          <a:p>
            <a:pPr eaLnBrk="1" hangingPunct="1"/>
            <a:r>
              <a:rPr lang="en-US" altLang="en-US" b="1" dirty="0" err="1" smtClean="0"/>
              <a:t>Detritivore</a:t>
            </a:r>
            <a:r>
              <a:rPr lang="en-US" altLang="en-US" dirty="0" err="1" smtClean="0"/>
              <a:t>s</a:t>
            </a:r>
            <a:r>
              <a:rPr lang="en-US" altLang="en-US" dirty="0" smtClean="0"/>
              <a:t>:  consume organic matter such as animal carcasses, leaf litter, feces (detritus): snails, crabs, clams, worms, termites, beetles, snails</a:t>
            </a:r>
          </a:p>
          <a:p>
            <a:pPr eaLnBrk="1" hangingPunct="1"/>
            <a:r>
              <a:rPr lang="en-US" altLang="en-US" b="1" dirty="0" smtClean="0"/>
              <a:t>Decomposer: </a:t>
            </a:r>
            <a:r>
              <a:rPr lang="en-US" altLang="en-US" dirty="0" smtClean="0"/>
              <a:t>Fungus or bacterium that breaks dead organic material into smaller molecules and uses some of the product for E.  Some of the material goes back into the Earth.</a:t>
            </a:r>
          </a:p>
          <a:p>
            <a:endParaRPr lang="en-US" dirty="0"/>
          </a:p>
        </p:txBody>
      </p:sp>
      <p:sp>
        <p:nvSpPr>
          <p:cNvPr id="4" name="Slide Number Placeholder 3"/>
          <p:cNvSpPr>
            <a:spLocks noGrp="1"/>
          </p:cNvSpPr>
          <p:nvPr>
            <p:ph type="sldNum" sz="quarter" idx="10"/>
          </p:nvPr>
        </p:nvSpPr>
        <p:spPr/>
        <p:txBody>
          <a:bodyPr/>
          <a:lstStyle/>
          <a:p>
            <a:fld id="{BD0BFCD6-71A1-455A-ADC3-80EF73D56F6E}"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JacksHouse.gif – see in lecture folder</a:t>
            </a:r>
            <a:endParaRPr lang="ru-RU"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Matter itself is not created or destroyed as it's used, and theoretically, it can be recycled endlessly. </a:t>
            </a:r>
            <a:endParaRPr lang="en-US" dirty="0"/>
          </a:p>
        </p:txBody>
      </p:sp>
      <p:sp>
        <p:nvSpPr>
          <p:cNvPr id="4" name="Slide Number Placeholder 3"/>
          <p:cNvSpPr>
            <a:spLocks noGrp="1"/>
          </p:cNvSpPr>
          <p:nvPr>
            <p:ph type="sldNum" sz="quarter" idx="10"/>
          </p:nvPr>
        </p:nvSpPr>
        <p:spPr/>
        <p:txBody>
          <a:bodyPr/>
          <a:lstStyle/>
          <a:p>
            <a:fld id="{BD0BFCD6-71A1-455A-ADC3-80EF73D56F6E}"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AU" altLang="en-US" sz="1000" smtClean="0">
                <a:effectLst>
                  <a:outerShdw blurRad="38100" dist="38100" dir="2700000" algn="tl">
                    <a:srgbClr val="C0C0C0"/>
                  </a:outerShdw>
                </a:effectLst>
              </a:rPr>
              <a:t>BIOTIC - </a:t>
            </a:r>
            <a:r>
              <a:rPr lang="ru-RU" altLang="en-US" sz="1000" smtClean="0">
                <a:effectLst>
                  <a:outerShdw blurRad="38100" dist="38100" dir="2700000" algn="tl">
                    <a:srgbClr val="C0C0C0"/>
                  </a:outerShdw>
                </a:effectLst>
              </a:rPr>
              <a:t>живой</a:t>
            </a:r>
          </a:p>
          <a:p>
            <a:pPr>
              <a:defRPr/>
            </a:pPr>
            <a:endParaRPr lang="ru-RU"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8E55A14-35BC-4DF1-B5E0-BA610E39F89A}" type="slidenum">
              <a:rPr lang="en-US" altLang="en-US" smtClean="0"/>
              <a:pPr/>
              <a:t>26</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508" y="4344135"/>
            <a:ext cx="5028986" cy="4114800"/>
          </a:xfrm>
          <a:noFill/>
          <a:ln/>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89B433F-EB3A-4033-8314-5E08BBCF2FA7}" type="slidenum">
              <a:rPr lang="en-US" altLang="en-US" smtClean="0"/>
              <a:pPr/>
              <a:t>27</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508" y="4344135"/>
            <a:ext cx="5028986" cy="4114800"/>
          </a:xfrm>
          <a:noFill/>
          <a:ln/>
        </p:spPr>
        <p:txBody>
          <a:bodyPr/>
          <a:lstStyle/>
          <a:p>
            <a:pPr marL="228600" indent="-228600" eaLnBrk="1" hangingPunct="1"/>
            <a:r>
              <a:rPr lang="en-US" altLang="en-US" sz="1000" i="1" smtClean="0"/>
              <a:t>Symbiosis </a:t>
            </a:r>
            <a:r>
              <a:rPr lang="en-US" altLang="en-US" sz="1000" smtClean="0"/>
              <a:t> is "the intimate living together of members of 2 different species."  3 types of symbiosis:</a:t>
            </a:r>
          </a:p>
          <a:p>
            <a:pPr marL="228600" indent="-228600" eaLnBrk="1" hangingPunct="1"/>
            <a:r>
              <a:rPr lang="en-US" altLang="en-US" sz="1000" i="1" smtClean="0"/>
              <a:t>Commensalism</a:t>
            </a:r>
            <a:r>
              <a:rPr lang="en-US" altLang="en-US" sz="1000" smtClean="0"/>
              <a:t> is a type of species interaction in which one member of the interaction benefits and the other neither gains nor loses: </a:t>
            </a:r>
            <a:r>
              <a:rPr lang="en-US" altLang="en-US" sz="1000" b="1" smtClean="0"/>
              <a:t>barnacle </a:t>
            </a:r>
            <a:r>
              <a:rPr lang="en-US" altLang="en-US" sz="900" smtClean="0"/>
              <a:t>(</a:t>
            </a:r>
            <a:r>
              <a:rPr lang="ru-RU" altLang="en-US" sz="900" smtClean="0"/>
              <a:t>казарка, морская уточка) </a:t>
            </a:r>
            <a:r>
              <a:rPr lang="en-US" altLang="en-US" sz="1000" b="1" smtClean="0"/>
              <a:t>riding on a turtle shell</a:t>
            </a:r>
            <a:r>
              <a:rPr lang="en-US" altLang="en-US" sz="1000" smtClean="0"/>
              <a:t>.  The barnacle benefits</a:t>
            </a:r>
            <a:r>
              <a:rPr lang="ru-RU" altLang="en-US" sz="1000" smtClean="0"/>
              <a:t>:</a:t>
            </a:r>
            <a:r>
              <a:rPr lang="en-US" altLang="en-US" sz="1000" smtClean="0"/>
              <a:t> place to anchor and live.  The turtle is indifferent to the barnacle. </a:t>
            </a:r>
          </a:p>
          <a:p>
            <a:pPr marL="228600" indent="-228600" eaLnBrk="1" hangingPunct="1"/>
            <a:r>
              <a:rPr lang="en-US" altLang="en-US" sz="1000" i="1" smtClean="0"/>
              <a:t>Mutualism</a:t>
            </a:r>
            <a:r>
              <a:rPr lang="en-US" altLang="en-US" sz="1000" smtClean="0"/>
              <a:t>: is the relationship between red alder (ольха) and the tiny soil bacteria </a:t>
            </a:r>
            <a:r>
              <a:rPr lang="en-US" altLang="en-US" sz="1000" i="1" smtClean="0"/>
              <a:t>Frankia</a:t>
            </a:r>
            <a:r>
              <a:rPr lang="en-US" altLang="en-US" sz="1000" smtClean="0"/>
              <a:t>  that forms </a:t>
            </a:r>
            <a:r>
              <a:rPr lang="en-US" altLang="en-US" sz="1000" b="1" smtClean="0"/>
              <a:t>nodules in the alder's roots</a:t>
            </a:r>
            <a:r>
              <a:rPr lang="ru-RU" altLang="en-US" sz="1000" b="1" smtClean="0"/>
              <a:t> – </a:t>
            </a:r>
            <a:r>
              <a:rPr lang="en-US" altLang="en-US" sz="1000" b="1" smtClean="0"/>
              <a:t>N-fixing bacteria</a:t>
            </a:r>
            <a:r>
              <a:rPr lang="en-US" altLang="en-US" sz="1000" smtClean="0"/>
              <a:t>. </a:t>
            </a:r>
            <a:r>
              <a:rPr lang="en-US" altLang="en-US" sz="1000" i="1" smtClean="0"/>
              <a:t>Frankia</a:t>
            </a:r>
            <a:r>
              <a:rPr lang="en-US" altLang="en-US" sz="1000" smtClean="0"/>
              <a:t> produces </a:t>
            </a:r>
            <a:r>
              <a:rPr lang="en-US" altLang="en-US" sz="1000" b="1" smtClean="0"/>
              <a:t>N that the alder needs</a:t>
            </a:r>
            <a:r>
              <a:rPr lang="en-US" altLang="en-US" sz="1000" smtClean="0"/>
              <a:t>, and the bacteria receives food, from the alder. </a:t>
            </a:r>
          </a:p>
          <a:p>
            <a:pPr marL="228600" indent="-228600" eaLnBrk="1" hangingPunct="1"/>
            <a:r>
              <a:rPr lang="en-US" altLang="en-US" sz="1000" i="1" smtClean="0"/>
              <a:t>Parasitism</a:t>
            </a:r>
            <a:r>
              <a:rPr lang="en-US" altLang="en-US" sz="1000" smtClean="0"/>
              <a:t> is another type of symbioses: an intestinal fluke that lives within the organism using the organism's food and energy to its benefit and the host's detriment. Harm to the host because the parasite is robbing it of food.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4148E95-D3C8-43A1-8B32-63DCF350B2F3}" type="slidenum">
              <a:rPr lang="en-US" altLang="en-US" smtClean="0"/>
              <a:pPr/>
              <a:t>28</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508" y="4344135"/>
            <a:ext cx="5028986"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z="9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7000">
                <a:effectLst>
                  <a:outerShdw blurRad="38100" dist="38100" dir="2700000" algn="tl">
                    <a:srgbClr val="000000">
                      <a:alpha val="43137"/>
                    </a:srgbClr>
                  </a:outerShdw>
                </a:effectLst>
                <a:latin typeface="Freestyle Script" pitchFamily="66"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B049CC-5274-4969-8793-E31D8AFA5882}"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7619-2079-4DD6-A10E-DC5D548FA5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54B6D-1B19-40B2-90DF-6C2E00F1982B}"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7619-2079-4DD6-A10E-DC5D548FA5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7BD47-6D38-4EBC-94A6-215AC6887447}"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7619-2079-4DD6-A10E-DC5D548FA5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aiandra GD"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Tempus Sans ITC" pitchFamily="82" charset="0"/>
              </a:defRPr>
            </a:lvl1pPr>
            <a:lvl2pPr>
              <a:defRPr>
                <a:latin typeface="Tempus Sans ITC" pitchFamily="82" charset="0"/>
              </a:defRPr>
            </a:lvl2pPr>
            <a:lvl3pPr>
              <a:defRPr>
                <a:latin typeface="Tempus Sans ITC" pitchFamily="82" charset="0"/>
              </a:defRPr>
            </a:lvl3pPr>
            <a:lvl4pPr>
              <a:defRPr>
                <a:latin typeface="Tempus Sans ITC" pitchFamily="82" charset="0"/>
              </a:defRPr>
            </a:lvl4pPr>
            <a:lvl5pPr>
              <a:defRPr>
                <a:latin typeface="Tempus Sans ITC" pitchFamily="8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E8D3AA-06A1-468F-96B9-0C3032C32380}"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7619-2079-4DD6-A10E-DC5D548FA597}" type="slidenum">
              <a:rPr lang="en-US" smtClean="0"/>
              <a:pPr/>
              <a:t>‹#›</a:t>
            </a:fld>
            <a:endParaRPr lang="en-US"/>
          </a:p>
        </p:txBody>
      </p:sp>
      <p:pic>
        <p:nvPicPr>
          <p:cNvPr id="1029" name="Picture 5"/>
          <p:cNvPicPr>
            <a:picLocks noChangeAspect="1" noChangeArrowheads="1"/>
          </p:cNvPicPr>
          <p:nvPr userDrawn="1"/>
        </p:nvPicPr>
        <p:blipFill>
          <a:blip r:embed="rId3" cstate="print"/>
          <a:srcRect/>
          <a:stretch>
            <a:fillRect/>
          </a:stretch>
        </p:blipFill>
        <p:spPr bwMode="auto">
          <a:xfrm>
            <a:off x="0" y="4876800"/>
            <a:ext cx="520700" cy="609600"/>
          </a:xfrm>
          <a:prstGeom prst="rect">
            <a:avLst/>
          </a:prstGeom>
          <a:noFill/>
          <a:ln w="9525">
            <a:noFill/>
            <a:miter lim="800000"/>
            <a:headEnd/>
            <a:tailEnd/>
          </a:ln>
          <a:effectLst/>
        </p:spPr>
      </p:pic>
      <p:pic>
        <p:nvPicPr>
          <p:cNvPr id="1030" name="Picture 6"/>
          <p:cNvPicPr>
            <a:picLocks noChangeAspect="1" noChangeArrowheads="1"/>
          </p:cNvPicPr>
          <p:nvPr userDrawn="1"/>
        </p:nvPicPr>
        <p:blipFill>
          <a:blip r:embed="rId3" cstate="print"/>
          <a:srcRect/>
          <a:stretch>
            <a:fillRect/>
          </a:stretch>
        </p:blipFill>
        <p:spPr bwMode="auto">
          <a:xfrm>
            <a:off x="762000" y="6322741"/>
            <a:ext cx="457200" cy="535259"/>
          </a:xfrm>
          <a:prstGeom prst="rect">
            <a:avLst/>
          </a:prstGeom>
          <a:noFill/>
          <a:ln w="9525">
            <a:noFill/>
            <a:miter lim="800000"/>
            <a:headEnd/>
            <a:tailEnd/>
          </a:ln>
          <a:effectLst/>
        </p:spPr>
      </p:pic>
      <p:pic>
        <p:nvPicPr>
          <p:cNvPr id="1032" name="Picture 8"/>
          <p:cNvPicPr>
            <a:picLocks noChangeAspect="1" noChangeArrowheads="1"/>
          </p:cNvPicPr>
          <p:nvPr userDrawn="1"/>
        </p:nvPicPr>
        <p:blipFill>
          <a:blip r:embed="rId4" cstate="print"/>
          <a:srcRect/>
          <a:stretch>
            <a:fillRect/>
          </a:stretch>
        </p:blipFill>
        <p:spPr bwMode="auto">
          <a:xfrm flipH="1">
            <a:off x="-1" y="5562600"/>
            <a:ext cx="693683" cy="628650"/>
          </a:xfrm>
          <a:prstGeom prst="rect">
            <a:avLst/>
          </a:prstGeom>
          <a:noFill/>
          <a:ln w="9525">
            <a:noFill/>
            <a:miter lim="800000"/>
            <a:headEnd/>
            <a:tailEnd/>
          </a:ln>
          <a:effectLst/>
        </p:spPr>
      </p:pic>
      <p:pic>
        <p:nvPicPr>
          <p:cNvPr id="1033" name="Picture 9"/>
          <p:cNvPicPr>
            <a:picLocks noChangeAspect="1" noChangeArrowheads="1"/>
          </p:cNvPicPr>
          <p:nvPr userDrawn="1"/>
        </p:nvPicPr>
        <p:blipFill>
          <a:blip r:embed="rId5" cstate="print"/>
          <a:srcRect/>
          <a:stretch>
            <a:fillRect/>
          </a:stretch>
        </p:blipFill>
        <p:spPr bwMode="auto">
          <a:xfrm>
            <a:off x="1295400" y="6400800"/>
            <a:ext cx="384464" cy="457200"/>
          </a:xfrm>
          <a:prstGeom prst="rect">
            <a:avLst/>
          </a:prstGeom>
          <a:noFill/>
          <a:ln w="9525">
            <a:noFill/>
            <a:miter lim="800000"/>
            <a:headEnd/>
            <a:tailEnd/>
          </a:ln>
          <a:effectLst/>
        </p:spPr>
      </p:pic>
      <p:pic>
        <p:nvPicPr>
          <p:cNvPr id="1034" name="Picture 10"/>
          <p:cNvPicPr>
            <a:picLocks noChangeAspect="1" noChangeArrowheads="1"/>
          </p:cNvPicPr>
          <p:nvPr userDrawn="1"/>
        </p:nvPicPr>
        <p:blipFill>
          <a:blip r:embed="rId5" cstate="print"/>
          <a:srcRect/>
          <a:stretch>
            <a:fillRect/>
          </a:stretch>
        </p:blipFill>
        <p:spPr bwMode="auto">
          <a:xfrm>
            <a:off x="0" y="6172199"/>
            <a:ext cx="457200" cy="543697"/>
          </a:xfrm>
          <a:prstGeom prst="rect">
            <a:avLst/>
          </a:prstGeom>
          <a:noFill/>
          <a:ln w="9525">
            <a:noFill/>
            <a:miter lim="800000"/>
            <a:headEnd/>
            <a:tailEnd/>
          </a:ln>
          <a:effectLst/>
        </p:spPr>
      </p:pic>
      <p:pic>
        <p:nvPicPr>
          <p:cNvPr id="1035" name="Picture 11"/>
          <p:cNvPicPr>
            <a:picLocks noChangeAspect="1" noChangeArrowheads="1"/>
          </p:cNvPicPr>
          <p:nvPr userDrawn="1"/>
        </p:nvPicPr>
        <p:blipFill>
          <a:blip r:embed="rId6" cstate="print"/>
          <a:srcRect/>
          <a:stretch>
            <a:fillRect/>
          </a:stretch>
        </p:blipFill>
        <p:spPr bwMode="auto">
          <a:xfrm>
            <a:off x="1066800" y="6022622"/>
            <a:ext cx="333375" cy="321028"/>
          </a:xfrm>
          <a:prstGeom prst="rect">
            <a:avLst/>
          </a:prstGeom>
          <a:noFill/>
          <a:ln w="9525">
            <a:noFill/>
            <a:miter lim="800000"/>
            <a:headEnd/>
            <a:tailEnd/>
          </a:ln>
          <a:effectLst/>
        </p:spPr>
      </p:pic>
      <p:pic>
        <p:nvPicPr>
          <p:cNvPr id="1036" name="Picture 12"/>
          <p:cNvPicPr>
            <a:picLocks noChangeAspect="1" noChangeArrowheads="1"/>
          </p:cNvPicPr>
          <p:nvPr userDrawn="1"/>
        </p:nvPicPr>
        <p:blipFill>
          <a:blip r:embed="rId6" cstate="print"/>
          <a:srcRect/>
          <a:stretch>
            <a:fillRect/>
          </a:stretch>
        </p:blipFill>
        <p:spPr bwMode="auto">
          <a:xfrm>
            <a:off x="381000" y="6354939"/>
            <a:ext cx="304800" cy="293511"/>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3" cstate="print"/>
          <a:srcRect/>
          <a:stretch>
            <a:fillRect/>
          </a:stretch>
        </p:blipFill>
        <p:spPr bwMode="auto">
          <a:xfrm flipV="1">
            <a:off x="2971800" y="0"/>
            <a:ext cx="6019800" cy="3283889"/>
          </a:xfrm>
          <a:prstGeom prst="rect">
            <a:avLst/>
          </a:prstGeom>
          <a:noFill/>
          <a:ln w="9525">
            <a:noFill/>
            <a:miter lim="800000"/>
            <a:headEnd/>
            <a:tailEnd/>
          </a:ln>
          <a:effectLst/>
        </p:spPr>
      </p:pic>
      <p:sp>
        <p:nvSpPr>
          <p:cNvPr id="2" name="Title 1"/>
          <p:cNvSpPr>
            <a:spLocks noGrp="1"/>
          </p:cNvSpPr>
          <p:nvPr>
            <p:ph type="title"/>
          </p:nvPr>
        </p:nvSpPr>
        <p:spPr>
          <a:xfrm>
            <a:off x="722313" y="4406900"/>
            <a:ext cx="7772400" cy="1362075"/>
          </a:xfrm>
        </p:spPr>
        <p:txBody>
          <a:bodyPr anchor="t"/>
          <a:lstStyle>
            <a:lvl1pPr algn="l">
              <a:defRPr sz="4000" b="1" cap="all">
                <a:latin typeface="Monotype Corsiva" pitchFamily="66"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65000"/>
                    <a:lumOff val="35000"/>
                  </a:schemeClr>
                </a:solidFill>
                <a:latin typeface="Corbe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C7664-8ED6-495F-866C-912320AD4C8E}" type="datetime1">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7619-2079-4DD6-A10E-DC5D548FA5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A1955B-8EB8-4D19-AF9F-06D6CC426AF1}" type="datetime1">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7619-2079-4DD6-A10E-DC5D548FA5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8035B3-6AEB-4F4A-AD6F-C3C04E1273FF}" type="datetime1">
              <a:rPr lang="en-US" smtClean="0"/>
              <a:pPr/>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27619-2079-4DD6-A10E-DC5D548FA5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0C818A-EFB6-4331-BAD5-3CD498BD910E}" type="datetime1">
              <a:rPr lang="en-US" smtClean="0"/>
              <a:pPr/>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27619-2079-4DD6-A10E-DC5D548FA5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49317-83E3-41CB-AC1B-1C4889167336}" type="datetime1">
              <a:rPr lang="en-US" smtClean="0"/>
              <a:pPr/>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27619-2079-4DD6-A10E-DC5D548FA5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6D8-3735-4EA8-864B-2505C43C391C}" type="datetime1">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7619-2079-4DD6-A10E-DC5D548FA5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41A49-B62A-4536-A2B8-39442C37F543}" type="datetime1">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7619-2079-4DD6-A10E-DC5D548FA5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4F5F6-2FB1-41EB-8ACD-CC4FC72B01AD}" type="datetime1">
              <a:rPr lang="en-US" smtClean="0"/>
              <a:pPr/>
              <a:t>1/16/2019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27619-2079-4DD6-A10E-DC5D548FA5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normAutofit fontScale="90000"/>
          </a:bodyPr>
          <a:lstStyle/>
          <a:p>
            <a:pPr eaLnBrk="1" hangingPunct="1"/>
            <a:r>
              <a:rPr lang="en-US" altLang="en-US" dirty="0" smtClean="0">
                <a:latin typeface="Comic Sans MS" pitchFamily="66" charset="0"/>
              </a:rPr>
              <a:t>Basics of Ecology 1</a:t>
            </a:r>
            <a:br>
              <a:rPr lang="en-US" altLang="en-US" dirty="0" smtClean="0">
                <a:latin typeface="Comic Sans MS" pitchFamily="66" charset="0"/>
              </a:rPr>
            </a:br>
            <a:endParaRPr lang="en-US" altLang="en-US" dirty="0" smtClean="0">
              <a:latin typeface="Comic Sans MS" pitchFamily="66" charset="0"/>
            </a:endParaRPr>
          </a:p>
        </p:txBody>
      </p:sp>
      <p:sp>
        <p:nvSpPr>
          <p:cNvPr id="2051" name="Rectangle 3"/>
          <p:cNvSpPr>
            <a:spLocks noGrp="1" noChangeArrowheads="1"/>
          </p:cNvSpPr>
          <p:nvPr>
            <p:ph type="subTitle" idx="1"/>
          </p:nvPr>
        </p:nvSpPr>
        <p:spPr>
          <a:xfrm>
            <a:off x="1371600" y="4038600"/>
            <a:ext cx="6400800" cy="2286000"/>
          </a:xfrm>
        </p:spPr>
        <p:txBody>
          <a:bodyPr>
            <a:normAutofit fontScale="92500" lnSpcReduction="20000"/>
          </a:bodyPr>
          <a:lstStyle/>
          <a:p>
            <a:pPr eaLnBrk="1" hangingPunct="1"/>
            <a:r>
              <a:rPr lang="en-US" altLang="en-US" sz="4000" dirty="0" smtClean="0">
                <a:solidFill>
                  <a:schemeClr val="tx1"/>
                </a:solidFill>
                <a:latin typeface="Comic Sans MS" pitchFamily="66" charset="0"/>
              </a:rPr>
              <a:t>Lecture 1</a:t>
            </a:r>
          </a:p>
          <a:p>
            <a:pPr eaLnBrk="1" hangingPunct="1"/>
            <a:endParaRPr lang="en-US" altLang="en-US" sz="4000" dirty="0" smtClean="0">
              <a:solidFill>
                <a:schemeClr val="tx1"/>
              </a:solidFill>
              <a:latin typeface="Comic Sans MS" pitchFamily="66" charset="0"/>
            </a:endParaRPr>
          </a:p>
          <a:p>
            <a:pPr eaLnBrk="1" hangingPunct="1"/>
            <a:r>
              <a:rPr lang="en-US" altLang="en-US" sz="4000" b="1" dirty="0" smtClean="0">
                <a:solidFill>
                  <a:schemeClr val="tx1"/>
                </a:solidFill>
                <a:latin typeface="Comic Sans MS" pitchFamily="66" charset="0"/>
              </a:rPr>
              <a:t>Ecological Data Evaluation</a:t>
            </a:r>
          </a:p>
          <a:p>
            <a:r>
              <a:rPr lang="en-US" sz="4000" b="1" dirty="0" smtClean="0">
                <a:solidFill>
                  <a:schemeClr val="tx1"/>
                </a:solidFill>
                <a:latin typeface="Comic Sans MS" pitchFamily="66" charset="0"/>
              </a:rPr>
              <a:t>GEN/PAD2030.2 </a:t>
            </a:r>
            <a:endParaRPr lang="en-US" altLang="en-US" sz="4000" b="1" dirty="0" smtClean="0">
              <a:solidFill>
                <a:schemeClr val="tx1"/>
              </a:solidFill>
              <a:latin typeface="Comic Sans MS" pitchFamily="66" charset="0"/>
            </a:endParaRPr>
          </a:p>
        </p:txBody>
      </p:sp>
      <p:sp>
        <p:nvSpPr>
          <p:cNvPr id="4" name="Slide Number Placeholder 3"/>
          <p:cNvSpPr>
            <a:spLocks noGrp="1"/>
          </p:cNvSpPr>
          <p:nvPr>
            <p:ph type="sldNum" sz="quarter" idx="12"/>
          </p:nvPr>
        </p:nvSpPr>
        <p:spPr/>
        <p:txBody>
          <a:bodyPr/>
          <a:lstStyle/>
          <a:p>
            <a:fld id="{01827619-2079-4DD6-A10E-DC5D548FA597}" type="slidenum">
              <a:rPr lang="en-US" sz="2800" smtClean="0">
                <a:solidFill>
                  <a:schemeClr val="tx1"/>
                </a:solidFill>
              </a:rPr>
              <a:pPr/>
              <a:t>1</a:t>
            </a:fld>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lstStyle/>
          <a:p>
            <a:r>
              <a:rPr lang="en-US" b="1" dirty="0" err="1" smtClean="0">
                <a:solidFill>
                  <a:srgbClr val="860000"/>
                </a:solidFill>
                <a:latin typeface="Comic Sans MS" pitchFamily="66" charset="0"/>
              </a:rPr>
              <a:t>Autotrophs</a:t>
            </a:r>
            <a:r>
              <a:rPr lang="en-US" b="1" dirty="0" smtClean="0">
                <a:solidFill>
                  <a:srgbClr val="860000"/>
                </a:solidFill>
                <a:latin typeface="Comic Sans MS" pitchFamily="66" charset="0"/>
              </a:rPr>
              <a:t> vs. </a:t>
            </a:r>
            <a:r>
              <a:rPr lang="en-US" b="1" dirty="0" err="1" smtClean="0">
                <a:solidFill>
                  <a:srgbClr val="860000"/>
                </a:solidFill>
                <a:latin typeface="Comic Sans MS" pitchFamily="66" charset="0"/>
              </a:rPr>
              <a:t>Heterotrophs</a:t>
            </a:r>
            <a:endParaRPr lang="en-US" b="1" dirty="0">
              <a:solidFill>
                <a:srgbClr val="860000"/>
              </a:solidFill>
              <a:latin typeface="Comic Sans MS" pitchFamily="66" charset="0"/>
            </a:endParaRPr>
          </a:p>
        </p:txBody>
      </p:sp>
      <p:pic>
        <p:nvPicPr>
          <p:cNvPr id="4" name="Content Placeholder 3" descr="autotroph.jpg"/>
          <p:cNvPicPr>
            <a:picLocks noGrp="1" noChangeAspect="1"/>
          </p:cNvPicPr>
          <p:nvPr>
            <p:ph idx="1"/>
          </p:nvPr>
        </p:nvPicPr>
        <p:blipFill>
          <a:blip r:embed="rId2" cstate="print"/>
          <a:stretch>
            <a:fillRect/>
          </a:stretch>
        </p:blipFill>
        <p:spPr>
          <a:xfrm>
            <a:off x="304800" y="1219200"/>
            <a:ext cx="3733800" cy="3733800"/>
          </a:xfrm>
        </p:spPr>
      </p:pic>
      <p:sp>
        <p:nvSpPr>
          <p:cNvPr id="8" name="Slide Number Placeholder 7"/>
          <p:cNvSpPr>
            <a:spLocks noGrp="1"/>
          </p:cNvSpPr>
          <p:nvPr>
            <p:ph type="sldNum" sz="quarter" idx="12"/>
          </p:nvPr>
        </p:nvSpPr>
        <p:spPr/>
        <p:txBody>
          <a:bodyPr/>
          <a:lstStyle/>
          <a:p>
            <a:fld id="{01827619-2079-4DD6-A10E-DC5D548FA597}" type="slidenum">
              <a:rPr lang="en-US" smtClean="0"/>
              <a:pPr/>
              <a:t>10</a:t>
            </a:fld>
            <a:endParaRPr lang="en-US"/>
          </a:p>
        </p:txBody>
      </p:sp>
      <p:pic>
        <p:nvPicPr>
          <p:cNvPr id="1026" name="Picture 2" descr="J:\LECTURES\LECTURE_1_BASICS_of_ECOLOGY\heterotroph.jpg"/>
          <p:cNvPicPr>
            <a:picLocks noChangeAspect="1" noChangeArrowheads="1"/>
          </p:cNvPicPr>
          <p:nvPr/>
        </p:nvPicPr>
        <p:blipFill>
          <a:blip r:embed="rId3" cstate="print"/>
          <a:srcRect/>
          <a:stretch>
            <a:fillRect/>
          </a:stretch>
        </p:blipFill>
        <p:spPr bwMode="auto">
          <a:xfrm>
            <a:off x="4038600" y="1219200"/>
            <a:ext cx="4968936" cy="3733800"/>
          </a:xfrm>
          <a:prstGeom prst="rect">
            <a:avLst/>
          </a:prstGeom>
          <a:noFill/>
        </p:spPr>
      </p:pic>
      <p:sp>
        <p:nvSpPr>
          <p:cNvPr id="6" name="Rectangle 5"/>
          <p:cNvSpPr/>
          <p:nvPr/>
        </p:nvSpPr>
        <p:spPr>
          <a:xfrm>
            <a:off x="0" y="5042118"/>
            <a:ext cx="3918060" cy="1815882"/>
          </a:xfrm>
          <a:prstGeom prst="rect">
            <a:avLst/>
          </a:prstGeom>
        </p:spPr>
        <p:txBody>
          <a:bodyPr wrap="none">
            <a:spAutoFit/>
          </a:bodyPr>
          <a:lstStyle/>
          <a:p>
            <a:pPr algn="ctr"/>
            <a:r>
              <a:rPr lang="en-US" sz="2800" b="1" dirty="0" err="1" smtClean="0">
                <a:latin typeface="Comic Sans MS" pitchFamily="66" charset="0"/>
              </a:rPr>
              <a:t>Autotrophs</a:t>
            </a:r>
            <a:endParaRPr lang="en-US" sz="2800" b="1" dirty="0" smtClean="0">
              <a:latin typeface="Comic Sans MS" pitchFamily="66" charset="0"/>
            </a:endParaRPr>
          </a:p>
          <a:p>
            <a:pPr algn="ctr"/>
            <a:r>
              <a:rPr lang="en-US" sz="2800" dirty="0" smtClean="0">
                <a:latin typeface="Comic Sans MS" pitchFamily="66" charset="0"/>
              </a:rPr>
              <a:t> make their own food, </a:t>
            </a:r>
          </a:p>
          <a:p>
            <a:pPr algn="ctr"/>
            <a:r>
              <a:rPr lang="en-US" sz="2800" dirty="0" smtClean="0">
                <a:latin typeface="Comic Sans MS" pitchFamily="66" charset="0"/>
              </a:rPr>
              <a:t>so they are called </a:t>
            </a:r>
          </a:p>
          <a:p>
            <a:pPr algn="ctr"/>
            <a:r>
              <a:rPr lang="en-US" sz="2800" b="1" dirty="0" smtClean="0">
                <a:latin typeface="Comic Sans MS" pitchFamily="66" charset="0"/>
              </a:rPr>
              <a:t>PRODUCERS</a:t>
            </a:r>
            <a:endParaRPr lang="en-US" sz="2800" b="1" dirty="0"/>
          </a:p>
        </p:txBody>
      </p:sp>
      <p:sp>
        <p:nvSpPr>
          <p:cNvPr id="7" name="Rectangle 6"/>
          <p:cNvSpPr/>
          <p:nvPr/>
        </p:nvSpPr>
        <p:spPr>
          <a:xfrm>
            <a:off x="3813723" y="4953000"/>
            <a:ext cx="4980851" cy="1815882"/>
          </a:xfrm>
          <a:prstGeom prst="rect">
            <a:avLst/>
          </a:prstGeom>
        </p:spPr>
        <p:txBody>
          <a:bodyPr wrap="none">
            <a:spAutoFit/>
          </a:bodyPr>
          <a:lstStyle/>
          <a:p>
            <a:pPr algn="ctr"/>
            <a:r>
              <a:rPr lang="en-US" sz="2800" b="1" dirty="0" err="1" smtClean="0">
                <a:latin typeface="Comic Sans MS" pitchFamily="66" charset="0"/>
              </a:rPr>
              <a:t>Heterotrophs</a:t>
            </a:r>
            <a:r>
              <a:rPr lang="en-US" sz="2800" b="1" dirty="0" smtClean="0">
                <a:latin typeface="Comic Sans MS" pitchFamily="66" charset="0"/>
              </a:rPr>
              <a:t> – </a:t>
            </a:r>
          </a:p>
          <a:p>
            <a:pPr algn="ctr"/>
            <a:r>
              <a:rPr lang="en-US" sz="2800" dirty="0" smtClean="0">
                <a:latin typeface="Comic Sans MS" pitchFamily="66" charset="0"/>
              </a:rPr>
              <a:t>get their food from </a:t>
            </a:r>
          </a:p>
          <a:p>
            <a:pPr algn="ctr"/>
            <a:r>
              <a:rPr lang="en-US" sz="2800" dirty="0" smtClean="0">
                <a:latin typeface="Comic Sans MS" pitchFamily="66" charset="0"/>
              </a:rPr>
              <a:t>another sources, so they are</a:t>
            </a:r>
          </a:p>
          <a:p>
            <a:pPr algn="ctr"/>
            <a:r>
              <a:rPr lang="en-US" sz="2800" b="1" dirty="0" smtClean="0">
                <a:latin typeface="Comic Sans MS" pitchFamily="66" charset="0"/>
              </a:rPr>
              <a:t>CONSUMERS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60000"/>
                </a:solidFill>
                <a:latin typeface="Comic Sans MS" pitchFamily="66" charset="0"/>
              </a:rPr>
              <a:t>Energy Flow in </a:t>
            </a:r>
            <a:r>
              <a:rPr lang="en-US" b="1" dirty="0" err="1" smtClean="0">
                <a:solidFill>
                  <a:srgbClr val="860000"/>
                </a:solidFill>
                <a:latin typeface="Comic Sans MS" pitchFamily="66" charset="0"/>
              </a:rPr>
              <a:t>trophic</a:t>
            </a:r>
            <a:r>
              <a:rPr lang="en-US" b="1" dirty="0" smtClean="0">
                <a:solidFill>
                  <a:srgbClr val="860000"/>
                </a:solidFill>
                <a:latin typeface="Comic Sans MS" pitchFamily="66" charset="0"/>
              </a:rPr>
              <a:t> levels</a:t>
            </a:r>
            <a:endParaRPr lang="en-US" b="1" dirty="0">
              <a:solidFill>
                <a:srgbClr val="860000"/>
              </a:solidFill>
              <a:latin typeface="Comic Sans MS" pitchFamily="66" charset="0"/>
            </a:endParaRPr>
          </a:p>
        </p:txBody>
      </p:sp>
      <p:pic>
        <p:nvPicPr>
          <p:cNvPr id="4" name="Picture 4" descr="figure 3-09"/>
          <p:cNvPicPr>
            <a:picLocks noGrp="1" noChangeAspect="1" noChangeArrowheads="1"/>
          </p:cNvPicPr>
          <p:nvPr>
            <p:ph idx="1"/>
          </p:nvPr>
        </p:nvPicPr>
        <p:blipFill>
          <a:blip r:embed="rId3" cstate="print"/>
          <a:srcRect/>
          <a:stretch>
            <a:fillRect/>
          </a:stretch>
        </p:blipFill>
        <p:spPr bwMode="auto">
          <a:xfrm>
            <a:off x="0" y="1447800"/>
            <a:ext cx="9051480" cy="4196007"/>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01827619-2079-4DD6-A10E-DC5D548FA597}" type="slidenum">
              <a:rPr lang="en-US" smtClean="0"/>
              <a:pPr/>
              <a:t>11</a:t>
            </a:fld>
            <a:endParaRPr lang="en-US"/>
          </a:p>
        </p:txBody>
      </p:sp>
      <p:sp>
        <p:nvSpPr>
          <p:cNvPr id="5" name="Rectangle 4"/>
          <p:cNvSpPr/>
          <p:nvPr/>
        </p:nvSpPr>
        <p:spPr>
          <a:xfrm>
            <a:off x="609600" y="5715000"/>
            <a:ext cx="7697941" cy="1384995"/>
          </a:xfrm>
          <a:prstGeom prst="rect">
            <a:avLst/>
          </a:prstGeom>
        </p:spPr>
        <p:txBody>
          <a:bodyPr wrap="none">
            <a:spAutoFit/>
          </a:bodyPr>
          <a:lstStyle/>
          <a:p>
            <a:r>
              <a:rPr lang="en-US" sz="2800" b="1" dirty="0" smtClean="0">
                <a:latin typeface="Comic Sans MS" pitchFamily="66" charset="0"/>
              </a:rPr>
              <a:t>Food chain /web shows eating relationships</a:t>
            </a:r>
          </a:p>
          <a:p>
            <a:r>
              <a:rPr lang="en-US" sz="2800" b="1" dirty="0" smtClean="0">
                <a:solidFill>
                  <a:srgbClr val="860000"/>
                </a:solidFill>
                <a:latin typeface="Comic Sans MS" pitchFamily="66" charset="0"/>
              </a:rPr>
              <a:t>Omnivores </a:t>
            </a:r>
            <a:r>
              <a:rPr lang="en-US" sz="2800" b="1" dirty="0" smtClean="0">
                <a:latin typeface="Comic Sans MS" pitchFamily="66" charset="0"/>
              </a:rPr>
              <a:t>eat both plants and animals.</a:t>
            </a:r>
          </a:p>
          <a:p>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_Spring2013\lectures_S2012\lecture2\food_web_ex1.jpg"/>
          <p:cNvPicPr>
            <a:picLocks noGrp="1" noChangeAspect="1" noChangeArrowheads="1"/>
          </p:cNvPicPr>
          <p:nvPr>
            <p:ph idx="1"/>
          </p:nvPr>
        </p:nvPicPr>
        <p:blipFill>
          <a:blip r:embed="rId2" cstate="print"/>
          <a:srcRect/>
          <a:stretch>
            <a:fillRect/>
          </a:stretch>
        </p:blipFill>
        <p:spPr bwMode="auto">
          <a:xfrm>
            <a:off x="381000" y="0"/>
            <a:ext cx="8488182" cy="6858001"/>
          </a:xfrm>
          <a:prstGeom prst="rect">
            <a:avLst/>
          </a:prstGeom>
          <a:noFill/>
          <a:ln w="9525">
            <a:noFill/>
            <a:miter lim="800000"/>
            <a:headEnd/>
            <a:tailEnd/>
          </a:ln>
        </p:spPr>
      </p:pic>
      <p:sp>
        <p:nvSpPr>
          <p:cNvPr id="2" name="Title 1"/>
          <p:cNvSpPr>
            <a:spLocks noGrp="1"/>
          </p:cNvSpPr>
          <p:nvPr>
            <p:ph type="title"/>
          </p:nvPr>
        </p:nvSpPr>
        <p:spPr>
          <a:xfrm>
            <a:off x="457200" y="0"/>
            <a:ext cx="8229600" cy="1066800"/>
          </a:xfrm>
        </p:spPr>
        <p:txBody>
          <a:bodyPr/>
          <a:lstStyle/>
          <a:p>
            <a:r>
              <a:rPr lang="en-US" b="1" dirty="0" smtClean="0">
                <a:latin typeface="Comic Sans MS" pitchFamily="66" charset="0"/>
              </a:rPr>
              <a:t>		</a:t>
            </a:r>
            <a:r>
              <a:rPr lang="en-US" b="1" dirty="0" smtClean="0">
                <a:solidFill>
                  <a:srgbClr val="860000"/>
                </a:solidFill>
                <a:latin typeface="Comic Sans MS" pitchFamily="66" charset="0"/>
              </a:rPr>
              <a:t>Food web</a:t>
            </a:r>
            <a:endParaRPr lang="en-US" b="1" dirty="0">
              <a:solidFill>
                <a:srgbClr val="860000"/>
              </a:solidFill>
              <a:latin typeface="Comic Sans MS" pitchFamily="66" charset="0"/>
            </a:endParaRPr>
          </a:p>
        </p:txBody>
      </p:sp>
      <p:sp>
        <p:nvSpPr>
          <p:cNvPr id="5" name="Slide Number Placeholder 4"/>
          <p:cNvSpPr>
            <a:spLocks noGrp="1"/>
          </p:cNvSpPr>
          <p:nvPr>
            <p:ph type="sldNum" sz="quarter" idx="12"/>
          </p:nvPr>
        </p:nvSpPr>
        <p:spPr/>
        <p:txBody>
          <a:bodyPr/>
          <a:lstStyle/>
          <a:p>
            <a:fld id="{01827619-2079-4DD6-A10E-DC5D548FA597}"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7000" b="-7000"/>
          </a:stretch>
        </a:blipFill>
        <a:effectLst/>
      </p:bgPr>
    </p:bg>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553200" y="6243638"/>
            <a:ext cx="2133600" cy="457200"/>
          </a:xfrm>
          <a:prstGeom prst="rect">
            <a:avLst/>
          </a:prstGeom>
          <a:noFill/>
          <a:ln>
            <a:miter lim="800000"/>
            <a:headEnd/>
            <a:tailEnd/>
          </a:ln>
        </p:spPr>
        <p:txBody>
          <a:bodyPr/>
          <a:lstStyle/>
          <a:p>
            <a:pPr algn="r" eaLnBrk="1" hangingPunct="1">
              <a:defRPr/>
            </a:pPr>
            <a:fld id="{35345BC8-5EF5-4887-90C9-D0CFF1763A9B}" type="slidenum">
              <a:rPr lang="en-US" sz="2400">
                <a:solidFill>
                  <a:schemeClr val="bg2"/>
                </a:solidFill>
                <a:effectLst>
                  <a:outerShdw blurRad="38100" dist="38100" dir="2700000" algn="tl">
                    <a:srgbClr val="000000"/>
                  </a:outerShdw>
                </a:effectLst>
              </a:rPr>
              <a:pPr algn="r" eaLnBrk="1" hangingPunct="1">
                <a:defRPr/>
              </a:pPr>
              <a:t>13</a:t>
            </a:fld>
            <a:endParaRPr lang="en-US" sz="2400">
              <a:solidFill>
                <a:schemeClr val="bg2"/>
              </a:solidFill>
              <a:effectLst>
                <a:outerShdw blurRad="38100" dist="38100" dir="2700000" algn="tl">
                  <a:srgbClr val="000000"/>
                </a:outerShdw>
              </a:effectLst>
            </a:endParaRPr>
          </a:p>
        </p:txBody>
      </p:sp>
      <p:sp>
        <p:nvSpPr>
          <p:cNvPr id="187394" name="Rectangle 2"/>
          <p:cNvSpPr>
            <a:spLocks noGrp="1" noChangeArrowheads="1"/>
          </p:cNvSpPr>
          <p:nvPr>
            <p:ph type="title" idx="4294967295"/>
          </p:nvPr>
        </p:nvSpPr>
        <p:spPr>
          <a:xfrm>
            <a:off x="0" y="9832"/>
            <a:ext cx="7772400" cy="1143000"/>
          </a:xfrm>
        </p:spPr>
        <p:txBody>
          <a:bodyPr/>
          <a:lstStyle/>
          <a:p>
            <a:pPr eaLnBrk="1" hangingPunct="1">
              <a:defRPr/>
            </a:pPr>
            <a:r>
              <a:rPr lang="en-US" b="1" dirty="0" smtClean="0">
                <a:solidFill>
                  <a:srgbClr val="860000"/>
                </a:solidFill>
                <a:latin typeface="Comic Sans MS" panose="030F0702030302020204" pitchFamily="66" charset="0"/>
              </a:rPr>
              <a:t>Breaking Food Chains</a:t>
            </a:r>
          </a:p>
        </p:txBody>
      </p:sp>
      <p:sp>
        <p:nvSpPr>
          <p:cNvPr id="187395" name="Rectangle 3"/>
          <p:cNvSpPr>
            <a:spLocks noGrp="1" noChangeArrowheads="1"/>
          </p:cNvSpPr>
          <p:nvPr>
            <p:ph type="body" idx="4294967295"/>
          </p:nvPr>
        </p:nvSpPr>
        <p:spPr>
          <a:xfrm>
            <a:off x="0" y="1447800"/>
            <a:ext cx="4454525" cy="4937125"/>
          </a:xfrm>
        </p:spPr>
        <p:txBody>
          <a:bodyPr/>
          <a:lstStyle/>
          <a:p>
            <a:pPr eaLnBrk="1" hangingPunct="1">
              <a:defRPr/>
            </a:pPr>
            <a:r>
              <a:rPr lang="en-US" altLang="en-US" dirty="0" smtClean="0">
                <a:latin typeface="Comic Sans MS" panose="030F0702030302020204" pitchFamily="66" charset="0"/>
              </a:rPr>
              <a:t>How Humans Can Affect Food Chain?</a:t>
            </a:r>
          </a:p>
          <a:p>
            <a:pPr eaLnBrk="1" hangingPunct="1">
              <a:spcBef>
                <a:spcPct val="50000"/>
              </a:spcBef>
              <a:defRPr/>
            </a:pPr>
            <a:r>
              <a:rPr lang="en-US" altLang="en-US" dirty="0" smtClean="0">
                <a:latin typeface="Comic Sans MS" panose="030F0702030302020204" pitchFamily="66" charset="0"/>
              </a:rPr>
              <a:t>What would happen if you eliminate </a:t>
            </a:r>
          </a:p>
          <a:p>
            <a:pPr marL="0" indent="0" eaLnBrk="1" hangingPunct="1">
              <a:spcBef>
                <a:spcPct val="50000"/>
              </a:spcBef>
              <a:buFont typeface="Wingdings" pitchFamily="2" charset="2"/>
              <a:buNone/>
              <a:defRPr/>
            </a:pPr>
            <a:r>
              <a:rPr lang="en-US" altLang="en-US" dirty="0" smtClean="0">
                <a:latin typeface="Comic Sans MS" panose="030F0702030302020204" pitchFamily="66" charset="0"/>
              </a:rPr>
              <a:t>      mouse?</a:t>
            </a:r>
          </a:p>
          <a:p>
            <a:pPr marL="0" indent="0" eaLnBrk="1" hangingPunct="1">
              <a:buFont typeface="Wingdings" pitchFamily="2" charset="2"/>
              <a:buNone/>
              <a:defRPr/>
            </a:pPr>
            <a:r>
              <a:rPr lang="en-US" altLang="en-US" dirty="0" smtClean="0">
                <a:latin typeface="Comic Sans MS" panose="030F0702030302020204" pitchFamily="66" charset="0"/>
              </a:rPr>
              <a:t>      coyote?</a:t>
            </a:r>
          </a:p>
          <a:p>
            <a:pPr marL="0" indent="0" eaLnBrk="1" hangingPunct="1">
              <a:buFont typeface="Wingdings" pitchFamily="2" charset="2"/>
              <a:buNone/>
              <a:defRPr/>
            </a:pPr>
            <a:r>
              <a:rPr lang="en-US" altLang="en-US" dirty="0" smtClean="0">
                <a:latin typeface="Comic Sans MS" panose="030F0702030302020204" pitchFamily="66" charset="0"/>
              </a:rPr>
              <a:t> </a:t>
            </a:r>
            <a:r>
              <a:rPr lang="en-US" altLang="en-US" dirty="0">
                <a:latin typeface="Comic Sans MS" panose="030F0702030302020204" pitchFamily="66" charset="0"/>
              </a:rPr>
              <a:t> </a:t>
            </a:r>
            <a:r>
              <a:rPr lang="en-US" altLang="en-US" dirty="0" smtClean="0">
                <a:latin typeface="Comic Sans MS" panose="030F0702030302020204" pitchFamily="66" charset="0"/>
              </a:rPr>
              <a:t>    lion?</a:t>
            </a:r>
          </a:p>
        </p:txBody>
      </p:sp>
      <p:sp>
        <p:nvSpPr>
          <p:cNvPr id="34821" name="Rectangle 5"/>
          <p:cNvSpPr>
            <a:spLocks noChangeArrowheads="1"/>
          </p:cNvSpPr>
          <p:nvPr/>
        </p:nvSpPr>
        <p:spPr bwMode="auto">
          <a:xfrm>
            <a:off x="4416425" y="3246438"/>
            <a:ext cx="311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0000"/>
              <a:buFont typeface="Wingdings" pitchFamily="2" charset="2"/>
              <a:buChar char="n"/>
              <a:defRPr sz="3200">
                <a:solidFill>
                  <a:schemeClr val="bg2"/>
                </a:solidFill>
                <a:latin typeface="Verdana" pitchFamily="34" charset="0"/>
              </a:defRPr>
            </a:lvl1pPr>
            <a:lvl2pPr marL="742950" indent="-285750">
              <a:spcBef>
                <a:spcPct val="20000"/>
              </a:spcBef>
              <a:buClr>
                <a:schemeClr val="tx1"/>
              </a:buClr>
              <a:buChar char="•"/>
              <a:defRPr sz="2800">
                <a:solidFill>
                  <a:schemeClr val="bg2"/>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bg2"/>
                </a:solidFill>
                <a:latin typeface="Verdana" pitchFamily="34" charset="0"/>
              </a:defRPr>
            </a:lvl3pPr>
            <a:lvl4pPr marL="1600200" indent="-228600">
              <a:spcBef>
                <a:spcPct val="20000"/>
              </a:spcBef>
              <a:buClr>
                <a:schemeClr val="tx2"/>
              </a:buClr>
              <a:buChar char="•"/>
              <a:defRPr sz="2000">
                <a:solidFill>
                  <a:schemeClr val="bg2"/>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bg2"/>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bg2"/>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bg2"/>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bg2"/>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bg2"/>
                </a:solidFill>
                <a:latin typeface="Verdana" pitchFamily="34" charset="0"/>
              </a:defRPr>
            </a:lvl9pPr>
          </a:lstStyle>
          <a:p>
            <a:pPr>
              <a:spcBef>
                <a:spcPct val="0"/>
              </a:spcBef>
              <a:buClrTx/>
              <a:buSzTx/>
              <a:buFontTx/>
              <a:buNone/>
            </a:pPr>
            <a:r>
              <a:rPr lang="ru-RU" altLang="en-US" sz="1800">
                <a:solidFill>
                  <a:schemeClr val="tx1"/>
                </a:solidFill>
                <a:latin typeface="Arial" charset="0"/>
              </a:rPr>
              <a:t>a</a:t>
            </a:r>
          </a:p>
        </p:txBody>
      </p:sp>
      <p:pic>
        <p:nvPicPr>
          <p:cNvPr id="34822" name="Picture 6" descr="Lion_chain2_nic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571875" y="815975"/>
            <a:ext cx="5572125" cy="604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01827619-2079-4DD6-A10E-DC5D548FA597}" type="slidenum">
              <a:rPr lang="en-US" smtClean="0"/>
              <a:pPr/>
              <a:t>13</a:t>
            </a:fld>
            <a:endParaRPr lang="en-US"/>
          </a:p>
        </p:txBody>
      </p:sp>
    </p:spTree>
    <p:extLst>
      <p:ext uri="{BB962C8B-B14F-4D97-AF65-F5344CB8AC3E}">
        <p14:creationId xmlns="" xmlns:p14="http://schemas.microsoft.com/office/powerpoint/2010/main" val="419909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914400"/>
          </a:xfrm>
        </p:spPr>
        <p:txBody>
          <a:bodyPr>
            <a:normAutofit/>
          </a:bodyPr>
          <a:lstStyle/>
          <a:p>
            <a:pPr eaLnBrk="1" hangingPunct="1"/>
            <a:r>
              <a:rPr lang="en-US" altLang="en-US" b="1" dirty="0" smtClean="0">
                <a:solidFill>
                  <a:srgbClr val="860000"/>
                </a:solidFill>
                <a:latin typeface="Comic Sans MS" pitchFamily="66" charset="0"/>
              </a:rPr>
              <a:t>Properties of matter</a:t>
            </a:r>
          </a:p>
        </p:txBody>
      </p:sp>
      <p:sp>
        <p:nvSpPr>
          <p:cNvPr id="10243" name="Rectangle 3"/>
          <p:cNvSpPr>
            <a:spLocks noGrp="1" noChangeArrowheads="1"/>
          </p:cNvSpPr>
          <p:nvPr>
            <p:ph idx="1"/>
          </p:nvPr>
        </p:nvSpPr>
        <p:spPr>
          <a:xfrm>
            <a:off x="0" y="1219200"/>
            <a:ext cx="9144000" cy="5181600"/>
          </a:xfrm>
        </p:spPr>
        <p:txBody>
          <a:bodyPr>
            <a:normAutofit/>
          </a:bodyPr>
          <a:lstStyle/>
          <a:p>
            <a:endParaRPr lang="en-US" altLang="en-US" sz="2800" b="1" dirty="0" smtClean="0">
              <a:solidFill>
                <a:srgbClr val="860000"/>
              </a:solidFill>
              <a:latin typeface="Comic Sans MS" pitchFamily="66" charset="0"/>
            </a:endParaRPr>
          </a:p>
          <a:p>
            <a:r>
              <a:rPr lang="en-US" altLang="en-US" sz="2800" b="1" dirty="0" smtClean="0">
                <a:solidFill>
                  <a:srgbClr val="860000"/>
                </a:solidFill>
                <a:latin typeface="Comic Sans MS" pitchFamily="66" charset="0"/>
              </a:rPr>
              <a:t>Matter</a:t>
            </a:r>
            <a:r>
              <a:rPr lang="en-US" altLang="en-US" sz="2800" dirty="0" smtClean="0">
                <a:latin typeface="Comic Sans MS" pitchFamily="66" charset="0"/>
              </a:rPr>
              <a:t> is anything that has mass and takes up space</a:t>
            </a:r>
          </a:p>
          <a:p>
            <a:r>
              <a:rPr lang="en-US" altLang="en-US" sz="2800" b="1" dirty="0" smtClean="0">
                <a:latin typeface="Comic Sans MS" pitchFamily="66" charset="0"/>
              </a:rPr>
              <a:t>Conservation of matter</a:t>
            </a:r>
            <a:r>
              <a:rPr lang="en-US" altLang="en-US" sz="2800" dirty="0" smtClean="0">
                <a:latin typeface="Comic Sans MS" pitchFamily="66" charset="0"/>
              </a:rPr>
              <a:t>: </a:t>
            </a:r>
            <a:r>
              <a:rPr lang="en-US" altLang="en-US" sz="2800" b="1" dirty="0" smtClean="0">
                <a:latin typeface="Comic Sans MS" pitchFamily="66" charset="0"/>
              </a:rPr>
              <a:t>it is recycled endlessly,</a:t>
            </a:r>
            <a:r>
              <a:rPr lang="en-US" altLang="en-US" sz="2800" dirty="0" smtClean="0">
                <a:latin typeface="Comic Sans MS" pitchFamily="66" charset="0"/>
              </a:rPr>
              <a:t>  does not disappear.</a:t>
            </a:r>
          </a:p>
          <a:p>
            <a:pPr lvl="1"/>
            <a:r>
              <a:rPr lang="en-US" altLang="en-US" b="1" dirty="0" smtClean="0">
                <a:solidFill>
                  <a:srgbClr val="860000"/>
                </a:solidFill>
                <a:latin typeface="Comic Sans MS" pitchFamily="66" charset="0"/>
              </a:rPr>
              <a:t>Everything goes somewhere</a:t>
            </a:r>
          </a:p>
          <a:p>
            <a:pPr lvl="1">
              <a:buNone/>
            </a:pPr>
            <a:endParaRPr lang="en-US" altLang="en-US" b="1" dirty="0" smtClean="0">
              <a:latin typeface="Comic Sans MS" pitchFamily="66" charset="0"/>
            </a:endParaRPr>
          </a:p>
          <a:p>
            <a:pPr lvl="1">
              <a:buNone/>
            </a:pPr>
            <a:r>
              <a:rPr lang="en-US" altLang="en-US" b="1" dirty="0" smtClean="0">
                <a:latin typeface="Comic Sans MS" pitchFamily="66" charset="0"/>
              </a:rPr>
              <a:t>BIOGEOCHEMICAL CYCLES: total amount of matter being cycled is constant.</a:t>
            </a:r>
          </a:p>
          <a:p>
            <a:pPr lvl="1">
              <a:buNone/>
            </a:pPr>
            <a:r>
              <a:rPr lang="en-US" altLang="en-US" b="1" dirty="0" smtClean="0">
                <a:latin typeface="Comic Sans MS" pitchFamily="66" charset="0"/>
              </a:rPr>
              <a:t>Carbon, water, nitrogen cycles</a:t>
            </a:r>
          </a:p>
        </p:txBody>
      </p:sp>
      <p:sp>
        <p:nvSpPr>
          <p:cNvPr id="4" name="Slide Number Placeholder 3"/>
          <p:cNvSpPr>
            <a:spLocks noGrp="1"/>
          </p:cNvSpPr>
          <p:nvPr>
            <p:ph type="sldNum" sz="quarter" idx="12"/>
          </p:nvPr>
        </p:nvSpPr>
        <p:spPr/>
        <p:txBody>
          <a:bodyPr/>
          <a:lstStyle/>
          <a:p>
            <a:fld id="{01827619-2079-4DD6-A10E-DC5D548FA597}"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547688" y="0"/>
            <a:ext cx="8229600" cy="798513"/>
          </a:xfrm>
        </p:spPr>
        <p:txBody>
          <a:bodyPr/>
          <a:lstStyle/>
          <a:p>
            <a:pPr eaLnBrk="1" hangingPunct="1">
              <a:defRPr/>
            </a:pPr>
            <a:r>
              <a:rPr lang="en-US" b="1" dirty="0" smtClean="0">
                <a:solidFill>
                  <a:srgbClr val="860000"/>
                </a:solidFill>
                <a:latin typeface="Comic Sans MS" panose="030F0702030302020204" pitchFamily="66" charset="0"/>
              </a:rPr>
              <a:t>Carbon Cycle</a:t>
            </a:r>
          </a:p>
        </p:txBody>
      </p:sp>
      <p:sp>
        <p:nvSpPr>
          <p:cNvPr id="5" name="Slide Number Placeholder 5"/>
          <p:cNvSpPr>
            <a:spLocks noGrp="1"/>
          </p:cNvSpPr>
          <p:nvPr>
            <p:ph type="sldNum" sz="quarter" idx="12"/>
          </p:nvPr>
        </p:nvSpPr>
        <p:spPr/>
        <p:txBody>
          <a:bodyPr/>
          <a:lstStyle/>
          <a:p>
            <a:pPr>
              <a:defRPr/>
            </a:pPr>
            <a:fld id="{AC0DF804-CB5C-4161-8A21-9EBA7DBCD54E}" type="slidenum">
              <a:rPr lang="en-US"/>
              <a:pPr>
                <a:defRPr/>
              </a:pPr>
              <a:t>15</a:t>
            </a:fld>
            <a:endParaRPr lang="en-US"/>
          </a:p>
        </p:txBody>
      </p:sp>
      <p:pic>
        <p:nvPicPr>
          <p:cNvPr id="35844"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6850" y="852488"/>
            <a:ext cx="8745538" cy="546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41092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860000"/>
                </a:solidFill>
                <a:latin typeface="Comic Sans MS" pitchFamily="66" charset="0"/>
              </a:rPr>
              <a:t>Chemical Reactions in Living Things</a:t>
            </a:r>
          </a:p>
        </p:txBody>
      </p:sp>
      <p:sp>
        <p:nvSpPr>
          <p:cNvPr id="3" name="Content Placeholder 2"/>
          <p:cNvSpPr>
            <a:spLocks noGrp="1"/>
          </p:cNvSpPr>
          <p:nvPr>
            <p:ph idx="1"/>
          </p:nvPr>
        </p:nvSpPr>
        <p:spPr/>
        <p:txBody>
          <a:bodyPr>
            <a:normAutofit lnSpcReduction="10000"/>
          </a:bodyPr>
          <a:lstStyle/>
          <a:p>
            <a:pPr>
              <a:defRPr/>
            </a:pPr>
            <a:r>
              <a:rPr lang="en-US" b="1" dirty="0">
                <a:solidFill>
                  <a:srgbClr val="002A42"/>
                </a:solidFill>
                <a:latin typeface="Comic Sans MS" pitchFamily="66" charset="0"/>
              </a:rPr>
              <a:t>Photosynthesis</a:t>
            </a:r>
            <a:r>
              <a:rPr lang="en-US" dirty="0">
                <a:solidFill>
                  <a:srgbClr val="002A42"/>
                </a:solidFill>
                <a:latin typeface="Comic Sans MS" pitchFamily="66" charset="0"/>
              </a:rPr>
              <a:t> is a process used by plants to convert inorganic material into organic material using light.</a:t>
            </a:r>
          </a:p>
          <a:p>
            <a:pPr lvl="1">
              <a:buNone/>
              <a:defRPr/>
            </a:pPr>
            <a:r>
              <a:rPr lang="en-US" dirty="0" smtClean="0">
                <a:solidFill>
                  <a:srgbClr val="002A42"/>
                </a:solidFill>
                <a:latin typeface="Comic Sans MS" pitchFamily="66" charset="0"/>
              </a:rPr>
              <a:t> Carbon </a:t>
            </a:r>
            <a:r>
              <a:rPr lang="en-US" dirty="0">
                <a:solidFill>
                  <a:srgbClr val="002A42"/>
                </a:solidFill>
                <a:latin typeface="Comic Sans MS" pitchFamily="66" charset="0"/>
              </a:rPr>
              <a:t>dioxide + water (in the presence of sunlight) produces glucose + oxygen.</a:t>
            </a:r>
          </a:p>
          <a:p>
            <a:pPr lvl="1">
              <a:buNone/>
              <a:defRPr/>
            </a:pPr>
            <a:r>
              <a:rPr lang="en-US" dirty="0" smtClean="0">
                <a:solidFill>
                  <a:srgbClr val="002A42"/>
                </a:solidFill>
                <a:latin typeface="Comic Sans MS" pitchFamily="66" charset="0"/>
              </a:rPr>
              <a:t> 6CO</a:t>
            </a:r>
            <a:r>
              <a:rPr lang="en-US" baseline="-25000" dirty="0" smtClean="0">
                <a:solidFill>
                  <a:srgbClr val="002A42"/>
                </a:solidFill>
                <a:latin typeface="Comic Sans MS" pitchFamily="66" charset="0"/>
              </a:rPr>
              <a:t>2</a:t>
            </a:r>
            <a:r>
              <a:rPr lang="en-US" dirty="0" smtClean="0">
                <a:solidFill>
                  <a:srgbClr val="002A42"/>
                </a:solidFill>
                <a:latin typeface="Comic Sans MS" pitchFamily="66" charset="0"/>
              </a:rPr>
              <a:t> </a:t>
            </a:r>
            <a:r>
              <a:rPr lang="en-US" dirty="0">
                <a:solidFill>
                  <a:srgbClr val="002A42"/>
                </a:solidFill>
                <a:latin typeface="Comic Sans MS" pitchFamily="66" charset="0"/>
              </a:rPr>
              <a:t>+ 6H</a:t>
            </a:r>
            <a:r>
              <a:rPr lang="en-US" baseline="-25000" dirty="0">
                <a:solidFill>
                  <a:srgbClr val="002A42"/>
                </a:solidFill>
                <a:latin typeface="Comic Sans MS" pitchFamily="66" charset="0"/>
              </a:rPr>
              <a:t>2</a:t>
            </a:r>
            <a:r>
              <a:rPr lang="en-US" dirty="0">
                <a:solidFill>
                  <a:srgbClr val="002A42"/>
                </a:solidFill>
                <a:latin typeface="Comic Sans MS" pitchFamily="66" charset="0"/>
              </a:rPr>
              <a:t>O + E (sunlight) </a:t>
            </a:r>
            <a:r>
              <a:rPr lang="en-US" dirty="0">
                <a:solidFill>
                  <a:srgbClr val="002A42"/>
                </a:solidFill>
                <a:latin typeface="Comic Sans MS" pitchFamily="66" charset="0"/>
                <a:sym typeface="Wingdings" pitchFamily="2" charset="2"/>
              </a:rPr>
              <a:t></a:t>
            </a:r>
            <a:r>
              <a:rPr lang="en-US" dirty="0">
                <a:solidFill>
                  <a:srgbClr val="002A42"/>
                </a:solidFill>
                <a:latin typeface="Comic Sans MS" pitchFamily="66" charset="0"/>
              </a:rPr>
              <a:t>  C</a:t>
            </a:r>
            <a:r>
              <a:rPr lang="en-US" baseline="-25000" dirty="0">
                <a:solidFill>
                  <a:srgbClr val="002A42"/>
                </a:solidFill>
                <a:latin typeface="Comic Sans MS" pitchFamily="66" charset="0"/>
              </a:rPr>
              <a:t>6</a:t>
            </a:r>
            <a:r>
              <a:rPr lang="en-US" dirty="0">
                <a:solidFill>
                  <a:srgbClr val="002A42"/>
                </a:solidFill>
                <a:latin typeface="Comic Sans MS" pitchFamily="66" charset="0"/>
              </a:rPr>
              <a:t>H</a:t>
            </a:r>
            <a:r>
              <a:rPr lang="en-US" baseline="-25000" dirty="0">
                <a:solidFill>
                  <a:srgbClr val="002A42"/>
                </a:solidFill>
                <a:latin typeface="Comic Sans MS" pitchFamily="66" charset="0"/>
              </a:rPr>
              <a:t>12</a:t>
            </a:r>
            <a:r>
              <a:rPr lang="en-US" dirty="0">
                <a:solidFill>
                  <a:srgbClr val="002A42"/>
                </a:solidFill>
                <a:latin typeface="Comic Sans MS" pitchFamily="66" charset="0"/>
              </a:rPr>
              <a:t>O</a:t>
            </a:r>
            <a:r>
              <a:rPr lang="en-US" baseline="-25000" dirty="0">
                <a:solidFill>
                  <a:srgbClr val="002A42"/>
                </a:solidFill>
                <a:latin typeface="Comic Sans MS" pitchFamily="66" charset="0"/>
              </a:rPr>
              <a:t>6</a:t>
            </a:r>
            <a:r>
              <a:rPr lang="en-US" dirty="0">
                <a:solidFill>
                  <a:srgbClr val="002A42"/>
                </a:solidFill>
                <a:latin typeface="Comic Sans MS" pitchFamily="66" charset="0"/>
              </a:rPr>
              <a:t> + 6O</a:t>
            </a:r>
            <a:r>
              <a:rPr lang="en-US" baseline="-25000" dirty="0">
                <a:solidFill>
                  <a:srgbClr val="002A42"/>
                </a:solidFill>
                <a:latin typeface="Comic Sans MS" pitchFamily="66" charset="0"/>
              </a:rPr>
              <a:t>2</a:t>
            </a:r>
          </a:p>
          <a:p>
            <a:pPr>
              <a:defRPr/>
            </a:pPr>
            <a:r>
              <a:rPr lang="en-US" b="1" dirty="0">
                <a:solidFill>
                  <a:srgbClr val="002A42"/>
                </a:solidFill>
                <a:latin typeface="Comic Sans MS" pitchFamily="66" charset="0"/>
              </a:rPr>
              <a:t>Enzymes </a:t>
            </a:r>
            <a:r>
              <a:rPr lang="en-US" dirty="0">
                <a:solidFill>
                  <a:srgbClr val="002A42"/>
                </a:solidFill>
                <a:latin typeface="Comic Sans MS" pitchFamily="66" charset="0"/>
              </a:rPr>
              <a:t>contained in living organisms act as biocatalysts speeding up chemical reactions.</a:t>
            </a:r>
          </a:p>
          <a:p>
            <a:endParaRPr lang="en-US" dirty="0"/>
          </a:p>
        </p:txBody>
      </p:sp>
      <p:sp>
        <p:nvSpPr>
          <p:cNvPr id="4" name="Slide Number Placeholder 3"/>
          <p:cNvSpPr>
            <a:spLocks noGrp="1"/>
          </p:cNvSpPr>
          <p:nvPr>
            <p:ph type="sldNum" sz="quarter" idx="12"/>
          </p:nvPr>
        </p:nvSpPr>
        <p:spPr/>
        <p:txBody>
          <a:bodyPr/>
          <a:lstStyle/>
          <a:p>
            <a:fld id="{01827619-2079-4DD6-A10E-DC5D548FA597}" type="slidenum">
              <a:rPr lang="en-US" smtClean="0"/>
              <a:pPr/>
              <a:t>16</a:t>
            </a:fld>
            <a:endParaRPr lang="en-US"/>
          </a:p>
        </p:txBody>
      </p:sp>
    </p:spTree>
    <p:extLst>
      <p:ext uri="{BB962C8B-B14F-4D97-AF65-F5344CB8AC3E}">
        <p14:creationId xmlns="" xmlns:p14="http://schemas.microsoft.com/office/powerpoint/2010/main" val="323955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85"/>
            <a:ext cx="8229600" cy="1143000"/>
          </a:xfrm>
        </p:spPr>
        <p:txBody>
          <a:bodyPr>
            <a:normAutofit/>
          </a:bodyPr>
          <a:lstStyle/>
          <a:p>
            <a:r>
              <a:rPr lang="en-US" sz="4000" b="1" dirty="0">
                <a:solidFill>
                  <a:srgbClr val="860000"/>
                </a:solidFill>
                <a:latin typeface="Comic Sans MS" pitchFamily="66" charset="0"/>
              </a:rPr>
              <a:t>Photosynthesis</a:t>
            </a:r>
          </a:p>
        </p:txBody>
      </p:sp>
      <p:sp>
        <p:nvSpPr>
          <p:cNvPr id="4" name="Slide Number Placeholder 3"/>
          <p:cNvSpPr>
            <a:spLocks noGrp="1"/>
          </p:cNvSpPr>
          <p:nvPr>
            <p:ph type="sldNum" sz="quarter" idx="12"/>
          </p:nvPr>
        </p:nvSpPr>
        <p:spPr/>
        <p:txBody>
          <a:bodyPr/>
          <a:lstStyle/>
          <a:p>
            <a:fld id="{01827619-2079-4DD6-A10E-DC5D548FA597}" type="slidenum">
              <a:rPr lang="en-US" smtClean="0"/>
              <a:pPr/>
              <a:t>17</a:t>
            </a:fld>
            <a:endParaRPr lang="en-US"/>
          </a:p>
        </p:txBody>
      </p:sp>
      <p:pic>
        <p:nvPicPr>
          <p:cNvPr id="5" name="Picture 8"/>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3855" y="1112606"/>
            <a:ext cx="6844150" cy="5745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56271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60000"/>
                </a:solidFill>
                <a:latin typeface="Comic Sans MS" pitchFamily="66" charset="0"/>
              </a:rPr>
              <a:t>Respiration</a:t>
            </a:r>
            <a:endParaRPr lang="en-US" dirty="0">
              <a:solidFill>
                <a:srgbClr val="860000"/>
              </a:solidFill>
              <a:latin typeface="Comic Sans MS" pitchFamily="66" charset="0"/>
            </a:endParaRPr>
          </a:p>
        </p:txBody>
      </p:sp>
      <p:sp>
        <p:nvSpPr>
          <p:cNvPr id="3" name="Content Placeholder 2"/>
          <p:cNvSpPr>
            <a:spLocks noGrp="1"/>
          </p:cNvSpPr>
          <p:nvPr>
            <p:ph idx="1"/>
          </p:nvPr>
        </p:nvSpPr>
        <p:spPr/>
        <p:txBody>
          <a:bodyPr/>
          <a:lstStyle/>
          <a:p>
            <a:pPr>
              <a:defRPr/>
            </a:pPr>
            <a:r>
              <a:rPr lang="en-US" b="1" dirty="0">
                <a:solidFill>
                  <a:srgbClr val="002A42"/>
                </a:solidFill>
                <a:latin typeface="Comic Sans MS" pitchFamily="66" charset="0"/>
              </a:rPr>
              <a:t>Respiration</a:t>
            </a:r>
            <a:r>
              <a:rPr lang="en-US" dirty="0">
                <a:solidFill>
                  <a:srgbClr val="002A42"/>
                </a:solidFill>
                <a:latin typeface="Comic Sans MS" pitchFamily="66" charset="0"/>
              </a:rPr>
              <a:t> is the process that uses oxygen to break down large, organic molecules into smaller inorganic molecules (releases energy organisms can use).</a:t>
            </a:r>
          </a:p>
          <a:p>
            <a:pPr lvl="1">
              <a:buNone/>
              <a:defRPr/>
            </a:pPr>
            <a:r>
              <a:rPr lang="en-US" dirty="0" smtClean="0">
                <a:solidFill>
                  <a:srgbClr val="002A42"/>
                </a:solidFill>
                <a:latin typeface="Comic Sans MS" pitchFamily="66" charset="0"/>
              </a:rPr>
              <a:t> Glucose </a:t>
            </a:r>
            <a:r>
              <a:rPr lang="en-US" dirty="0">
                <a:solidFill>
                  <a:srgbClr val="002A42"/>
                </a:solidFill>
                <a:latin typeface="Comic Sans MS" pitchFamily="66" charset="0"/>
              </a:rPr>
              <a:t>+ oxygen produces carbon dioxide + water + energy </a:t>
            </a:r>
          </a:p>
          <a:p>
            <a:pPr lvl="1">
              <a:buNone/>
              <a:defRPr/>
            </a:pPr>
            <a:r>
              <a:rPr lang="en-US" dirty="0" smtClean="0">
                <a:solidFill>
                  <a:srgbClr val="002A42"/>
                </a:solidFill>
                <a:latin typeface="Comic Sans MS" pitchFamily="66" charset="0"/>
              </a:rPr>
              <a:t> C</a:t>
            </a:r>
            <a:r>
              <a:rPr lang="en-US" baseline="-25000" dirty="0" smtClean="0">
                <a:solidFill>
                  <a:srgbClr val="002A42"/>
                </a:solidFill>
                <a:latin typeface="Comic Sans MS" pitchFamily="66" charset="0"/>
              </a:rPr>
              <a:t>6</a:t>
            </a:r>
            <a:r>
              <a:rPr lang="en-US" dirty="0" smtClean="0">
                <a:solidFill>
                  <a:srgbClr val="002A42"/>
                </a:solidFill>
                <a:latin typeface="Comic Sans MS" pitchFamily="66" charset="0"/>
              </a:rPr>
              <a:t>H</a:t>
            </a:r>
            <a:r>
              <a:rPr lang="en-US" baseline="-25000" dirty="0" smtClean="0">
                <a:solidFill>
                  <a:srgbClr val="002A42"/>
                </a:solidFill>
                <a:latin typeface="Comic Sans MS" pitchFamily="66" charset="0"/>
              </a:rPr>
              <a:t>12</a:t>
            </a:r>
            <a:r>
              <a:rPr lang="en-US" dirty="0" smtClean="0">
                <a:solidFill>
                  <a:srgbClr val="002A42"/>
                </a:solidFill>
                <a:latin typeface="Comic Sans MS" pitchFamily="66" charset="0"/>
              </a:rPr>
              <a:t>O</a:t>
            </a:r>
            <a:r>
              <a:rPr lang="en-US" baseline="-25000" dirty="0" smtClean="0">
                <a:solidFill>
                  <a:srgbClr val="002A42"/>
                </a:solidFill>
                <a:latin typeface="Comic Sans MS" pitchFamily="66" charset="0"/>
              </a:rPr>
              <a:t>6</a:t>
            </a:r>
            <a:r>
              <a:rPr lang="en-US" dirty="0" smtClean="0">
                <a:solidFill>
                  <a:srgbClr val="002A42"/>
                </a:solidFill>
                <a:latin typeface="Comic Sans MS" pitchFamily="66" charset="0"/>
              </a:rPr>
              <a:t> </a:t>
            </a:r>
            <a:r>
              <a:rPr lang="en-US" dirty="0">
                <a:solidFill>
                  <a:srgbClr val="002A42"/>
                </a:solidFill>
                <a:latin typeface="Comic Sans MS" pitchFamily="66" charset="0"/>
              </a:rPr>
              <a:t>+ 6O</a:t>
            </a:r>
            <a:r>
              <a:rPr lang="en-US" baseline="-25000" dirty="0">
                <a:solidFill>
                  <a:srgbClr val="002A42"/>
                </a:solidFill>
                <a:latin typeface="Comic Sans MS" pitchFamily="66" charset="0"/>
              </a:rPr>
              <a:t>2</a:t>
            </a:r>
            <a:r>
              <a:rPr lang="en-US" dirty="0">
                <a:solidFill>
                  <a:srgbClr val="002A42"/>
                </a:solidFill>
                <a:latin typeface="Comic Sans MS" pitchFamily="66" charset="0"/>
              </a:rPr>
              <a:t> </a:t>
            </a:r>
            <a:r>
              <a:rPr lang="en-US" dirty="0">
                <a:solidFill>
                  <a:srgbClr val="002A42"/>
                </a:solidFill>
                <a:latin typeface="Comic Sans MS" pitchFamily="66" charset="0"/>
                <a:sym typeface="Wingdings" pitchFamily="2" charset="2"/>
              </a:rPr>
              <a:t> 6CO</a:t>
            </a:r>
            <a:r>
              <a:rPr lang="en-US" baseline="-25000" dirty="0">
                <a:solidFill>
                  <a:srgbClr val="002A42"/>
                </a:solidFill>
                <a:latin typeface="Comic Sans MS" pitchFamily="66" charset="0"/>
                <a:sym typeface="Wingdings" pitchFamily="2" charset="2"/>
              </a:rPr>
              <a:t>2</a:t>
            </a:r>
            <a:r>
              <a:rPr lang="en-US" dirty="0">
                <a:solidFill>
                  <a:srgbClr val="002A42"/>
                </a:solidFill>
                <a:latin typeface="Comic Sans MS" pitchFamily="66" charset="0"/>
                <a:sym typeface="Wingdings" pitchFamily="2" charset="2"/>
              </a:rPr>
              <a:t> + 6H</a:t>
            </a:r>
            <a:r>
              <a:rPr lang="en-US" baseline="-25000" dirty="0">
                <a:solidFill>
                  <a:srgbClr val="002A42"/>
                </a:solidFill>
                <a:latin typeface="Comic Sans MS" pitchFamily="66" charset="0"/>
                <a:sym typeface="Wingdings" pitchFamily="2" charset="2"/>
              </a:rPr>
              <a:t>2</a:t>
            </a:r>
            <a:r>
              <a:rPr lang="en-US" dirty="0">
                <a:solidFill>
                  <a:srgbClr val="002A42"/>
                </a:solidFill>
                <a:latin typeface="Comic Sans MS" pitchFamily="66" charset="0"/>
                <a:sym typeface="Wingdings" pitchFamily="2" charset="2"/>
              </a:rPr>
              <a:t>O + E</a:t>
            </a:r>
            <a:endParaRPr lang="en-US" dirty="0">
              <a:solidFill>
                <a:srgbClr val="002A42"/>
              </a:solidFill>
              <a:latin typeface="Comic Sans MS" pitchFamily="66" charset="0"/>
            </a:endParaRPr>
          </a:p>
          <a:p>
            <a:endParaRPr lang="en-US" dirty="0"/>
          </a:p>
        </p:txBody>
      </p:sp>
      <p:sp>
        <p:nvSpPr>
          <p:cNvPr id="4" name="Slide Number Placeholder 3"/>
          <p:cNvSpPr>
            <a:spLocks noGrp="1"/>
          </p:cNvSpPr>
          <p:nvPr>
            <p:ph type="sldNum" sz="quarter" idx="12"/>
          </p:nvPr>
        </p:nvSpPr>
        <p:spPr/>
        <p:txBody>
          <a:bodyPr/>
          <a:lstStyle/>
          <a:p>
            <a:fld id="{01827619-2079-4DD6-A10E-DC5D548FA597}" type="slidenum">
              <a:rPr lang="en-US" smtClean="0"/>
              <a:pPr/>
              <a:t>18</a:t>
            </a:fld>
            <a:endParaRPr lang="en-US"/>
          </a:p>
        </p:txBody>
      </p:sp>
    </p:spTree>
    <p:extLst>
      <p:ext uri="{BB962C8B-B14F-4D97-AF65-F5344CB8AC3E}">
        <p14:creationId xmlns="" xmlns:p14="http://schemas.microsoft.com/office/powerpoint/2010/main" val="737229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a:solidFill>
                  <a:srgbClr val="860000"/>
                </a:solidFill>
                <a:latin typeface="Comic Sans MS" pitchFamily="66" charset="0"/>
              </a:rPr>
              <a:t>Respiration</a:t>
            </a:r>
            <a:endParaRPr lang="en-US" dirty="0">
              <a:solidFill>
                <a:srgbClr val="860000"/>
              </a:solidFill>
              <a:latin typeface="Comic Sans MS" pitchFamily="66" charset="0"/>
            </a:endParaRPr>
          </a:p>
        </p:txBody>
      </p:sp>
      <p:sp>
        <p:nvSpPr>
          <p:cNvPr id="4" name="Slide Number Placeholder 3"/>
          <p:cNvSpPr>
            <a:spLocks noGrp="1"/>
          </p:cNvSpPr>
          <p:nvPr>
            <p:ph type="sldNum" sz="quarter" idx="12"/>
          </p:nvPr>
        </p:nvSpPr>
        <p:spPr/>
        <p:txBody>
          <a:bodyPr/>
          <a:lstStyle/>
          <a:p>
            <a:fld id="{01827619-2079-4DD6-A10E-DC5D548FA597}" type="slidenum">
              <a:rPr lang="en-US" smtClean="0"/>
              <a:pPr/>
              <a:t>19</a:t>
            </a:fld>
            <a:endParaRPr lang="en-US"/>
          </a:p>
        </p:txBody>
      </p:sp>
      <p:pic>
        <p:nvPicPr>
          <p:cNvPr id="5" name="Picture 7"/>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08218" y="920800"/>
            <a:ext cx="6792782" cy="593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5749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74638"/>
            <a:ext cx="8382000" cy="1143000"/>
          </a:xfrm>
        </p:spPr>
        <p:txBody>
          <a:bodyPr>
            <a:noAutofit/>
          </a:bodyPr>
          <a:lstStyle/>
          <a:p>
            <a:pPr eaLnBrk="1" hangingPunct="1">
              <a:defRPr/>
            </a:pPr>
            <a:r>
              <a:rPr lang="en-US" altLang="en-US" b="1" dirty="0" smtClean="0">
                <a:solidFill>
                  <a:srgbClr val="860000"/>
                </a:solidFill>
                <a:latin typeface="Comic Sans MS" pitchFamily="66" charset="0"/>
              </a:rPr>
              <a:t>What does this course cover?</a:t>
            </a:r>
          </a:p>
        </p:txBody>
      </p:sp>
      <p:sp>
        <p:nvSpPr>
          <p:cNvPr id="4099" name="Rectangle 3"/>
          <p:cNvSpPr>
            <a:spLocks noGrp="1" noChangeArrowheads="1"/>
          </p:cNvSpPr>
          <p:nvPr>
            <p:ph idx="1"/>
          </p:nvPr>
        </p:nvSpPr>
        <p:spPr>
          <a:xfrm>
            <a:off x="381000" y="1752600"/>
            <a:ext cx="8229600" cy="4525963"/>
          </a:xfrm>
        </p:spPr>
        <p:txBody>
          <a:bodyPr/>
          <a:lstStyle/>
          <a:p>
            <a:pPr eaLnBrk="1" hangingPunct="1"/>
            <a:r>
              <a:rPr lang="en-US" altLang="en-US" sz="3600" dirty="0" smtClean="0">
                <a:latin typeface="Comic Sans MS" pitchFamily="66" charset="0"/>
              </a:rPr>
              <a:t>Basic principles of ecology</a:t>
            </a:r>
          </a:p>
          <a:p>
            <a:pPr eaLnBrk="1" hangingPunct="1"/>
            <a:r>
              <a:rPr lang="en-US" altLang="en-US" sz="3600" dirty="0" smtClean="0">
                <a:latin typeface="Comic Sans MS" pitchFamily="66" charset="0"/>
              </a:rPr>
              <a:t>Methods that ecologists use</a:t>
            </a:r>
          </a:p>
          <a:p>
            <a:pPr lvl="1" eaLnBrk="1" hangingPunct="1"/>
            <a:r>
              <a:rPr lang="en-US" altLang="en-US" sz="3200" dirty="0" smtClean="0">
                <a:latin typeface="Comic Sans MS" pitchFamily="66" charset="0"/>
              </a:rPr>
              <a:t>Experiments, models, observations</a:t>
            </a:r>
          </a:p>
          <a:p>
            <a:pPr eaLnBrk="1" hangingPunct="1"/>
            <a:r>
              <a:rPr lang="en-US" altLang="en-US" sz="3600" dirty="0" smtClean="0">
                <a:latin typeface="Comic Sans MS" pitchFamily="66" charset="0"/>
              </a:rPr>
              <a:t>Graphical presentation of ecological data</a:t>
            </a:r>
          </a:p>
          <a:p>
            <a:pPr eaLnBrk="1" hangingPunct="1"/>
            <a:r>
              <a:rPr lang="en-US" altLang="en-US" sz="3600" dirty="0" smtClean="0">
                <a:latin typeface="Comic Sans MS" pitchFamily="66" charset="0"/>
              </a:rPr>
              <a:t>Interpretation of ecological data</a:t>
            </a:r>
          </a:p>
        </p:txBody>
      </p:sp>
      <p:sp>
        <p:nvSpPr>
          <p:cNvPr id="4" name="Slide Number Placeholder 3"/>
          <p:cNvSpPr>
            <a:spLocks noGrp="1"/>
          </p:cNvSpPr>
          <p:nvPr>
            <p:ph type="sldNum" sz="quarter" idx="12"/>
          </p:nvPr>
        </p:nvSpPr>
        <p:spPr/>
        <p:txBody>
          <a:bodyPr/>
          <a:lstStyle/>
          <a:p>
            <a:fld id="{01827619-2079-4DD6-A10E-DC5D548FA59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rgbClr val="860000"/>
                </a:solidFill>
                <a:latin typeface="Comic Sans MS" pitchFamily="66" charset="0"/>
              </a:rPr>
              <a:t>Energy: properties</a:t>
            </a:r>
            <a:endParaRPr lang="en-US" dirty="0">
              <a:solidFill>
                <a:srgbClr val="860000"/>
              </a:solidFill>
            </a:endParaRPr>
          </a:p>
        </p:txBody>
      </p:sp>
      <p:sp>
        <p:nvSpPr>
          <p:cNvPr id="3" name="Content Placeholder 2"/>
          <p:cNvSpPr>
            <a:spLocks noGrp="1"/>
          </p:cNvSpPr>
          <p:nvPr>
            <p:ph idx="1"/>
          </p:nvPr>
        </p:nvSpPr>
        <p:spPr/>
        <p:txBody>
          <a:bodyPr>
            <a:normAutofit fontScale="92500" lnSpcReduction="10000"/>
          </a:bodyPr>
          <a:lstStyle/>
          <a:p>
            <a:r>
              <a:rPr lang="en-US" altLang="en-US" b="1" dirty="0" smtClean="0">
                <a:solidFill>
                  <a:srgbClr val="860000"/>
                </a:solidFill>
                <a:latin typeface="Comic Sans MS" pitchFamily="66" charset="0"/>
              </a:rPr>
              <a:t>Energy</a:t>
            </a:r>
            <a:r>
              <a:rPr lang="en-US" altLang="en-US" dirty="0" smtClean="0">
                <a:latin typeface="Comic Sans MS" pitchFamily="66" charset="0"/>
              </a:rPr>
              <a:t> is the capacity to do work.</a:t>
            </a:r>
          </a:p>
          <a:p>
            <a:r>
              <a:rPr lang="en-US" altLang="en-US" dirty="0" smtClean="0">
                <a:latin typeface="Comic Sans MS" pitchFamily="66" charset="0"/>
              </a:rPr>
              <a:t>Maintenance of living systems requires </a:t>
            </a:r>
            <a:r>
              <a:rPr lang="en-US" altLang="en-US" b="1" dirty="0" smtClean="0">
                <a:latin typeface="Comic Sans MS" pitchFamily="66" charset="0"/>
              </a:rPr>
              <a:t>energy</a:t>
            </a:r>
          </a:p>
          <a:p>
            <a:r>
              <a:rPr lang="en-US" altLang="en-US" b="1" dirty="0" smtClean="0">
                <a:latin typeface="Comic Sans MS" pitchFamily="66" charset="0"/>
              </a:rPr>
              <a:t>Energy cannot be recycled</a:t>
            </a:r>
            <a:r>
              <a:rPr lang="en-US" altLang="en-US" dirty="0" smtClean="0">
                <a:latin typeface="Comic Sans MS" pitchFamily="66" charset="0"/>
              </a:rPr>
              <a:t>, subject to losses from the system. </a:t>
            </a:r>
          </a:p>
          <a:p>
            <a:r>
              <a:rPr lang="en-US" altLang="en-US" dirty="0" smtClean="0">
                <a:latin typeface="Comic Sans MS" pitchFamily="66" charset="0"/>
              </a:rPr>
              <a:t>Most energy used in ecosystems is </a:t>
            </a:r>
            <a:r>
              <a:rPr lang="en-US" altLang="en-US" b="1" dirty="0" smtClean="0">
                <a:solidFill>
                  <a:srgbClr val="860000"/>
                </a:solidFill>
                <a:latin typeface="Comic Sans MS" pitchFamily="66" charset="0"/>
              </a:rPr>
              <a:t>solar </a:t>
            </a:r>
            <a:r>
              <a:rPr lang="en-US" altLang="en-US" b="1" dirty="0" smtClean="0">
                <a:latin typeface="Comic Sans MS" pitchFamily="66" charset="0"/>
              </a:rPr>
              <a:t>energy</a:t>
            </a:r>
            <a:r>
              <a:rPr lang="en-US" altLang="en-US" b="1" dirty="0" smtClean="0">
                <a:solidFill>
                  <a:srgbClr val="C00000"/>
                </a:solidFill>
                <a:latin typeface="Comic Sans MS" pitchFamily="66" charset="0"/>
              </a:rPr>
              <a:t>.</a:t>
            </a:r>
            <a:r>
              <a:rPr lang="en-US" altLang="en-US" dirty="0" smtClean="0">
                <a:solidFill>
                  <a:srgbClr val="C00000"/>
                </a:solidFill>
                <a:latin typeface="Comic Sans MS" pitchFamily="66" charset="0"/>
              </a:rPr>
              <a:t> </a:t>
            </a:r>
          </a:p>
          <a:p>
            <a:r>
              <a:rPr lang="en-US" altLang="en-US" dirty="0" smtClean="0">
                <a:latin typeface="Comic Sans MS" pitchFamily="66" charset="0"/>
              </a:rPr>
              <a:t>Plants convert solar E to chemical E</a:t>
            </a:r>
          </a:p>
          <a:p>
            <a:r>
              <a:rPr lang="en-US" altLang="en-US" dirty="0" smtClean="0">
                <a:latin typeface="Comic Sans MS" pitchFamily="66" charset="0"/>
              </a:rPr>
              <a:t>Kinetic and potential E.</a:t>
            </a:r>
          </a:p>
          <a:p>
            <a:endParaRPr lang="en-US" altLang="en-US" dirty="0" smtClean="0">
              <a:latin typeface="Comic Sans MS" pitchFamily="66" charset="0"/>
            </a:endParaRPr>
          </a:p>
          <a:p>
            <a:endParaRPr lang="en-US" dirty="0"/>
          </a:p>
        </p:txBody>
      </p:sp>
      <p:sp>
        <p:nvSpPr>
          <p:cNvPr id="4" name="Slide Number Placeholder 3"/>
          <p:cNvSpPr>
            <a:spLocks noGrp="1"/>
          </p:cNvSpPr>
          <p:nvPr>
            <p:ph type="sldNum" sz="quarter" idx="12"/>
          </p:nvPr>
        </p:nvSpPr>
        <p:spPr/>
        <p:txBody>
          <a:bodyPr/>
          <a:lstStyle/>
          <a:p>
            <a:fld id="{01827619-2079-4DD6-A10E-DC5D548FA597}"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LECTURES\LECTURE_1_2_BASICS_of_ECOLOGY\habitats_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762"/>
            <a:ext cx="9175939" cy="688914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1827619-2079-4DD6-A10E-DC5D548FA597}" type="slidenum">
              <a:rPr lang="en-US" smtClean="0"/>
              <a:pPr/>
              <a:t>21</a:t>
            </a:fld>
            <a:endParaRPr lang="en-US"/>
          </a:p>
        </p:txBody>
      </p:sp>
      <p:sp>
        <p:nvSpPr>
          <p:cNvPr id="5" name="Rectangle 4"/>
          <p:cNvSpPr/>
          <p:nvPr/>
        </p:nvSpPr>
        <p:spPr>
          <a:xfrm>
            <a:off x="46893" y="5189468"/>
            <a:ext cx="4712677" cy="1643527"/>
          </a:xfrm>
          <a:prstGeom prst="rect">
            <a:avLst/>
          </a:prstGeom>
        </p:spPr>
        <p:txBody>
          <a:bodyPr wrap="square">
            <a:spAutoFit/>
          </a:bodyPr>
          <a:lstStyle/>
          <a:p>
            <a:pPr>
              <a:lnSpc>
                <a:spcPct val="90000"/>
              </a:lnSpc>
            </a:pPr>
            <a:r>
              <a:rPr lang="en-US" altLang="en-US" sz="2800" b="1" dirty="0">
                <a:solidFill>
                  <a:srgbClr val="860000"/>
                </a:solidFill>
                <a:latin typeface="Comic Sans MS" pitchFamily="66" charset="0"/>
              </a:rPr>
              <a:t>Habitat</a:t>
            </a:r>
            <a:r>
              <a:rPr lang="en-US" altLang="en-US" sz="2800" b="1" dirty="0">
                <a:latin typeface="Comic Sans MS" pitchFamily="66" charset="0"/>
              </a:rPr>
              <a:t> </a:t>
            </a:r>
            <a:r>
              <a:rPr lang="en-US" altLang="en-US" sz="2800" dirty="0">
                <a:solidFill>
                  <a:srgbClr val="00133A"/>
                </a:solidFill>
                <a:latin typeface="Comic Sans MS" pitchFamily="66" charset="0"/>
              </a:rPr>
              <a:t>- the place or set of environmental </a:t>
            </a:r>
          </a:p>
          <a:p>
            <a:pPr>
              <a:lnSpc>
                <a:spcPct val="90000"/>
              </a:lnSpc>
            </a:pPr>
            <a:r>
              <a:rPr lang="en-US" altLang="en-US" sz="2800" dirty="0">
                <a:solidFill>
                  <a:srgbClr val="00133A"/>
                </a:solidFill>
                <a:latin typeface="Comic Sans MS" pitchFamily="66" charset="0"/>
              </a:rPr>
              <a:t>conditions in which a particular organism lives</a:t>
            </a:r>
          </a:p>
        </p:txBody>
      </p:sp>
    </p:spTree>
    <p:extLst>
      <p:ext uri="{BB962C8B-B14F-4D97-AF65-F5344CB8AC3E}">
        <p14:creationId xmlns="" xmlns:p14="http://schemas.microsoft.com/office/powerpoint/2010/main" val="292916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2057400"/>
          </a:xfrm>
        </p:spPr>
        <p:txBody>
          <a:bodyPr>
            <a:normAutofit fontScale="90000"/>
          </a:bodyPr>
          <a:lstStyle/>
          <a:p>
            <a:r>
              <a:rPr lang="en-US" altLang="en-US" b="1" dirty="0">
                <a:latin typeface="Comic Sans MS" panose="030F0702030302020204" pitchFamily="66" charset="0"/>
              </a:rPr>
              <a:t>Who Lives Where, </a:t>
            </a:r>
            <a:br>
              <a:rPr lang="en-US" altLang="en-US" b="1" dirty="0">
                <a:latin typeface="Comic Sans MS" panose="030F0702030302020204" pitchFamily="66" charset="0"/>
              </a:rPr>
            </a:br>
            <a:r>
              <a:rPr lang="en-US" altLang="en-US" b="1" dirty="0">
                <a:latin typeface="Comic Sans MS" panose="030F0702030302020204" pitchFamily="66" charset="0"/>
              </a:rPr>
              <a:t>and Why</a:t>
            </a:r>
            <a:r>
              <a:rPr lang="en-US" altLang="en-US" b="1" dirty="0" smtClean="0">
                <a:latin typeface="Comic Sans MS" panose="030F0702030302020204" pitchFamily="66" charset="0"/>
              </a:rPr>
              <a:t>? </a:t>
            </a:r>
            <a:br>
              <a:rPr lang="en-US" altLang="en-US" b="1" dirty="0" smtClean="0">
                <a:latin typeface="Comic Sans MS" panose="030F0702030302020204" pitchFamily="66" charset="0"/>
              </a:rPr>
            </a:br>
            <a:r>
              <a:rPr lang="en-US" altLang="en-US" b="1" dirty="0" smtClean="0">
                <a:solidFill>
                  <a:srgbClr val="860000"/>
                </a:solidFill>
                <a:latin typeface="Comic Sans MS" panose="030F0702030302020204" pitchFamily="66" charset="0"/>
              </a:rPr>
              <a:t>Generalists </a:t>
            </a:r>
            <a:r>
              <a:rPr lang="en-US" altLang="en-US" b="1" dirty="0">
                <a:solidFill>
                  <a:srgbClr val="860000"/>
                </a:solidFill>
                <a:latin typeface="Comic Sans MS" panose="030F0702030302020204" pitchFamily="66" charset="0"/>
              </a:rPr>
              <a:t>vs. Specialists</a:t>
            </a:r>
            <a:r>
              <a:rPr lang="en-US" altLang="en-US" b="1" dirty="0">
                <a:solidFill>
                  <a:srgbClr val="00133A"/>
                </a:solidFill>
                <a:latin typeface="Times New Roman" pitchFamily="18" charset="0"/>
              </a:rPr>
              <a:t/>
            </a:r>
            <a:br>
              <a:rPr lang="en-US" altLang="en-US" b="1" dirty="0">
                <a:solidFill>
                  <a:srgbClr val="00133A"/>
                </a:solidFill>
                <a:latin typeface="Times New Roman" pitchFamily="18" charset="0"/>
              </a:rPr>
            </a:br>
            <a:endParaRPr lang="en-US" dirty="0"/>
          </a:p>
        </p:txBody>
      </p:sp>
      <p:sp>
        <p:nvSpPr>
          <p:cNvPr id="3" name="Content Placeholder 2"/>
          <p:cNvSpPr>
            <a:spLocks noGrp="1"/>
          </p:cNvSpPr>
          <p:nvPr>
            <p:ph idx="1"/>
          </p:nvPr>
        </p:nvSpPr>
        <p:spPr>
          <a:xfrm>
            <a:off x="1143000" y="2667000"/>
            <a:ext cx="7848600" cy="3916363"/>
          </a:xfrm>
        </p:spPr>
        <p:txBody>
          <a:bodyPr/>
          <a:lstStyle/>
          <a:p>
            <a:pPr>
              <a:spcBef>
                <a:spcPct val="0"/>
              </a:spcBef>
              <a:buClrTx/>
              <a:buFontTx/>
              <a:buNone/>
            </a:pPr>
            <a:r>
              <a:rPr lang="en-US" altLang="en-US" dirty="0">
                <a:solidFill>
                  <a:srgbClr val="00133A"/>
                </a:solidFill>
                <a:latin typeface="Comic Sans MS" panose="030F0702030302020204" pitchFamily="66" charset="0"/>
              </a:rPr>
              <a:t>2 basic strategies for surviving </a:t>
            </a:r>
          </a:p>
          <a:p>
            <a:pPr>
              <a:spcBef>
                <a:spcPct val="0"/>
              </a:spcBef>
              <a:buClrTx/>
              <a:buFontTx/>
              <a:buNone/>
            </a:pPr>
            <a:r>
              <a:rPr lang="en-US" altLang="en-US" dirty="0">
                <a:solidFill>
                  <a:srgbClr val="00133A"/>
                </a:solidFill>
                <a:latin typeface="Comic Sans MS" panose="030F0702030302020204" pitchFamily="66" charset="0"/>
              </a:rPr>
              <a:t>- in a broad range of environmental conditions</a:t>
            </a:r>
            <a:r>
              <a:rPr lang="en-US" altLang="en-US" dirty="0" smtClean="0">
                <a:solidFill>
                  <a:srgbClr val="00133A"/>
                </a:solidFill>
                <a:latin typeface="Comic Sans MS" panose="030F0702030302020204" pitchFamily="66" charset="0"/>
              </a:rPr>
              <a:t>:	</a:t>
            </a:r>
            <a:r>
              <a:rPr lang="en-US" altLang="en-US" dirty="0">
                <a:solidFill>
                  <a:srgbClr val="00133A"/>
                </a:solidFill>
                <a:latin typeface="Comic Sans MS" panose="030F0702030302020204" pitchFamily="66" charset="0"/>
              </a:rPr>
              <a:t> </a:t>
            </a:r>
            <a:r>
              <a:rPr lang="en-US" altLang="en-US" b="1" dirty="0">
                <a:solidFill>
                  <a:srgbClr val="860000"/>
                </a:solidFill>
                <a:latin typeface="Comic Sans MS" panose="030F0702030302020204" pitchFamily="66" charset="0"/>
              </a:rPr>
              <a:t>"generalists“. </a:t>
            </a:r>
            <a:r>
              <a:rPr lang="en-US" altLang="en-US" dirty="0">
                <a:solidFill>
                  <a:srgbClr val="00133A"/>
                </a:solidFill>
                <a:latin typeface="Comic Sans MS" panose="030F0702030302020204" pitchFamily="66" charset="0"/>
              </a:rPr>
              <a:t>					</a:t>
            </a:r>
          </a:p>
          <a:p>
            <a:pPr>
              <a:spcBef>
                <a:spcPct val="0"/>
              </a:spcBef>
              <a:buClrTx/>
              <a:buFontTx/>
              <a:buNone/>
            </a:pPr>
            <a:r>
              <a:rPr lang="en-US" altLang="en-US" dirty="0">
                <a:solidFill>
                  <a:srgbClr val="00133A"/>
                </a:solidFill>
                <a:latin typeface="Comic Sans MS" panose="030F0702030302020204" pitchFamily="66" charset="0"/>
              </a:rPr>
              <a:t>- in a narrow set of environmental conditions</a:t>
            </a:r>
            <a:r>
              <a:rPr lang="en-US" altLang="en-US" dirty="0" smtClean="0">
                <a:solidFill>
                  <a:srgbClr val="00133A"/>
                </a:solidFill>
                <a:latin typeface="Comic Sans MS" panose="030F0702030302020204" pitchFamily="66" charset="0"/>
              </a:rPr>
              <a:t>:    </a:t>
            </a:r>
            <a:r>
              <a:rPr lang="en-US" altLang="en-US" b="1" dirty="0">
                <a:solidFill>
                  <a:srgbClr val="860000"/>
                </a:solidFill>
                <a:latin typeface="Comic Sans MS" panose="030F0702030302020204" pitchFamily="66" charset="0"/>
              </a:rPr>
              <a:t>"specialists." </a:t>
            </a:r>
            <a:r>
              <a:rPr lang="en-US" altLang="en-US" dirty="0">
                <a:solidFill>
                  <a:srgbClr val="00133A"/>
                </a:solidFill>
                <a:latin typeface="Comic Sans MS" panose="030F0702030302020204" pitchFamily="66" charset="0"/>
              </a:rPr>
              <a:t>							</a:t>
            </a:r>
          </a:p>
          <a:p>
            <a:endParaRPr lang="en-US" dirty="0"/>
          </a:p>
        </p:txBody>
      </p:sp>
      <p:sp>
        <p:nvSpPr>
          <p:cNvPr id="4" name="Slide Number Placeholder 3"/>
          <p:cNvSpPr>
            <a:spLocks noGrp="1"/>
          </p:cNvSpPr>
          <p:nvPr>
            <p:ph type="sldNum" sz="quarter" idx="12"/>
          </p:nvPr>
        </p:nvSpPr>
        <p:spPr/>
        <p:txBody>
          <a:bodyPr/>
          <a:lstStyle/>
          <a:p>
            <a:fld id="{01827619-2079-4DD6-A10E-DC5D548FA597}" type="slidenum">
              <a:rPr lang="en-US" smtClean="0"/>
              <a:pPr/>
              <a:t>22</a:t>
            </a:fld>
            <a:endParaRPr lang="en-US"/>
          </a:p>
        </p:txBody>
      </p:sp>
    </p:spTree>
    <p:extLst>
      <p:ext uri="{BB962C8B-B14F-4D97-AF65-F5344CB8AC3E}">
        <p14:creationId xmlns="" xmlns:p14="http://schemas.microsoft.com/office/powerpoint/2010/main" val="2397141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en-AU" b="1" dirty="0" smtClean="0">
                <a:solidFill>
                  <a:srgbClr val="860000"/>
                </a:solidFill>
                <a:latin typeface="Comic Sans MS" panose="030F0702030302020204" pitchFamily="66" charset="0"/>
              </a:rPr>
              <a:t>LIMITING FACTORS</a:t>
            </a:r>
            <a:endParaRPr lang="en-US" b="1" dirty="0" smtClean="0">
              <a:solidFill>
                <a:srgbClr val="860000"/>
              </a:solidFill>
              <a:latin typeface="Comic Sans MS" panose="030F0702030302020204" pitchFamily="66" charset="0"/>
            </a:endParaRPr>
          </a:p>
        </p:txBody>
      </p:sp>
      <p:sp>
        <p:nvSpPr>
          <p:cNvPr id="11268" name="Rectangle 3"/>
          <p:cNvSpPr>
            <a:spLocks noGrp="1" noChangeArrowheads="1"/>
          </p:cNvSpPr>
          <p:nvPr>
            <p:ph idx="1"/>
          </p:nvPr>
        </p:nvSpPr>
        <p:spPr/>
        <p:txBody>
          <a:bodyPr/>
          <a:lstStyle/>
          <a:p>
            <a:pPr eaLnBrk="1" hangingPunct="1"/>
            <a:r>
              <a:rPr lang="en-AU" altLang="en-US" dirty="0" smtClean="0">
                <a:latin typeface="Comic Sans MS" panose="030F0702030302020204" pitchFamily="66" charset="0"/>
              </a:rPr>
              <a:t>The </a:t>
            </a:r>
            <a:r>
              <a:rPr lang="en-AU" altLang="en-US" b="1" dirty="0" smtClean="0">
                <a:latin typeface="Comic Sans MS" panose="030F0702030302020204" pitchFamily="66" charset="0"/>
              </a:rPr>
              <a:t>geographical range</a:t>
            </a:r>
            <a:r>
              <a:rPr lang="en-AU" altLang="en-US" dirty="0" smtClean="0">
                <a:latin typeface="Comic Sans MS" panose="030F0702030302020204" pitchFamily="66" charset="0"/>
              </a:rPr>
              <a:t> of a species is not always limited by the presence of </a:t>
            </a:r>
            <a:r>
              <a:rPr lang="en-AU" altLang="en-US" dirty="0" smtClean="0">
                <a:solidFill>
                  <a:srgbClr val="920000"/>
                </a:solidFill>
                <a:latin typeface="Comic Sans MS" panose="030F0702030302020204" pitchFamily="66" charset="0"/>
              </a:rPr>
              <a:t>barriers</a:t>
            </a:r>
            <a:r>
              <a:rPr lang="en-AU" altLang="en-US" dirty="0" smtClean="0">
                <a:latin typeface="Comic Sans MS" panose="030F0702030302020204" pitchFamily="66" charset="0"/>
              </a:rPr>
              <a:t> that prevent its spread.</a:t>
            </a:r>
          </a:p>
          <a:p>
            <a:pPr eaLnBrk="1" hangingPunct="1">
              <a:buFontTx/>
              <a:buNone/>
            </a:pPr>
            <a:endParaRPr lang="en-AU" altLang="en-US" dirty="0" smtClean="0">
              <a:latin typeface="Comic Sans MS" panose="030F0702030302020204" pitchFamily="66" charset="0"/>
            </a:endParaRPr>
          </a:p>
          <a:p>
            <a:pPr eaLnBrk="1" hangingPunct="1"/>
            <a:r>
              <a:rPr lang="en-AU" altLang="en-US" dirty="0" smtClean="0">
                <a:latin typeface="Comic Sans MS" panose="030F0702030302020204" pitchFamily="66" charset="0"/>
              </a:rPr>
              <a:t>It is often limited by a particular factor in the environment that limits it ability to survive, grow or reproduce –               		These are </a:t>
            </a:r>
            <a:r>
              <a:rPr lang="en-AU" altLang="en-US" b="1" dirty="0" smtClean="0">
                <a:solidFill>
                  <a:srgbClr val="920000"/>
                </a:solidFill>
                <a:latin typeface="Comic Sans MS" panose="030F0702030302020204" pitchFamily="66" charset="0"/>
              </a:rPr>
              <a:t>Limiting Factors</a:t>
            </a:r>
          </a:p>
        </p:txBody>
      </p:sp>
      <p:sp>
        <p:nvSpPr>
          <p:cNvPr id="11266"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a:spcBef>
                <a:spcPct val="20000"/>
              </a:spcBef>
              <a:buClr>
                <a:schemeClr val="tx2"/>
              </a:buClr>
              <a:buChar char="•"/>
              <a:defRPr sz="3200">
                <a:solidFill>
                  <a:srgbClr val="001642"/>
                </a:solidFill>
                <a:latin typeface="Arial" charset="0"/>
              </a:defRPr>
            </a:lvl1pPr>
            <a:lvl2pPr marL="742950" indent="-285750" algn="l">
              <a:spcBef>
                <a:spcPct val="20000"/>
              </a:spcBef>
              <a:buChar char="–"/>
              <a:defRPr sz="2800">
                <a:solidFill>
                  <a:srgbClr val="001642"/>
                </a:solidFill>
                <a:latin typeface="Arial" charset="0"/>
              </a:defRPr>
            </a:lvl2pPr>
            <a:lvl3pPr marL="1143000" indent="-228600" algn="l">
              <a:spcBef>
                <a:spcPct val="20000"/>
              </a:spcBef>
              <a:buClr>
                <a:schemeClr val="tx2"/>
              </a:buClr>
              <a:buChar char="•"/>
              <a:defRPr sz="2400">
                <a:solidFill>
                  <a:srgbClr val="001642"/>
                </a:solidFill>
                <a:latin typeface="Arial" charset="0"/>
              </a:defRPr>
            </a:lvl3pPr>
            <a:lvl4pPr marL="1600200" indent="-228600" algn="l">
              <a:spcBef>
                <a:spcPct val="20000"/>
              </a:spcBef>
              <a:buChar char="–"/>
              <a:defRPr sz="2000">
                <a:solidFill>
                  <a:srgbClr val="001642"/>
                </a:solidFill>
                <a:latin typeface="Arial" charset="0"/>
              </a:defRPr>
            </a:lvl4pPr>
            <a:lvl5pPr marL="2057400" indent="-228600" algn="l">
              <a:spcBef>
                <a:spcPct val="20000"/>
              </a:spcBef>
              <a:buClr>
                <a:schemeClr val="tx2"/>
              </a:buClr>
              <a:buChar char="•"/>
              <a:defRPr sz="2000">
                <a:solidFill>
                  <a:srgbClr val="001642"/>
                </a:solidFill>
                <a:latin typeface="Arial" charset="0"/>
              </a:defRPr>
            </a:lvl5pPr>
            <a:lvl6pPr marL="2514600" indent="-228600" eaLnBrk="0" fontAlgn="base" hangingPunct="0">
              <a:spcBef>
                <a:spcPct val="20000"/>
              </a:spcBef>
              <a:spcAft>
                <a:spcPct val="0"/>
              </a:spcAft>
              <a:buClr>
                <a:schemeClr val="tx2"/>
              </a:buClr>
              <a:buChar char="•"/>
              <a:defRPr sz="2000">
                <a:solidFill>
                  <a:srgbClr val="001642"/>
                </a:solidFill>
                <a:latin typeface="Arial" charset="0"/>
              </a:defRPr>
            </a:lvl6pPr>
            <a:lvl7pPr marL="2971800" indent="-228600" eaLnBrk="0" fontAlgn="base" hangingPunct="0">
              <a:spcBef>
                <a:spcPct val="20000"/>
              </a:spcBef>
              <a:spcAft>
                <a:spcPct val="0"/>
              </a:spcAft>
              <a:buClr>
                <a:schemeClr val="tx2"/>
              </a:buClr>
              <a:buChar char="•"/>
              <a:defRPr sz="2000">
                <a:solidFill>
                  <a:srgbClr val="001642"/>
                </a:solidFill>
                <a:latin typeface="Arial" charset="0"/>
              </a:defRPr>
            </a:lvl7pPr>
            <a:lvl8pPr marL="3429000" indent="-228600" eaLnBrk="0" fontAlgn="base" hangingPunct="0">
              <a:spcBef>
                <a:spcPct val="20000"/>
              </a:spcBef>
              <a:spcAft>
                <a:spcPct val="0"/>
              </a:spcAft>
              <a:buClr>
                <a:schemeClr val="tx2"/>
              </a:buClr>
              <a:buChar char="•"/>
              <a:defRPr sz="2000">
                <a:solidFill>
                  <a:srgbClr val="001642"/>
                </a:solidFill>
                <a:latin typeface="Arial" charset="0"/>
              </a:defRPr>
            </a:lvl8pPr>
            <a:lvl9pPr marL="3886200" indent="-228600" eaLnBrk="0" fontAlgn="base" hangingPunct="0">
              <a:spcBef>
                <a:spcPct val="20000"/>
              </a:spcBef>
              <a:spcAft>
                <a:spcPct val="0"/>
              </a:spcAft>
              <a:buClr>
                <a:schemeClr val="tx2"/>
              </a:buClr>
              <a:buChar char="•"/>
              <a:defRPr sz="2000">
                <a:solidFill>
                  <a:srgbClr val="001642"/>
                </a:solidFill>
                <a:latin typeface="Arial" charset="0"/>
              </a:defRPr>
            </a:lvl9pPr>
          </a:lstStyle>
          <a:p>
            <a:pPr algn="r">
              <a:spcBef>
                <a:spcPct val="0"/>
              </a:spcBef>
              <a:buClrTx/>
              <a:buFontTx/>
              <a:buNone/>
            </a:pPr>
            <a:fld id="{4DFD5964-787E-4F3D-A2AE-A109122D7380}" type="slidenum">
              <a:rPr lang="en-US" altLang="en-US" sz="2000" smtClean="0">
                <a:solidFill>
                  <a:schemeClr val="tx1"/>
                </a:solidFill>
              </a:rPr>
              <a:pPr algn="r">
                <a:spcBef>
                  <a:spcPct val="0"/>
                </a:spcBef>
                <a:buClrTx/>
                <a:buFontTx/>
                <a:buNone/>
              </a:pPr>
              <a:t>23</a:t>
            </a:fld>
            <a:endParaRPr lang="en-US" altLang="en-US" sz="2000" smtClean="0">
              <a:solidFill>
                <a:schemeClr val="tx1"/>
              </a:solidFill>
            </a:endParaRPr>
          </a:p>
        </p:txBody>
      </p:sp>
    </p:spTree>
    <p:extLst>
      <p:ext uri="{BB962C8B-B14F-4D97-AF65-F5344CB8AC3E}">
        <p14:creationId xmlns="" xmlns:p14="http://schemas.microsoft.com/office/powerpoint/2010/main" val="568732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type="title"/>
          </p:nvPr>
        </p:nvSpPr>
        <p:spPr/>
        <p:txBody>
          <a:bodyPr>
            <a:normAutofit fontScale="90000"/>
          </a:bodyPr>
          <a:lstStyle/>
          <a:p>
            <a:pPr eaLnBrk="1" hangingPunct="1">
              <a:defRPr/>
            </a:pPr>
            <a:r>
              <a:rPr lang="en-AU" altLang="en-US" sz="3600" b="1" dirty="0" smtClean="0">
                <a:solidFill>
                  <a:srgbClr val="860000"/>
                </a:solidFill>
                <a:latin typeface="Comic Sans MS" panose="030F0702030302020204" pitchFamily="66" charset="0"/>
              </a:rPr>
              <a:t>Limiting factors</a:t>
            </a:r>
            <a:r>
              <a:rPr lang="en-AU" altLang="en-US" sz="3600" dirty="0" smtClean="0">
                <a:latin typeface="Comic Sans MS" panose="030F0702030302020204" pitchFamily="66" charset="0"/>
              </a:rPr>
              <a:t>:                     </a:t>
            </a:r>
            <a:br>
              <a:rPr lang="en-AU" altLang="en-US" sz="3600" dirty="0" smtClean="0">
                <a:latin typeface="Comic Sans MS" panose="030F0702030302020204" pitchFamily="66" charset="0"/>
              </a:rPr>
            </a:br>
            <a:r>
              <a:rPr lang="en-AU" altLang="en-US" sz="3600" dirty="0" smtClean="0">
                <a:latin typeface="Comic Sans MS" panose="030F0702030302020204" pitchFamily="66" charset="0"/>
              </a:rPr>
              <a:t>ABIOTIC (physical) and BIOTIC (live)</a:t>
            </a:r>
            <a:endParaRPr lang="en-US" altLang="en-US" sz="3600" dirty="0" smtClean="0">
              <a:latin typeface="Comic Sans MS" panose="030F0702030302020204" pitchFamily="66" charset="0"/>
            </a:endParaRPr>
          </a:p>
        </p:txBody>
      </p:sp>
      <p:sp>
        <p:nvSpPr>
          <p:cNvPr id="12291" name="Rectangle 2"/>
          <p:cNvSpPr>
            <a:spLocks noGrp="1" noChangeArrowheads="1"/>
          </p:cNvSpPr>
          <p:nvPr>
            <p:ph idx="1"/>
          </p:nvPr>
        </p:nvSpPr>
        <p:spPr/>
        <p:txBody>
          <a:bodyPr/>
          <a:lstStyle/>
          <a:p>
            <a:pPr algn="ctr" eaLnBrk="1" hangingPunct="1">
              <a:lnSpc>
                <a:spcPct val="80000"/>
              </a:lnSpc>
              <a:buFontTx/>
              <a:buNone/>
            </a:pPr>
            <a:r>
              <a:rPr lang="en-AU" altLang="en-US" sz="2800" b="1" dirty="0" smtClean="0">
                <a:solidFill>
                  <a:srgbClr val="920000"/>
                </a:solidFill>
                <a:latin typeface="Comic Sans MS" panose="030F0702030302020204" pitchFamily="66" charset="0"/>
              </a:rPr>
              <a:t>Abiotic Factors</a:t>
            </a:r>
            <a:r>
              <a:rPr lang="en-AU" altLang="en-US" sz="2800" dirty="0" smtClean="0">
                <a:solidFill>
                  <a:srgbClr val="920000"/>
                </a:solidFill>
                <a:latin typeface="Comic Sans MS" panose="030F0702030302020204" pitchFamily="66" charset="0"/>
              </a:rPr>
              <a:t>   </a:t>
            </a:r>
            <a:endParaRPr lang="en-AU" altLang="en-US" sz="2800" dirty="0" smtClean="0">
              <a:latin typeface="Comic Sans MS" panose="030F0702030302020204" pitchFamily="66" charset="0"/>
            </a:endParaRPr>
          </a:p>
          <a:p>
            <a:pPr eaLnBrk="1" hangingPunct="1">
              <a:lnSpc>
                <a:spcPct val="80000"/>
              </a:lnSpc>
            </a:pPr>
            <a:r>
              <a:rPr lang="en-AU" altLang="en-US" sz="2800" dirty="0" smtClean="0">
                <a:latin typeface="Comic Sans MS" panose="030F0702030302020204" pitchFamily="66" charset="0"/>
              </a:rPr>
              <a:t>Temperature, Pressure, Wind, </a:t>
            </a:r>
          </a:p>
          <a:p>
            <a:pPr eaLnBrk="1" hangingPunct="1">
              <a:lnSpc>
                <a:spcPct val="80000"/>
              </a:lnSpc>
            </a:pPr>
            <a:r>
              <a:rPr lang="en-AU" altLang="en-US" sz="2800" dirty="0" smtClean="0">
                <a:latin typeface="Comic Sans MS" panose="030F0702030302020204" pitchFamily="66" charset="0"/>
              </a:rPr>
              <a:t>Moisture, Salinity</a:t>
            </a:r>
          </a:p>
          <a:p>
            <a:pPr eaLnBrk="1" hangingPunct="1">
              <a:lnSpc>
                <a:spcPct val="80000"/>
              </a:lnSpc>
            </a:pPr>
            <a:r>
              <a:rPr lang="en-AU" altLang="en-US" sz="2800" dirty="0" smtClean="0">
                <a:latin typeface="Comic Sans MS" panose="030F0702030302020204" pitchFamily="66" charset="0"/>
              </a:rPr>
              <a:t>Light availability /day length</a:t>
            </a:r>
          </a:p>
          <a:p>
            <a:pPr eaLnBrk="1" hangingPunct="1">
              <a:lnSpc>
                <a:spcPct val="80000"/>
              </a:lnSpc>
            </a:pPr>
            <a:r>
              <a:rPr lang="en-AU" altLang="en-US" sz="2800" dirty="0" smtClean="0">
                <a:latin typeface="Comic Sans MS" panose="030F0702030302020204" pitchFamily="66" charset="0"/>
              </a:rPr>
              <a:t>pH, C02, O2, availability of N, P, K, Ca.</a:t>
            </a:r>
          </a:p>
          <a:p>
            <a:pPr algn="ctr" eaLnBrk="1" hangingPunct="1">
              <a:lnSpc>
                <a:spcPct val="80000"/>
              </a:lnSpc>
              <a:buFontTx/>
              <a:buNone/>
            </a:pPr>
            <a:endParaRPr lang="en-AU" altLang="en-US" sz="1000" b="1" dirty="0" smtClean="0">
              <a:solidFill>
                <a:srgbClr val="920000"/>
              </a:solidFill>
              <a:latin typeface="Comic Sans MS" panose="030F0702030302020204" pitchFamily="66" charset="0"/>
            </a:endParaRPr>
          </a:p>
          <a:p>
            <a:pPr algn="ctr" eaLnBrk="1" hangingPunct="1">
              <a:lnSpc>
                <a:spcPct val="80000"/>
              </a:lnSpc>
              <a:buFontTx/>
              <a:buNone/>
            </a:pPr>
            <a:r>
              <a:rPr lang="en-AU" altLang="en-US" sz="2800" b="1" dirty="0" smtClean="0">
                <a:solidFill>
                  <a:srgbClr val="920000"/>
                </a:solidFill>
                <a:latin typeface="Comic Sans MS" panose="030F0702030302020204" pitchFamily="66" charset="0"/>
              </a:rPr>
              <a:t>Biotic Factors</a:t>
            </a:r>
          </a:p>
          <a:p>
            <a:pPr eaLnBrk="1" hangingPunct="1">
              <a:lnSpc>
                <a:spcPct val="80000"/>
              </a:lnSpc>
            </a:pPr>
            <a:r>
              <a:rPr lang="en-AU" altLang="en-US" sz="2800" dirty="0" smtClean="0">
                <a:latin typeface="Comic Sans MS" panose="030F0702030302020204" pitchFamily="66" charset="0"/>
              </a:rPr>
              <a:t>Competition, Predation</a:t>
            </a:r>
          </a:p>
          <a:p>
            <a:pPr eaLnBrk="1" hangingPunct="1">
              <a:lnSpc>
                <a:spcPct val="80000"/>
              </a:lnSpc>
            </a:pPr>
            <a:r>
              <a:rPr lang="en-AU" altLang="en-US" sz="2800" dirty="0" smtClean="0">
                <a:latin typeface="Comic Sans MS" panose="030F0702030302020204" pitchFamily="66" charset="0"/>
              </a:rPr>
              <a:t>Diseases</a:t>
            </a:r>
          </a:p>
          <a:p>
            <a:pPr eaLnBrk="1" hangingPunct="1">
              <a:lnSpc>
                <a:spcPct val="80000"/>
              </a:lnSpc>
            </a:pPr>
            <a:r>
              <a:rPr lang="en-AU" altLang="en-US" sz="2800" dirty="0" smtClean="0">
                <a:latin typeface="Comic Sans MS" panose="030F0702030302020204" pitchFamily="66" charset="0"/>
              </a:rPr>
              <a:t>Food availability</a:t>
            </a:r>
          </a:p>
          <a:p>
            <a:pPr eaLnBrk="1" hangingPunct="1">
              <a:lnSpc>
                <a:spcPct val="80000"/>
              </a:lnSpc>
            </a:pPr>
            <a:r>
              <a:rPr lang="en-AU" altLang="en-US" sz="2800" dirty="0" smtClean="0">
                <a:latin typeface="Comic Sans MS" panose="030F0702030302020204" pitchFamily="66" charset="0"/>
              </a:rPr>
              <a:t>Species density</a:t>
            </a:r>
          </a:p>
          <a:p>
            <a:pPr eaLnBrk="1" hangingPunct="1">
              <a:lnSpc>
                <a:spcPct val="80000"/>
              </a:lnSpc>
            </a:pPr>
            <a:endParaRPr lang="en-AU" altLang="en-US" sz="2800" dirty="0" smtClean="0">
              <a:latin typeface="Comic Sans MS" panose="030F0702030302020204" pitchFamily="66" charset="0"/>
            </a:endParaRPr>
          </a:p>
        </p:txBody>
      </p:sp>
      <p:sp>
        <p:nvSpPr>
          <p:cNvPr id="12290"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a:spcBef>
                <a:spcPct val="20000"/>
              </a:spcBef>
              <a:buClr>
                <a:schemeClr val="tx2"/>
              </a:buClr>
              <a:buChar char="•"/>
              <a:defRPr sz="3200">
                <a:solidFill>
                  <a:srgbClr val="001642"/>
                </a:solidFill>
                <a:latin typeface="Arial" charset="0"/>
              </a:defRPr>
            </a:lvl1pPr>
            <a:lvl2pPr marL="742950" indent="-285750" algn="l">
              <a:spcBef>
                <a:spcPct val="20000"/>
              </a:spcBef>
              <a:buChar char="–"/>
              <a:defRPr sz="2800">
                <a:solidFill>
                  <a:srgbClr val="001642"/>
                </a:solidFill>
                <a:latin typeface="Arial" charset="0"/>
              </a:defRPr>
            </a:lvl2pPr>
            <a:lvl3pPr marL="1143000" indent="-228600" algn="l">
              <a:spcBef>
                <a:spcPct val="20000"/>
              </a:spcBef>
              <a:buClr>
                <a:schemeClr val="tx2"/>
              </a:buClr>
              <a:buChar char="•"/>
              <a:defRPr sz="2400">
                <a:solidFill>
                  <a:srgbClr val="001642"/>
                </a:solidFill>
                <a:latin typeface="Arial" charset="0"/>
              </a:defRPr>
            </a:lvl3pPr>
            <a:lvl4pPr marL="1600200" indent="-228600" algn="l">
              <a:spcBef>
                <a:spcPct val="20000"/>
              </a:spcBef>
              <a:buChar char="–"/>
              <a:defRPr sz="2000">
                <a:solidFill>
                  <a:srgbClr val="001642"/>
                </a:solidFill>
                <a:latin typeface="Arial" charset="0"/>
              </a:defRPr>
            </a:lvl4pPr>
            <a:lvl5pPr marL="2057400" indent="-228600" algn="l">
              <a:spcBef>
                <a:spcPct val="20000"/>
              </a:spcBef>
              <a:buClr>
                <a:schemeClr val="tx2"/>
              </a:buClr>
              <a:buChar char="•"/>
              <a:defRPr sz="2000">
                <a:solidFill>
                  <a:srgbClr val="001642"/>
                </a:solidFill>
                <a:latin typeface="Arial" charset="0"/>
              </a:defRPr>
            </a:lvl5pPr>
            <a:lvl6pPr marL="2514600" indent="-228600" eaLnBrk="0" fontAlgn="base" hangingPunct="0">
              <a:spcBef>
                <a:spcPct val="20000"/>
              </a:spcBef>
              <a:spcAft>
                <a:spcPct val="0"/>
              </a:spcAft>
              <a:buClr>
                <a:schemeClr val="tx2"/>
              </a:buClr>
              <a:buChar char="•"/>
              <a:defRPr sz="2000">
                <a:solidFill>
                  <a:srgbClr val="001642"/>
                </a:solidFill>
                <a:latin typeface="Arial" charset="0"/>
              </a:defRPr>
            </a:lvl6pPr>
            <a:lvl7pPr marL="2971800" indent="-228600" eaLnBrk="0" fontAlgn="base" hangingPunct="0">
              <a:spcBef>
                <a:spcPct val="20000"/>
              </a:spcBef>
              <a:spcAft>
                <a:spcPct val="0"/>
              </a:spcAft>
              <a:buClr>
                <a:schemeClr val="tx2"/>
              </a:buClr>
              <a:buChar char="•"/>
              <a:defRPr sz="2000">
                <a:solidFill>
                  <a:srgbClr val="001642"/>
                </a:solidFill>
                <a:latin typeface="Arial" charset="0"/>
              </a:defRPr>
            </a:lvl7pPr>
            <a:lvl8pPr marL="3429000" indent="-228600" eaLnBrk="0" fontAlgn="base" hangingPunct="0">
              <a:spcBef>
                <a:spcPct val="20000"/>
              </a:spcBef>
              <a:spcAft>
                <a:spcPct val="0"/>
              </a:spcAft>
              <a:buClr>
                <a:schemeClr val="tx2"/>
              </a:buClr>
              <a:buChar char="•"/>
              <a:defRPr sz="2000">
                <a:solidFill>
                  <a:srgbClr val="001642"/>
                </a:solidFill>
                <a:latin typeface="Arial" charset="0"/>
              </a:defRPr>
            </a:lvl8pPr>
            <a:lvl9pPr marL="3886200" indent="-228600" eaLnBrk="0" fontAlgn="base" hangingPunct="0">
              <a:spcBef>
                <a:spcPct val="20000"/>
              </a:spcBef>
              <a:spcAft>
                <a:spcPct val="0"/>
              </a:spcAft>
              <a:buClr>
                <a:schemeClr val="tx2"/>
              </a:buClr>
              <a:buChar char="•"/>
              <a:defRPr sz="2000">
                <a:solidFill>
                  <a:srgbClr val="001642"/>
                </a:solidFill>
                <a:latin typeface="Arial" charset="0"/>
              </a:defRPr>
            </a:lvl9pPr>
          </a:lstStyle>
          <a:p>
            <a:pPr algn="r">
              <a:spcBef>
                <a:spcPct val="0"/>
              </a:spcBef>
              <a:buClrTx/>
              <a:buFontTx/>
              <a:buNone/>
            </a:pPr>
            <a:fld id="{297EAFC1-964D-4DAF-AC5F-51615F21E29E}" type="slidenum">
              <a:rPr lang="en-US" altLang="en-US" sz="2000" smtClean="0">
                <a:solidFill>
                  <a:schemeClr val="tx1"/>
                </a:solidFill>
              </a:rPr>
              <a:pPr algn="r">
                <a:spcBef>
                  <a:spcPct val="0"/>
                </a:spcBef>
                <a:buClrTx/>
                <a:buFontTx/>
                <a:buNone/>
              </a:pPr>
              <a:t>24</a:t>
            </a:fld>
            <a:endParaRPr lang="en-US" altLang="en-US" sz="2000" smtClean="0">
              <a:solidFill>
                <a:schemeClr val="tx1"/>
              </a:solidFill>
            </a:endParaRPr>
          </a:p>
        </p:txBody>
      </p:sp>
    </p:spTree>
    <p:extLst>
      <p:ext uri="{BB962C8B-B14F-4D97-AF65-F5344CB8AC3E}">
        <p14:creationId xmlns="" xmlns:p14="http://schemas.microsoft.com/office/powerpoint/2010/main" val="463677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LECTURES\LECTURE_1_BASICS_of_ECOLOGY\squirrel.jpg"/>
          <p:cNvPicPr>
            <a:picLocks noChangeAspect="1" noChangeArrowheads="1"/>
          </p:cNvPicPr>
          <p:nvPr/>
        </p:nvPicPr>
        <p:blipFill>
          <a:blip r:embed="rId2" cstate="print"/>
          <a:srcRect/>
          <a:stretch>
            <a:fillRect/>
          </a:stretch>
        </p:blipFill>
        <p:spPr bwMode="auto">
          <a:xfrm>
            <a:off x="3043238" y="1828800"/>
            <a:ext cx="6100762" cy="4575572"/>
          </a:xfrm>
          <a:prstGeom prst="rect">
            <a:avLst/>
          </a:prstGeom>
          <a:noFill/>
        </p:spPr>
      </p:pic>
      <p:sp>
        <p:nvSpPr>
          <p:cNvPr id="13314" name="Rectangle 3"/>
          <p:cNvSpPr>
            <a:spLocks noGrp="1" noChangeArrowheads="1"/>
          </p:cNvSpPr>
          <p:nvPr>
            <p:ph idx="1"/>
          </p:nvPr>
        </p:nvSpPr>
        <p:spPr>
          <a:xfrm>
            <a:off x="0" y="152400"/>
            <a:ext cx="8991600" cy="4114800"/>
          </a:xfrm>
        </p:spPr>
        <p:txBody>
          <a:bodyPr/>
          <a:lstStyle/>
          <a:p>
            <a:pPr>
              <a:buNone/>
            </a:pPr>
            <a:r>
              <a:rPr lang="en-US" altLang="en-US" dirty="0" smtClean="0">
                <a:latin typeface="Comic Sans MS" pitchFamily="66" charset="0"/>
              </a:rPr>
              <a:t>                  </a:t>
            </a:r>
            <a:r>
              <a:rPr lang="en-US" altLang="en-US" sz="4400" b="1" dirty="0" smtClean="0">
                <a:solidFill>
                  <a:srgbClr val="860000"/>
                </a:solidFill>
                <a:latin typeface="Comic Sans MS" pitchFamily="66" charset="0"/>
              </a:rPr>
              <a:t>Ecological niche</a:t>
            </a:r>
            <a:r>
              <a:rPr lang="en-US" altLang="en-US" sz="4400" b="1" dirty="0" smtClean="0">
                <a:latin typeface="Comic Sans MS" pitchFamily="66" charset="0"/>
              </a:rPr>
              <a:t> </a:t>
            </a:r>
          </a:p>
          <a:p>
            <a:pPr>
              <a:buNone/>
            </a:pPr>
            <a:r>
              <a:rPr lang="en-US" altLang="en-US" dirty="0" smtClean="0">
                <a:solidFill>
                  <a:srgbClr val="00133A"/>
                </a:solidFill>
                <a:latin typeface="Comic Sans MS" pitchFamily="66" charset="0"/>
              </a:rPr>
              <a:t>is the role played by a species in a biological community</a:t>
            </a:r>
            <a:r>
              <a:rPr lang="en-US" altLang="en-US" dirty="0" smtClean="0">
                <a:latin typeface="Comic Sans MS" pitchFamily="66" charset="0"/>
              </a:rPr>
              <a:t>.</a:t>
            </a:r>
          </a:p>
        </p:txBody>
      </p:sp>
      <p:sp>
        <p:nvSpPr>
          <p:cNvPr id="7" name="Slide Number Placeholder 6"/>
          <p:cNvSpPr>
            <a:spLocks noGrp="1"/>
          </p:cNvSpPr>
          <p:nvPr>
            <p:ph type="sldNum" sz="quarter" idx="12"/>
          </p:nvPr>
        </p:nvSpPr>
        <p:spPr/>
        <p:txBody>
          <a:bodyPr/>
          <a:lstStyle/>
          <a:p>
            <a:fld id="{01827619-2079-4DD6-A10E-DC5D548FA597}" type="slidenum">
              <a:rPr lang="en-US" smtClean="0"/>
              <a:pPr/>
              <a:t>25</a:t>
            </a:fld>
            <a:endParaRPr lang="en-US"/>
          </a:p>
        </p:txBody>
      </p:sp>
      <p:sp>
        <p:nvSpPr>
          <p:cNvPr id="4" name="Rectangle 3"/>
          <p:cNvSpPr/>
          <p:nvPr/>
        </p:nvSpPr>
        <p:spPr>
          <a:xfrm>
            <a:off x="4343400" y="2362200"/>
            <a:ext cx="4572000" cy="757130"/>
          </a:xfrm>
          <a:prstGeom prst="rect">
            <a:avLst/>
          </a:prstGeom>
        </p:spPr>
        <p:txBody>
          <a:bodyPr>
            <a:spAutoFit/>
          </a:bodyPr>
          <a:lstStyle/>
          <a:p>
            <a:pPr>
              <a:lnSpc>
                <a:spcPct val="90000"/>
              </a:lnSpc>
            </a:pPr>
            <a:endParaRPr lang="en-US" altLang="en-US" sz="2400" dirty="0" smtClean="0">
              <a:solidFill>
                <a:srgbClr val="00133A"/>
              </a:solidFill>
            </a:endParaRPr>
          </a:p>
          <a:p>
            <a:pPr>
              <a:lnSpc>
                <a:spcPct val="90000"/>
              </a:lnSpc>
            </a:pPr>
            <a:endParaRPr lang="en-US" sz="2400" dirty="0"/>
          </a:p>
        </p:txBody>
      </p:sp>
      <p:sp>
        <p:nvSpPr>
          <p:cNvPr id="5" name="Rectangle 4"/>
          <p:cNvSpPr/>
          <p:nvPr/>
        </p:nvSpPr>
        <p:spPr>
          <a:xfrm>
            <a:off x="0" y="2057400"/>
            <a:ext cx="4191000" cy="2862322"/>
          </a:xfrm>
          <a:prstGeom prst="rect">
            <a:avLst/>
          </a:prstGeom>
        </p:spPr>
        <p:txBody>
          <a:bodyPr wrap="square">
            <a:spAutoFit/>
          </a:bodyPr>
          <a:lstStyle/>
          <a:p>
            <a:pPr>
              <a:lnSpc>
                <a:spcPct val="90000"/>
              </a:lnSpc>
            </a:pPr>
            <a:r>
              <a:rPr lang="en-US" altLang="en-US" sz="3200" b="1" dirty="0" smtClean="0">
                <a:solidFill>
                  <a:srgbClr val="860000"/>
                </a:solidFill>
                <a:latin typeface="Comic Sans MS" pitchFamily="66" charset="0"/>
              </a:rPr>
              <a:t>Niche</a:t>
            </a:r>
            <a:r>
              <a:rPr lang="en-US" altLang="en-US" sz="3200" dirty="0" smtClean="0">
                <a:solidFill>
                  <a:srgbClr val="00133A"/>
                </a:solidFill>
                <a:latin typeface="Comic Sans MS" pitchFamily="66" charset="0"/>
              </a:rPr>
              <a:t> </a:t>
            </a:r>
            <a:r>
              <a:rPr lang="en-US" altLang="en-US" sz="2800" dirty="0" smtClean="0">
                <a:solidFill>
                  <a:srgbClr val="00133A"/>
                </a:solidFill>
                <a:latin typeface="Comic Sans MS" pitchFamily="66" charset="0"/>
              </a:rPr>
              <a:t>defines: </a:t>
            </a:r>
          </a:p>
          <a:p>
            <a:pPr>
              <a:lnSpc>
                <a:spcPct val="90000"/>
              </a:lnSpc>
            </a:pPr>
            <a:r>
              <a:rPr lang="en-US" altLang="en-US" sz="2800" dirty="0" smtClean="0">
                <a:solidFill>
                  <a:srgbClr val="00133A"/>
                </a:solidFill>
                <a:latin typeface="Comic Sans MS" pitchFamily="66" charset="0"/>
              </a:rPr>
              <a:t> - way of obtaining food;</a:t>
            </a:r>
          </a:p>
          <a:p>
            <a:pPr>
              <a:lnSpc>
                <a:spcPct val="90000"/>
              </a:lnSpc>
            </a:pPr>
            <a:r>
              <a:rPr lang="en-US" altLang="en-US" sz="2800" dirty="0" smtClean="0">
                <a:solidFill>
                  <a:srgbClr val="00133A"/>
                </a:solidFill>
                <a:latin typeface="Comic Sans MS" pitchFamily="66" charset="0"/>
              </a:rPr>
              <a:t> - relationships w /other species</a:t>
            </a:r>
          </a:p>
          <a:p>
            <a:pPr>
              <a:lnSpc>
                <a:spcPct val="90000"/>
              </a:lnSpc>
            </a:pPr>
            <a:r>
              <a:rPr lang="en-US" altLang="en-US" sz="2800" dirty="0" smtClean="0">
                <a:solidFill>
                  <a:srgbClr val="00133A"/>
                </a:solidFill>
                <a:latin typeface="Comic Sans MS" pitchFamily="66" charset="0"/>
              </a:rPr>
              <a:t> - services to the community.</a:t>
            </a:r>
            <a:endParaRPr lang="en-US" sz="2800" dirty="0">
              <a:latin typeface="Comic Sans MS" pitchFamily="66" charset="0"/>
            </a:endParaRPr>
          </a:p>
        </p:txBody>
      </p:sp>
    </p:spTree>
    <p:extLst>
      <p:ext uri="{BB962C8B-B14F-4D97-AF65-F5344CB8AC3E}">
        <p14:creationId xmlns="" xmlns:p14="http://schemas.microsoft.com/office/powerpoint/2010/main" val="1010831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5D7E8E37-6B08-456A-B925-5E59BEA6B039}" type="slidenum">
              <a:rPr lang="en-US" altLang="en-US" smtClean="0"/>
              <a:pPr/>
              <a:t>26</a:t>
            </a:fld>
            <a:endParaRPr lang="en-US" altLang="en-US" smtClean="0"/>
          </a:p>
        </p:txBody>
      </p:sp>
      <p:sp>
        <p:nvSpPr>
          <p:cNvPr id="117762" name="Rectangle 2"/>
          <p:cNvSpPr>
            <a:spLocks noGrp="1" noChangeArrowheads="1"/>
          </p:cNvSpPr>
          <p:nvPr>
            <p:ph type="title"/>
          </p:nvPr>
        </p:nvSpPr>
        <p:spPr>
          <a:xfrm>
            <a:off x="762000" y="228600"/>
            <a:ext cx="7391400" cy="762000"/>
          </a:xfrm>
          <a:solidFill>
            <a:srgbClr val="E1E1FF">
              <a:alpha val="0"/>
            </a:srgbClr>
          </a:solidFill>
        </p:spPr>
        <p:txBody>
          <a:bodyPr/>
          <a:lstStyle/>
          <a:p>
            <a:pPr eaLnBrk="1" hangingPunct="1">
              <a:defRPr/>
            </a:pPr>
            <a:r>
              <a:rPr lang="en-US" b="1" dirty="0" smtClean="0">
                <a:solidFill>
                  <a:srgbClr val="860000"/>
                </a:solidFill>
                <a:latin typeface="Comic Sans MS" pitchFamily="66" charset="0"/>
              </a:rPr>
              <a:t>Species Interactions</a:t>
            </a:r>
            <a:endParaRPr lang="en-US" dirty="0" smtClean="0">
              <a:solidFill>
                <a:srgbClr val="860000"/>
              </a:solidFill>
              <a:latin typeface="Comic Sans MS" pitchFamily="66" charset="0"/>
            </a:endParaRPr>
          </a:p>
        </p:txBody>
      </p:sp>
      <p:sp>
        <p:nvSpPr>
          <p:cNvPr id="19460" name="Rectangle 3"/>
          <p:cNvSpPr>
            <a:spLocks noGrp="1" noChangeArrowheads="1"/>
          </p:cNvSpPr>
          <p:nvPr>
            <p:ph type="body" idx="1"/>
          </p:nvPr>
        </p:nvSpPr>
        <p:spPr>
          <a:xfrm>
            <a:off x="685800" y="5715000"/>
            <a:ext cx="7772400" cy="914400"/>
          </a:xfrm>
        </p:spPr>
        <p:txBody>
          <a:bodyPr>
            <a:normAutofit/>
          </a:bodyPr>
          <a:lstStyle/>
          <a:p>
            <a:pPr eaLnBrk="1" hangingPunct="1">
              <a:lnSpc>
                <a:spcPct val="90000"/>
              </a:lnSpc>
              <a:buClr>
                <a:schemeClr val="tx1"/>
              </a:buClr>
              <a:buFontTx/>
              <a:buNone/>
            </a:pPr>
            <a:r>
              <a:rPr lang="en-US" altLang="en-US" sz="2800" b="1" dirty="0" smtClean="0">
                <a:latin typeface="Comic Sans MS" pitchFamily="66" charset="0"/>
              </a:rPr>
              <a:t>Most obvious are Predation</a:t>
            </a:r>
            <a:r>
              <a:rPr lang="en-US" altLang="en-US" sz="2800" dirty="0" smtClean="0">
                <a:latin typeface="Comic Sans MS" pitchFamily="66" charset="0"/>
              </a:rPr>
              <a:t> and </a:t>
            </a:r>
            <a:r>
              <a:rPr lang="en-US" altLang="en-US" sz="2800" b="1" dirty="0" smtClean="0">
                <a:latin typeface="Comic Sans MS" pitchFamily="66" charset="0"/>
              </a:rPr>
              <a:t>Competition</a:t>
            </a:r>
            <a:r>
              <a:rPr lang="en-US" altLang="en-US" sz="2800" dirty="0" smtClean="0">
                <a:latin typeface="Comic Sans MS" pitchFamily="66" charset="0"/>
              </a:rPr>
              <a:t> - antagonistic relationships</a:t>
            </a:r>
          </a:p>
        </p:txBody>
      </p:sp>
      <p:pic>
        <p:nvPicPr>
          <p:cNvPr id="19461" name="Picture 4" descr="cun94267_0608duel"/>
          <p:cNvPicPr>
            <a:picLocks noChangeAspect="1" noChangeArrowheads="1"/>
          </p:cNvPicPr>
          <p:nvPr/>
        </p:nvPicPr>
        <p:blipFill>
          <a:blip r:embed="rId3" cstate="print"/>
          <a:srcRect/>
          <a:stretch>
            <a:fillRect/>
          </a:stretch>
        </p:blipFill>
        <p:spPr bwMode="auto">
          <a:xfrm>
            <a:off x="1143000" y="1143000"/>
            <a:ext cx="6667500" cy="444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2020C8A8-5669-4515-BDD8-36F25C36059F}" type="slidenum">
              <a:rPr lang="en-US" altLang="en-US" smtClean="0"/>
              <a:pPr/>
              <a:t>27</a:t>
            </a:fld>
            <a:endParaRPr lang="en-US" altLang="en-US" smtClean="0"/>
          </a:p>
        </p:txBody>
      </p:sp>
      <p:sp>
        <p:nvSpPr>
          <p:cNvPr id="20483" name="Rectangle 2"/>
          <p:cNvSpPr>
            <a:spLocks noGrp="1" noChangeArrowheads="1"/>
          </p:cNvSpPr>
          <p:nvPr>
            <p:ph type="body" idx="1"/>
          </p:nvPr>
        </p:nvSpPr>
        <p:spPr>
          <a:xfrm>
            <a:off x="457200" y="3886200"/>
            <a:ext cx="8153400" cy="2819400"/>
          </a:xfrm>
        </p:spPr>
        <p:txBody>
          <a:bodyPr>
            <a:normAutofit lnSpcReduction="10000"/>
          </a:bodyPr>
          <a:lstStyle/>
          <a:p>
            <a:pPr eaLnBrk="1" hangingPunct="1">
              <a:buClr>
                <a:schemeClr val="tx1"/>
              </a:buClr>
              <a:buFontTx/>
              <a:buNone/>
            </a:pPr>
            <a:r>
              <a:rPr lang="en-US" altLang="en-US" sz="2800" b="1" dirty="0" smtClean="0"/>
              <a:t>		</a:t>
            </a:r>
            <a:r>
              <a:rPr lang="en-US" altLang="en-US" sz="2800" i="1" dirty="0" smtClean="0">
                <a:latin typeface="Comic Sans MS" pitchFamily="66" charset="0"/>
              </a:rPr>
              <a:t>3 types of symbiosis:</a:t>
            </a:r>
          </a:p>
          <a:p>
            <a:pPr eaLnBrk="1" hangingPunct="1">
              <a:buClr>
                <a:schemeClr val="tx1"/>
              </a:buClr>
            </a:pPr>
            <a:r>
              <a:rPr lang="en-US" altLang="en-US" sz="2400" b="1" dirty="0" smtClean="0">
                <a:latin typeface="Comic Sans MS" pitchFamily="66" charset="0"/>
              </a:rPr>
              <a:t>Commensalism</a:t>
            </a:r>
            <a:r>
              <a:rPr lang="en-US" altLang="en-US" sz="2400" dirty="0" smtClean="0">
                <a:latin typeface="Comic Sans MS" pitchFamily="66" charset="0"/>
              </a:rPr>
              <a:t> - one member benefits, while   the other is neither benefited nor harmed</a:t>
            </a:r>
          </a:p>
          <a:p>
            <a:pPr eaLnBrk="1" hangingPunct="1">
              <a:buClr>
                <a:schemeClr val="tx1"/>
              </a:buClr>
            </a:pPr>
            <a:r>
              <a:rPr lang="en-US" altLang="en-US" sz="2400" b="1" dirty="0" smtClean="0">
                <a:latin typeface="Comic Sans MS" pitchFamily="66" charset="0"/>
              </a:rPr>
              <a:t>Mutualism</a:t>
            </a:r>
            <a:r>
              <a:rPr lang="en-US" altLang="en-US" sz="2400" dirty="0" smtClean="0">
                <a:latin typeface="Comic Sans MS" pitchFamily="66" charset="0"/>
              </a:rPr>
              <a:t> - both members of the partnership benefit;</a:t>
            </a:r>
          </a:p>
          <a:p>
            <a:pPr eaLnBrk="1" hangingPunct="1">
              <a:buClr>
                <a:schemeClr val="tx1"/>
              </a:buClr>
            </a:pPr>
            <a:r>
              <a:rPr lang="en-US" altLang="en-US" sz="2400" b="1" dirty="0" smtClean="0">
                <a:latin typeface="Comic Sans MS" pitchFamily="66" charset="0"/>
              </a:rPr>
              <a:t>Parasitism</a:t>
            </a:r>
            <a:r>
              <a:rPr lang="en-US" altLang="en-US" sz="2400" dirty="0" smtClean="0">
                <a:latin typeface="Comic Sans MS" pitchFamily="66" charset="0"/>
              </a:rPr>
              <a:t> - a form of predation where one species benefits and the other is harmed</a:t>
            </a:r>
          </a:p>
        </p:txBody>
      </p:sp>
      <p:pic>
        <p:nvPicPr>
          <p:cNvPr id="1026" name="Picture 2" descr="L:\4_EDE_LECTURES\LECTURE_1_2_BASICS_of_ECOLOGY\PICS_lectures_1_2\mutualism.jpg"/>
          <p:cNvPicPr>
            <a:picLocks noChangeAspect="1" noChangeArrowheads="1"/>
          </p:cNvPicPr>
          <p:nvPr/>
        </p:nvPicPr>
        <p:blipFill>
          <a:blip r:embed="rId3" cstate="print"/>
          <a:srcRect/>
          <a:stretch>
            <a:fillRect/>
          </a:stretch>
        </p:blipFill>
        <p:spPr bwMode="auto">
          <a:xfrm>
            <a:off x="304800" y="838200"/>
            <a:ext cx="3807997" cy="3006725"/>
          </a:xfrm>
          <a:prstGeom prst="rect">
            <a:avLst/>
          </a:prstGeom>
          <a:noFill/>
        </p:spPr>
      </p:pic>
      <p:pic>
        <p:nvPicPr>
          <p:cNvPr id="1027" name="Picture 3" descr="L:\4_EDE_LECTURES\LECTURE_1_2_BASICS_of_ECOLOGY\PICS_lectures_1_2\commensalism.jpg"/>
          <p:cNvPicPr>
            <a:picLocks noChangeAspect="1" noChangeArrowheads="1"/>
          </p:cNvPicPr>
          <p:nvPr/>
        </p:nvPicPr>
        <p:blipFill>
          <a:blip r:embed="rId4" cstate="print"/>
          <a:srcRect/>
          <a:stretch>
            <a:fillRect/>
          </a:stretch>
        </p:blipFill>
        <p:spPr bwMode="auto">
          <a:xfrm>
            <a:off x="4190999" y="838200"/>
            <a:ext cx="4454219" cy="2971800"/>
          </a:xfrm>
          <a:prstGeom prst="rect">
            <a:avLst/>
          </a:prstGeom>
          <a:noFill/>
        </p:spPr>
      </p:pic>
      <p:sp>
        <p:nvSpPr>
          <p:cNvPr id="10" name="Rectangle 9"/>
          <p:cNvSpPr/>
          <p:nvPr/>
        </p:nvSpPr>
        <p:spPr>
          <a:xfrm>
            <a:off x="457201" y="0"/>
            <a:ext cx="8458200" cy="646331"/>
          </a:xfrm>
          <a:prstGeom prst="rect">
            <a:avLst/>
          </a:prstGeom>
        </p:spPr>
        <p:txBody>
          <a:bodyPr wrap="square">
            <a:spAutoFit/>
          </a:bodyPr>
          <a:lstStyle/>
          <a:p>
            <a:r>
              <a:rPr lang="en-US" altLang="en-US" sz="3600" b="1" dirty="0" smtClean="0">
                <a:solidFill>
                  <a:srgbClr val="860000"/>
                </a:solidFill>
                <a:latin typeface="Comic Sans MS" pitchFamily="66" charset="0"/>
              </a:rPr>
              <a:t>Symbiosis: coexistence of 2 species</a:t>
            </a:r>
            <a:endParaRPr lang="en-US" sz="3600" dirty="0">
              <a:solidFill>
                <a:srgbClr val="860000"/>
              </a:solidFill>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152400"/>
            <a:ext cx="8458200" cy="1066800"/>
          </a:xfrm>
        </p:spPr>
        <p:txBody>
          <a:bodyPr>
            <a:noAutofit/>
          </a:bodyPr>
          <a:lstStyle/>
          <a:p>
            <a:pPr eaLnBrk="1" hangingPunct="1">
              <a:defRPr/>
            </a:pPr>
            <a:r>
              <a:rPr lang="en-US" sz="4000" b="1" dirty="0" smtClean="0">
                <a:solidFill>
                  <a:srgbClr val="860000"/>
                </a:solidFill>
                <a:latin typeface="Comic Sans MS" panose="030F0702030302020204" pitchFamily="66" charset="0"/>
              </a:rPr>
              <a:t>Adaptation and Natural Selection</a:t>
            </a:r>
          </a:p>
        </p:txBody>
      </p:sp>
      <p:sp>
        <p:nvSpPr>
          <p:cNvPr id="16389" name="Rectangle 4"/>
          <p:cNvSpPr>
            <a:spLocks noGrp="1" noChangeArrowheads="1"/>
          </p:cNvSpPr>
          <p:nvPr>
            <p:ph idx="1"/>
          </p:nvPr>
        </p:nvSpPr>
        <p:spPr>
          <a:xfrm>
            <a:off x="381000" y="1143000"/>
            <a:ext cx="8534400" cy="5486400"/>
          </a:xfrm>
        </p:spPr>
        <p:txBody>
          <a:bodyPr>
            <a:noAutofit/>
          </a:bodyPr>
          <a:lstStyle/>
          <a:p>
            <a:pPr eaLnBrk="1" hangingPunct="1">
              <a:lnSpc>
                <a:spcPct val="80000"/>
              </a:lnSpc>
              <a:buClr>
                <a:schemeClr val="tx1"/>
              </a:buClr>
              <a:buFontTx/>
              <a:buNone/>
            </a:pPr>
            <a:r>
              <a:rPr lang="en-US" altLang="en-US" b="1" dirty="0" smtClean="0">
                <a:solidFill>
                  <a:srgbClr val="920000"/>
                </a:solidFill>
                <a:latin typeface="Comic Sans MS" panose="030F0702030302020204" pitchFamily="66" charset="0"/>
              </a:rPr>
              <a:t>Adaptation </a:t>
            </a:r>
            <a:r>
              <a:rPr lang="en-US" altLang="en-US" b="1" dirty="0" smtClean="0">
                <a:latin typeface="Comic Sans MS" panose="030F0702030302020204" pitchFamily="66" charset="0"/>
              </a:rPr>
              <a:t>- </a:t>
            </a:r>
            <a:r>
              <a:rPr lang="en-US" altLang="en-US" dirty="0" smtClean="0">
                <a:latin typeface="Comic Sans MS" panose="030F0702030302020204" pitchFamily="66" charset="0"/>
              </a:rPr>
              <a:t>physical or behavioral trait that helps a species survive.</a:t>
            </a:r>
          </a:p>
          <a:p>
            <a:pPr eaLnBrk="1" hangingPunct="1">
              <a:lnSpc>
                <a:spcPct val="80000"/>
              </a:lnSpc>
              <a:buClr>
                <a:schemeClr val="tx1"/>
              </a:buClr>
              <a:buFontTx/>
              <a:buNone/>
            </a:pPr>
            <a:endParaRPr lang="en-US" altLang="en-US" sz="800" b="1" dirty="0" smtClean="0">
              <a:latin typeface="Comic Sans MS" panose="030F0702030302020204" pitchFamily="66" charset="0"/>
            </a:endParaRPr>
          </a:p>
          <a:p>
            <a:pPr eaLnBrk="1" hangingPunct="1">
              <a:lnSpc>
                <a:spcPct val="80000"/>
              </a:lnSpc>
              <a:buClr>
                <a:schemeClr val="tx1"/>
              </a:buClr>
              <a:buFontTx/>
              <a:buNone/>
            </a:pPr>
            <a:endParaRPr lang="en-US" altLang="en-US" b="1" dirty="0" smtClean="0">
              <a:solidFill>
                <a:srgbClr val="920000"/>
              </a:solidFill>
              <a:latin typeface="Comic Sans MS" panose="030F0702030302020204" pitchFamily="66" charset="0"/>
            </a:endParaRPr>
          </a:p>
          <a:p>
            <a:pPr eaLnBrk="1" hangingPunct="1">
              <a:lnSpc>
                <a:spcPct val="80000"/>
              </a:lnSpc>
              <a:buClr>
                <a:schemeClr val="tx1"/>
              </a:buClr>
              <a:buFontTx/>
              <a:buNone/>
            </a:pPr>
            <a:endParaRPr lang="en-US" altLang="en-US" b="1" dirty="0" smtClean="0">
              <a:solidFill>
                <a:srgbClr val="920000"/>
              </a:solidFill>
              <a:latin typeface="Comic Sans MS" panose="030F0702030302020204" pitchFamily="66" charset="0"/>
            </a:endParaRPr>
          </a:p>
          <a:p>
            <a:pPr eaLnBrk="1" hangingPunct="1">
              <a:lnSpc>
                <a:spcPct val="80000"/>
              </a:lnSpc>
              <a:buClr>
                <a:schemeClr val="tx1"/>
              </a:buClr>
              <a:buFontTx/>
              <a:buNone/>
            </a:pPr>
            <a:endParaRPr lang="en-US" altLang="en-US" b="1" dirty="0" smtClean="0">
              <a:solidFill>
                <a:srgbClr val="920000"/>
              </a:solidFill>
              <a:latin typeface="Comic Sans MS" panose="030F0702030302020204" pitchFamily="66" charset="0"/>
            </a:endParaRPr>
          </a:p>
          <a:p>
            <a:pPr eaLnBrk="1" hangingPunct="1">
              <a:lnSpc>
                <a:spcPct val="80000"/>
              </a:lnSpc>
              <a:buClr>
                <a:schemeClr val="tx1"/>
              </a:buClr>
              <a:buFontTx/>
              <a:buNone/>
            </a:pPr>
            <a:endParaRPr lang="en-US" altLang="en-US" b="1" dirty="0" smtClean="0">
              <a:solidFill>
                <a:srgbClr val="920000"/>
              </a:solidFill>
              <a:latin typeface="Comic Sans MS" panose="030F0702030302020204" pitchFamily="66" charset="0"/>
            </a:endParaRPr>
          </a:p>
          <a:p>
            <a:pPr eaLnBrk="1" hangingPunct="1">
              <a:lnSpc>
                <a:spcPct val="80000"/>
              </a:lnSpc>
              <a:buClr>
                <a:schemeClr val="tx1"/>
              </a:buClr>
              <a:buFontTx/>
              <a:buNone/>
            </a:pPr>
            <a:endParaRPr lang="en-US" altLang="en-US" b="1" dirty="0" smtClean="0">
              <a:solidFill>
                <a:srgbClr val="920000"/>
              </a:solidFill>
              <a:latin typeface="Comic Sans MS" panose="030F0702030302020204" pitchFamily="66" charset="0"/>
            </a:endParaRPr>
          </a:p>
          <a:p>
            <a:pPr eaLnBrk="1" hangingPunct="1">
              <a:lnSpc>
                <a:spcPct val="80000"/>
              </a:lnSpc>
              <a:buClr>
                <a:schemeClr val="tx1"/>
              </a:buClr>
              <a:buFontTx/>
              <a:buNone/>
            </a:pPr>
            <a:endParaRPr lang="en-US" altLang="en-US" sz="1800" b="1" dirty="0" smtClean="0">
              <a:solidFill>
                <a:srgbClr val="920000"/>
              </a:solidFill>
              <a:latin typeface="Comic Sans MS" panose="030F0702030302020204" pitchFamily="66" charset="0"/>
            </a:endParaRPr>
          </a:p>
          <a:p>
            <a:pPr eaLnBrk="1" hangingPunct="1">
              <a:lnSpc>
                <a:spcPct val="80000"/>
              </a:lnSpc>
              <a:buClr>
                <a:schemeClr val="tx1"/>
              </a:buClr>
              <a:buFontTx/>
              <a:buNone/>
            </a:pPr>
            <a:r>
              <a:rPr lang="en-US" altLang="en-US" b="1" dirty="0" smtClean="0">
                <a:solidFill>
                  <a:srgbClr val="920000"/>
                </a:solidFill>
                <a:latin typeface="Comic Sans MS" panose="030F0702030302020204" pitchFamily="66" charset="0"/>
              </a:rPr>
              <a:t>Natural selection</a:t>
            </a:r>
            <a:r>
              <a:rPr lang="en-US" altLang="en-US" b="1" dirty="0" smtClean="0">
                <a:latin typeface="Comic Sans MS" panose="030F0702030302020204" pitchFamily="66" charset="0"/>
              </a:rPr>
              <a:t> -</a:t>
            </a:r>
            <a:r>
              <a:rPr lang="en-US" altLang="en-US" dirty="0" smtClean="0">
                <a:latin typeface="Comic Sans MS" panose="030F0702030302020204" pitchFamily="66" charset="0"/>
              </a:rPr>
              <a:t> the organisms best adapted to their environment tend to survive and less adapted tend to be eliminated.			</a:t>
            </a:r>
            <a:r>
              <a:rPr lang="en-US" altLang="en-US" dirty="0" smtClean="0">
                <a:solidFill>
                  <a:srgbClr val="860000"/>
                </a:solidFill>
                <a:latin typeface="Comic Sans MS" panose="030F0702030302020204" pitchFamily="66" charset="0"/>
              </a:rPr>
              <a:t>Charles Darwin</a:t>
            </a:r>
          </a:p>
          <a:p>
            <a:pPr eaLnBrk="1" hangingPunct="1">
              <a:lnSpc>
                <a:spcPct val="60000"/>
              </a:lnSpc>
              <a:buClr>
                <a:srgbClr val="FFFFCC"/>
              </a:buClr>
            </a:pPr>
            <a:endParaRPr lang="en-US" altLang="en-US" dirty="0" smtClean="0"/>
          </a:p>
        </p:txBody>
      </p:sp>
      <p:sp>
        <p:nvSpPr>
          <p:cNvPr id="16386"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a:spcBef>
                <a:spcPct val="20000"/>
              </a:spcBef>
              <a:buClr>
                <a:schemeClr val="tx2"/>
              </a:buClr>
              <a:buChar char="•"/>
              <a:defRPr sz="3200">
                <a:solidFill>
                  <a:srgbClr val="001642"/>
                </a:solidFill>
                <a:latin typeface="Arial" charset="0"/>
              </a:defRPr>
            </a:lvl1pPr>
            <a:lvl2pPr marL="742950" indent="-285750" algn="l">
              <a:spcBef>
                <a:spcPct val="20000"/>
              </a:spcBef>
              <a:buChar char="–"/>
              <a:defRPr sz="2800">
                <a:solidFill>
                  <a:srgbClr val="001642"/>
                </a:solidFill>
                <a:latin typeface="Arial" charset="0"/>
              </a:defRPr>
            </a:lvl2pPr>
            <a:lvl3pPr marL="1143000" indent="-228600" algn="l">
              <a:spcBef>
                <a:spcPct val="20000"/>
              </a:spcBef>
              <a:buClr>
                <a:schemeClr val="tx2"/>
              </a:buClr>
              <a:buChar char="•"/>
              <a:defRPr sz="2400">
                <a:solidFill>
                  <a:srgbClr val="001642"/>
                </a:solidFill>
                <a:latin typeface="Arial" charset="0"/>
              </a:defRPr>
            </a:lvl3pPr>
            <a:lvl4pPr marL="1600200" indent="-228600" algn="l">
              <a:spcBef>
                <a:spcPct val="20000"/>
              </a:spcBef>
              <a:buChar char="–"/>
              <a:defRPr sz="2000">
                <a:solidFill>
                  <a:srgbClr val="001642"/>
                </a:solidFill>
                <a:latin typeface="Arial" charset="0"/>
              </a:defRPr>
            </a:lvl4pPr>
            <a:lvl5pPr marL="2057400" indent="-228600" algn="l">
              <a:spcBef>
                <a:spcPct val="20000"/>
              </a:spcBef>
              <a:buClr>
                <a:schemeClr val="tx2"/>
              </a:buClr>
              <a:buChar char="•"/>
              <a:defRPr sz="2000">
                <a:solidFill>
                  <a:srgbClr val="001642"/>
                </a:solidFill>
                <a:latin typeface="Arial" charset="0"/>
              </a:defRPr>
            </a:lvl5pPr>
            <a:lvl6pPr marL="2514600" indent="-228600" eaLnBrk="0" fontAlgn="base" hangingPunct="0">
              <a:spcBef>
                <a:spcPct val="20000"/>
              </a:spcBef>
              <a:spcAft>
                <a:spcPct val="0"/>
              </a:spcAft>
              <a:buClr>
                <a:schemeClr val="tx2"/>
              </a:buClr>
              <a:buChar char="•"/>
              <a:defRPr sz="2000">
                <a:solidFill>
                  <a:srgbClr val="001642"/>
                </a:solidFill>
                <a:latin typeface="Arial" charset="0"/>
              </a:defRPr>
            </a:lvl6pPr>
            <a:lvl7pPr marL="2971800" indent="-228600" eaLnBrk="0" fontAlgn="base" hangingPunct="0">
              <a:spcBef>
                <a:spcPct val="20000"/>
              </a:spcBef>
              <a:spcAft>
                <a:spcPct val="0"/>
              </a:spcAft>
              <a:buClr>
                <a:schemeClr val="tx2"/>
              </a:buClr>
              <a:buChar char="•"/>
              <a:defRPr sz="2000">
                <a:solidFill>
                  <a:srgbClr val="001642"/>
                </a:solidFill>
                <a:latin typeface="Arial" charset="0"/>
              </a:defRPr>
            </a:lvl7pPr>
            <a:lvl8pPr marL="3429000" indent="-228600" eaLnBrk="0" fontAlgn="base" hangingPunct="0">
              <a:spcBef>
                <a:spcPct val="20000"/>
              </a:spcBef>
              <a:spcAft>
                <a:spcPct val="0"/>
              </a:spcAft>
              <a:buClr>
                <a:schemeClr val="tx2"/>
              </a:buClr>
              <a:buChar char="•"/>
              <a:defRPr sz="2000">
                <a:solidFill>
                  <a:srgbClr val="001642"/>
                </a:solidFill>
                <a:latin typeface="Arial" charset="0"/>
              </a:defRPr>
            </a:lvl8pPr>
            <a:lvl9pPr marL="3886200" indent="-228600" eaLnBrk="0" fontAlgn="base" hangingPunct="0">
              <a:spcBef>
                <a:spcPct val="20000"/>
              </a:spcBef>
              <a:spcAft>
                <a:spcPct val="0"/>
              </a:spcAft>
              <a:buClr>
                <a:schemeClr val="tx2"/>
              </a:buClr>
              <a:buChar char="•"/>
              <a:defRPr sz="2000">
                <a:solidFill>
                  <a:srgbClr val="001642"/>
                </a:solidFill>
                <a:latin typeface="Arial" charset="0"/>
              </a:defRPr>
            </a:lvl9pPr>
          </a:lstStyle>
          <a:p>
            <a:pPr algn="r">
              <a:spcBef>
                <a:spcPct val="0"/>
              </a:spcBef>
              <a:buClrTx/>
              <a:buFontTx/>
              <a:buNone/>
            </a:pPr>
            <a:fld id="{7F6B1D55-19A4-42AD-ADCB-A4CEABA91170}" type="slidenum">
              <a:rPr lang="en-US" altLang="en-US" sz="2000" smtClean="0">
                <a:solidFill>
                  <a:schemeClr val="tx1"/>
                </a:solidFill>
              </a:rPr>
              <a:pPr algn="r">
                <a:spcBef>
                  <a:spcPct val="0"/>
                </a:spcBef>
                <a:buClrTx/>
                <a:buFontTx/>
                <a:buNone/>
              </a:pPr>
              <a:t>28</a:t>
            </a:fld>
            <a:endParaRPr lang="en-US" altLang="en-US" sz="2000" dirty="0" smtClean="0">
              <a:solidFill>
                <a:schemeClr val="tx1"/>
              </a:solidFill>
            </a:endParaRPr>
          </a:p>
        </p:txBody>
      </p:sp>
      <p:pic>
        <p:nvPicPr>
          <p:cNvPr id="2050" name="Picture 2" descr="L:\4_EDE_LECTURES\LECTURE_1_2_BASICS_of_ECOLOGY\PICS_lectures_1_2\adaptation.jpg"/>
          <p:cNvPicPr>
            <a:picLocks noChangeAspect="1" noChangeArrowheads="1"/>
          </p:cNvPicPr>
          <p:nvPr/>
        </p:nvPicPr>
        <p:blipFill>
          <a:blip r:embed="rId3" cstate="print"/>
          <a:srcRect/>
          <a:stretch>
            <a:fillRect/>
          </a:stretch>
        </p:blipFill>
        <p:spPr bwMode="auto">
          <a:xfrm>
            <a:off x="1371600" y="2057400"/>
            <a:ext cx="2971800" cy="2693988"/>
          </a:xfrm>
          <a:prstGeom prst="rect">
            <a:avLst/>
          </a:prstGeom>
          <a:noFill/>
        </p:spPr>
      </p:pic>
      <p:pic>
        <p:nvPicPr>
          <p:cNvPr id="2051" name="Picture 3" descr="L:\4_EDE_LECTURES\LECTURE_1_2_BASICS_of_ECOLOGY\PICS_lectures_1_2\adaptation2.jpg"/>
          <p:cNvPicPr>
            <a:picLocks noChangeAspect="1" noChangeArrowheads="1"/>
          </p:cNvPicPr>
          <p:nvPr/>
        </p:nvPicPr>
        <p:blipFill>
          <a:blip r:embed="rId4" cstate="print"/>
          <a:srcRect/>
          <a:stretch>
            <a:fillRect/>
          </a:stretch>
        </p:blipFill>
        <p:spPr bwMode="auto">
          <a:xfrm>
            <a:off x="4343400" y="2057400"/>
            <a:ext cx="2964259" cy="2667000"/>
          </a:xfrm>
          <a:prstGeom prst="rect">
            <a:avLst/>
          </a:prstGeom>
          <a:noFill/>
        </p:spPr>
      </p:pic>
    </p:spTree>
    <p:extLst>
      <p:ext uri="{BB962C8B-B14F-4D97-AF65-F5344CB8AC3E}">
        <p14:creationId xmlns="" xmlns:p14="http://schemas.microsoft.com/office/powerpoint/2010/main" val="45655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2400"/>
            <a:ext cx="8229600" cy="1143000"/>
          </a:xfrm>
        </p:spPr>
        <p:txBody>
          <a:bodyPr/>
          <a:lstStyle/>
          <a:p>
            <a:r>
              <a:rPr lang="en-US" b="1" dirty="0">
                <a:solidFill>
                  <a:srgbClr val="860000"/>
                </a:solidFill>
                <a:latin typeface="Comic Sans MS" panose="030F0702030302020204" pitchFamily="66" charset="0"/>
              </a:rPr>
              <a:t>Defensive Mechanisms</a:t>
            </a:r>
          </a:p>
        </p:txBody>
      </p:sp>
      <p:sp>
        <p:nvSpPr>
          <p:cNvPr id="4" name="Slide Number Placeholder 3"/>
          <p:cNvSpPr>
            <a:spLocks noGrp="1"/>
          </p:cNvSpPr>
          <p:nvPr>
            <p:ph type="sldNum" sz="quarter" idx="12"/>
          </p:nvPr>
        </p:nvSpPr>
        <p:spPr/>
        <p:txBody>
          <a:bodyPr/>
          <a:lstStyle/>
          <a:p>
            <a:fld id="{01827619-2079-4DD6-A10E-DC5D548FA597}" type="slidenum">
              <a:rPr lang="en-US" smtClean="0"/>
              <a:pPr/>
              <a:t>29</a:t>
            </a:fld>
            <a:endParaRPr lang="en-US"/>
          </a:p>
        </p:txBody>
      </p:sp>
      <p:pic>
        <p:nvPicPr>
          <p:cNvPr id="5" name="Picture 3" descr="cun94267_0415bluefro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5400" y="1447800"/>
            <a:ext cx="6550874" cy="429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1295400" y="5843954"/>
            <a:ext cx="6781800" cy="954107"/>
          </a:xfrm>
          <a:prstGeom prst="rect">
            <a:avLst/>
          </a:prstGeom>
        </p:spPr>
        <p:txBody>
          <a:bodyPr wrap="square">
            <a:spAutoFit/>
          </a:bodyPr>
          <a:lstStyle/>
          <a:p>
            <a:pPr>
              <a:spcBef>
                <a:spcPct val="30000"/>
              </a:spcBef>
              <a:buClrTx/>
              <a:buFontTx/>
              <a:buNone/>
            </a:pPr>
            <a:r>
              <a:rPr lang="en-US" altLang="en-US" sz="2800" b="1" dirty="0">
                <a:solidFill>
                  <a:srgbClr val="000000"/>
                </a:solidFill>
                <a:latin typeface="Comic Sans MS" panose="030F0702030302020204" pitchFamily="66" charset="0"/>
              </a:rPr>
              <a:t>Poison arrow frog:</a:t>
            </a:r>
            <a:r>
              <a:rPr lang="en-US" altLang="en-US" sz="2800" dirty="0">
                <a:solidFill>
                  <a:srgbClr val="000000"/>
                </a:solidFill>
                <a:latin typeface="Comic Sans MS" panose="030F0702030302020204" pitchFamily="66" charset="0"/>
              </a:rPr>
              <a:t> strong neurotoxin in its skin.  </a:t>
            </a:r>
          </a:p>
        </p:txBody>
      </p:sp>
    </p:spTree>
    <p:extLst>
      <p:ext uri="{BB962C8B-B14F-4D97-AF65-F5344CB8AC3E}">
        <p14:creationId xmlns="" xmlns:p14="http://schemas.microsoft.com/office/powerpoint/2010/main" val="109828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4_LECTURES\LECTURE_1_2_BASICS_of_ECOLOGY\PICS_lectures_1_2\0_environment.jpg"/>
          <p:cNvPicPr>
            <a:picLocks noChangeAspect="1" noChangeArrowheads="1"/>
          </p:cNvPicPr>
          <p:nvPr/>
        </p:nvPicPr>
        <p:blipFill>
          <a:blip r:embed="rId2" cstate="print"/>
          <a:srcRect/>
          <a:stretch>
            <a:fillRect/>
          </a:stretch>
        </p:blipFill>
        <p:spPr bwMode="auto">
          <a:xfrm>
            <a:off x="0" y="2209800"/>
            <a:ext cx="3386666" cy="2209800"/>
          </a:xfrm>
          <a:prstGeom prst="rect">
            <a:avLst/>
          </a:prstGeom>
          <a:noFill/>
        </p:spPr>
      </p:pic>
      <p:pic>
        <p:nvPicPr>
          <p:cNvPr id="1027" name="Picture 3" descr="L:\4_LECTURES\LECTURE_1_2_BASICS_of_ECOLOGY\PICS_lectures_1_2\1_environment.jpg"/>
          <p:cNvPicPr>
            <a:picLocks noChangeAspect="1" noChangeArrowheads="1"/>
          </p:cNvPicPr>
          <p:nvPr/>
        </p:nvPicPr>
        <p:blipFill>
          <a:blip r:embed="rId3" cstate="print"/>
          <a:srcRect/>
          <a:stretch>
            <a:fillRect/>
          </a:stretch>
        </p:blipFill>
        <p:spPr bwMode="auto">
          <a:xfrm>
            <a:off x="5867400" y="2209800"/>
            <a:ext cx="3276600" cy="2209800"/>
          </a:xfrm>
          <a:prstGeom prst="rect">
            <a:avLst/>
          </a:prstGeom>
          <a:noFill/>
        </p:spPr>
      </p:pic>
      <p:pic>
        <p:nvPicPr>
          <p:cNvPr id="1028" name="Picture 4" descr="L:\4_LECTURES\LECTURE_1_2_BASICS_of_ECOLOGY\PICS_lectures_1_2\2_environment.jpg"/>
          <p:cNvPicPr>
            <a:picLocks noChangeAspect="1" noChangeArrowheads="1"/>
          </p:cNvPicPr>
          <p:nvPr/>
        </p:nvPicPr>
        <p:blipFill>
          <a:blip r:embed="rId4" cstate="print"/>
          <a:srcRect/>
          <a:stretch>
            <a:fillRect/>
          </a:stretch>
        </p:blipFill>
        <p:spPr bwMode="auto">
          <a:xfrm>
            <a:off x="2971800" y="1752600"/>
            <a:ext cx="3276600" cy="2442091"/>
          </a:xfrm>
          <a:prstGeom prst="rect">
            <a:avLst/>
          </a:prstGeom>
          <a:noFill/>
        </p:spPr>
      </p:pic>
      <p:sp>
        <p:nvSpPr>
          <p:cNvPr id="2" name="Title 1"/>
          <p:cNvSpPr>
            <a:spLocks noGrp="1"/>
          </p:cNvSpPr>
          <p:nvPr>
            <p:ph type="title"/>
          </p:nvPr>
        </p:nvSpPr>
        <p:spPr>
          <a:xfrm>
            <a:off x="457200" y="0"/>
            <a:ext cx="8229600" cy="1066800"/>
          </a:xfrm>
        </p:spPr>
        <p:txBody>
          <a:bodyPr/>
          <a:lstStyle/>
          <a:p>
            <a:r>
              <a:rPr lang="en-US" altLang="en-US" b="1" dirty="0" smtClean="0">
                <a:solidFill>
                  <a:srgbClr val="860000"/>
                </a:solidFill>
                <a:latin typeface="Comic Sans MS" pitchFamily="66" charset="0"/>
              </a:rPr>
              <a:t>Ecology</a:t>
            </a:r>
            <a:endParaRPr lang="en-US" dirty="0">
              <a:solidFill>
                <a:srgbClr val="860000"/>
              </a:solidFill>
              <a:latin typeface="Comic Sans MS" pitchFamily="66" charset="0"/>
            </a:endParaRPr>
          </a:p>
        </p:txBody>
      </p:sp>
      <p:sp>
        <p:nvSpPr>
          <p:cNvPr id="3" name="Content Placeholder 2"/>
          <p:cNvSpPr>
            <a:spLocks noGrp="1"/>
          </p:cNvSpPr>
          <p:nvPr>
            <p:ph idx="1"/>
          </p:nvPr>
        </p:nvSpPr>
        <p:spPr>
          <a:xfrm>
            <a:off x="152400" y="1143000"/>
            <a:ext cx="8686800" cy="5562600"/>
          </a:xfrm>
        </p:spPr>
        <p:txBody>
          <a:bodyPr>
            <a:normAutofit fontScale="92500" lnSpcReduction="10000"/>
          </a:bodyPr>
          <a:lstStyle/>
          <a:p>
            <a:pPr eaLnBrk="0" hangingPunct="0"/>
            <a:r>
              <a:rPr lang="en-US" altLang="en-US" b="1" dirty="0" smtClean="0">
                <a:solidFill>
                  <a:srgbClr val="860000"/>
                </a:solidFill>
                <a:latin typeface="Comic Sans MS" pitchFamily="66" charset="0"/>
              </a:rPr>
              <a:t>Environment</a:t>
            </a:r>
            <a:r>
              <a:rPr lang="en-US" altLang="en-US" dirty="0" smtClean="0">
                <a:latin typeface="Comic Sans MS" pitchFamily="66" charset="0"/>
              </a:rPr>
              <a:t> is everything that surrounds an organism (group of organisms).</a:t>
            </a:r>
          </a:p>
          <a:p>
            <a:pPr eaLnBrk="0" hangingPunct="0"/>
            <a:endParaRPr lang="en-US" altLang="en-US" dirty="0" smtClean="0">
              <a:latin typeface="Comic Sans MS" pitchFamily="66" charset="0"/>
            </a:endParaRPr>
          </a:p>
          <a:p>
            <a:pPr eaLnBrk="0" hangingPunct="0"/>
            <a:endParaRPr lang="en-US" altLang="en-US" dirty="0" smtClean="0">
              <a:latin typeface="Comic Sans MS" pitchFamily="66" charset="0"/>
            </a:endParaRPr>
          </a:p>
          <a:p>
            <a:pPr eaLnBrk="0" hangingPunct="0"/>
            <a:endParaRPr lang="en-US" altLang="en-US" dirty="0" smtClean="0">
              <a:latin typeface="Comic Sans MS" pitchFamily="66" charset="0"/>
            </a:endParaRPr>
          </a:p>
          <a:p>
            <a:pPr eaLnBrk="0" hangingPunct="0"/>
            <a:endParaRPr lang="en-US" altLang="en-US" dirty="0" smtClean="0">
              <a:latin typeface="Comic Sans MS" pitchFamily="66" charset="0"/>
            </a:endParaRPr>
          </a:p>
          <a:p>
            <a:pPr eaLnBrk="0" hangingPunct="0"/>
            <a:endParaRPr lang="en-US" altLang="en-US" dirty="0" smtClean="0">
              <a:latin typeface="Comic Sans MS" pitchFamily="66" charset="0"/>
            </a:endParaRPr>
          </a:p>
          <a:p>
            <a:pPr eaLnBrk="0" hangingPunct="0"/>
            <a:r>
              <a:rPr lang="en-US" altLang="en-US" b="1" dirty="0" smtClean="0">
                <a:solidFill>
                  <a:srgbClr val="860000"/>
                </a:solidFill>
                <a:latin typeface="Comic Sans MS" pitchFamily="66" charset="0"/>
              </a:rPr>
              <a:t>Ecology</a:t>
            </a:r>
            <a:r>
              <a:rPr lang="en-US" altLang="en-US" dirty="0" smtClean="0">
                <a:latin typeface="Comic Sans MS" pitchFamily="66" charset="0"/>
              </a:rPr>
              <a:t> is the study of the relationships between organisms and their environment .</a:t>
            </a:r>
          </a:p>
          <a:p>
            <a:pPr eaLnBrk="0" hangingPunct="0"/>
            <a:r>
              <a:rPr lang="en-US" altLang="en-US" b="1" i="1" dirty="0" smtClean="0">
                <a:solidFill>
                  <a:srgbClr val="860000"/>
                </a:solidFill>
                <a:latin typeface="Comic Sans MS" pitchFamily="66" charset="0"/>
              </a:rPr>
              <a:t>1869</a:t>
            </a:r>
            <a:r>
              <a:rPr lang="en-US" altLang="en-US" i="1" dirty="0" smtClean="0">
                <a:latin typeface="Comic Sans MS" pitchFamily="66" charset="0"/>
              </a:rPr>
              <a:t> - </a:t>
            </a:r>
            <a:r>
              <a:rPr lang="en-US" altLang="en-US" b="1" i="1" dirty="0" err="1" smtClean="0">
                <a:solidFill>
                  <a:srgbClr val="860000"/>
                </a:solidFill>
                <a:latin typeface="Comic Sans MS" pitchFamily="66" charset="0"/>
              </a:rPr>
              <a:t>Heckel</a:t>
            </a:r>
            <a:r>
              <a:rPr lang="en-US" altLang="en-US" i="1" dirty="0" smtClean="0">
                <a:latin typeface="Comic Sans MS" pitchFamily="66" charset="0"/>
              </a:rPr>
              <a:t> introduced the term ecology (</a:t>
            </a:r>
            <a:r>
              <a:rPr lang="en-US" altLang="en-US" i="1" dirty="0" err="1" smtClean="0">
                <a:latin typeface="Comic Sans MS" pitchFamily="66" charset="0"/>
              </a:rPr>
              <a:t>oikos</a:t>
            </a:r>
            <a:r>
              <a:rPr lang="en-US" altLang="en-US" i="1" dirty="0" smtClean="0">
                <a:latin typeface="Comic Sans MS" pitchFamily="66" charset="0"/>
              </a:rPr>
              <a:t>- "house or home“, study of the home)</a:t>
            </a:r>
          </a:p>
          <a:p>
            <a:endParaRPr lang="en-US" dirty="0"/>
          </a:p>
        </p:txBody>
      </p:sp>
      <p:sp>
        <p:nvSpPr>
          <p:cNvPr id="4" name="Slide Number Placeholder 3"/>
          <p:cNvSpPr>
            <a:spLocks noGrp="1"/>
          </p:cNvSpPr>
          <p:nvPr>
            <p:ph type="sldNum" sz="quarter" idx="12"/>
          </p:nvPr>
        </p:nvSpPr>
        <p:spPr/>
        <p:txBody>
          <a:bodyPr/>
          <a:lstStyle/>
          <a:p>
            <a:fld id="{01827619-2079-4DD6-A10E-DC5D548FA597}"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n94267_0416mimicry2"/>
          <p:cNvPicPr>
            <a:picLocks noChangeAspect="1" noChangeArrowheads="1"/>
          </p:cNvPicPr>
          <p:nvPr/>
        </p:nvPicPr>
        <p:blipFill>
          <a:blip r:embed="rId3" cstate="print">
            <a:extLst>
              <a:ext uri="{28A0092B-C50C-407E-A947-70E740481C1C}">
                <a14:useLocalDpi xmlns="" xmlns:a14="http://schemas.microsoft.com/office/drawing/2010/main" val="0"/>
              </a:ext>
            </a:extLst>
          </a:blip>
          <a:srcRect l="9599" t="10715" r="11279"/>
          <a:stretch>
            <a:fillRect/>
          </a:stretch>
        </p:blipFill>
        <p:spPr bwMode="auto">
          <a:xfrm>
            <a:off x="4302369" y="3200400"/>
            <a:ext cx="4570413" cy="346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6290" y="152400"/>
            <a:ext cx="8229600" cy="1143000"/>
          </a:xfrm>
        </p:spPr>
        <p:txBody>
          <a:bodyPr>
            <a:normAutofit/>
          </a:bodyPr>
          <a:lstStyle/>
          <a:p>
            <a:r>
              <a:rPr lang="en-US" altLang="en-US" b="1" dirty="0" err="1">
                <a:solidFill>
                  <a:srgbClr val="860000"/>
                </a:solidFill>
                <a:latin typeface="Comic Sans MS" panose="030F0702030302020204" pitchFamily="66" charset="0"/>
              </a:rPr>
              <a:t>Batesian</a:t>
            </a:r>
            <a:r>
              <a:rPr lang="en-US" altLang="en-US" b="1" dirty="0">
                <a:solidFill>
                  <a:srgbClr val="860000"/>
                </a:solidFill>
                <a:latin typeface="Comic Sans MS" panose="030F0702030302020204" pitchFamily="66" charset="0"/>
              </a:rPr>
              <a:t> </a:t>
            </a:r>
            <a:r>
              <a:rPr lang="en-US" altLang="en-US" b="1" dirty="0" smtClean="0">
                <a:solidFill>
                  <a:srgbClr val="860000"/>
                </a:solidFill>
                <a:latin typeface="Comic Sans MS" panose="030F0702030302020204" pitchFamily="66" charset="0"/>
              </a:rPr>
              <a:t>Mimicry</a:t>
            </a:r>
            <a:endParaRPr lang="en-US" dirty="0">
              <a:solidFill>
                <a:srgbClr val="860000"/>
              </a:solidFill>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01827619-2079-4DD6-A10E-DC5D548FA597}" type="slidenum">
              <a:rPr lang="en-US" smtClean="0"/>
              <a:pPr/>
              <a:t>30</a:t>
            </a:fld>
            <a:endParaRPr lang="en-US"/>
          </a:p>
        </p:txBody>
      </p:sp>
      <p:pic>
        <p:nvPicPr>
          <p:cNvPr id="5" name="Picture 2" descr="cun94267_0416mimicry1"/>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l="16800" t="25000" r="8881"/>
          <a:stretch>
            <a:fillRect/>
          </a:stretch>
        </p:blipFill>
        <p:spPr bwMode="auto">
          <a:xfrm>
            <a:off x="152400" y="1219200"/>
            <a:ext cx="4546513" cy="3083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970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10E02DC3-9CF2-4D22-AB0F-2E941DB31EC2}" type="slidenum">
              <a:rPr lang="en-US" altLang="en-US" smtClean="0"/>
              <a:pPr/>
              <a:t>31</a:t>
            </a:fld>
            <a:endParaRPr lang="en-US" altLang="en-US" smtClean="0"/>
          </a:p>
        </p:txBody>
      </p:sp>
      <p:sp>
        <p:nvSpPr>
          <p:cNvPr id="220162" name="Rectangle 2"/>
          <p:cNvSpPr>
            <a:spLocks noGrp="1" noChangeArrowheads="1"/>
          </p:cNvSpPr>
          <p:nvPr>
            <p:ph type="title"/>
          </p:nvPr>
        </p:nvSpPr>
        <p:spPr>
          <a:xfrm>
            <a:off x="698500" y="379413"/>
            <a:ext cx="7908925" cy="763587"/>
          </a:xfrm>
          <a:solidFill>
            <a:srgbClr val="E1E1FF">
              <a:alpha val="0"/>
            </a:srgbClr>
          </a:solidFill>
        </p:spPr>
        <p:txBody>
          <a:bodyPr/>
          <a:lstStyle/>
          <a:p>
            <a:pPr eaLnBrk="1" hangingPunct="1">
              <a:defRPr/>
            </a:pPr>
            <a:r>
              <a:rPr lang="en-US" b="1" dirty="0" smtClean="0">
                <a:solidFill>
                  <a:srgbClr val="860000"/>
                </a:solidFill>
                <a:latin typeface="Comic Sans MS" pitchFamily="66" charset="0"/>
              </a:rPr>
              <a:t>Community Properties</a:t>
            </a:r>
            <a:endParaRPr lang="en-US" dirty="0" smtClean="0">
              <a:solidFill>
                <a:srgbClr val="860000"/>
              </a:solidFill>
              <a:latin typeface="Comic Sans MS" pitchFamily="66" charset="0"/>
            </a:endParaRPr>
          </a:p>
        </p:txBody>
      </p:sp>
      <p:sp>
        <p:nvSpPr>
          <p:cNvPr id="26628" name="Rectangle 3"/>
          <p:cNvSpPr>
            <a:spLocks noGrp="1" noChangeArrowheads="1"/>
          </p:cNvSpPr>
          <p:nvPr>
            <p:ph type="body" idx="1"/>
          </p:nvPr>
        </p:nvSpPr>
        <p:spPr>
          <a:xfrm>
            <a:off x="609600" y="2590800"/>
            <a:ext cx="8077200" cy="3581400"/>
          </a:xfrm>
        </p:spPr>
        <p:txBody>
          <a:bodyPr/>
          <a:lstStyle/>
          <a:p>
            <a:pPr eaLnBrk="1" hangingPunct="1">
              <a:lnSpc>
                <a:spcPct val="90000"/>
              </a:lnSpc>
            </a:pPr>
            <a:r>
              <a:rPr lang="en-US" altLang="en-US" sz="3000" b="1" dirty="0" smtClean="0">
                <a:solidFill>
                  <a:srgbClr val="920000"/>
                </a:solidFill>
                <a:latin typeface="Comic Sans MS" pitchFamily="66" charset="0"/>
                <a:cs typeface="Arial" charset="0"/>
              </a:rPr>
              <a:t>Productivity</a:t>
            </a:r>
            <a:r>
              <a:rPr lang="en-US" altLang="en-US" sz="3000" dirty="0" smtClean="0">
                <a:solidFill>
                  <a:srgbClr val="920000"/>
                </a:solidFill>
                <a:latin typeface="Comic Sans MS" pitchFamily="66" charset="0"/>
                <a:cs typeface="Arial" charset="0"/>
              </a:rPr>
              <a:t> </a:t>
            </a:r>
            <a:r>
              <a:rPr lang="en-US" altLang="en-US" sz="3000" dirty="0" smtClean="0">
                <a:latin typeface="Comic Sans MS" pitchFamily="66" charset="0"/>
                <a:cs typeface="Arial" charset="0"/>
              </a:rPr>
              <a:t>- </a:t>
            </a:r>
            <a:r>
              <a:rPr lang="en-US" altLang="en-US" sz="3000" dirty="0" smtClean="0">
                <a:solidFill>
                  <a:srgbClr val="920000"/>
                </a:solidFill>
                <a:latin typeface="Comic Sans MS" pitchFamily="66" charset="0"/>
                <a:cs typeface="Arial" charset="0"/>
              </a:rPr>
              <a:t>rate of biomass production </a:t>
            </a:r>
            <a:r>
              <a:rPr lang="en-US" altLang="en-US" sz="3000" dirty="0" smtClean="0">
                <a:solidFill>
                  <a:schemeClr val="tx2">
                    <a:lumMod val="50000"/>
                  </a:schemeClr>
                </a:solidFill>
                <a:latin typeface="Comic Sans MS" pitchFamily="66" charset="0"/>
                <a:cs typeface="Arial" charset="0"/>
              </a:rPr>
              <a:t>by the community</a:t>
            </a:r>
          </a:p>
          <a:p>
            <a:pPr eaLnBrk="1" hangingPunct="1">
              <a:lnSpc>
                <a:spcPct val="90000"/>
              </a:lnSpc>
            </a:pPr>
            <a:r>
              <a:rPr lang="en-US" altLang="en-US" sz="3000" b="1" u="sng" dirty="0" smtClean="0">
                <a:solidFill>
                  <a:schemeClr val="tx2">
                    <a:lumMod val="50000"/>
                  </a:schemeClr>
                </a:solidFill>
                <a:latin typeface="Comic Sans MS" pitchFamily="66" charset="0"/>
                <a:cs typeface="Arial" charset="0"/>
              </a:rPr>
              <a:t>Primary</a:t>
            </a:r>
            <a:r>
              <a:rPr lang="en-US" altLang="en-US" sz="3000" b="1" dirty="0" smtClean="0">
                <a:solidFill>
                  <a:schemeClr val="bg2"/>
                </a:solidFill>
                <a:latin typeface="Comic Sans MS" pitchFamily="66" charset="0"/>
                <a:cs typeface="Arial" charset="0"/>
              </a:rPr>
              <a:t> </a:t>
            </a:r>
            <a:r>
              <a:rPr lang="en-US" altLang="en-US" sz="3000" b="1" dirty="0" smtClean="0">
                <a:solidFill>
                  <a:srgbClr val="920000"/>
                </a:solidFill>
                <a:latin typeface="Comic Sans MS" pitchFamily="66" charset="0"/>
                <a:cs typeface="Arial" charset="0"/>
              </a:rPr>
              <a:t>productivity</a:t>
            </a:r>
            <a:r>
              <a:rPr lang="en-US" altLang="en-US" sz="3000" b="1" dirty="0" smtClean="0">
                <a:solidFill>
                  <a:schemeClr val="bg2"/>
                </a:solidFill>
                <a:latin typeface="Comic Sans MS" pitchFamily="66" charset="0"/>
                <a:cs typeface="Arial" charset="0"/>
              </a:rPr>
              <a:t> </a:t>
            </a:r>
            <a:r>
              <a:rPr lang="en-US" altLang="en-US" sz="3000" dirty="0" smtClean="0">
                <a:solidFill>
                  <a:schemeClr val="tx2">
                    <a:lumMod val="50000"/>
                  </a:schemeClr>
                </a:solidFill>
                <a:latin typeface="Comic Sans MS" pitchFamily="66" charset="0"/>
                <a:cs typeface="Arial" charset="0"/>
              </a:rPr>
              <a:t>– by plants</a:t>
            </a:r>
          </a:p>
          <a:p>
            <a:pPr eaLnBrk="1" hangingPunct="1">
              <a:lnSpc>
                <a:spcPct val="90000"/>
              </a:lnSpc>
            </a:pPr>
            <a:r>
              <a:rPr lang="en-US" altLang="en-US" sz="3000" b="1" u="sng" dirty="0" smtClean="0">
                <a:solidFill>
                  <a:schemeClr val="tx2">
                    <a:lumMod val="50000"/>
                  </a:schemeClr>
                </a:solidFill>
                <a:latin typeface="Comic Sans MS" pitchFamily="66" charset="0"/>
                <a:cs typeface="Arial" charset="0"/>
              </a:rPr>
              <a:t>Net</a:t>
            </a:r>
            <a:r>
              <a:rPr lang="en-US" altLang="en-US" sz="3000" dirty="0" smtClean="0">
                <a:latin typeface="Comic Sans MS" pitchFamily="66" charset="0"/>
                <a:cs typeface="Arial" charset="0"/>
              </a:rPr>
              <a:t> </a:t>
            </a:r>
            <a:r>
              <a:rPr lang="en-US" altLang="en-US" sz="3000" b="1" dirty="0" smtClean="0">
                <a:solidFill>
                  <a:srgbClr val="920000"/>
                </a:solidFill>
                <a:latin typeface="Comic Sans MS" pitchFamily="66" charset="0"/>
                <a:cs typeface="Arial" charset="0"/>
              </a:rPr>
              <a:t>productivity</a:t>
            </a:r>
            <a:r>
              <a:rPr lang="en-US" altLang="en-US" sz="3000" dirty="0" smtClean="0">
                <a:solidFill>
                  <a:srgbClr val="920000"/>
                </a:solidFill>
                <a:latin typeface="Comic Sans MS" pitchFamily="66" charset="0"/>
                <a:cs typeface="Arial" charset="0"/>
              </a:rPr>
              <a:t> </a:t>
            </a:r>
            <a:r>
              <a:rPr lang="en-US" altLang="en-US" sz="3000" dirty="0" smtClean="0">
                <a:latin typeface="Comic Sans MS" pitchFamily="66" charset="0"/>
                <a:cs typeface="Arial" charset="0"/>
              </a:rPr>
              <a:t>- primary productivity minus the energy lost in respiration</a:t>
            </a:r>
          </a:p>
          <a:p>
            <a:pPr eaLnBrk="1" hangingPunct="1">
              <a:lnSpc>
                <a:spcPct val="90000"/>
              </a:lnSpc>
            </a:pPr>
            <a:endParaRPr lang="en-US" altLang="en-US" sz="1000" dirty="0" smtClean="0">
              <a:latin typeface="Comic Sans MS" pitchFamily="66" charset="0"/>
            </a:endParaRPr>
          </a:p>
          <a:p>
            <a:pPr eaLnBrk="1" hangingPunct="1">
              <a:lnSpc>
                <a:spcPct val="90000"/>
              </a:lnSpc>
            </a:pPr>
            <a:r>
              <a:rPr lang="en-US" altLang="en-US" sz="2800" dirty="0" smtClean="0">
                <a:latin typeface="Comic Sans MS" pitchFamily="66" charset="0"/>
              </a:rPr>
              <a:t>Productivity depends on light, temperature, moisture, and nutrient availability.</a:t>
            </a:r>
          </a:p>
        </p:txBody>
      </p:sp>
      <p:sp>
        <p:nvSpPr>
          <p:cNvPr id="26629" name="Text Box 4"/>
          <p:cNvSpPr txBox="1">
            <a:spLocks noChangeArrowheads="1"/>
          </p:cNvSpPr>
          <p:nvPr/>
        </p:nvSpPr>
        <p:spPr bwMode="auto">
          <a:xfrm>
            <a:off x="457200" y="1371600"/>
            <a:ext cx="8382000" cy="1077913"/>
          </a:xfrm>
          <a:prstGeom prst="rect">
            <a:avLst/>
          </a:prstGeom>
          <a:noFill/>
          <a:ln w="9525">
            <a:noFill/>
            <a:miter lim="800000"/>
            <a:headEnd/>
            <a:tailEnd/>
          </a:ln>
        </p:spPr>
        <p:txBody>
          <a:bodyPr>
            <a:spAutoFit/>
          </a:bodyPr>
          <a:lstStyle/>
          <a:p>
            <a:r>
              <a:rPr lang="en-US" altLang="en-US" sz="3200" b="1" dirty="0">
                <a:solidFill>
                  <a:srgbClr val="920000"/>
                </a:solidFill>
                <a:latin typeface="Comic Sans MS" pitchFamily="66" charset="0"/>
              </a:rPr>
              <a:t>Environmental resistance</a:t>
            </a:r>
            <a:r>
              <a:rPr lang="en-US" altLang="en-US" sz="3200" dirty="0">
                <a:solidFill>
                  <a:srgbClr val="920000"/>
                </a:solidFill>
                <a:latin typeface="Comic Sans MS" pitchFamily="66" charset="0"/>
              </a:rPr>
              <a:t> </a:t>
            </a:r>
            <a:r>
              <a:rPr lang="en-US" altLang="en-US" sz="3200" dirty="0">
                <a:solidFill>
                  <a:srgbClr val="000000"/>
                </a:solidFill>
                <a:latin typeface="Comic Sans MS" pitchFamily="66" charset="0"/>
              </a:rPr>
              <a:t>- factors that tend to reduce population growth rates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0472C8D9-F1F4-4470-8F85-DB9CABD5FB4E}" type="slidenum">
              <a:rPr lang="en-US" altLang="en-US" smtClean="0"/>
              <a:pPr/>
              <a:t>32</a:t>
            </a:fld>
            <a:endParaRPr lang="en-US" altLang="en-US" smtClean="0"/>
          </a:p>
        </p:txBody>
      </p:sp>
      <p:sp>
        <p:nvSpPr>
          <p:cNvPr id="152578" name="Rectangle 2"/>
          <p:cNvSpPr>
            <a:spLocks noGrp="1" noChangeArrowheads="1"/>
          </p:cNvSpPr>
          <p:nvPr>
            <p:ph type="title"/>
          </p:nvPr>
        </p:nvSpPr>
        <p:spPr>
          <a:xfrm>
            <a:off x="762000" y="304800"/>
            <a:ext cx="7620000" cy="1143000"/>
          </a:xfrm>
          <a:solidFill>
            <a:srgbClr val="E1E1FF">
              <a:alpha val="0"/>
            </a:srgbClr>
          </a:solidFill>
        </p:spPr>
        <p:txBody>
          <a:bodyPr>
            <a:noAutofit/>
          </a:bodyPr>
          <a:lstStyle/>
          <a:p>
            <a:pPr eaLnBrk="1" hangingPunct="1">
              <a:defRPr/>
            </a:pPr>
            <a:r>
              <a:rPr lang="en-US" sz="4000" b="1" dirty="0" smtClean="0">
                <a:solidFill>
                  <a:srgbClr val="860000"/>
                </a:solidFill>
                <a:latin typeface="Comic Sans MS" pitchFamily="66" charset="0"/>
              </a:rPr>
              <a:t>Communities in Transition</a:t>
            </a:r>
            <a:endParaRPr lang="en-US" sz="4000" dirty="0" smtClean="0">
              <a:solidFill>
                <a:srgbClr val="860000"/>
              </a:solidFill>
              <a:latin typeface="Comic Sans MS" pitchFamily="66" charset="0"/>
            </a:endParaRPr>
          </a:p>
        </p:txBody>
      </p:sp>
      <p:sp>
        <p:nvSpPr>
          <p:cNvPr id="29700" name="Rectangle 3"/>
          <p:cNvSpPr>
            <a:spLocks noGrp="1" noChangeArrowheads="1"/>
          </p:cNvSpPr>
          <p:nvPr>
            <p:ph type="body" idx="1"/>
          </p:nvPr>
        </p:nvSpPr>
        <p:spPr>
          <a:xfrm>
            <a:off x="533400" y="1752600"/>
            <a:ext cx="8077200" cy="4648200"/>
          </a:xfrm>
        </p:spPr>
        <p:txBody>
          <a:bodyPr>
            <a:normAutofit/>
          </a:bodyPr>
          <a:lstStyle/>
          <a:p>
            <a:pPr eaLnBrk="1" hangingPunct="1">
              <a:lnSpc>
                <a:spcPct val="80000"/>
              </a:lnSpc>
              <a:buClr>
                <a:schemeClr val="tx1"/>
              </a:buClr>
              <a:buFontTx/>
              <a:buNone/>
            </a:pPr>
            <a:r>
              <a:rPr lang="en-US" altLang="en-US" sz="2800" b="1" dirty="0" smtClean="0">
                <a:latin typeface="Comic Sans MS" pitchFamily="66" charset="0"/>
              </a:rPr>
              <a:t>Ecological succession</a:t>
            </a:r>
            <a:r>
              <a:rPr lang="en-US" altLang="en-US" sz="2800" dirty="0" smtClean="0">
                <a:latin typeface="Comic Sans MS" pitchFamily="66" charset="0"/>
              </a:rPr>
              <a:t> </a:t>
            </a:r>
            <a:r>
              <a:rPr lang="en-US" altLang="en-US" sz="2400" dirty="0" smtClean="0">
                <a:latin typeface="Comic Sans MS" pitchFamily="66" charset="0"/>
              </a:rPr>
              <a:t>- the process by which</a:t>
            </a:r>
          </a:p>
          <a:p>
            <a:pPr>
              <a:lnSpc>
                <a:spcPct val="80000"/>
              </a:lnSpc>
              <a:buClr>
                <a:schemeClr val="tx1"/>
              </a:buClr>
              <a:buNone/>
            </a:pPr>
            <a:r>
              <a:rPr lang="en-US" sz="2400" dirty="0" smtClean="0">
                <a:latin typeface="Comic Sans MS" pitchFamily="66" charset="0"/>
              </a:rPr>
              <a:t>ecosystems change and develop over time:</a:t>
            </a:r>
          </a:p>
          <a:p>
            <a:pPr lvl="1">
              <a:lnSpc>
                <a:spcPct val="80000"/>
              </a:lnSpc>
              <a:buClr>
                <a:schemeClr val="tx1"/>
              </a:buClr>
              <a:buNone/>
            </a:pPr>
            <a:r>
              <a:rPr lang="en-US" altLang="en-US" sz="2000" dirty="0" smtClean="0">
                <a:latin typeface="Comic Sans MS" pitchFamily="66" charset="0"/>
              </a:rPr>
              <a:t>	organisms occupy a site and change environmental </a:t>
            </a:r>
          </a:p>
          <a:p>
            <a:pPr lvl="1">
              <a:lnSpc>
                <a:spcPct val="80000"/>
              </a:lnSpc>
              <a:buClr>
                <a:schemeClr val="tx1"/>
              </a:buClr>
              <a:buNone/>
            </a:pPr>
            <a:r>
              <a:rPr lang="en-US" altLang="en-US" sz="2000" dirty="0" smtClean="0">
                <a:latin typeface="Comic Sans MS" pitchFamily="66" charset="0"/>
              </a:rPr>
              <a:t>		conditions</a:t>
            </a:r>
          </a:p>
          <a:p>
            <a:pPr eaLnBrk="1" hangingPunct="1">
              <a:lnSpc>
                <a:spcPct val="10000"/>
              </a:lnSpc>
            </a:pPr>
            <a:endParaRPr lang="en-US" altLang="en-US" sz="2400" dirty="0" smtClean="0">
              <a:latin typeface="Comic Sans MS" pitchFamily="66" charset="0"/>
            </a:endParaRPr>
          </a:p>
          <a:p>
            <a:pPr eaLnBrk="1" hangingPunct="1">
              <a:lnSpc>
                <a:spcPct val="90000"/>
              </a:lnSpc>
              <a:buClr>
                <a:schemeClr val="tx1"/>
              </a:buClr>
            </a:pPr>
            <a:r>
              <a:rPr lang="en-US" altLang="en-US" sz="2800" b="1" dirty="0" smtClean="0">
                <a:latin typeface="Comic Sans MS" pitchFamily="66" charset="0"/>
              </a:rPr>
              <a:t>Primary succession</a:t>
            </a:r>
            <a:r>
              <a:rPr lang="en-US" altLang="en-US" sz="2800" dirty="0" smtClean="0">
                <a:latin typeface="Comic Sans MS" pitchFamily="66" charset="0"/>
              </a:rPr>
              <a:t> - </a:t>
            </a:r>
            <a:r>
              <a:rPr lang="en-US" altLang="en-US" sz="2400" dirty="0" smtClean="0">
                <a:latin typeface="Comic Sans MS" pitchFamily="66" charset="0"/>
              </a:rPr>
              <a:t>occurs when a community begins to develop on a site previously </a:t>
            </a:r>
            <a:r>
              <a:rPr lang="en-US" altLang="en-US" sz="2400" dirty="0" smtClean="0">
                <a:solidFill>
                  <a:srgbClr val="8E0000"/>
                </a:solidFill>
                <a:latin typeface="Comic Sans MS" pitchFamily="66" charset="0"/>
              </a:rPr>
              <a:t>unoccupied by living organisms</a:t>
            </a:r>
          </a:p>
          <a:p>
            <a:pPr lvl="7">
              <a:lnSpc>
                <a:spcPct val="90000"/>
              </a:lnSpc>
              <a:buClr>
                <a:schemeClr val="tx1"/>
              </a:buClr>
              <a:buNone/>
            </a:pPr>
            <a:r>
              <a:rPr lang="en-US" altLang="en-US" sz="2400" dirty="0" smtClean="0">
                <a:solidFill>
                  <a:schemeClr val="tx2">
                    <a:lumMod val="50000"/>
                  </a:schemeClr>
                </a:solidFill>
                <a:latin typeface="Comic Sans MS" pitchFamily="66" charset="0"/>
              </a:rPr>
              <a:t>            after earthquake</a:t>
            </a:r>
          </a:p>
          <a:p>
            <a:pPr eaLnBrk="1" hangingPunct="1">
              <a:lnSpc>
                <a:spcPct val="90000"/>
              </a:lnSpc>
              <a:buClr>
                <a:schemeClr val="tx1"/>
              </a:buClr>
            </a:pPr>
            <a:r>
              <a:rPr lang="en-US" altLang="en-US" sz="2800" b="1" dirty="0" smtClean="0">
                <a:latin typeface="Comic Sans MS" pitchFamily="66" charset="0"/>
              </a:rPr>
              <a:t>Secondary succession</a:t>
            </a:r>
            <a:r>
              <a:rPr lang="en-US" altLang="en-US" sz="2800" dirty="0" smtClean="0">
                <a:latin typeface="Comic Sans MS" pitchFamily="66" charset="0"/>
              </a:rPr>
              <a:t> </a:t>
            </a:r>
            <a:r>
              <a:rPr lang="en-US" altLang="en-US" sz="2400" dirty="0" smtClean="0">
                <a:latin typeface="Comic Sans MS" pitchFamily="66" charset="0"/>
              </a:rPr>
              <a:t>- occurs when an </a:t>
            </a:r>
            <a:r>
              <a:rPr lang="en-US" altLang="en-US" sz="2400" dirty="0" smtClean="0">
                <a:solidFill>
                  <a:srgbClr val="8E0000"/>
                </a:solidFill>
                <a:latin typeface="Comic Sans MS" pitchFamily="66" charset="0"/>
              </a:rPr>
              <a:t>existing community is disrupted </a:t>
            </a:r>
            <a:r>
              <a:rPr lang="en-US" altLang="en-US" sz="2400" dirty="0" smtClean="0">
                <a:latin typeface="Comic Sans MS" pitchFamily="66" charset="0"/>
              </a:rPr>
              <a:t>and a </a:t>
            </a:r>
            <a:r>
              <a:rPr lang="en-US" altLang="en-US" sz="2400" dirty="0" smtClean="0">
                <a:solidFill>
                  <a:srgbClr val="8E0000"/>
                </a:solidFill>
                <a:latin typeface="Comic Sans MS" pitchFamily="66" charset="0"/>
              </a:rPr>
              <a:t>new one </a:t>
            </a:r>
            <a:r>
              <a:rPr lang="en-US" altLang="en-US" sz="2400" dirty="0" smtClean="0">
                <a:latin typeface="Comic Sans MS" pitchFamily="66" charset="0"/>
              </a:rPr>
              <a:t>subsequently</a:t>
            </a:r>
            <a:r>
              <a:rPr lang="en-US" altLang="en-US" sz="2400" dirty="0" smtClean="0">
                <a:solidFill>
                  <a:srgbClr val="8E0000"/>
                </a:solidFill>
                <a:latin typeface="Comic Sans MS" pitchFamily="66" charset="0"/>
              </a:rPr>
              <a:t> develops </a:t>
            </a:r>
            <a:r>
              <a:rPr lang="en-US" altLang="en-US" sz="2400" dirty="0" smtClean="0">
                <a:latin typeface="Comic Sans MS" pitchFamily="66" charset="0"/>
              </a:rPr>
              <a:t>at the site</a:t>
            </a:r>
          </a:p>
          <a:p>
            <a:pPr lvl="8">
              <a:lnSpc>
                <a:spcPct val="90000"/>
              </a:lnSpc>
              <a:buNone/>
            </a:pPr>
            <a:r>
              <a:rPr lang="en-US" altLang="en-US" sz="1200" dirty="0" smtClean="0"/>
              <a:t>	          </a:t>
            </a:r>
            <a:r>
              <a:rPr lang="en-US" altLang="en-US" sz="2400" dirty="0" smtClean="0">
                <a:solidFill>
                  <a:schemeClr val="tx2">
                    <a:lumMod val="50000"/>
                  </a:schemeClr>
                </a:solidFill>
                <a:latin typeface="Comic Sans MS" pitchFamily="66" charset="0"/>
              </a:rPr>
              <a:t> after forest fire</a:t>
            </a:r>
            <a:endParaRPr lang="en-US" altLang="en-US" sz="24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0"/>
          </p:nvPr>
        </p:nvSpPr>
        <p:spPr>
          <a:noFill/>
        </p:spPr>
        <p:txBody>
          <a:bodyPr/>
          <a:lstStyle/>
          <a:p>
            <a:fld id="{8B344E93-C974-4F97-9499-8CDE5FA79DFE}" type="slidenum">
              <a:rPr lang="en-US" altLang="en-US" smtClean="0"/>
              <a:pPr/>
              <a:t>33</a:t>
            </a:fld>
            <a:endParaRPr lang="en-US" altLang="en-US" smtClean="0"/>
          </a:p>
        </p:txBody>
      </p:sp>
      <p:sp>
        <p:nvSpPr>
          <p:cNvPr id="30723" name="Text Box 2"/>
          <p:cNvSpPr txBox="1">
            <a:spLocks noChangeArrowheads="1"/>
          </p:cNvSpPr>
          <p:nvPr/>
        </p:nvSpPr>
        <p:spPr bwMode="auto">
          <a:xfrm>
            <a:off x="762000" y="1409700"/>
            <a:ext cx="2725738" cy="1411288"/>
          </a:xfrm>
          <a:prstGeom prst="rect">
            <a:avLst/>
          </a:prstGeom>
          <a:noFill/>
          <a:ln w="9525">
            <a:noFill/>
            <a:miter lim="800000"/>
            <a:headEnd/>
            <a:tailEnd/>
          </a:ln>
        </p:spPr>
        <p:txBody>
          <a:bodyPr wrap="none">
            <a:spAutoFit/>
          </a:bodyPr>
          <a:lstStyle/>
          <a:p>
            <a:pPr algn="l">
              <a:lnSpc>
                <a:spcPct val="80000"/>
              </a:lnSpc>
            </a:pPr>
            <a:r>
              <a:rPr lang="en-US" altLang="en-US" sz="3600" b="1"/>
              <a:t>Primary</a:t>
            </a:r>
          </a:p>
          <a:p>
            <a:pPr algn="l">
              <a:lnSpc>
                <a:spcPct val="80000"/>
              </a:lnSpc>
            </a:pPr>
            <a:r>
              <a:rPr lang="en-US" altLang="en-US" sz="3600" b="1"/>
              <a:t>Succession</a:t>
            </a:r>
          </a:p>
          <a:p>
            <a:pPr algn="l">
              <a:lnSpc>
                <a:spcPct val="80000"/>
              </a:lnSpc>
            </a:pPr>
            <a:r>
              <a:rPr lang="en-US" altLang="en-US" sz="3600" b="1"/>
              <a:t>on Land</a:t>
            </a:r>
            <a:endParaRPr lang="en-US" altLang="en-US" sz="3600">
              <a:latin typeface="Times New Roman" pitchFamily="18" charset="0"/>
            </a:endParaRPr>
          </a:p>
        </p:txBody>
      </p:sp>
      <p:pic>
        <p:nvPicPr>
          <p:cNvPr id="30724" name="Picture 3" descr="f3-27_one_example_of_pr"/>
          <p:cNvPicPr>
            <a:picLocks noChangeAspect="1" noChangeArrowheads="1"/>
          </p:cNvPicPr>
          <p:nvPr/>
        </p:nvPicPr>
        <p:blipFill>
          <a:blip r:embed="rId3" cstate="print"/>
          <a:srcRect/>
          <a:stretch>
            <a:fillRect/>
          </a:stretch>
        </p:blipFill>
        <p:spPr bwMode="auto">
          <a:xfrm>
            <a:off x="0" y="1081088"/>
            <a:ext cx="9144000" cy="5776912"/>
          </a:xfrm>
          <a:prstGeom prst="rect">
            <a:avLst/>
          </a:prstGeom>
          <a:noFill/>
          <a:ln w="9525">
            <a:noFill/>
            <a:miter lim="800000"/>
            <a:headEnd/>
            <a:tailEnd/>
          </a:ln>
        </p:spPr>
      </p:pic>
      <p:sp>
        <p:nvSpPr>
          <p:cNvPr id="5" name="Rectangle 2"/>
          <p:cNvSpPr txBox="1">
            <a:spLocks noChangeArrowheads="1"/>
          </p:cNvSpPr>
          <p:nvPr/>
        </p:nvSpPr>
        <p:spPr>
          <a:xfrm>
            <a:off x="1524000" y="134938"/>
            <a:ext cx="6858000" cy="914400"/>
          </a:xfrm>
          <a:prstGeom prst="rect">
            <a:avLst/>
          </a:prstGeom>
          <a:solidFill>
            <a:srgbClr val="E1E1FF">
              <a:alpha val="0"/>
            </a:srgbClr>
          </a:solidFill>
          <a:ln>
            <a:noFill/>
          </a:ln>
        </p:spPr>
        <p:txBody>
          <a:bodyPr/>
          <a:lstStyle/>
          <a:p>
            <a:pPr eaLnBrk="1" hangingPunct="1">
              <a:defRPr/>
            </a:pPr>
            <a:r>
              <a:rPr lang="en-US" sz="4000" b="1" kern="0" dirty="0">
                <a:solidFill>
                  <a:srgbClr val="860000"/>
                </a:solidFill>
                <a:effectLst>
                  <a:outerShdw blurRad="38100" dist="38100" dir="2700000" algn="tl">
                    <a:srgbClr val="000000"/>
                  </a:outerShdw>
                </a:effectLst>
                <a:latin typeface="Comic Sans MS" pitchFamily="66" charset="0"/>
                <a:ea typeface="+mj-ea"/>
                <a:cs typeface="+mj-cs"/>
              </a:rPr>
              <a:t>Primary Succession</a:t>
            </a:r>
            <a:endParaRPr lang="en-US" sz="4000" kern="0" dirty="0">
              <a:solidFill>
                <a:srgbClr val="860000"/>
              </a:solidFill>
              <a:effectLst>
                <a:outerShdw blurRad="38100" dist="38100" dir="2700000" algn="tl">
                  <a:srgbClr val="000000"/>
                </a:outerShdw>
              </a:effectLst>
              <a:latin typeface="Comic Sans MS" pitchFamily="66" charset="0"/>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F9EA1EF2-CE31-4672-8E51-6A93101E1DD2}" type="slidenum">
              <a:rPr lang="en-US" altLang="en-US" smtClean="0"/>
              <a:pPr/>
              <a:t>34</a:t>
            </a:fld>
            <a:endParaRPr lang="en-US" altLang="en-US" smtClean="0"/>
          </a:p>
        </p:txBody>
      </p:sp>
      <p:sp>
        <p:nvSpPr>
          <p:cNvPr id="200706" name="Rectangle 2"/>
          <p:cNvSpPr>
            <a:spLocks noGrp="1" noChangeArrowheads="1"/>
          </p:cNvSpPr>
          <p:nvPr>
            <p:ph type="title"/>
          </p:nvPr>
        </p:nvSpPr>
        <p:spPr>
          <a:xfrm>
            <a:off x="684213" y="407988"/>
            <a:ext cx="7775575" cy="763587"/>
          </a:xfrm>
        </p:spPr>
        <p:txBody>
          <a:bodyPr>
            <a:normAutofit fontScale="90000"/>
          </a:bodyPr>
          <a:lstStyle/>
          <a:p>
            <a:pPr eaLnBrk="1" hangingPunct="1">
              <a:defRPr/>
            </a:pPr>
            <a:r>
              <a:rPr lang="en-US" sz="3600" dirty="0" smtClean="0"/>
              <a:t/>
            </a:r>
            <a:br>
              <a:rPr lang="en-US" sz="3600" dirty="0" smtClean="0"/>
            </a:br>
            <a:r>
              <a:rPr lang="en-US" b="1" dirty="0" smtClean="0">
                <a:solidFill>
                  <a:srgbClr val="860000"/>
                </a:solidFill>
                <a:latin typeface="Comic Sans MS" pitchFamily="66" charset="0"/>
              </a:rPr>
              <a:t>Properties of Ecosystems </a:t>
            </a:r>
            <a:r>
              <a:rPr lang="en-US" sz="3600" dirty="0" smtClean="0"/>
              <a:t/>
            </a:r>
            <a:br>
              <a:rPr lang="en-US" sz="3600" dirty="0" smtClean="0"/>
            </a:br>
            <a:endParaRPr lang="en-US" sz="3600" dirty="0" smtClean="0"/>
          </a:p>
        </p:txBody>
      </p:sp>
      <p:sp>
        <p:nvSpPr>
          <p:cNvPr id="28676" name="Rectangle 3"/>
          <p:cNvSpPr>
            <a:spLocks noGrp="1" noChangeArrowheads="1"/>
          </p:cNvSpPr>
          <p:nvPr>
            <p:ph type="body" idx="1"/>
          </p:nvPr>
        </p:nvSpPr>
        <p:spPr>
          <a:xfrm>
            <a:off x="457200" y="1371600"/>
            <a:ext cx="8001000" cy="4464050"/>
          </a:xfrm>
        </p:spPr>
        <p:txBody>
          <a:bodyPr/>
          <a:lstStyle/>
          <a:p>
            <a:pPr eaLnBrk="1" hangingPunct="1">
              <a:lnSpc>
                <a:spcPct val="70000"/>
              </a:lnSpc>
              <a:buClr>
                <a:schemeClr val="tx1"/>
              </a:buClr>
              <a:buFontTx/>
              <a:buNone/>
            </a:pPr>
            <a:endParaRPr lang="ru-RU" altLang="en-US" sz="2400" b="1" dirty="0" smtClean="0"/>
          </a:p>
          <a:p>
            <a:pPr eaLnBrk="1" hangingPunct="1">
              <a:lnSpc>
                <a:spcPct val="70000"/>
              </a:lnSpc>
              <a:buClr>
                <a:schemeClr val="tx1"/>
              </a:buClr>
              <a:buFontTx/>
              <a:buNone/>
            </a:pPr>
            <a:r>
              <a:rPr lang="en-US" altLang="en-US" b="1" dirty="0" smtClean="0">
                <a:latin typeface="Comic Sans MS" pitchFamily="66" charset="0"/>
              </a:rPr>
              <a:t>Stability</a:t>
            </a:r>
            <a:r>
              <a:rPr lang="en-US" altLang="en-US" sz="2400" b="1" dirty="0" smtClean="0">
                <a:latin typeface="Comic Sans MS" pitchFamily="66" charset="0"/>
              </a:rPr>
              <a:t> </a:t>
            </a:r>
            <a:r>
              <a:rPr lang="en-US" altLang="en-US" b="1" dirty="0" smtClean="0">
                <a:latin typeface="Comic Sans MS" pitchFamily="66" charset="0"/>
              </a:rPr>
              <a:t>(or homeostasis)</a:t>
            </a:r>
          </a:p>
          <a:p>
            <a:pPr eaLnBrk="1" hangingPunct="1">
              <a:lnSpc>
                <a:spcPct val="70000"/>
              </a:lnSpc>
              <a:buClr>
                <a:schemeClr val="tx1"/>
              </a:buClr>
              <a:buFontTx/>
              <a:buNone/>
            </a:pPr>
            <a:r>
              <a:rPr lang="en-US" altLang="en-US" sz="2800" dirty="0" smtClean="0">
                <a:latin typeface="Comic Sans MS" pitchFamily="66" charset="0"/>
              </a:rPr>
              <a:t>- a dynamic </a:t>
            </a:r>
            <a:r>
              <a:rPr lang="en-US" altLang="en-US" sz="2800" dirty="0" smtClean="0">
                <a:solidFill>
                  <a:srgbClr val="CC0000"/>
                </a:solidFill>
                <a:latin typeface="Comic Sans MS" pitchFamily="66" charset="0"/>
              </a:rPr>
              <a:t>equilibrium among the physical </a:t>
            </a:r>
          </a:p>
          <a:p>
            <a:pPr eaLnBrk="1" hangingPunct="1">
              <a:lnSpc>
                <a:spcPct val="70000"/>
              </a:lnSpc>
              <a:buClr>
                <a:schemeClr val="tx1"/>
              </a:buClr>
              <a:buFontTx/>
              <a:buNone/>
            </a:pPr>
            <a:r>
              <a:rPr lang="en-US" altLang="en-US" sz="2800" dirty="0" smtClean="0">
                <a:solidFill>
                  <a:srgbClr val="CC0000"/>
                </a:solidFill>
                <a:latin typeface="Comic Sans MS" pitchFamily="66" charset="0"/>
              </a:rPr>
              <a:t>and biological factors</a:t>
            </a:r>
            <a:r>
              <a:rPr lang="en-US" altLang="en-US" sz="2800" dirty="0" smtClean="0">
                <a:latin typeface="Comic Sans MS" pitchFamily="66" charset="0"/>
              </a:rPr>
              <a:t> in an ecosystem</a:t>
            </a:r>
          </a:p>
          <a:p>
            <a:pPr eaLnBrk="1" hangingPunct="1">
              <a:lnSpc>
                <a:spcPct val="70000"/>
              </a:lnSpc>
              <a:buClr>
                <a:schemeClr val="tx1"/>
              </a:buClr>
              <a:buFontTx/>
              <a:buNone/>
            </a:pPr>
            <a:endParaRPr lang="en-US" altLang="en-US" sz="2800" dirty="0" smtClean="0">
              <a:latin typeface="Comic Sans MS" pitchFamily="66" charset="0"/>
            </a:endParaRPr>
          </a:p>
          <a:p>
            <a:pPr eaLnBrk="1" hangingPunct="1">
              <a:buClr>
                <a:schemeClr val="tx1"/>
              </a:buClr>
              <a:buFontTx/>
              <a:buNone/>
            </a:pPr>
            <a:r>
              <a:rPr lang="en-US" altLang="en-US" b="1" dirty="0" smtClean="0">
                <a:latin typeface="Comic Sans MS" pitchFamily="66" charset="0"/>
              </a:rPr>
              <a:t>Resiliency</a:t>
            </a:r>
            <a:r>
              <a:rPr lang="en-US" altLang="en-US" sz="2400" dirty="0" smtClean="0">
                <a:latin typeface="Comic Sans MS" pitchFamily="66" charset="0"/>
              </a:rPr>
              <a:t> - </a:t>
            </a:r>
            <a:r>
              <a:rPr lang="en-US" altLang="en-US" sz="2800" dirty="0" smtClean="0">
                <a:solidFill>
                  <a:srgbClr val="CC0000"/>
                </a:solidFill>
                <a:latin typeface="Comic Sans MS" pitchFamily="66" charset="0"/>
              </a:rPr>
              <a:t>ability to recover from disturbance</a:t>
            </a:r>
          </a:p>
          <a:p>
            <a:pPr eaLnBrk="1" hangingPunct="1">
              <a:lnSpc>
                <a:spcPct val="30000"/>
              </a:lnSpc>
            </a:pPr>
            <a:endParaRPr lang="en-US" altLang="en-US" sz="2400" dirty="0" smtClean="0">
              <a:latin typeface="Comic Sans MS" pitchFamily="66" charset="0"/>
            </a:endParaRPr>
          </a:p>
          <a:p>
            <a:pPr eaLnBrk="1" hangingPunct="1"/>
            <a:r>
              <a:rPr lang="en-US" altLang="en-US" sz="2400" b="1" dirty="0" smtClean="0">
                <a:latin typeface="Comic Sans MS" pitchFamily="66" charset="0"/>
              </a:rPr>
              <a:t>Inertia </a:t>
            </a:r>
            <a:r>
              <a:rPr lang="en-US" altLang="en-US" sz="2400" dirty="0" smtClean="0">
                <a:latin typeface="Comic Sans MS" pitchFamily="66" charset="0"/>
              </a:rPr>
              <a:t>- resistance to perturbations</a:t>
            </a:r>
          </a:p>
          <a:p>
            <a:pPr eaLnBrk="1" hangingPunct="1"/>
            <a:r>
              <a:rPr lang="en-US" altLang="en-US" sz="2400" b="1" dirty="0" smtClean="0">
                <a:latin typeface="Comic Sans MS" pitchFamily="66" charset="0"/>
              </a:rPr>
              <a:t>Renewal</a:t>
            </a:r>
            <a:r>
              <a:rPr lang="en-US" altLang="en-US" sz="2400" dirty="0" smtClean="0">
                <a:latin typeface="Comic Sans MS" pitchFamily="66" charset="0"/>
              </a:rPr>
              <a:t> - ability to repair damage after disturbance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743200"/>
            <a:ext cx="7772400" cy="3025775"/>
          </a:xfrm>
        </p:spPr>
        <p:txBody>
          <a:bodyPr/>
          <a:lstStyle/>
          <a:p>
            <a:r>
              <a:rPr lang="en-US" dirty="0" smtClean="0">
                <a:latin typeface="Copperplate Gothic Bold" pitchFamily="34" charset="0"/>
              </a:rPr>
              <a:t>          </a:t>
            </a:r>
            <a:br>
              <a:rPr lang="en-US" dirty="0" smtClean="0">
                <a:latin typeface="Copperplate Gothic Bold" pitchFamily="34" charset="0"/>
              </a:rPr>
            </a:br>
            <a:r>
              <a:rPr lang="en-US" dirty="0" smtClean="0">
                <a:latin typeface="Copperplate Gothic Bold" pitchFamily="34" charset="0"/>
              </a:rPr>
              <a:t>           </a:t>
            </a:r>
            <a:br>
              <a:rPr lang="en-US" dirty="0" smtClean="0">
                <a:latin typeface="Copperplate Gothic Bold" pitchFamily="34" charset="0"/>
              </a:rPr>
            </a:br>
            <a:r>
              <a:rPr lang="en-US" dirty="0" smtClean="0">
                <a:latin typeface="Copperplate Gothic Bold" pitchFamily="34" charset="0"/>
              </a:rPr>
              <a:t>              </a:t>
            </a:r>
            <a:r>
              <a:rPr lang="en-US" dirty="0" smtClean="0">
                <a:solidFill>
                  <a:srgbClr val="860000"/>
                </a:solidFill>
                <a:latin typeface="Comic Sans MS" panose="030F0702030302020204" pitchFamily="66" charset="0"/>
              </a:rPr>
              <a:t>QUESTIONS ?</a:t>
            </a:r>
            <a:endParaRPr lang="en-US" dirty="0">
              <a:solidFill>
                <a:srgbClr val="860000"/>
              </a:solidFill>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01827619-2079-4DD6-A10E-DC5D548FA597}" type="slidenum">
              <a:rPr lang="en-US" smtClean="0"/>
              <a:pPr/>
              <a:t>35</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4_LECTURES\LECTURE_1_2_BASICS_of_ECOLOGY\PICS_lectures_1_2\3_environment_a.jpg"/>
          <p:cNvPicPr>
            <a:picLocks noChangeAspect="1" noChangeArrowheads="1"/>
          </p:cNvPicPr>
          <p:nvPr/>
        </p:nvPicPr>
        <p:blipFill>
          <a:blip r:embed="rId3" cstate="print"/>
          <a:srcRect/>
          <a:stretch>
            <a:fillRect/>
          </a:stretch>
        </p:blipFill>
        <p:spPr bwMode="auto">
          <a:xfrm>
            <a:off x="0" y="0"/>
            <a:ext cx="9144001" cy="6858000"/>
          </a:xfrm>
          <a:prstGeom prst="rect">
            <a:avLst/>
          </a:prstGeom>
          <a:noFill/>
        </p:spPr>
      </p:pic>
      <p:sp>
        <p:nvSpPr>
          <p:cNvPr id="7171" name="Rectangle 5"/>
          <p:cNvSpPr>
            <a:spLocks noGrp="1" noChangeArrowheads="1"/>
          </p:cNvSpPr>
          <p:nvPr>
            <p:ph type="title"/>
          </p:nvPr>
        </p:nvSpPr>
        <p:spPr>
          <a:xfrm>
            <a:off x="533400" y="152400"/>
            <a:ext cx="8001000" cy="990600"/>
          </a:xfrm>
          <a:noFill/>
        </p:spPr>
        <p:txBody>
          <a:bodyPr>
            <a:normAutofit fontScale="90000"/>
          </a:bodyPr>
          <a:lstStyle/>
          <a:p>
            <a:pPr algn="ctr" eaLnBrk="1" hangingPunct="1"/>
            <a:r>
              <a:rPr lang="en-US" altLang="en-US" sz="3600" b="1" dirty="0" smtClean="0">
                <a:solidFill>
                  <a:srgbClr val="860000"/>
                </a:solidFill>
                <a:latin typeface="Comic Sans MS" pitchFamily="66" charset="0"/>
              </a:rPr>
              <a:t>4 Laws of Ecology</a:t>
            </a:r>
            <a:br>
              <a:rPr lang="en-US" altLang="en-US" sz="3600" b="1" dirty="0" smtClean="0">
                <a:solidFill>
                  <a:srgbClr val="860000"/>
                </a:solidFill>
                <a:latin typeface="Comic Sans MS" pitchFamily="66" charset="0"/>
              </a:rPr>
            </a:br>
            <a:r>
              <a:rPr lang="en-US" altLang="en-US" sz="3600" b="1" dirty="0" smtClean="0">
                <a:solidFill>
                  <a:srgbClr val="860000"/>
                </a:solidFill>
                <a:latin typeface="Comic Sans MS" pitchFamily="66" charset="0"/>
              </a:rPr>
              <a:t>Barry Commoner</a:t>
            </a:r>
          </a:p>
        </p:txBody>
      </p:sp>
      <p:sp>
        <p:nvSpPr>
          <p:cNvPr id="7172" name="Rectangle 7"/>
          <p:cNvSpPr>
            <a:spLocks noGrp="1" noChangeArrowheads="1"/>
          </p:cNvSpPr>
          <p:nvPr>
            <p:ph idx="1"/>
          </p:nvPr>
        </p:nvSpPr>
        <p:spPr>
          <a:xfrm>
            <a:off x="566738" y="1752600"/>
            <a:ext cx="8272462" cy="4267200"/>
          </a:xfrm>
        </p:spPr>
        <p:txBody>
          <a:bodyPr>
            <a:normAutofit fontScale="92500" lnSpcReduction="10000"/>
          </a:bodyPr>
          <a:lstStyle/>
          <a:p>
            <a:pPr marL="514350" indent="-514350">
              <a:buFont typeface="Wingdings" pitchFamily="2" charset="2"/>
              <a:buAutoNum type="arabicParenR"/>
              <a:defRPr/>
            </a:pPr>
            <a:r>
              <a:rPr lang="en-US" sz="2800" b="1" dirty="0" smtClean="0">
                <a:latin typeface="Comic Sans MS" pitchFamily="66" charset="0"/>
              </a:rPr>
              <a:t>Everything </a:t>
            </a:r>
            <a:r>
              <a:rPr lang="en-US" sz="2800" b="1" dirty="0">
                <a:latin typeface="Comic Sans MS" pitchFamily="66" charset="0"/>
              </a:rPr>
              <a:t>is connected to everything </a:t>
            </a:r>
            <a:r>
              <a:rPr lang="en-US" sz="2800" b="1" dirty="0" smtClean="0">
                <a:latin typeface="Comic Sans MS" pitchFamily="66" charset="0"/>
              </a:rPr>
              <a:t>else</a:t>
            </a:r>
          </a:p>
          <a:p>
            <a:pPr marL="0" indent="0">
              <a:buFont typeface="Wingdings" pitchFamily="2" charset="2"/>
              <a:buNone/>
              <a:defRPr/>
            </a:pPr>
            <a:r>
              <a:rPr lang="en-US" sz="2800" dirty="0">
                <a:latin typeface="Comic Sans MS" pitchFamily="66" charset="0"/>
              </a:rPr>
              <a:t/>
            </a:r>
            <a:br>
              <a:rPr lang="en-US" sz="2800" dirty="0">
                <a:latin typeface="Comic Sans MS" pitchFamily="66" charset="0"/>
              </a:rPr>
            </a:br>
            <a:r>
              <a:rPr lang="en-US" sz="2800" b="1" dirty="0">
                <a:latin typeface="Comic Sans MS" pitchFamily="66" charset="0"/>
              </a:rPr>
              <a:t>2) Everything must go somewhere</a:t>
            </a:r>
            <a:r>
              <a:rPr lang="en-US" sz="2800" dirty="0">
                <a:latin typeface="Comic Sans MS" pitchFamily="66" charset="0"/>
              </a:rPr>
              <a:t> </a:t>
            </a:r>
            <a:br>
              <a:rPr lang="en-US" sz="2800" dirty="0">
                <a:latin typeface="Comic Sans MS" pitchFamily="66" charset="0"/>
              </a:rPr>
            </a:br>
            <a:endParaRPr lang="en-US" sz="2800" dirty="0" smtClean="0">
              <a:latin typeface="Comic Sans MS" pitchFamily="66" charset="0"/>
            </a:endParaRPr>
          </a:p>
          <a:p>
            <a:pPr marL="0" indent="0">
              <a:buFont typeface="Wingdings" pitchFamily="2" charset="2"/>
              <a:buNone/>
              <a:defRPr/>
            </a:pPr>
            <a:r>
              <a:rPr lang="en-US" sz="2800" b="1" dirty="0" smtClean="0">
                <a:latin typeface="Comic Sans MS" pitchFamily="66" charset="0"/>
              </a:rPr>
              <a:t>3</a:t>
            </a:r>
            <a:r>
              <a:rPr lang="en-US" sz="2800" b="1" dirty="0">
                <a:latin typeface="Comic Sans MS" pitchFamily="66" charset="0"/>
              </a:rPr>
              <a:t>) Nature knows best</a:t>
            </a:r>
            <a:r>
              <a:rPr lang="en-US" sz="2800" dirty="0">
                <a:latin typeface="Comic Sans MS" pitchFamily="66" charset="0"/>
              </a:rPr>
              <a:t> </a:t>
            </a:r>
            <a:r>
              <a:rPr lang="en-US" sz="2800" dirty="0" smtClean="0">
                <a:latin typeface="Comic Sans MS" pitchFamily="66" charset="0"/>
              </a:rPr>
              <a:t> </a:t>
            </a:r>
          </a:p>
          <a:p>
            <a:pPr marL="0" indent="0">
              <a:buFont typeface="Wingdings" pitchFamily="2" charset="2"/>
              <a:buNone/>
              <a:defRPr/>
            </a:pPr>
            <a:endParaRPr lang="en-US" sz="2800" dirty="0" smtClean="0">
              <a:latin typeface="Comic Sans MS" pitchFamily="66" charset="0"/>
            </a:endParaRPr>
          </a:p>
          <a:p>
            <a:pPr marL="0" indent="0">
              <a:buFont typeface="Wingdings" pitchFamily="2" charset="2"/>
              <a:buNone/>
              <a:defRPr/>
            </a:pPr>
            <a:r>
              <a:rPr lang="en-US" sz="2800" b="1" dirty="0" smtClean="0">
                <a:latin typeface="Comic Sans MS" pitchFamily="66" charset="0"/>
              </a:rPr>
              <a:t>4) There </a:t>
            </a:r>
            <a:r>
              <a:rPr lang="en-US" sz="2800" b="1" dirty="0">
                <a:latin typeface="Comic Sans MS" pitchFamily="66" charset="0"/>
              </a:rPr>
              <a:t>is no such thing as a free </a:t>
            </a:r>
            <a:r>
              <a:rPr lang="en-US" sz="2800" b="1" dirty="0" smtClean="0">
                <a:latin typeface="Comic Sans MS" pitchFamily="66" charset="0"/>
              </a:rPr>
              <a:t>lunch</a:t>
            </a:r>
          </a:p>
          <a:p>
            <a:pPr marL="0" indent="0">
              <a:buFont typeface="Wingdings" pitchFamily="2" charset="2"/>
              <a:buNone/>
              <a:defRPr/>
            </a:pPr>
            <a:endParaRPr lang="en-US" altLang="en-US" sz="2800" b="1" dirty="0" smtClean="0">
              <a:latin typeface="Comic Sans MS" pitchFamily="66" charset="0"/>
            </a:endParaRPr>
          </a:p>
          <a:p>
            <a:pPr marL="0" indent="0">
              <a:buFont typeface="Wingdings" pitchFamily="2" charset="2"/>
              <a:buNone/>
              <a:defRPr/>
            </a:pPr>
            <a:endParaRPr lang="en-US" altLang="en-US" sz="2800" b="1" dirty="0" smtClean="0">
              <a:latin typeface="Comic Sans MS" pitchFamily="66" charset="0"/>
            </a:endParaRPr>
          </a:p>
          <a:p>
            <a:pPr marL="0" indent="0">
              <a:buFont typeface="Wingdings" pitchFamily="2" charset="2"/>
              <a:buNone/>
              <a:defRPr/>
            </a:pPr>
            <a:r>
              <a:rPr lang="en-US" altLang="en-US" sz="2400" b="1" dirty="0" smtClean="0">
                <a:solidFill>
                  <a:srgbClr val="860000"/>
                </a:solidFill>
                <a:latin typeface="Comic Sans MS" pitchFamily="66" charset="0"/>
              </a:rPr>
              <a:t>	</a:t>
            </a:r>
            <a:endParaRPr lang="en-US" altLang="en-US" sz="2400" b="1" dirty="0" smtClean="0">
              <a:latin typeface="Comic Sans MS" pitchFamily="66" charset="0"/>
            </a:endParaRPr>
          </a:p>
        </p:txBody>
      </p:sp>
      <p:sp>
        <p:nvSpPr>
          <p:cNvPr id="4" name="Slide Number Placeholder 5"/>
          <p:cNvSpPr>
            <a:spLocks noGrp="1"/>
          </p:cNvSpPr>
          <p:nvPr>
            <p:ph type="sldNum" sz="quarter" idx="12"/>
          </p:nvPr>
        </p:nvSpPr>
        <p:spPr/>
        <p:txBody>
          <a:bodyPr/>
          <a:lstStyle/>
          <a:p>
            <a:pPr>
              <a:defRPr/>
            </a:pPr>
            <a:fld id="{D1AC677D-FF7B-4F16-B4C4-06D47CD81A08}" type="slidenum">
              <a:rPr lang="en-US" altLang="en-US"/>
              <a:pPr>
                <a:defRPr/>
              </a:pPr>
              <a:t>4</a:t>
            </a:fld>
            <a:endParaRPr lang="en-US" altLang="en-US" dirty="0"/>
          </a:p>
        </p:txBody>
      </p:sp>
      <p:sp>
        <p:nvSpPr>
          <p:cNvPr id="6" name="Rectangle 5"/>
          <p:cNvSpPr/>
          <p:nvPr/>
        </p:nvSpPr>
        <p:spPr>
          <a:xfrm>
            <a:off x="2971800" y="6248400"/>
            <a:ext cx="5791200" cy="369332"/>
          </a:xfrm>
          <a:prstGeom prst="rect">
            <a:avLst/>
          </a:prstGeom>
        </p:spPr>
        <p:txBody>
          <a:bodyPr wrap="square">
            <a:spAutoFit/>
          </a:bodyPr>
          <a:lstStyle/>
          <a:p>
            <a:r>
              <a:rPr lang="en-US" altLang="en-US" b="1" dirty="0" smtClean="0">
                <a:latin typeface="Comic Sans MS" pitchFamily="66" charset="0"/>
              </a:rPr>
              <a:t>Barry Commoner – American biologist,1917-2012</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842964"/>
          </a:xfrm>
        </p:spPr>
        <p:txBody>
          <a:bodyPr>
            <a:normAutofit fontScale="90000"/>
          </a:bodyPr>
          <a:lstStyle/>
          <a:p>
            <a:pPr eaLnBrk="1" hangingPunct="1"/>
            <a:r>
              <a:rPr lang="en-US" altLang="en-US" sz="4000" b="1" dirty="0" smtClean="0">
                <a:solidFill>
                  <a:srgbClr val="860000"/>
                </a:solidFill>
                <a:latin typeface="Comic Sans MS" pitchFamily="66" charset="0"/>
              </a:rPr>
              <a:t>From single Species to Biosphere</a:t>
            </a:r>
          </a:p>
        </p:txBody>
      </p:sp>
      <p:sp>
        <p:nvSpPr>
          <p:cNvPr id="11" name="Slide Number Placeholder 10"/>
          <p:cNvSpPr>
            <a:spLocks noGrp="1"/>
          </p:cNvSpPr>
          <p:nvPr>
            <p:ph type="sldNum" sz="quarter" idx="12"/>
          </p:nvPr>
        </p:nvSpPr>
        <p:spPr/>
        <p:txBody>
          <a:bodyPr/>
          <a:lstStyle/>
          <a:p>
            <a:fld id="{01827619-2079-4DD6-A10E-DC5D548FA597}" type="slidenum">
              <a:rPr lang="en-US" smtClean="0"/>
              <a:pPr/>
              <a:t>5</a:t>
            </a:fld>
            <a:endParaRPr lang="en-US"/>
          </a:p>
        </p:txBody>
      </p:sp>
      <p:pic>
        <p:nvPicPr>
          <p:cNvPr id="5124" name="Picture 4" descr="L:\4_LECTURES\LECTURE_1_2_BASICS_of_ECOLOGY\PICS_lectures_1_2\from_species_to_biosphere_transparent.png"/>
          <p:cNvPicPr>
            <a:picLocks noChangeAspect="1" noChangeArrowheads="1"/>
          </p:cNvPicPr>
          <p:nvPr/>
        </p:nvPicPr>
        <p:blipFill>
          <a:blip r:embed="rId2" cstate="print"/>
          <a:srcRect/>
          <a:stretch>
            <a:fillRect/>
          </a:stretch>
        </p:blipFill>
        <p:spPr bwMode="auto">
          <a:xfrm>
            <a:off x="609600" y="1127535"/>
            <a:ext cx="7772400" cy="573046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143000"/>
          </a:xfrm>
        </p:spPr>
        <p:txBody>
          <a:bodyPr>
            <a:normAutofit fontScale="90000"/>
          </a:bodyPr>
          <a:lstStyle/>
          <a:p>
            <a:r>
              <a:rPr lang="en-US" b="1" dirty="0" smtClean="0">
                <a:solidFill>
                  <a:srgbClr val="860000"/>
                </a:solidFill>
                <a:latin typeface="Comic Sans MS" pitchFamily="66" charset="0"/>
              </a:rPr>
              <a:t>Biological structure of the Environment</a:t>
            </a:r>
            <a:endParaRPr lang="en-US" b="1" dirty="0">
              <a:solidFill>
                <a:srgbClr val="860000"/>
              </a:solidFill>
              <a:latin typeface="Comic Sans MS" pitchFamily="66" charset="0"/>
            </a:endParaRPr>
          </a:p>
        </p:txBody>
      </p:sp>
      <p:sp>
        <p:nvSpPr>
          <p:cNvPr id="3" name="Content Placeholder 2"/>
          <p:cNvSpPr>
            <a:spLocks noGrp="1"/>
          </p:cNvSpPr>
          <p:nvPr>
            <p:ph idx="1"/>
          </p:nvPr>
        </p:nvSpPr>
        <p:spPr>
          <a:xfrm>
            <a:off x="304800" y="1752600"/>
            <a:ext cx="8458200" cy="4953000"/>
          </a:xfrm>
        </p:spPr>
        <p:txBody>
          <a:bodyPr>
            <a:normAutofit fontScale="77500" lnSpcReduction="20000"/>
          </a:bodyPr>
          <a:lstStyle/>
          <a:p>
            <a:r>
              <a:rPr lang="en-US" altLang="en-US" sz="3800" b="1" dirty="0" smtClean="0">
                <a:solidFill>
                  <a:srgbClr val="002A42"/>
                </a:solidFill>
                <a:latin typeface="Comic Sans MS" pitchFamily="66" charset="0"/>
              </a:rPr>
              <a:t>Species –</a:t>
            </a:r>
            <a:r>
              <a:rPr lang="en-US" altLang="en-US" sz="3800" dirty="0" smtClean="0">
                <a:solidFill>
                  <a:srgbClr val="002A42"/>
                </a:solidFill>
                <a:latin typeface="Comic Sans MS" pitchFamily="66" charset="0"/>
              </a:rPr>
              <a:t> a certain type of organisms that can interbreed and produce offspring</a:t>
            </a:r>
          </a:p>
          <a:p>
            <a:r>
              <a:rPr lang="en-US" altLang="en-US" sz="3800" b="1" dirty="0" smtClean="0">
                <a:solidFill>
                  <a:srgbClr val="002A42"/>
                </a:solidFill>
                <a:latin typeface="Comic Sans MS" pitchFamily="66" charset="0"/>
              </a:rPr>
              <a:t>Population</a:t>
            </a:r>
            <a:r>
              <a:rPr lang="en-US" altLang="en-US" sz="3800" dirty="0" smtClean="0">
                <a:solidFill>
                  <a:srgbClr val="002A42"/>
                </a:solidFill>
                <a:latin typeface="Comic Sans MS" pitchFamily="66" charset="0"/>
              </a:rPr>
              <a:t> – group of individuals of the same species living in a given area</a:t>
            </a:r>
          </a:p>
          <a:p>
            <a:r>
              <a:rPr lang="en-US" altLang="en-US" sz="3800" b="1" dirty="0" smtClean="0">
                <a:solidFill>
                  <a:srgbClr val="002A42"/>
                </a:solidFill>
                <a:latin typeface="Comic Sans MS" pitchFamily="66" charset="0"/>
              </a:rPr>
              <a:t>Community</a:t>
            </a:r>
            <a:r>
              <a:rPr lang="en-US" altLang="en-US" sz="3800" dirty="0" smtClean="0">
                <a:solidFill>
                  <a:srgbClr val="002A42"/>
                </a:solidFill>
                <a:latin typeface="Comic Sans MS" pitchFamily="66" charset="0"/>
              </a:rPr>
              <a:t> – interacting groups of different species living in a certain area               </a:t>
            </a:r>
          </a:p>
          <a:p>
            <a:r>
              <a:rPr lang="en-US" altLang="en-US" sz="3800" b="1" dirty="0" smtClean="0">
                <a:solidFill>
                  <a:srgbClr val="002A42"/>
                </a:solidFill>
                <a:latin typeface="Comic Sans MS" pitchFamily="66" charset="0"/>
              </a:rPr>
              <a:t>Ecosystem –</a:t>
            </a:r>
            <a:r>
              <a:rPr lang="en-US" altLang="en-US" sz="3800" dirty="0" smtClean="0">
                <a:solidFill>
                  <a:srgbClr val="002A42"/>
                </a:solidFill>
                <a:latin typeface="Comic Sans MS" pitchFamily="66" charset="0"/>
              </a:rPr>
              <a:t> biological community along with its physical environment .</a:t>
            </a:r>
            <a:r>
              <a:rPr lang="en-US" altLang="en-US" sz="3800" i="1" dirty="0" smtClean="0">
                <a:solidFill>
                  <a:srgbClr val="002A42"/>
                </a:solidFill>
                <a:latin typeface="Comic Sans MS" pitchFamily="66" charset="0"/>
              </a:rPr>
              <a:t>They interact in an exchange of </a:t>
            </a:r>
            <a:r>
              <a:rPr lang="en-US" altLang="en-US" sz="3800" i="1" dirty="0" smtClean="0">
                <a:solidFill>
                  <a:srgbClr val="A80000"/>
                </a:solidFill>
                <a:latin typeface="Comic Sans MS" pitchFamily="66" charset="0"/>
              </a:rPr>
              <a:t>matter and energy</a:t>
            </a:r>
            <a:r>
              <a:rPr lang="en-US" altLang="en-US" sz="3800" i="1" dirty="0" smtClean="0">
                <a:solidFill>
                  <a:srgbClr val="002A42"/>
                </a:solidFill>
                <a:latin typeface="Comic Sans MS" pitchFamily="66" charset="0"/>
              </a:rPr>
              <a:t>.</a:t>
            </a:r>
          </a:p>
          <a:p>
            <a:r>
              <a:rPr lang="en-US" altLang="en-US" sz="3800" b="1" dirty="0" smtClean="0">
                <a:solidFill>
                  <a:srgbClr val="002A42"/>
                </a:solidFill>
                <a:latin typeface="Comic Sans MS" pitchFamily="66" charset="0"/>
              </a:rPr>
              <a:t>Biosphere – </a:t>
            </a:r>
            <a:r>
              <a:rPr lang="en-US" altLang="en-US" sz="3800" dirty="0" smtClean="0">
                <a:solidFill>
                  <a:srgbClr val="002A42"/>
                </a:solidFill>
                <a:latin typeface="Comic Sans MS" pitchFamily="66" charset="0"/>
              </a:rPr>
              <a:t>layer of the Earth containing all living organisms</a:t>
            </a:r>
          </a:p>
          <a:p>
            <a:endParaRPr lang="en-US" altLang="en-US" i="1" dirty="0" smtClean="0">
              <a:solidFill>
                <a:srgbClr val="002A42"/>
              </a:solidFill>
            </a:endParaRPr>
          </a:p>
          <a:p>
            <a:endParaRPr lang="en-US" altLang="en-US" i="1" dirty="0" smtClean="0">
              <a:solidFill>
                <a:srgbClr val="002A42"/>
              </a:solidFill>
            </a:endParaRPr>
          </a:p>
          <a:p>
            <a:endParaRPr lang="en-US" dirty="0"/>
          </a:p>
        </p:txBody>
      </p:sp>
      <p:sp>
        <p:nvSpPr>
          <p:cNvPr id="4" name="Slide Number Placeholder 3"/>
          <p:cNvSpPr>
            <a:spLocks noGrp="1"/>
          </p:cNvSpPr>
          <p:nvPr>
            <p:ph type="sldNum" sz="quarter" idx="12"/>
          </p:nvPr>
        </p:nvSpPr>
        <p:spPr/>
        <p:txBody>
          <a:bodyPr/>
          <a:lstStyle/>
          <a:p>
            <a:fld id="{01827619-2079-4DD6-A10E-DC5D548FA597}"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0"/>
            <a:ext cx="8229600" cy="1143000"/>
          </a:xfrm>
        </p:spPr>
        <p:txBody>
          <a:bodyPr>
            <a:noAutofit/>
          </a:bodyPr>
          <a:lstStyle/>
          <a:p>
            <a:pPr eaLnBrk="1" hangingPunct="1"/>
            <a:r>
              <a:rPr lang="en-US" altLang="en-US" sz="3600" b="1" dirty="0" smtClean="0">
                <a:solidFill>
                  <a:srgbClr val="860000"/>
                </a:solidFill>
                <a:latin typeface="Comic Sans MS" pitchFamily="66" charset="0"/>
              </a:rPr>
              <a:t>Different organisms play different ecological roles</a:t>
            </a:r>
          </a:p>
        </p:txBody>
      </p:sp>
      <p:sp>
        <p:nvSpPr>
          <p:cNvPr id="7171" name="Rectangle 3"/>
          <p:cNvSpPr>
            <a:spLocks noGrp="1" noChangeArrowheads="1"/>
          </p:cNvSpPr>
          <p:nvPr>
            <p:ph idx="1"/>
          </p:nvPr>
        </p:nvSpPr>
        <p:spPr>
          <a:xfrm>
            <a:off x="457200" y="1447800"/>
            <a:ext cx="8229600" cy="4525963"/>
          </a:xfrm>
        </p:spPr>
        <p:txBody>
          <a:bodyPr/>
          <a:lstStyle/>
          <a:p>
            <a:pPr eaLnBrk="1" hangingPunct="1">
              <a:buNone/>
            </a:pPr>
            <a:r>
              <a:rPr lang="en-US" altLang="en-US" sz="2800" dirty="0" smtClean="0">
                <a:latin typeface="Comic Sans MS" pitchFamily="66" charset="0"/>
              </a:rPr>
              <a:t>			</a:t>
            </a:r>
            <a:r>
              <a:rPr lang="en-US" altLang="en-US" dirty="0" smtClean="0">
                <a:latin typeface="Comic Sans MS" pitchFamily="66" charset="0"/>
              </a:rPr>
              <a:t>All species are either</a:t>
            </a:r>
          </a:p>
          <a:p>
            <a:pPr lvl="1" eaLnBrk="1" hangingPunct="1">
              <a:buNone/>
            </a:pPr>
            <a:r>
              <a:rPr lang="en-US" altLang="en-US" sz="3200" b="1" dirty="0" err="1" smtClean="0">
                <a:solidFill>
                  <a:srgbClr val="860000"/>
                </a:solidFill>
                <a:latin typeface="Comic Sans MS" pitchFamily="66" charset="0"/>
              </a:rPr>
              <a:t>Autotrophs</a:t>
            </a:r>
            <a:r>
              <a:rPr lang="en-US" altLang="en-US" sz="2400" dirty="0" smtClean="0">
                <a:latin typeface="Comic Sans MS" pitchFamily="66" charset="0"/>
              </a:rPr>
              <a:t>     or     </a:t>
            </a:r>
            <a:r>
              <a:rPr lang="en-US" altLang="en-US" sz="3200" b="1" dirty="0" err="1" smtClean="0">
                <a:solidFill>
                  <a:schemeClr val="tx2">
                    <a:lumMod val="50000"/>
                  </a:schemeClr>
                </a:solidFill>
                <a:latin typeface="Comic Sans MS" pitchFamily="66" charset="0"/>
              </a:rPr>
              <a:t>Heterotrophs</a:t>
            </a:r>
            <a:endParaRPr lang="en-US" altLang="en-US" sz="3200" b="1" dirty="0" smtClean="0">
              <a:solidFill>
                <a:schemeClr val="tx2">
                  <a:lumMod val="50000"/>
                </a:schemeClr>
              </a:solidFill>
              <a:latin typeface="Comic Sans MS" pitchFamily="66" charset="0"/>
            </a:endParaRPr>
          </a:p>
          <a:p>
            <a:r>
              <a:rPr lang="en-US" altLang="en-US" sz="2800" dirty="0" smtClean="0">
                <a:solidFill>
                  <a:srgbClr val="860000"/>
                </a:solidFill>
                <a:latin typeface="Comic Sans MS" pitchFamily="66" charset="0"/>
              </a:rPr>
              <a:t>Plants, algae</a:t>
            </a:r>
            <a:r>
              <a:rPr lang="en-US" altLang="en-US" sz="2800" dirty="0" smtClean="0">
                <a:latin typeface="Comic Sans MS" pitchFamily="66" charset="0"/>
              </a:rPr>
              <a:t>		  </a:t>
            </a:r>
            <a:r>
              <a:rPr lang="en-US" altLang="en-US" sz="2800" dirty="0" smtClean="0">
                <a:solidFill>
                  <a:schemeClr val="tx2">
                    <a:lumMod val="50000"/>
                  </a:schemeClr>
                </a:solidFill>
                <a:latin typeface="Comic Sans MS" pitchFamily="66" charset="0"/>
              </a:rPr>
              <a:t>Animals, Fun</a:t>
            </a:r>
            <a:r>
              <a:rPr lang="en-US" altLang="en-US" sz="2800" dirty="0" smtClean="0">
                <a:latin typeface="Comic Sans MS" pitchFamily="66" charset="0"/>
              </a:rPr>
              <a:t>gi, Bacteria</a:t>
            </a:r>
          </a:p>
          <a:p>
            <a:endParaRPr lang="en-US" altLang="en-US" sz="2800" dirty="0" smtClean="0">
              <a:latin typeface="Comic Sans MS" pitchFamily="66" charset="0"/>
            </a:endParaRPr>
          </a:p>
        </p:txBody>
      </p:sp>
      <p:sp>
        <p:nvSpPr>
          <p:cNvPr id="5" name="Slide Number Placeholder 4"/>
          <p:cNvSpPr>
            <a:spLocks noGrp="1"/>
          </p:cNvSpPr>
          <p:nvPr>
            <p:ph type="sldNum" sz="quarter" idx="12"/>
          </p:nvPr>
        </p:nvSpPr>
        <p:spPr/>
        <p:txBody>
          <a:bodyPr/>
          <a:lstStyle/>
          <a:p>
            <a:fld id="{01827619-2079-4DD6-A10E-DC5D548FA597}" type="slidenum">
              <a:rPr lang="en-US" smtClean="0"/>
              <a:pPr/>
              <a:t>7</a:t>
            </a:fld>
            <a:endParaRPr lang="en-US" dirty="0"/>
          </a:p>
        </p:txBody>
      </p:sp>
      <p:pic>
        <p:nvPicPr>
          <p:cNvPr id="7172" name="Picture 4" descr="&#10;f01-07.jpg                                                     0000A693Discovering 2.0 IRCD           B562F59D:"/>
          <p:cNvPicPr>
            <a:picLocks noChangeAspect="1" noChangeArrowheads="1"/>
          </p:cNvPicPr>
          <p:nvPr/>
        </p:nvPicPr>
        <p:blipFill>
          <a:blip r:embed="rId3" cstate="print"/>
          <a:srcRect/>
          <a:stretch>
            <a:fillRect/>
          </a:stretch>
        </p:blipFill>
        <p:spPr bwMode="auto">
          <a:xfrm>
            <a:off x="1066800" y="3352800"/>
            <a:ext cx="5511994" cy="3200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altLang="en-US" sz="4000" b="1" dirty="0" smtClean="0">
                <a:solidFill>
                  <a:srgbClr val="860000"/>
                </a:solidFill>
                <a:latin typeface="Comic Sans MS" pitchFamily="66" charset="0"/>
              </a:rPr>
              <a:t>Different groups of organisms play different ecological roles</a:t>
            </a:r>
          </a:p>
        </p:txBody>
      </p:sp>
      <p:sp>
        <p:nvSpPr>
          <p:cNvPr id="13" name="Slide Number Placeholder 12"/>
          <p:cNvSpPr>
            <a:spLocks noGrp="1"/>
          </p:cNvSpPr>
          <p:nvPr>
            <p:ph type="sldNum" sz="quarter" idx="12"/>
          </p:nvPr>
        </p:nvSpPr>
        <p:spPr/>
        <p:txBody>
          <a:bodyPr/>
          <a:lstStyle/>
          <a:p>
            <a:fld id="{01827619-2079-4DD6-A10E-DC5D548FA597}" type="slidenum">
              <a:rPr lang="en-US" smtClean="0"/>
              <a:pPr/>
              <a:t>8</a:t>
            </a:fld>
            <a:endParaRPr lang="en-US"/>
          </a:p>
        </p:txBody>
      </p:sp>
      <p:sp>
        <p:nvSpPr>
          <p:cNvPr id="8195" name="Text Box 9"/>
          <p:cNvSpPr txBox="1">
            <a:spLocks noChangeArrowheads="1"/>
          </p:cNvSpPr>
          <p:nvPr/>
        </p:nvSpPr>
        <p:spPr bwMode="auto">
          <a:xfrm>
            <a:off x="7299325" y="3657600"/>
            <a:ext cx="1158875" cy="641350"/>
          </a:xfrm>
          <a:prstGeom prst="rect">
            <a:avLst/>
          </a:prstGeom>
          <a:noFill/>
          <a:ln w="9525">
            <a:noFill/>
            <a:miter lim="800000"/>
            <a:headEnd/>
            <a:tailEnd/>
          </a:ln>
          <a:effectLst/>
        </p:spPr>
        <p:txBody>
          <a:bodyPr>
            <a:spAutoFit/>
          </a:bodyPr>
          <a:lstStyle/>
          <a:p>
            <a:r>
              <a:rPr lang="en-US" altLang="en-US" sz="1800">
                <a:latin typeface="Arial" charset="0"/>
              </a:rPr>
              <a:t>Inorganic carbon</a:t>
            </a:r>
          </a:p>
        </p:txBody>
      </p:sp>
      <p:sp>
        <p:nvSpPr>
          <p:cNvPr id="8196" name="Text Box 12"/>
          <p:cNvSpPr txBox="1">
            <a:spLocks noChangeArrowheads="1"/>
          </p:cNvSpPr>
          <p:nvPr/>
        </p:nvSpPr>
        <p:spPr bwMode="auto">
          <a:xfrm>
            <a:off x="3581400" y="3124200"/>
            <a:ext cx="1870075" cy="376238"/>
          </a:xfrm>
          <a:prstGeom prst="rect">
            <a:avLst/>
          </a:prstGeom>
          <a:noFill/>
          <a:ln w="9525">
            <a:solidFill>
              <a:schemeClr val="tx1"/>
            </a:solidFill>
            <a:miter lim="800000"/>
            <a:headEnd/>
            <a:tailEnd/>
          </a:ln>
          <a:effectLst/>
        </p:spPr>
        <p:txBody>
          <a:bodyPr wrap="none">
            <a:spAutoFit/>
          </a:bodyPr>
          <a:lstStyle/>
          <a:p>
            <a:r>
              <a:rPr lang="en-US" altLang="en-US" sz="1800">
                <a:latin typeface="Arial" charset="0"/>
              </a:rPr>
              <a:t>Photoautotrophs</a:t>
            </a:r>
          </a:p>
        </p:txBody>
      </p:sp>
      <p:sp>
        <p:nvSpPr>
          <p:cNvPr id="8197" name="Text Box 13"/>
          <p:cNvSpPr txBox="1">
            <a:spLocks noChangeArrowheads="1"/>
          </p:cNvSpPr>
          <p:nvPr/>
        </p:nvSpPr>
        <p:spPr bwMode="auto">
          <a:xfrm>
            <a:off x="3581400" y="5257800"/>
            <a:ext cx="1755775" cy="650875"/>
          </a:xfrm>
          <a:prstGeom prst="rect">
            <a:avLst/>
          </a:prstGeom>
          <a:noFill/>
          <a:ln w="9525">
            <a:solidFill>
              <a:schemeClr val="tx1"/>
            </a:solidFill>
            <a:miter lim="800000"/>
            <a:headEnd/>
            <a:tailEnd/>
          </a:ln>
          <a:effectLst/>
        </p:spPr>
        <p:txBody>
          <a:bodyPr wrap="none">
            <a:spAutoFit/>
          </a:bodyPr>
          <a:lstStyle/>
          <a:p>
            <a:r>
              <a:rPr lang="en-US" altLang="en-US" sz="1800" dirty="0" err="1">
                <a:latin typeface="Arial" charset="0"/>
              </a:rPr>
              <a:t>Heterotrophs</a:t>
            </a:r>
            <a:endParaRPr lang="en-US" altLang="en-US" sz="1800" dirty="0">
              <a:latin typeface="Arial" charset="0"/>
            </a:endParaRPr>
          </a:p>
          <a:p>
            <a:r>
              <a:rPr lang="en-US" altLang="en-US" sz="1800" dirty="0">
                <a:latin typeface="Arial" charset="0"/>
              </a:rPr>
              <a:t>(Decomposers)</a:t>
            </a:r>
          </a:p>
        </p:txBody>
      </p:sp>
      <p:sp>
        <p:nvSpPr>
          <p:cNvPr id="8198" name="Oval 15"/>
          <p:cNvSpPr>
            <a:spLocks noChangeArrowheads="1"/>
          </p:cNvSpPr>
          <p:nvPr/>
        </p:nvSpPr>
        <p:spPr bwMode="auto">
          <a:xfrm>
            <a:off x="1676400" y="3733800"/>
            <a:ext cx="1447800" cy="1371600"/>
          </a:xfrm>
          <a:prstGeom prst="ellipse">
            <a:avLst/>
          </a:prstGeom>
          <a:noFill/>
          <a:ln w="9525">
            <a:solidFill>
              <a:schemeClr val="tx1"/>
            </a:solidFill>
            <a:round/>
            <a:headEnd/>
            <a:tailEnd/>
          </a:ln>
          <a:effectLst/>
        </p:spPr>
        <p:txBody>
          <a:bodyPr wrap="none" anchor="ctr"/>
          <a:lstStyle/>
          <a:p>
            <a:endParaRPr lang="en-US"/>
          </a:p>
        </p:txBody>
      </p:sp>
      <p:sp>
        <p:nvSpPr>
          <p:cNvPr id="8199" name="Text Box 16"/>
          <p:cNvSpPr txBox="1">
            <a:spLocks noChangeArrowheads="1"/>
          </p:cNvSpPr>
          <p:nvPr/>
        </p:nvSpPr>
        <p:spPr bwMode="auto">
          <a:xfrm>
            <a:off x="1965325" y="3962400"/>
            <a:ext cx="1235075" cy="915988"/>
          </a:xfrm>
          <a:prstGeom prst="rect">
            <a:avLst/>
          </a:prstGeom>
          <a:noFill/>
          <a:ln w="9525">
            <a:noFill/>
            <a:miter lim="800000"/>
            <a:headEnd/>
            <a:tailEnd/>
          </a:ln>
          <a:effectLst/>
        </p:spPr>
        <p:txBody>
          <a:bodyPr>
            <a:spAutoFit/>
          </a:bodyPr>
          <a:lstStyle/>
          <a:p>
            <a:r>
              <a:rPr lang="en-US" altLang="en-US" sz="1800">
                <a:latin typeface="Arial" charset="0"/>
              </a:rPr>
              <a:t>Dead organic matter</a:t>
            </a:r>
          </a:p>
        </p:txBody>
      </p:sp>
      <p:sp>
        <p:nvSpPr>
          <p:cNvPr id="8200" name="Oval 17"/>
          <p:cNvSpPr>
            <a:spLocks noChangeArrowheads="1"/>
          </p:cNvSpPr>
          <p:nvPr/>
        </p:nvSpPr>
        <p:spPr bwMode="auto">
          <a:xfrm>
            <a:off x="5578475" y="3733800"/>
            <a:ext cx="1447800" cy="1371600"/>
          </a:xfrm>
          <a:prstGeom prst="ellipse">
            <a:avLst/>
          </a:prstGeom>
          <a:noFill/>
          <a:ln w="9525">
            <a:solidFill>
              <a:schemeClr val="tx1"/>
            </a:solidFill>
            <a:round/>
            <a:headEnd/>
            <a:tailEnd/>
          </a:ln>
          <a:effectLst/>
        </p:spPr>
        <p:txBody>
          <a:bodyPr wrap="none" anchor="ctr"/>
          <a:lstStyle/>
          <a:p>
            <a:endParaRPr lang="en-US"/>
          </a:p>
        </p:txBody>
      </p:sp>
      <p:sp>
        <p:nvSpPr>
          <p:cNvPr id="8201" name="Text Box 18"/>
          <p:cNvSpPr txBox="1">
            <a:spLocks noChangeArrowheads="1"/>
          </p:cNvSpPr>
          <p:nvPr/>
        </p:nvSpPr>
        <p:spPr bwMode="auto">
          <a:xfrm>
            <a:off x="5775325" y="4083050"/>
            <a:ext cx="1235075" cy="915988"/>
          </a:xfrm>
          <a:prstGeom prst="rect">
            <a:avLst/>
          </a:prstGeom>
          <a:noFill/>
          <a:ln w="9525">
            <a:noFill/>
            <a:miter lim="800000"/>
            <a:headEnd/>
            <a:tailEnd/>
          </a:ln>
          <a:effectLst/>
        </p:spPr>
        <p:txBody>
          <a:bodyPr>
            <a:spAutoFit/>
          </a:bodyPr>
          <a:lstStyle/>
          <a:p>
            <a:r>
              <a:rPr lang="en-US" altLang="en-US" sz="1800" dirty="0">
                <a:latin typeface="Arial" charset="0"/>
              </a:rPr>
              <a:t>Inorganic &amp; organic nutrients</a:t>
            </a:r>
          </a:p>
        </p:txBody>
      </p:sp>
      <p:sp>
        <p:nvSpPr>
          <p:cNvPr id="8202" name="Oval 19"/>
          <p:cNvSpPr>
            <a:spLocks noChangeArrowheads="1"/>
          </p:cNvSpPr>
          <p:nvPr/>
        </p:nvSpPr>
        <p:spPr bwMode="auto">
          <a:xfrm>
            <a:off x="7086600" y="3276600"/>
            <a:ext cx="1447800" cy="1371600"/>
          </a:xfrm>
          <a:prstGeom prst="ellipse">
            <a:avLst/>
          </a:prstGeom>
          <a:noFill/>
          <a:ln w="9525">
            <a:solidFill>
              <a:schemeClr val="tx1"/>
            </a:solidFill>
            <a:round/>
            <a:headEnd/>
            <a:tailEnd/>
          </a:ln>
          <a:effectLst/>
        </p:spPr>
        <p:txBody>
          <a:bodyPr wrap="none" anchor="ctr"/>
          <a:lstStyle/>
          <a:p>
            <a:endParaRPr lang="en-US"/>
          </a:p>
        </p:txBody>
      </p:sp>
      <p:sp>
        <p:nvSpPr>
          <p:cNvPr id="8203" name="Text Box 20"/>
          <p:cNvSpPr txBox="1">
            <a:spLocks noChangeArrowheads="1"/>
          </p:cNvSpPr>
          <p:nvPr/>
        </p:nvSpPr>
        <p:spPr bwMode="auto">
          <a:xfrm>
            <a:off x="2574925" y="2209800"/>
            <a:ext cx="1158875" cy="366713"/>
          </a:xfrm>
          <a:prstGeom prst="rect">
            <a:avLst/>
          </a:prstGeom>
          <a:noFill/>
          <a:ln w="9525">
            <a:noFill/>
            <a:miter lim="800000"/>
            <a:headEnd/>
            <a:tailEnd/>
          </a:ln>
          <a:effectLst/>
        </p:spPr>
        <p:txBody>
          <a:bodyPr>
            <a:spAutoFit/>
          </a:bodyPr>
          <a:lstStyle/>
          <a:p>
            <a:r>
              <a:rPr lang="en-US" altLang="en-US" sz="1800">
                <a:latin typeface="Arial" charset="0"/>
              </a:rPr>
              <a:t>SUN</a:t>
            </a:r>
          </a:p>
        </p:txBody>
      </p:sp>
      <p:sp>
        <p:nvSpPr>
          <p:cNvPr id="8204" name="Oval 21"/>
          <p:cNvSpPr>
            <a:spLocks noChangeArrowheads="1"/>
          </p:cNvSpPr>
          <p:nvPr/>
        </p:nvSpPr>
        <p:spPr bwMode="auto">
          <a:xfrm>
            <a:off x="2378075" y="1905000"/>
            <a:ext cx="1050925" cy="1066800"/>
          </a:xfrm>
          <a:prstGeom prst="ellipse">
            <a:avLst/>
          </a:prstGeom>
          <a:noFill/>
          <a:ln w="9525">
            <a:solidFill>
              <a:schemeClr val="tx1"/>
            </a:solidFill>
            <a:round/>
            <a:headEnd/>
            <a:tailEnd/>
          </a:ln>
          <a:effec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altLang="en-US" sz="4000" b="1" dirty="0" smtClean="0">
                <a:solidFill>
                  <a:srgbClr val="860000"/>
                </a:solidFill>
                <a:latin typeface="Comic Sans MS" pitchFamily="66" charset="0"/>
              </a:rPr>
              <a:t>Different groups of organisms play different ecological roles</a:t>
            </a:r>
          </a:p>
        </p:txBody>
      </p:sp>
      <p:sp>
        <p:nvSpPr>
          <p:cNvPr id="25" name="Slide Number Placeholder 24"/>
          <p:cNvSpPr>
            <a:spLocks noGrp="1"/>
          </p:cNvSpPr>
          <p:nvPr>
            <p:ph type="sldNum" sz="quarter" idx="12"/>
          </p:nvPr>
        </p:nvSpPr>
        <p:spPr/>
        <p:txBody>
          <a:bodyPr/>
          <a:lstStyle/>
          <a:p>
            <a:fld id="{01827619-2079-4DD6-A10E-DC5D548FA597}" type="slidenum">
              <a:rPr lang="en-US" smtClean="0"/>
              <a:pPr/>
              <a:t>9</a:t>
            </a:fld>
            <a:endParaRPr lang="en-US"/>
          </a:p>
        </p:txBody>
      </p:sp>
      <p:sp>
        <p:nvSpPr>
          <p:cNvPr id="9219" name="Text Box 3"/>
          <p:cNvSpPr txBox="1">
            <a:spLocks noChangeArrowheads="1"/>
          </p:cNvSpPr>
          <p:nvPr/>
        </p:nvSpPr>
        <p:spPr bwMode="auto">
          <a:xfrm>
            <a:off x="7299325" y="3657600"/>
            <a:ext cx="1158875" cy="641350"/>
          </a:xfrm>
          <a:prstGeom prst="rect">
            <a:avLst/>
          </a:prstGeom>
          <a:noFill/>
          <a:ln w="9525">
            <a:noFill/>
            <a:miter lim="800000"/>
            <a:headEnd/>
            <a:tailEnd/>
          </a:ln>
          <a:effectLst/>
        </p:spPr>
        <p:txBody>
          <a:bodyPr>
            <a:spAutoFit/>
          </a:bodyPr>
          <a:lstStyle/>
          <a:p>
            <a:r>
              <a:rPr lang="en-US" altLang="en-US" sz="1800">
                <a:latin typeface="Arial" charset="0"/>
              </a:rPr>
              <a:t>Inorganic carbon</a:t>
            </a:r>
          </a:p>
        </p:txBody>
      </p:sp>
      <p:sp>
        <p:nvSpPr>
          <p:cNvPr id="9220" name="Text Box 4"/>
          <p:cNvSpPr txBox="1">
            <a:spLocks noChangeArrowheads="1"/>
          </p:cNvSpPr>
          <p:nvPr/>
        </p:nvSpPr>
        <p:spPr bwMode="auto">
          <a:xfrm>
            <a:off x="3581400" y="3124200"/>
            <a:ext cx="1992853" cy="369332"/>
          </a:xfrm>
          <a:prstGeom prst="rect">
            <a:avLst/>
          </a:prstGeom>
          <a:noFill/>
          <a:ln w="9525">
            <a:solidFill>
              <a:schemeClr val="tx1"/>
            </a:solidFill>
            <a:miter lim="800000"/>
            <a:headEnd/>
            <a:tailEnd/>
          </a:ln>
          <a:effectLst/>
        </p:spPr>
        <p:txBody>
          <a:bodyPr wrap="none">
            <a:spAutoFit/>
          </a:bodyPr>
          <a:lstStyle/>
          <a:p>
            <a:r>
              <a:rPr lang="en-US" altLang="en-US" sz="1800" dirty="0" err="1">
                <a:latin typeface="Arial" charset="0"/>
              </a:rPr>
              <a:t>Photo</a:t>
            </a:r>
            <a:r>
              <a:rPr lang="en-US" altLang="en-US" sz="1800" b="1" dirty="0" err="1">
                <a:solidFill>
                  <a:srgbClr val="860000"/>
                </a:solidFill>
                <a:latin typeface="Arial" charset="0"/>
              </a:rPr>
              <a:t>autotrophs</a:t>
            </a:r>
            <a:endParaRPr lang="en-US" altLang="en-US" sz="1800" b="1" dirty="0">
              <a:solidFill>
                <a:srgbClr val="860000"/>
              </a:solidFill>
              <a:latin typeface="Arial" charset="0"/>
            </a:endParaRPr>
          </a:p>
        </p:txBody>
      </p:sp>
      <p:sp>
        <p:nvSpPr>
          <p:cNvPr id="9221" name="Text Box 5"/>
          <p:cNvSpPr txBox="1">
            <a:spLocks noChangeArrowheads="1"/>
          </p:cNvSpPr>
          <p:nvPr/>
        </p:nvSpPr>
        <p:spPr bwMode="auto">
          <a:xfrm>
            <a:off x="3581400" y="5257800"/>
            <a:ext cx="1755775" cy="650875"/>
          </a:xfrm>
          <a:prstGeom prst="rect">
            <a:avLst/>
          </a:prstGeom>
          <a:noFill/>
          <a:ln w="9525">
            <a:solidFill>
              <a:schemeClr val="tx1"/>
            </a:solidFill>
            <a:miter lim="800000"/>
            <a:headEnd/>
            <a:tailEnd/>
          </a:ln>
          <a:effectLst/>
        </p:spPr>
        <p:txBody>
          <a:bodyPr wrap="none">
            <a:spAutoFit/>
          </a:bodyPr>
          <a:lstStyle/>
          <a:p>
            <a:r>
              <a:rPr lang="en-US" altLang="en-US" sz="1800" b="1" dirty="0" err="1">
                <a:solidFill>
                  <a:srgbClr val="860000"/>
                </a:solidFill>
                <a:latin typeface="Arial" charset="0"/>
              </a:rPr>
              <a:t>Heterotrophs</a:t>
            </a:r>
            <a:endParaRPr lang="en-US" altLang="en-US" sz="1800" b="1" dirty="0">
              <a:solidFill>
                <a:srgbClr val="860000"/>
              </a:solidFill>
              <a:latin typeface="Arial" charset="0"/>
            </a:endParaRPr>
          </a:p>
          <a:p>
            <a:r>
              <a:rPr lang="en-US" altLang="en-US" sz="1800" dirty="0">
                <a:latin typeface="Arial" charset="0"/>
              </a:rPr>
              <a:t>(Decomposers)</a:t>
            </a:r>
          </a:p>
        </p:txBody>
      </p:sp>
      <p:sp>
        <p:nvSpPr>
          <p:cNvPr id="9222" name="Oval 6"/>
          <p:cNvSpPr>
            <a:spLocks noChangeArrowheads="1"/>
          </p:cNvSpPr>
          <p:nvPr/>
        </p:nvSpPr>
        <p:spPr bwMode="auto">
          <a:xfrm>
            <a:off x="1676400" y="3733800"/>
            <a:ext cx="1447800" cy="1371600"/>
          </a:xfrm>
          <a:prstGeom prst="ellipse">
            <a:avLst/>
          </a:prstGeom>
          <a:noFill/>
          <a:ln w="9525">
            <a:solidFill>
              <a:schemeClr val="tx1"/>
            </a:solidFill>
            <a:round/>
            <a:headEnd/>
            <a:tailEnd/>
          </a:ln>
          <a:effectLst/>
        </p:spPr>
        <p:txBody>
          <a:bodyPr wrap="none" anchor="ctr"/>
          <a:lstStyle/>
          <a:p>
            <a:endParaRPr lang="en-US"/>
          </a:p>
        </p:txBody>
      </p:sp>
      <p:sp>
        <p:nvSpPr>
          <p:cNvPr id="9223" name="Text Box 7"/>
          <p:cNvSpPr txBox="1">
            <a:spLocks noChangeArrowheads="1"/>
          </p:cNvSpPr>
          <p:nvPr/>
        </p:nvSpPr>
        <p:spPr bwMode="auto">
          <a:xfrm>
            <a:off x="1965325" y="3962400"/>
            <a:ext cx="1235075" cy="915988"/>
          </a:xfrm>
          <a:prstGeom prst="rect">
            <a:avLst/>
          </a:prstGeom>
          <a:noFill/>
          <a:ln w="9525">
            <a:noFill/>
            <a:miter lim="800000"/>
            <a:headEnd/>
            <a:tailEnd/>
          </a:ln>
          <a:effectLst/>
        </p:spPr>
        <p:txBody>
          <a:bodyPr>
            <a:spAutoFit/>
          </a:bodyPr>
          <a:lstStyle/>
          <a:p>
            <a:r>
              <a:rPr lang="en-US" altLang="en-US" sz="1800">
                <a:latin typeface="Arial" charset="0"/>
              </a:rPr>
              <a:t>Dead organic matter</a:t>
            </a:r>
          </a:p>
        </p:txBody>
      </p:sp>
      <p:sp>
        <p:nvSpPr>
          <p:cNvPr id="9224" name="Oval 8"/>
          <p:cNvSpPr>
            <a:spLocks noChangeArrowheads="1"/>
          </p:cNvSpPr>
          <p:nvPr/>
        </p:nvSpPr>
        <p:spPr bwMode="auto">
          <a:xfrm>
            <a:off x="5578475" y="3733800"/>
            <a:ext cx="1447800" cy="1371600"/>
          </a:xfrm>
          <a:prstGeom prst="ellipse">
            <a:avLst/>
          </a:prstGeom>
          <a:noFill/>
          <a:ln w="9525">
            <a:solidFill>
              <a:schemeClr val="tx1"/>
            </a:solidFill>
            <a:round/>
            <a:headEnd/>
            <a:tailEnd/>
          </a:ln>
          <a:effectLst/>
        </p:spPr>
        <p:txBody>
          <a:bodyPr wrap="none" anchor="ctr"/>
          <a:lstStyle/>
          <a:p>
            <a:endParaRPr lang="en-US"/>
          </a:p>
        </p:txBody>
      </p:sp>
      <p:sp>
        <p:nvSpPr>
          <p:cNvPr id="9225" name="Text Box 9"/>
          <p:cNvSpPr txBox="1">
            <a:spLocks noChangeArrowheads="1"/>
          </p:cNvSpPr>
          <p:nvPr/>
        </p:nvSpPr>
        <p:spPr bwMode="auto">
          <a:xfrm>
            <a:off x="5775325" y="4083050"/>
            <a:ext cx="1235075" cy="641350"/>
          </a:xfrm>
          <a:prstGeom prst="rect">
            <a:avLst/>
          </a:prstGeom>
          <a:noFill/>
          <a:ln w="9525">
            <a:noFill/>
            <a:miter lim="800000"/>
            <a:headEnd/>
            <a:tailEnd/>
          </a:ln>
          <a:effectLst/>
        </p:spPr>
        <p:txBody>
          <a:bodyPr>
            <a:spAutoFit/>
          </a:bodyPr>
          <a:lstStyle/>
          <a:p>
            <a:r>
              <a:rPr lang="en-US" altLang="en-US" sz="1800">
                <a:latin typeface="Arial" charset="0"/>
              </a:rPr>
              <a:t>Inorganic nutrients</a:t>
            </a:r>
          </a:p>
        </p:txBody>
      </p:sp>
      <p:sp>
        <p:nvSpPr>
          <p:cNvPr id="9226" name="Oval 10"/>
          <p:cNvSpPr>
            <a:spLocks noChangeArrowheads="1"/>
          </p:cNvSpPr>
          <p:nvPr/>
        </p:nvSpPr>
        <p:spPr bwMode="auto">
          <a:xfrm>
            <a:off x="7086600" y="3276600"/>
            <a:ext cx="1447800" cy="1371600"/>
          </a:xfrm>
          <a:prstGeom prst="ellipse">
            <a:avLst/>
          </a:prstGeom>
          <a:noFill/>
          <a:ln w="9525">
            <a:solidFill>
              <a:schemeClr val="tx1"/>
            </a:solidFill>
            <a:round/>
            <a:headEnd/>
            <a:tailEnd/>
          </a:ln>
          <a:effectLst/>
        </p:spPr>
        <p:txBody>
          <a:bodyPr wrap="none" anchor="ctr"/>
          <a:lstStyle/>
          <a:p>
            <a:endParaRPr lang="en-US"/>
          </a:p>
        </p:txBody>
      </p:sp>
      <p:sp>
        <p:nvSpPr>
          <p:cNvPr id="9227" name="Text Box 11"/>
          <p:cNvSpPr txBox="1">
            <a:spLocks noChangeArrowheads="1"/>
          </p:cNvSpPr>
          <p:nvPr/>
        </p:nvSpPr>
        <p:spPr bwMode="auto">
          <a:xfrm>
            <a:off x="2438400" y="2209800"/>
            <a:ext cx="1142999" cy="461665"/>
          </a:xfrm>
          <a:prstGeom prst="rect">
            <a:avLst/>
          </a:prstGeom>
          <a:noFill/>
          <a:ln w="9525">
            <a:noFill/>
            <a:miter lim="800000"/>
            <a:headEnd/>
            <a:tailEnd/>
          </a:ln>
          <a:effectLst/>
        </p:spPr>
        <p:txBody>
          <a:bodyPr wrap="square">
            <a:spAutoFit/>
          </a:bodyPr>
          <a:lstStyle/>
          <a:p>
            <a:r>
              <a:rPr lang="en-US" altLang="en-US" sz="2400" b="1" dirty="0" smtClean="0">
                <a:solidFill>
                  <a:srgbClr val="860000"/>
                </a:solidFill>
                <a:latin typeface="Arial" charset="0"/>
              </a:rPr>
              <a:t> SUN</a:t>
            </a:r>
            <a:endParaRPr lang="en-US" altLang="en-US" sz="2400" b="1" dirty="0">
              <a:solidFill>
                <a:srgbClr val="860000"/>
              </a:solidFill>
              <a:latin typeface="Arial" charset="0"/>
            </a:endParaRPr>
          </a:p>
        </p:txBody>
      </p:sp>
      <p:sp>
        <p:nvSpPr>
          <p:cNvPr id="9228" name="Oval 12"/>
          <p:cNvSpPr>
            <a:spLocks noChangeArrowheads="1"/>
          </p:cNvSpPr>
          <p:nvPr/>
        </p:nvSpPr>
        <p:spPr bwMode="auto">
          <a:xfrm>
            <a:off x="2378075" y="1905000"/>
            <a:ext cx="1050925" cy="1066800"/>
          </a:xfrm>
          <a:prstGeom prst="ellipse">
            <a:avLst/>
          </a:prstGeom>
          <a:noFill/>
          <a:ln w="9525">
            <a:solidFill>
              <a:schemeClr val="tx1"/>
            </a:solidFill>
            <a:round/>
            <a:headEnd/>
            <a:tailEnd/>
          </a:ln>
          <a:effectLst/>
        </p:spPr>
        <p:txBody>
          <a:bodyPr wrap="none" anchor="ctr"/>
          <a:lstStyle/>
          <a:p>
            <a:endParaRPr lang="en-US"/>
          </a:p>
        </p:txBody>
      </p:sp>
      <p:sp>
        <p:nvSpPr>
          <p:cNvPr id="9229" name="Line 13"/>
          <p:cNvSpPr>
            <a:spLocks noChangeShapeType="1"/>
          </p:cNvSpPr>
          <p:nvPr/>
        </p:nvSpPr>
        <p:spPr bwMode="auto">
          <a:xfrm flipH="1">
            <a:off x="3048000" y="3505200"/>
            <a:ext cx="533400" cy="533400"/>
          </a:xfrm>
          <a:prstGeom prst="line">
            <a:avLst/>
          </a:prstGeom>
          <a:noFill/>
          <a:ln w="28575">
            <a:solidFill>
              <a:schemeClr val="tx1"/>
            </a:solidFill>
            <a:round/>
            <a:headEnd/>
            <a:tailEnd type="triangle" w="med" len="med"/>
          </a:ln>
          <a:effectLst/>
        </p:spPr>
        <p:txBody>
          <a:bodyPr/>
          <a:lstStyle/>
          <a:p>
            <a:endParaRPr lang="en-US"/>
          </a:p>
        </p:txBody>
      </p:sp>
      <p:sp>
        <p:nvSpPr>
          <p:cNvPr id="9230" name="Line 14"/>
          <p:cNvSpPr>
            <a:spLocks noChangeShapeType="1"/>
          </p:cNvSpPr>
          <p:nvPr/>
        </p:nvSpPr>
        <p:spPr bwMode="auto">
          <a:xfrm flipH="1" flipV="1">
            <a:off x="2895600" y="4953000"/>
            <a:ext cx="685800" cy="533400"/>
          </a:xfrm>
          <a:prstGeom prst="line">
            <a:avLst/>
          </a:prstGeom>
          <a:noFill/>
          <a:ln w="28575">
            <a:solidFill>
              <a:schemeClr val="tx1"/>
            </a:solidFill>
            <a:round/>
            <a:headEnd/>
            <a:tailEnd type="triangle" w="med" len="med"/>
          </a:ln>
          <a:effectLst/>
        </p:spPr>
        <p:txBody>
          <a:bodyPr/>
          <a:lstStyle/>
          <a:p>
            <a:endParaRPr lang="en-US"/>
          </a:p>
        </p:txBody>
      </p:sp>
      <p:sp>
        <p:nvSpPr>
          <p:cNvPr id="9231" name="Line 15"/>
          <p:cNvSpPr>
            <a:spLocks noChangeShapeType="1"/>
          </p:cNvSpPr>
          <p:nvPr/>
        </p:nvSpPr>
        <p:spPr bwMode="auto">
          <a:xfrm>
            <a:off x="3048000" y="4800600"/>
            <a:ext cx="533400" cy="457200"/>
          </a:xfrm>
          <a:prstGeom prst="line">
            <a:avLst/>
          </a:prstGeom>
          <a:noFill/>
          <a:ln w="28575">
            <a:solidFill>
              <a:schemeClr val="tx1"/>
            </a:solidFill>
            <a:round/>
            <a:headEnd/>
            <a:tailEnd type="triangle" w="med" len="med"/>
          </a:ln>
          <a:effectLst/>
        </p:spPr>
        <p:txBody>
          <a:bodyPr/>
          <a:lstStyle/>
          <a:p>
            <a:endParaRPr lang="en-US"/>
          </a:p>
        </p:txBody>
      </p:sp>
      <p:sp>
        <p:nvSpPr>
          <p:cNvPr id="9232" name="Line 16"/>
          <p:cNvSpPr>
            <a:spLocks noChangeShapeType="1"/>
          </p:cNvSpPr>
          <p:nvPr/>
        </p:nvSpPr>
        <p:spPr bwMode="auto">
          <a:xfrm flipV="1">
            <a:off x="5334000" y="4876800"/>
            <a:ext cx="381000" cy="381000"/>
          </a:xfrm>
          <a:prstGeom prst="line">
            <a:avLst/>
          </a:prstGeom>
          <a:noFill/>
          <a:ln w="28575">
            <a:solidFill>
              <a:schemeClr val="tx1"/>
            </a:solidFill>
            <a:round/>
            <a:headEnd/>
            <a:tailEnd type="triangle" w="med" len="med"/>
          </a:ln>
          <a:effectLst/>
        </p:spPr>
        <p:txBody>
          <a:bodyPr/>
          <a:lstStyle/>
          <a:p>
            <a:endParaRPr lang="en-US"/>
          </a:p>
        </p:txBody>
      </p:sp>
      <p:sp>
        <p:nvSpPr>
          <p:cNvPr id="9233" name="Line 17"/>
          <p:cNvSpPr>
            <a:spLocks noChangeShapeType="1"/>
          </p:cNvSpPr>
          <p:nvPr/>
        </p:nvSpPr>
        <p:spPr bwMode="auto">
          <a:xfrm flipH="1">
            <a:off x="5334000" y="5029200"/>
            <a:ext cx="533400" cy="533400"/>
          </a:xfrm>
          <a:prstGeom prst="line">
            <a:avLst/>
          </a:prstGeom>
          <a:noFill/>
          <a:ln w="28575">
            <a:solidFill>
              <a:schemeClr val="tx1"/>
            </a:solidFill>
            <a:round/>
            <a:headEnd/>
            <a:tailEnd type="triangle" w="med" len="med"/>
          </a:ln>
          <a:effectLst/>
        </p:spPr>
        <p:txBody>
          <a:bodyPr/>
          <a:lstStyle/>
          <a:p>
            <a:endParaRPr lang="en-US"/>
          </a:p>
        </p:txBody>
      </p:sp>
      <p:sp>
        <p:nvSpPr>
          <p:cNvPr id="9234" name="Line 18"/>
          <p:cNvSpPr>
            <a:spLocks noChangeShapeType="1"/>
          </p:cNvSpPr>
          <p:nvPr/>
        </p:nvSpPr>
        <p:spPr bwMode="auto">
          <a:xfrm flipH="1" flipV="1">
            <a:off x="5486400" y="3581400"/>
            <a:ext cx="304800" cy="304800"/>
          </a:xfrm>
          <a:prstGeom prst="line">
            <a:avLst/>
          </a:prstGeom>
          <a:noFill/>
          <a:ln w="28575">
            <a:solidFill>
              <a:schemeClr val="tx1"/>
            </a:solidFill>
            <a:round/>
            <a:headEnd/>
            <a:tailEnd type="triangle" w="med" len="med"/>
          </a:ln>
          <a:effectLst/>
        </p:spPr>
        <p:txBody>
          <a:bodyPr/>
          <a:lstStyle/>
          <a:p>
            <a:endParaRPr lang="en-US"/>
          </a:p>
        </p:txBody>
      </p:sp>
      <p:sp>
        <p:nvSpPr>
          <p:cNvPr id="9235" name="Line 19"/>
          <p:cNvSpPr>
            <a:spLocks noChangeShapeType="1"/>
          </p:cNvSpPr>
          <p:nvPr/>
        </p:nvSpPr>
        <p:spPr bwMode="auto">
          <a:xfrm flipH="1" flipV="1">
            <a:off x="5486400" y="3352800"/>
            <a:ext cx="1600200" cy="381000"/>
          </a:xfrm>
          <a:prstGeom prst="line">
            <a:avLst/>
          </a:prstGeom>
          <a:noFill/>
          <a:ln w="28575">
            <a:solidFill>
              <a:schemeClr val="tx1"/>
            </a:solidFill>
            <a:round/>
            <a:headEnd/>
            <a:tailEnd type="triangle" w="med" len="med"/>
          </a:ln>
          <a:effectLst/>
        </p:spPr>
        <p:txBody>
          <a:bodyPr/>
          <a:lstStyle/>
          <a:p>
            <a:endParaRPr lang="en-US"/>
          </a:p>
        </p:txBody>
      </p:sp>
      <p:sp>
        <p:nvSpPr>
          <p:cNvPr id="9236" name="Line 20"/>
          <p:cNvSpPr>
            <a:spLocks noChangeShapeType="1"/>
          </p:cNvSpPr>
          <p:nvPr/>
        </p:nvSpPr>
        <p:spPr bwMode="auto">
          <a:xfrm>
            <a:off x="3276600" y="2819400"/>
            <a:ext cx="304800" cy="304800"/>
          </a:xfrm>
          <a:prstGeom prst="line">
            <a:avLst/>
          </a:prstGeom>
          <a:noFill/>
          <a:ln w="28575">
            <a:solidFill>
              <a:schemeClr val="tx1"/>
            </a:solidFill>
            <a:round/>
            <a:headEnd/>
            <a:tailEnd type="triangle" w="med" len="med"/>
          </a:ln>
          <a:effectLst/>
        </p:spPr>
        <p:txBody>
          <a:bodyPr/>
          <a:lstStyle/>
          <a:p>
            <a:endParaRPr lang="en-US"/>
          </a:p>
        </p:txBody>
      </p:sp>
      <p:sp>
        <p:nvSpPr>
          <p:cNvPr id="9237" name="Line 21"/>
          <p:cNvSpPr>
            <a:spLocks noChangeShapeType="1"/>
          </p:cNvSpPr>
          <p:nvPr/>
        </p:nvSpPr>
        <p:spPr bwMode="auto">
          <a:xfrm>
            <a:off x="5486400" y="3200400"/>
            <a:ext cx="1676400" cy="381000"/>
          </a:xfrm>
          <a:prstGeom prst="line">
            <a:avLst/>
          </a:prstGeom>
          <a:noFill/>
          <a:ln w="28575">
            <a:solidFill>
              <a:schemeClr val="tx1"/>
            </a:solidFill>
            <a:round/>
            <a:headEnd/>
            <a:tailEnd type="triangle" w="med" len="med"/>
          </a:ln>
          <a:effectLst/>
        </p:spPr>
        <p:txBody>
          <a:bodyPr/>
          <a:lstStyle/>
          <a:p>
            <a:endParaRPr lang="en-US"/>
          </a:p>
        </p:txBody>
      </p:sp>
      <p:sp>
        <p:nvSpPr>
          <p:cNvPr id="9238" name="Line 22"/>
          <p:cNvSpPr>
            <a:spLocks noChangeShapeType="1"/>
          </p:cNvSpPr>
          <p:nvPr/>
        </p:nvSpPr>
        <p:spPr bwMode="auto">
          <a:xfrm flipV="1">
            <a:off x="5334000" y="4648200"/>
            <a:ext cx="2286000" cy="1219200"/>
          </a:xfrm>
          <a:prstGeom prst="line">
            <a:avLst/>
          </a:prstGeom>
          <a:noFill/>
          <a:ln w="28575">
            <a:solidFill>
              <a:schemeClr val="tx1"/>
            </a:solidFill>
            <a:round/>
            <a:headEnd/>
            <a:tailEnd type="triangle" w="med" len="med"/>
          </a:ln>
          <a:effectLst/>
        </p:spPr>
        <p:txBody>
          <a:bodyPr/>
          <a:lstStyle/>
          <a:p>
            <a:endParaRPr lang="en-US"/>
          </a:p>
        </p:txBody>
      </p:sp>
      <p:sp>
        <p:nvSpPr>
          <p:cNvPr id="9239" name="Text Box 23"/>
          <p:cNvSpPr txBox="1">
            <a:spLocks noChangeArrowheads="1"/>
          </p:cNvSpPr>
          <p:nvPr/>
        </p:nvSpPr>
        <p:spPr bwMode="auto">
          <a:xfrm>
            <a:off x="3886200" y="2667000"/>
            <a:ext cx="914033" cy="400110"/>
          </a:xfrm>
          <a:prstGeom prst="rect">
            <a:avLst/>
          </a:prstGeom>
          <a:noFill/>
          <a:ln w="9525">
            <a:noFill/>
            <a:miter lim="800000"/>
            <a:headEnd/>
            <a:tailEnd/>
          </a:ln>
          <a:effectLst/>
        </p:spPr>
        <p:txBody>
          <a:bodyPr wrap="none">
            <a:spAutoFit/>
          </a:bodyPr>
          <a:lstStyle/>
          <a:p>
            <a:r>
              <a:rPr lang="en-US" altLang="en-US" sz="2000" b="1" dirty="0" smtClean="0">
                <a:solidFill>
                  <a:srgbClr val="00602B"/>
                </a:solidFill>
                <a:latin typeface="Comic Sans MS" pitchFamily="66" charset="0"/>
              </a:rPr>
              <a:t>Plants</a:t>
            </a:r>
            <a:endParaRPr lang="en-US" altLang="en-US" sz="2000" b="1" dirty="0">
              <a:solidFill>
                <a:srgbClr val="00602B"/>
              </a:solidFill>
              <a:latin typeface="Comic Sans MS" pitchFamily="66" charset="0"/>
            </a:endParaRPr>
          </a:p>
        </p:txBody>
      </p:sp>
      <p:sp>
        <p:nvSpPr>
          <p:cNvPr id="9240" name="Text Box 24"/>
          <p:cNvSpPr txBox="1">
            <a:spLocks noChangeArrowheads="1"/>
          </p:cNvSpPr>
          <p:nvPr/>
        </p:nvSpPr>
        <p:spPr bwMode="auto">
          <a:xfrm>
            <a:off x="3276600" y="4800600"/>
            <a:ext cx="3227165" cy="400110"/>
          </a:xfrm>
          <a:prstGeom prst="rect">
            <a:avLst/>
          </a:prstGeom>
          <a:noFill/>
          <a:ln w="9525">
            <a:noFill/>
            <a:miter lim="800000"/>
            <a:headEnd/>
            <a:tailEnd/>
          </a:ln>
          <a:effectLst/>
        </p:spPr>
        <p:txBody>
          <a:bodyPr wrap="none">
            <a:spAutoFit/>
          </a:bodyPr>
          <a:lstStyle/>
          <a:p>
            <a:r>
              <a:rPr lang="en-US" altLang="en-US" sz="2000" b="1" dirty="0" smtClean="0">
                <a:latin typeface="Comic Sans MS" pitchFamily="66" charset="0"/>
              </a:rPr>
              <a:t>Animals, Fungi, Bacteria</a:t>
            </a:r>
            <a:endParaRPr lang="en-US" altLang="en-US" sz="2000" b="1" dirty="0">
              <a:latin typeface="Comic Sans MS" pitchFamily="66" charset="0"/>
            </a:endParaRPr>
          </a:p>
        </p:txBody>
      </p:sp>
    </p:spTree>
  </p:cSld>
  <p:clrMapOvr>
    <a:masterClrMapping/>
  </p:clrMapOvr>
</p:sld>
</file>

<file path=ppt/theme/theme1.xml><?xml version="1.0" encoding="utf-8"?>
<a:theme xmlns:a="http://schemas.openxmlformats.org/drawingml/2006/main" name="TS03000257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12E3E6-DB20-4E17-8D46-9DA169BC98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1245</TotalTime>
  <Words>1315</Words>
  <Application>Microsoft Office PowerPoint</Application>
  <PresentationFormat>On-screen Show (4:3)</PresentationFormat>
  <Paragraphs>257</Paragraphs>
  <Slides>35</Slides>
  <Notes>15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TS030002575</vt:lpstr>
      <vt:lpstr>Basics of Ecology 1 </vt:lpstr>
      <vt:lpstr>What does this course cover?</vt:lpstr>
      <vt:lpstr>Ecology</vt:lpstr>
      <vt:lpstr>4 Laws of Ecology Barry Commoner</vt:lpstr>
      <vt:lpstr>From single Species to Biosphere</vt:lpstr>
      <vt:lpstr>Biological structure of the Environment</vt:lpstr>
      <vt:lpstr>Different organisms play different ecological roles</vt:lpstr>
      <vt:lpstr>Different groups of organisms play different ecological roles</vt:lpstr>
      <vt:lpstr>Different groups of organisms play different ecological roles</vt:lpstr>
      <vt:lpstr>Autotrophs vs. Heterotrophs</vt:lpstr>
      <vt:lpstr>Energy Flow in trophic levels</vt:lpstr>
      <vt:lpstr>  Food web</vt:lpstr>
      <vt:lpstr>Breaking Food Chains</vt:lpstr>
      <vt:lpstr>Properties of matter</vt:lpstr>
      <vt:lpstr>Carbon Cycle</vt:lpstr>
      <vt:lpstr>Chemical Reactions in Living Things</vt:lpstr>
      <vt:lpstr>Photosynthesis</vt:lpstr>
      <vt:lpstr>Respiration</vt:lpstr>
      <vt:lpstr>Respiration</vt:lpstr>
      <vt:lpstr>Energy: properties</vt:lpstr>
      <vt:lpstr>Slide 21</vt:lpstr>
      <vt:lpstr>Who Lives Where,  and Why?  Generalists vs. Specialists </vt:lpstr>
      <vt:lpstr>LIMITING FACTORS</vt:lpstr>
      <vt:lpstr>Limiting factors:                      ABIOTIC (physical) and BIOTIC (live)</vt:lpstr>
      <vt:lpstr>Slide 25</vt:lpstr>
      <vt:lpstr>Species Interactions</vt:lpstr>
      <vt:lpstr>Slide 27</vt:lpstr>
      <vt:lpstr>Adaptation and Natural Selection</vt:lpstr>
      <vt:lpstr>Defensive Mechanisms</vt:lpstr>
      <vt:lpstr>Batesian Mimicry</vt:lpstr>
      <vt:lpstr>Community Properties</vt:lpstr>
      <vt:lpstr>Communities in Transition</vt:lpstr>
      <vt:lpstr>Slide 33</vt:lpstr>
      <vt:lpstr> Properties of Ecosystems  </vt:lpstr>
      <vt:lpstr>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Ecology 1</dc:title>
  <dc:creator>Aliya Nurtaeva</dc:creator>
  <cp:lastModifiedBy>Aliya</cp:lastModifiedBy>
  <cp:revision>55</cp:revision>
  <dcterms:created xsi:type="dcterms:W3CDTF">2012-01-30T03:49:20Z</dcterms:created>
  <dcterms:modified xsi:type="dcterms:W3CDTF">2019-01-16T19:00:02Z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TC300025759990</vt:lpwstr>
  </property>
</Properties>
</file>