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288031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КІРІСПЕ</a:t>
            </a:r>
            <a:r>
              <a:rPr lang="en-CA" sz="1800" dirty="0" smtClean="0"/>
              <a:t> C</a:t>
            </a:r>
            <a:r>
              <a:rPr lang="kk-KZ" sz="1800" dirty="0" smtClean="0"/>
              <a:t>АБАҒЫ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24936" cy="648072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         </a:t>
            </a:r>
            <a:r>
              <a:rPr lang="ru-RU" sz="1600" b="1" dirty="0" err="1" smtClean="0"/>
              <a:t>Қаралатын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сұрақтар</a:t>
            </a:r>
            <a:r>
              <a:rPr lang="ru-RU" sz="1600" b="1" dirty="0" smtClean="0"/>
              <a:t>: </a:t>
            </a:r>
          </a:p>
          <a:p>
            <a:pPr algn="just"/>
            <a:r>
              <a:rPr lang="kk-KZ" sz="1600" b="1" dirty="0" smtClean="0"/>
              <a:t>	1. Курстың мәні, мақсаты мен міндеттері, өзекті мәселелері</a:t>
            </a:r>
          </a:p>
          <a:p>
            <a:pPr algn="just"/>
            <a:r>
              <a:rPr lang="kk-KZ" sz="1600" b="1" dirty="0"/>
              <a:t>	</a:t>
            </a:r>
            <a:r>
              <a:rPr lang="kk-KZ" sz="1600" b="1" dirty="0" smtClean="0"/>
              <a:t>2. Деректері </a:t>
            </a:r>
            <a:r>
              <a:rPr lang="kk-KZ" sz="1600" b="1" smtClean="0"/>
              <a:t>мен тарихнамасы </a:t>
            </a:r>
            <a:endParaRPr lang="ru-RU" sz="1600" b="1" dirty="0" smtClean="0"/>
          </a:p>
          <a:p>
            <a:pPr algn="just"/>
            <a:r>
              <a:rPr lang="ru-RU" sz="1600" b="1" dirty="0"/>
              <a:t> </a:t>
            </a:r>
            <a:r>
              <a:rPr lang="ru-RU" sz="1600" b="1" dirty="0" smtClean="0"/>
              <a:t>         </a:t>
            </a:r>
            <a:r>
              <a:rPr lang="ru-RU" sz="1600" b="1" dirty="0" err="1" smtClean="0"/>
              <a:t>Курстың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мәні</a:t>
            </a:r>
            <a:r>
              <a:rPr lang="ru-RU" sz="1600" b="1" dirty="0" smtClean="0"/>
              <a:t>. </a:t>
            </a:r>
            <a:r>
              <a:rPr lang="ru-RU" sz="1600" dirty="0" err="1" smtClean="0"/>
              <a:t>Қазақстан қазіргі заманғы әлеуметтік кеңістікте және әлемдік тарихтың уақыт межесінде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өз орнын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айқындауды көздейді.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Қазақстандық қоғамда 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сананы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жаңғырту, өзіндік ұлттық бірегейлік</a:t>
            </a:r>
            <a:r>
              <a:rPr lang="ru-RU" sz="1600" dirty="0" smtClean="0"/>
              <a:t> пен </a:t>
            </a:r>
            <a:r>
              <a:rPr lang="ru-RU" sz="1600" dirty="0" err="1" smtClean="0"/>
              <a:t>мәдени тұтастықты қалыптастыру</a:t>
            </a:r>
            <a:r>
              <a:rPr lang="ru-RU" sz="1600" dirty="0" smtClean="0"/>
              <a:t>, </a:t>
            </a:r>
            <a:r>
              <a:rPr lang="ru-RU" sz="1600" dirty="0" err="1" smtClean="0"/>
              <a:t>болашақ дамудың рухани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бағдарын анықтау еліміздің ішкі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дамуындағы маңызды көрсеткіш</a:t>
            </a:r>
            <a:r>
              <a:rPr lang="ru-RU" sz="1600" dirty="0" smtClean="0"/>
              <a:t>. </a:t>
            </a:r>
            <a:r>
              <a:rPr lang="ru-RU" sz="1600" dirty="0" err="1" smtClean="0"/>
              <a:t>Тәуелсіз Қазақстанның саяси</a:t>
            </a:r>
            <a:r>
              <a:rPr lang="ru-RU" sz="1600" dirty="0" smtClean="0"/>
              <a:t> </a:t>
            </a:r>
            <a:r>
              <a:rPr lang="ru-RU" sz="1600" dirty="0" err="1" smtClean="0"/>
              <a:t>жүйесінің жаңаруын, зияткерлік</a:t>
            </a:r>
            <a:r>
              <a:rPr lang="ru-RU" sz="1600" dirty="0" smtClean="0"/>
              <a:t> </a:t>
            </a:r>
            <a:r>
              <a:rPr lang="ru-RU" sz="1600" dirty="0" err="1" smtClean="0"/>
              <a:t>қоғамның жасампаз</a:t>
            </a:r>
            <a:r>
              <a:rPr lang="ru-RU" sz="1600" dirty="0" smtClean="0"/>
              <a:t> </a:t>
            </a:r>
            <a:r>
              <a:rPr lang="ru-RU" sz="1600" dirty="0" err="1" smtClean="0"/>
              <a:t>тұлғасын қалыптастыру және ұлттық тарихтың жаңа белестерін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зерттеуде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сабақтастықтың болуы</a:t>
            </a:r>
            <a:r>
              <a:rPr lang="ru-RU" sz="1600" dirty="0" smtClean="0"/>
              <a:t> </a:t>
            </a:r>
            <a:r>
              <a:rPr lang="ru-RU" sz="1600" dirty="0" err="1" smtClean="0"/>
              <a:t>заңдылық.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Қазақстанның қазіргі заманғы тарихы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Республикасы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аумағында өмір сүрген, қазірде өмір сүріп жатқан қазақ және басқа </a:t>
            </a:r>
            <a:r>
              <a:rPr lang="ru-RU" sz="1600" dirty="0" smtClean="0"/>
              <a:t>да </a:t>
            </a:r>
            <a:r>
              <a:rPr lang="ru-RU" sz="1600" dirty="0" err="1" smtClean="0"/>
              <a:t>халықтардың тарихы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бүкіл адамзат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тарихының құрамдас 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бөлімі</a:t>
            </a:r>
            <a:r>
              <a:rPr lang="ru-RU" sz="1600" dirty="0" smtClean="0"/>
              <a:t>. </a:t>
            </a:r>
            <a:r>
              <a:rPr lang="ru-RU" sz="1600" dirty="0" err="1" smtClean="0"/>
              <a:t>Өйткені ол</a:t>
            </a:r>
            <a:r>
              <a:rPr lang="ru-RU" sz="1600" dirty="0" smtClean="0"/>
              <a:t> </a:t>
            </a:r>
            <a:r>
              <a:rPr lang="ru-RU" sz="1600" dirty="0" err="1" smtClean="0"/>
              <a:t>Еуразия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Орталық </a:t>
            </a:r>
            <a:r>
              <a:rPr lang="ru-RU" sz="1600" dirty="0" smtClean="0"/>
              <a:t>Азия </a:t>
            </a:r>
            <a:r>
              <a:rPr lang="ru-RU" sz="1600" dirty="0" err="1" smtClean="0"/>
              <a:t>елдері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тарихымен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тығыз байланыста</a:t>
            </a:r>
            <a:r>
              <a:rPr lang="ru-RU" sz="1600" dirty="0" smtClean="0"/>
              <a:t> </a:t>
            </a:r>
            <a:r>
              <a:rPr lang="ru-RU" sz="1600" dirty="0" err="1" smtClean="0"/>
              <a:t>ұштасып жатыр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Қазақстанның қазіргі заманғы тарихы</a:t>
            </a:r>
            <a:r>
              <a:rPr lang="ru-RU" sz="1600" dirty="0" smtClean="0"/>
              <a:t> – </a:t>
            </a:r>
            <a:r>
              <a:rPr lang="ru-RU" sz="1600" dirty="0" err="1" smtClean="0"/>
              <a:t>Ұлы Далада</a:t>
            </a:r>
            <a:r>
              <a:rPr lang="ru-RU" sz="1600" dirty="0" smtClean="0"/>
              <a:t> ХХ </a:t>
            </a:r>
            <a:r>
              <a:rPr lang="ru-RU" sz="1600" dirty="0" err="1" smtClean="0"/>
              <a:t>ғасырдан бастап</a:t>
            </a:r>
            <a:r>
              <a:rPr lang="ru-RU" sz="1600" dirty="0" smtClean="0"/>
              <a:t> </a:t>
            </a:r>
            <a:r>
              <a:rPr lang="ru-RU" sz="1600" dirty="0" err="1" smtClean="0"/>
              <a:t>бүгінгі күнге 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алған 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оқиғаларды</a:t>
            </a:r>
            <a:r>
              <a:rPr lang="ru-RU" sz="1600" dirty="0" smtClean="0"/>
              <a:t>, </a:t>
            </a:r>
            <a:r>
              <a:rPr lang="ru-RU" sz="1600" dirty="0" err="1" smtClean="0"/>
              <a:t>құбылыстарды</a:t>
            </a:r>
            <a:r>
              <a:rPr lang="ru-RU" sz="1600" dirty="0" smtClean="0"/>
              <a:t>, </a:t>
            </a:r>
            <a:r>
              <a:rPr lang="ru-RU" sz="1600" dirty="0" err="1" smtClean="0"/>
              <a:t>фактілерді</a:t>
            </a:r>
            <a:r>
              <a:rPr lang="ru-RU" sz="1600" dirty="0" smtClean="0"/>
              <a:t>, </a:t>
            </a:r>
            <a:r>
              <a:rPr lang="ru-RU" sz="1600" dirty="0" err="1" smtClean="0"/>
              <a:t>үдерістерді</a:t>
            </a:r>
            <a:r>
              <a:rPr lang="ru-RU" sz="1600" dirty="0" smtClean="0"/>
              <a:t>, </a:t>
            </a:r>
            <a:r>
              <a:rPr lang="ru-RU" sz="1600" dirty="0" err="1" smtClean="0"/>
              <a:t>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заңдар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заңдылықтарды аша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тығыз байланыста</a:t>
            </a:r>
            <a:r>
              <a:rPr lang="ru-RU" sz="1600" dirty="0" smtClean="0"/>
              <a:t> </a:t>
            </a:r>
            <a:r>
              <a:rPr lang="ru-RU" sz="1600" dirty="0" err="1" smtClean="0"/>
              <a:t>тұтас қарастыратын пән</a:t>
            </a:r>
            <a:r>
              <a:rPr lang="ru-RU" sz="1600" dirty="0" smtClean="0"/>
              <a:t>. </a:t>
            </a:r>
          </a:p>
          <a:p>
            <a:pPr algn="just">
              <a:spcBef>
                <a:spcPts val="0"/>
              </a:spcBef>
            </a:pPr>
            <a:r>
              <a:rPr lang="en-CA" sz="1600" dirty="0" smtClean="0"/>
              <a:t>           </a:t>
            </a:r>
            <a:r>
              <a:rPr lang="ru-RU" sz="1600" dirty="0" smtClean="0"/>
              <a:t>ХХ </a:t>
            </a:r>
            <a:r>
              <a:rPr lang="ru-RU" sz="1600" dirty="0" err="1" smtClean="0"/>
              <a:t>ғасыр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</a:t>
            </a:r>
            <a:r>
              <a:rPr lang="ru-RU" sz="1600" dirty="0" smtClean="0"/>
              <a:t> </a:t>
            </a:r>
            <a:r>
              <a:rPr lang="ru-RU" sz="1600" dirty="0" err="1" smtClean="0"/>
              <a:t>халқының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тағдырында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өте</a:t>
            </a:r>
            <a:r>
              <a:rPr lang="ru-RU" sz="1600" dirty="0" smtClean="0"/>
              <a:t> </a:t>
            </a:r>
            <a:r>
              <a:rPr lang="ru-RU" sz="1600" dirty="0" err="1" smtClean="0"/>
              <a:t>маңызды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кезеңдердің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</a:t>
            </a:r>
            <a:r>
              <a:rPr lang="ru-RU" sz="1600" dirty="0" smtClean="0"/>
              <a:t>. </a:t>
            </a:r>
            <a:r>
              <a:rPr lang="ru-RU" sz="1600" dirty="0" err="1" smtClean="0"/>
              <a:t>Өйткені, қазақ қоғамдық саяси</a:t>
            </a:r>
            <a:r>
              <a:rPr lang="ru-RU" sz="1600" dirty="0" smtClean="0"/>
              <a:t> </a:t>
            </a:r>
            <a:r>
              <a:rPr lang="ru-RU" sz="1600" dirty="0" err="1" smtClean="0"/>
              <a:t>ойдың дамуы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 мемлекеттілігін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жаңғырту идеясы</a:t>
            </a:r>
            <a:r>
              <a:rPr lang="ru-RU" sz="1600" dirty="0" smtClean="0"/>
              <a:t> </a:t>
            </a:r>
            <a:r>
              <a:rPr lang="ru-RU" sz="1600" dirty="0" err="1" smtClean="0"/>
              <a:t>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ХХ </a:t>
            </a:r>
            <a:r>
              <a:rPr lang="ru-RU" sz="1600" dirty="0" err="1" smtClean="0"/>
              <a:t>ғасыр қайшылықтарға </a:t>
            </a:r>
            <a:r>
              <a:rPr lang="ru-RU" sz="1600" dirty="0" smtClean="0"/>
              <a:t>толы </a:t>
            </a:r>
            <a:r>
              <a:rPr lang="ru-RU" sz="1600" dirty="0" err="1" smtClean="0"/>
              <a:t>көптеген саяси-әлеуметтік бетбұрыстар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мәдени төңкерістердің</a:t>
            </a:r>
            <a:r>
              <a:rPr lang="ru-RU" sz="1600" dirty="0" smtClean="0"/>
              <a:t>, </a:t>
            </a:r>
            <a:r>
              <a:rPr lang="ru-RU" sz="1600" dirty="0" err="1" smtClean="0"/>
              <a:t>дүниежүзілік соғыстардың</a:t>
            </a:r>
            <a:r>
              <a:rPr lang="ru-RU" sz="1600" dirty="0" smtClean="0"/>
              <a:t>, </a:t>
            </a:r>
            <a:r>
              <a:rPr lang="ru-RU" sz="1600" dirty="0" err="1" smtClean="0"/>
              <a:t>экономикалық өзгерістердің орын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алған кезеңі болғандықтан және бүгінгі күнмен етене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байланысып</a:t>
            </a:r>
            <a:r>
              <a:rPr lang="ru-RU" sz="1600" dirty="0" smtClean="0"/>
              <a:t> </a:t>
            </a:r>
            <a:r>
              <a:rPr lang="ru-RU" sz="1600" dirty="0" err="1" smtClean="0"/>
              <a:t>жатқандықтан</a:t>
            </a:r>
            <a:r>
              <a:rPr lang="ru-RU" sz="1600" dirty="0" smtClean="0"/>
              <a:t>, осы </a:t>
            </a:r>
            <a:r>
              <a:rPr lang="ru-RU" sz="1600" dirty="0" err="1" smtClean="0"/>
              <a:t>үдерістерді оқытуға </a:t>
            </a:r>
            <a:r>
              <a:rPr lang="ru-RU" sz="1600" dirty="0" smtClean="0"/>
              <a:t>аса </a:t>
            </a:r>
            <a:r>
              <a:rPr lang="ru-RU" sz="1600" dirty="0" err="1" smtClean="0"/>
              <a:t>көңіл бөлу қажет</a:t>
            </a:r>
            <a:r>
              <a:rPr lang="ru-RU" sz="16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en-CA" sz="1600" dirty="0" smtClean="0"/>
              <a:t>          </a:t>
            </a:r>
            <a:r>
              <a:rPr lang="ru-RU" sz="1600" dirty="0" smtClean="0"/>
              <a:t>Курс </a:t>
            </a:r>
            <a:r>
              <a:rPr lang="ru-RU" sz="1600" dirty="0" err="1" smtClean="0"/>
              <a:t>мазмұнының</a:t>
            </a:r>
            <a:r>
              <a:rPr lang="ru-RU" sz="1600" dirty="0" smtClean="0"/>
              <a:t> </a:t>
            </a:r>
            <a:r>
              <a:rPr lang="ru-RU" sz="1600" dirty="0" err="1" smtClean="0"/>
              <a:t>ерекшелігі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Қазақстанның қазіргі заманғы тарихы</a:t>
            </a:r>
            <a:r>
              <a:rPr lang="ru-RU" sz="1600" dirty="0" smtClean="0"/>
              <a:t> </a:t>
            </a:r>
            <a:r>
              <a:rPr lang="ru-RU" sz="1600" dirty="0" err="1" smtClean="0"/>
              <a:t>пәні мәселелік тұрғыда құрастырылған және теориялық </a:t>
            </a:r>
            <a:r>
              <a:rPr lang="ru-RU" sz="1600" dirty="0" smtClean="0"/>
              <a:t>- </a:t>
            </a:r>
            <a:r>
              <a:rPr lang="ru-RU" sz="1600" dirty="0" err="1" smtClean="0"/>
              <a:t>методологиялық тұжырымдарға негізделген</a:t>
            </a:r>
            <a:r>
              <a:rPr lang="ru-RU" sz="1600" dirty="0" smtClean="0"/>
              <a:t>. Курс </a:t>
            </a:r>
            <a:r>
              <a:rPr lang="ru-RU" sz="1600" dirty="0" err="1" smtClean="0"/>
              <a:t>мазмұны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қағида бойынша</a:t>
            </a:r>
            <a:r>
              <a:rPr lang="ru-RU" sz="1600" dirty="0" smtClean="0"/>
              <a:t> орта </a:t>
            </a:r>
            <a:r>
              <a:rPr lang="ru-RU" sz="1600" dirty="0" err="1" smtClean="0"/>
              <a:t>білім</a:t>
            </a:r>
            <a:r>
              <a:rPr lang="ru-RU" sz="1600" dirty="0" smtClean="0"/>
              <a:t> беру </a:t>
            </a:r>
            <a:r>
              <a:rPr lang="ru-RU" sz="1600" dirty="0" err="1" smtClean="0"/>
              <a:t>бағдарламасын қайталамауды көздейді</a:t>
            </a:r>
            <a:r>
              <a:rPr lang="ru-RU" sz="1600" dirty="0" smtClean="0"/>
              <a:t>. </a:t>
            </a:r>
            <a:r>
              <a:rPr lang="ru-RU" sz="1600" dirty="0" err="1" smtClean="0"/>
              <a:t>Хроногиялық шеңберін анықтауда Қазақстанның тәуелсіздік жолындағы ұлттық идеялары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қозғалыстар тарихы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басшылыққа алынды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Қазақстанның қазіргі заманғы тарихын</a:t>
            </a:r>
            <a:r>
              <a:rPr lang="ru-RU" sz="1600" dirty="0" smtClean="0"/>
              <a:t> </a:t>
            </a:r>
            <a:r>
              <a:rPr lang="ru-RU" sz="1600" dirty="0" err="1" smtClean="0"/>
              <a:t>тұжырымдық және практикалық зерттеуде</a:t>
            </a:r>
            <a:r>
              <a:rPr lang="ru-RU" sz="1600" dirty="0" smtClean="0"/>
              <a:t> </a:t>
            </a:r>
            <a:r>
              <a:rPr lang="ru-RU" sz="1600" dirty="0" err="1" smtClean="0"/>
              <a:t>пәнаралық ұстанымдар қолданылады.</a:t>
            </a:r>
            <a:r>
              <a:rPr lang="ru-RU" sz="1600" dirty="0" smtClean="0"/>
              <a:t> </a:t>
            </a:r>
          </a:p>
          <a:p>
            <a:pPr algn="just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800" dirty="0" smtClean="0"/>
              <a:t>2 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      </a:t>
            </a:r>
            <a:r>
              <a:rPr lang="ru-RU" sz="1900" dirty="0" err="1" smtClean="0"/>
              <a:t>Тарих</a:t>
            </a:r>
            <a:r>
              <a:rPr lang="ru-RU" sz="1900" dirty="0" smtClean="0"/>
              <a:t> </a:t>
            </a:r>
            <a:r>
              <a:rPr lang="ru-RU" sz="1900" dirty="0" err="1" smtClean="0"/>
              <a:t>ғылымының</a:t>
            </a:r>
            <a:r>
              <a:rPr lang="ru-RU" sz="1900" dirty="0" smtClean="0"/>
              <a:t> </a:t>
            </a:r>
            <a:r>
              <a:rPr lang="ru-RU" sz="1900" dirty="0" err="1" smtClean="0"/>
              <a:t>тұжырымдарын</a:t>
            </a:r>
            <a:r>
              <a:rPr lang="ru-RU" sz="1900" dirty="0" smtClean="0"/>
              <a:t> </a:t>
            </a:r>
            <a:r>
              <a:rPr lang="ru-RU" sz="1900" dirty="0" err="1" smtClean="0"/>
              <a:t>саясаттану</a:t>
            </a:r>
            <a:r>
              <a:rPr lang="ru-RU" sz="1900" dirty="0" smtClean="0"/>
              <a:t>, </a:t>
            </a:r>
            <a:r>
              <a:rPr lang="ru-RU" sz="1900" dirty="0" err="1" smtClean="0"/>
              <a:t>әлеуметтану</a:t>
            </a:r>
            <a:r>
              <a:rPr lang="ru-RU" sz="1900" dirty="0" smtClean="0"/>
              <a:t>, </a:t>
            </a:r>
            <a:r>
              <a:rPr lang="ru-RU" sz="1900" dirty="0" err="1" smtClean="0"/>
              <a:t>мәдениеттану</a:t>
            </a:r>
            <a:r>
              <a:rPr lang="ru-RU" sz="1900" dirty="0" smtClean="0"/>
              <a:t>, </a:t>
            </a:r>
            <a:r>
              <a:rPr lang="ru-RU" sz="1900" dirty="0" err="1" smtClean="0"/>
              <a:t>сияқты</a:t>
            </a:r>
            <a:endParaRPr lang="ru-RU" sz="1900" dirty="0"/>
          </a:p>
          <a:p>
            <a:pPr algn="just">
              <a:spcBef>
                <a:spcPts val="0"/>
              </a:spcBef>
              <a:buNone/>
            </a:pPr>
            <a:r>
              <a:rPr lang="ru-RU" sz="1900" dirty="0" err="1" smtClean="0"/>
              <a:t>өзге</a:t>
            </a:r>
            <a:r>
              <a:rPr lang="ru-RU" sz="1900" dirty="0" smtClean="0"/>
              <a:t> </a:t>
            </a:r>
            <a:r>
              <a:rPr lang="ru-RU" sz="1900" dirty="0" err="1" smtClean="0"/>
              <a:t>қоғамдық</a:t>
            </a:r>
            <a:r>
              <a:rPr lang="ru-RU" sz="1900" dirty="0" smtClean="0"/>
              <a:t> </a:t>
            </a:r>
            <a:r>
              <a:rPr lang="ru-RU" sz="1900" dirty="0" err="1" smtClean="0"/>
              <a:t>ғылымдардың</a:t>
            </a:r>
            <a:r>
              <a:rPr lang="ru-RU" sz="1900" dirty="0" smtClean="0"/>
              <a:t> </a:t>
            </a:r>
            <a:r>
              <a:rPr lang="ru-RU" sz="1900" dirty="0" err="1" smtClean="0"/>
              <a:t>методологиялық</a:t>
            </a:r>
            <a:r>
              <a:rPr lang="ru-RU" sz="1900" dirty="0" smtClean="0"/>
              <a:t> </a:t>
            </a:r>
            <a:r>
              <a:rPr lang="ru-RU" sz="1900" dirty="0" err="1" smtClean="0"/>
              <a:t>негіздерімен</a:t>
            </a:r>
            <a:r>
              <a:rPr lang="ru-RU" sz="1900" dirty="0" smtClean="0"/>
              <a:t> </a:t>
            </a:r>
            <a:r>
              <a:rPr lang="ru-RU" sz="1900" dirty="0" err="1" smtClean="0"/>
              <a:t>ұштастырудың</a:t>
            </a:r>
            <a:r>
              <a:rPr lang="ru-RU" sz="1900" dirty="0" smtClean="0"/>
              <a:t> </a:t>
            </a:r>
            <a:r>
              <a:rPr lang="ru-RU" sz="1900" dirty="0" err="1" smtClean="0"/>
              <a:t>маңызы</a:t>
            </a:r>
            <a:endParaRPr lang="ru-RU" sz="1900" dirty="0"/>
          </a:p>
          <a:p>
            <a:pPr algn="just">
              <a:spcBef>
                <a:spcPts val="0"/>
              </a:spcBef>
              <a:buNone/>
            </a:pPr>
            <a:r>
              <a:rPr lang="ru-RU" sz="1900" dirty="0" err="1" smtClean="0"/>
              <a:t>айқындалған</a:t>
            </a:r>
            <a:r>
              <a:rPr lang="ru-RU" sz="1900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/>
              <a:t>	</a:t>
            </a:r>
            <a:r>
              <a:rPr lang="ru-RU" sz="1900" dirty="0" err="1" smtClean="0"/>
              <a:t>Қазақстан</a:t>
            </a:r>
            <a:r>
              <a:rPr lang="ru-RU" sz="1900" dirty="0" smtClean="0"/>
              <a:t> </a:t>
            </a:r>
            <a:r>
              <a:rPr lang="ru-RU" sz="1900" dirty="0" err="1" smtClean="0"/>
              <a:t>Республикасының</a:t>
            </a:r>
            <a:r>
              <a:rPr lang="ru-RU" sz="1900" dirty="0" smtClean="0"/>
              <a:t> </a:t>
            </a:r>
            <a:r>
              <a:rPr lang="ru-RU" sz="1900" dirty="0" err="1" smtClean="0"/>
              <a:t>мемлекеттік</a:t>
            </a:r>
            <a:r>
              <a:rPr lang="ru-RU" sz="1900" dirty="0" smtClean="0"/>
              <a:t> </a:t>
            </a:r>
            <a:r>
              <a:rPr lang="ru-RU" sz="1900" dirty="0" err="1" smtClean="0"/>
              <a:t>тәуелсіздік</a:t>
            </a:r>
            <a:r>
              <a:rPr lang="ru-RU" sz="1900" dirty="0" smtClean="0"/>
              <a:t> </a:t>
            </a:r>
            <a:r>
              <a:rPr lang="ru-RU" sz="1900" dirty="0" err="1" smtClean="0"/>
              <a:t>алуына</a:t>
            </a:r>
            <a:r>
              <a:rPr lang="ru-RU" sz="1900" dirty="0" smtClean="0"/>
              <a:t> </a:t>
            </a:r>
            <a:r>
              <a:rPr lang="ru-RU" sz="1900" dirty="0" err="1" smtClean="0"/>
              <a:t>орай</a:t>
            </a:r>
            <a:r>
              <a:rPr lang="ru-RU" sz="1900" dirty="0" smtClean="0"/>
              <a:t> </a:t>
            </a:r>
            <a:r>
              <a:rPr lang="ru-RU" sz="1900" dirty="0" err="1" smtClean="0"/>
              <a:t>өткенді</a:t>
            </a:r>
            <a:r>
              <a:rPr lang="ru-RU" sz="1900" dirty="0" smtClean="0"/>
              <a:t> </a:t>
            </a:r>
            <a:r>
              <a:rPr lang="ru-RU" sz="1900" dirty="0" err="1" smtClean="0"/>
              <a:t>жан-жақты</a:t>
            </a:r>
            <a:r>
              <a:rPr lang="ru-RU" sz="1900" dirty="0" smtClean="0"/>
              <a:t> </a:t>
            </a:r>
            <a:r>
              <a:rPr lang="ru-RU" sz="1900" dirty="0" err="1" smtClean="0"/>
              <a:t>және</a:t>
            </a:r>
            <a:r>
              <a:rPr lang="ru-RU" sz="1900" dirty="0" smtClean="0"/>
              <a:t> </a:t>
            </a:r>
            <a:r>
              <a:rPr lang="ru-RU" sz="1900" dirty="0" err="1" smtClean="0"/>
              <a:t>объективті</a:t>
            </a:r>
            <a:r>
              <a:rPr lang="ru-RU" sz="1900" dirty="0" smtClean="0"/>
              <a:t> </a:t>
            </a:r>
            <a:r>
              <a:rPr lang="ru-RU" sz="1900" dirty="0" err="1" smtClean="0"/>
              <a:t>зерттеу</a:t>
            </a:r>
            <a:r>
              <a:rPr lang="ru-RU" sz="1900" dirty="0" smtClean="0"/>
              <a:t>, </a:t>
            </a:r>
            <a:r>
              <a:rPr lang="ru-RU" sz="1900" dirty="0" err="1" smtClean="0"/>
              <a:t>негізгі</a:t>
            </a:r>
            <a:r>
              <a:rPr lang="ru-RU" sz="1900" dirty="0" smtClean="0"/>
              <a:t> </a:t>
            </a:r>
            <a:r>
              <a:rPr lang="ru-RU" sz="1900" dirty="0" err="1" smtClean="0"/>
              <a:t>міндеттері</a:t>
            </a:r>
            <a:r>
              <a:rPr lang="ru-RU" sz="1900" dirty="0" smtClean="0"/>
              <a:t> </a:t>
            </a:r>
            <a:r>
              <a:rPr lang="ru-RU" sz="1900" dirty="0" err="1" smtClean="0"/>
              <a:t>халықтың</a:t>
            </a:r>
            <a:r>
              <a:rPr lang="ru-RU" sz="1900" dirty="0" smtClean="0"/>
              <a:t> </a:t>
            </a:r>
            <a:r>
              <a:rPr lang="ru-RU" sz="1900" dirty="0" err="1" smtClean="0"/>
              <a:t>тарихи</a:t>
            </a:r>
            <a:r>
              <a:rPr lang="ru-RU" sz="1900" dirty="0" smtClean="0"/>
              <a:t> </a:t>
            </a:r>
            <a:r>
              <a:rPr lang="ru-RU" sz="1900" dirty="0" err="1" smtClean="0"/>
              <a:t>жадын</a:t>
            </a:r>
            <a:r>
              <a:rPr lang="ru-RU" sz="1900" dirty="0" smtClean="0"/>
              <a:t> </a:t>
            </a:r>
            <a:r>
              <a:rPr lang="ru-RU" sz="1900" dirty="0" err="1" smtClean="0"/>
              <a:t>жаңғырту</a:t>
            </a:r>
            <a:r>
              <a:rPr lang="ru-RU" sz="1900" dirty="0" smtClean="0"/>
              <a:t>, </a:t>
            </a:r>
            <a:r>
              <a:rPr lang="ru-RU" sz="1900" dirty="0" err="1" smtClean="0"/>
              <a:t>ұлттық</a:t>
            </a:r>
            <a:r>
              <a:rPr lang="ru-RU" sz="1900" dirty="0" smtClean="0"/>
              <a:t> </a:t>
            </a:r>
            <a:r>
              <a:rPr lang="ru-RU" sz="1900" dirty="0" err="1" smtClean="0"/>
              <a:t>сананы</a:t>
            </a:r>
            <a:r>
              <a:rPr lang="ru-RU" sz="1900" dirty="0" smtClean="0"/>
              <a:t> </a:t>
            </a:r>
            <a:r>
              <a:rPr lang="ru-RU" sz="1900" dirty="0" err="1" smtClean="0"/>
              <a:t>және</a:t>
            </a:r>
            <a:r>
              <a:rPr lang="ru-RU" sz="1900" dirty="0" smtClean="0"/>
              <a:t> </a:t>
            </a:r>
            <a:r>
              <a:rPr lang="ru-RU" sz="1900" dirty="0" err="1" smtClean="0"/>
              <a:t>азаматтық</a:t>
            </a:r>
            <a:r>
              <a:rPr lang="ru-RU" sz="1900" dirty="0" smtClean="0"/>
              <a:t> </a:t>
            </a:r>
            <a:r>
              <a:rPr lang="ru-RU" sz="1900" dirty="0" err="1" smtClean="0"/>
              <a:t>бірлікті</a:t>
            </a:r>
            <a:r>
              <a:rPr lang="ru-RU" sz="1900" dirty="0" smtClean="0"/>
              <a:t> </a:t>
            </a:r>
            <a:r>
              <a:rPr lang="ru-RU" sz="1900" dirty="0" err="1" smtClean="0"/>
              <a:t>насихаттау</a:t>
            </a:r>
            <a:r>
              <a:rPr lang="ru-RU" sz="1900" dirty="0" smtClean="0"/>
              <a:t>, </a:t>
            </a:r>
            <a:r>
              <a:rPr lang="ru-RU" sz="1900" dirty="0" err="1" smtClean="0"/>
              <a:t>жастарды</a:t>
            </a:r>
            <a:r>
              <a:rPr lang="ru-RU" sz="1900" dirty="0" smtClean="0"/>
              <a:t> </a:t>
            </a:r>
            <a:r>
              <a:rPr lang="ru-RU" sz="1900" dirty="0" err="1" smtClean="0"/>
              <a:t>отансүйгіштік</a:t>
            </a:r>
            <a:r>
              <a:rPr lang="ru-RU" sz="1900" dirty="0" smtClean="0"/>
              <a:t> пен </a:t>
            </a:r>
            <a:r>
              <a:rPr lang="ru-RU" sz="1900" dirty="0" err="1" smtClean="0"/>
              <a:t>толеранттық</a:t>
            </a:r>
            <a:r>
              <a:rPr lang="ru-RU" sz="1900" dirty="0" smtClean="0"/>
              <a:t> </a:t>
            </a:r>
            <a:r>
              <a:rPr lang="ru-RU" sz="1900" dirty="0" err="1" smtClean="0"/>
              <a:t>рухта</a:t>
            </a:r>
            <a:r>
              <a:rPr lang="ru-RU" sz="1900" dirty="0" smtClean="0"/>
              <a:t> </a:t>
            </a:r>
            <a:r>
              <a:rPr lang="ru-RU" sz="1900" dirty="0" err="1" smtClean="0"/>
              <a:t>тәрбиелеу</a:t>
            </a:r>
            <a:r>
              <a:rPr lang="ru-RU" sz="1900" dirty="0" smtClean="0"/>
              <a:t> </a:t>
            </a:r>
            <a:r>
              <a:rPr lang="ru-RU" sz="1900" dirty="0" err="1" smtClean="0"/>
              <a:t>болып</a:t>
            </a:r>
            <a:r>
              <a:rPr lang="ru-RU" sz="1900" dirty="0" smtClean="0"/>
              <a:t> </a:t>
            </a:r>
            <a:r>
              <a:rPr lang="ru-RU" sz="1900" dirty="0" err="1" smtClean="0"/>
              <a:t>табылатын</a:t>
            </a:r>
            <a:r>
              <a:rPr lang="ru-RU" sz="1900" dirty="0" smtClean="0"/>
              <a:t>  «</a:t>
            </a:r>
            <a:r>
              <a:rPr lang="ru-RU" sz="1900" dirty="0" err="1" smtClean="0"/>
              <a:t>Қазақстанның</a:t>
            </a:r>
            <a:r>
              <a:rPr lang="ru-RU" sz="1900" dirty="0" smtClean="0"/>
              <a:t> </a:t>
            </a:r>
            <a:r>
              <a:rPr lang="ru-RU" sz="1900" dirty="0" err="1" smtClean="0"/>
              <a:t>қазіргі</a:t>
            </a:r>
            <a:r>
              <a:rPr lang="ru-RU" sz="1900" dirty="0" smtClean="0"/>
              <a:t> </a:t>
            </a:r>
            <a:r>
              <a:rPr lang="ru-RU" sz="1900" dirty="0" err="1" smtClean="0"/>
              <a:t>заманғы</a:t>
            </a:r>
            <a:r>
              <a:rPr lang="ru-RU" sz="1900" dirty="0" smtClean="0"/>
              <a:t> </a:t>
            </a:r>
            <a:r>
              <a:rPr lang="ru-RU" sz="1900" dirty="0" err="1" smtClean="0"/>
              <a:t>тарихы</a:t>
            </a:r>
            <a:r>
              <a:rPr lang="ru-RU" sz="1900" dirty="0" smtClean="0"/>
              <a:t>» </a:t>
            </a:r>
            <a:r>
              <a:rPr lang="ru-RU" sz="1900" dirty="0" err="1" smtClean="0"/>
              <a:t>пәнін</a:t>
            </a:r>
            <a:r>
              <a:rPr lang="ru-RU" sz="1900" dirty="0" smtClean="0"/>
              <a:t> </a:t>
            </a:r>
            <a:r>
              <a:rPr lang="ru-RU" sz="1900" dirty="0" err="1" smtClean="0"/>
              <a:t>оқыту</a:t>
            </a:r>
            <a:r>
              <a:rPr lang="ru-RU" sz="1900" dirty="0" smtClean="0"/>
              <a:t> </a:t>
            </a:r>
            <a:r>
              <a:rPr lang="ru-RU" sz="1900" dirty="0" err="1" smtClean="0"/>
              <a:t>көкейкесті</a:t>
            </a:r>
            <a:r>
              <a:rPr lang="ru-RU" sz="1900" dirty="0" smtClean="0"/>
              <a:t> бола </a:t>
            </a:r>
            <a:r>
              <a:rPr lang="ru-RU" sz="1900" dirty="0" err="1" smtClean="0"/>
              <a:t>түсті</a:t>
            </a:r>
            <a:r>
              <a:rPr lang="ru-RU" sz="1900" dirty="0" smtClean="0"/>
              <a:t>. </a:t>
            </a:r>
            <a:r>
              <a:rPr lang="ru-RU" sz="1900" dirty="0" err="1" smtClean="0"/>
              <a:t>Мемлекеттің біртұтас сипатын</a:t>
            </a:r>
            <a:r>
              <a:rPr lang="ru-RU" sz="1900" dirty="0" smtClean="0"/>
              <a:t> </a:t>
            </a:r>
            <a:r>
              <a:rPr lang="ru-RU" sz="1900" dirty="0" err="1" smtClean="0"/>
              <a:t>көрсету, қоғамдық сананы</a:t>
            </a:r>
            <a:r>
              <a:rPr lang="ru-RU" sz="1900" dirty="0" smtClean="0"/>
              <a:t> </a:t>
            </a:r>
            <a:r>
              <a:rPr lang="ru-RU" sz="1900" dirty="0" err="1" smtClean="0"/>
              <a:t>қалыптастыру, ұлттық </a:t>
            </a:r>
            <a:r>
              <a:rPr lang="ru-RU" sz="1900" dirty="0" smtClean="0"/>
              <a:t>идеология, </a:t>
            </a:r>
            <a:r>
              <a:rPr lang="ru-RU" sz="1900" dirty="0" err="1" smtClean="0"/>
              <a:t>азаматтардың жасампаздық белсенділігін</a:t>
            </a:r>
            <a:r>
              <a:rPr lang="ru-RU" sz="1900" dirty="0" smtClean="0"/>
              <a:t> </a:t>
            </a:r>
            <a:r>
              <a:rPr lang="ru-RU" sz="1900" dirty="0" err="1" smtClean="0"/>
              <a:t>дамыту</a:t>
            </a:r>
            <a:r>
              <a:rPr lang="ru-RU" sz="1900" dirty="0" smtClean="0"/>
              <a:t>, </a:t>
            </a:r>
            <a:r>
              <a:rPr lang="ru-RU" sz="1900" dirty="0" err="1" smtClean="0"/>
              <a:t>елдің зияткерлік</a:t>
            </a:r>
            <a:r>
              <a:rPr lang="ru-RU" sz="1900" dirty="0" smtClean="0"/>
              <a:t> </a:t>
            </a:r>
            <a:r>
              <a:rPr lang="ru-RU" sz="1900" dirty="0" err="1" smtClean="0"/>
              <a:t>әлеуетін көтеру </a:t>
            </a:r>
            <a:r>
              <a:rPr lang="ru-RU" sz="1900" dirty="0" smtClean="0"/>
              <a:t>осы </a:t>
            </a:r>
            <a:r>
              <a:rPr lang="ru-RU" sz="1900" dirty="0" err="1" smtClean="0"/>
              <a:t>пән шеңберінде жүзеге асады</a:t>
            </a:r>
            <a:r>
              <a:rPr lang="ru-RU" sz="1900" dirty="0" smtClean="0"/>
              <a:t>. </a:t>
            </a:r>
            <a:r>
              <a:rPr lang="ru-RU" sz="1900" dirty="0" err="1" smtClean="0"/>
              <a:t>Қазақстанның қазіргі заманғы тарихының көп қырлылығы </a:t>
            </a:r>
            <a:r>
              <a:rPr lang="ru-RU" sz="1900" dirty="0" smtClean="0"/>
              <a:t>мен </a:t>
            </a:r>
            <a:r>
              <a:rPr lang="ru-RU" sz="1900" dirty="0" err="1" smtClean="0"/>
              <a:t>тарихи</a:t>
            </a:r>
            <a:r>
              <a:rPr lang="ru-RU" sz="1900" dirty="0" smtClean="0"/>
              <a:t> </a:t>
            </a:r>
            <a:r>
              <a:rPr lang="ru-RU" sz="1900" dirty="0" err="1" smtClean="0"/>
              <a:t>маңызы сонда</a:t>
            </a:r>
            <a:r>
              <a:rPr lang="ru-RU" sz="1900" dirty="0" smtClean="0"/>
              <a:t>, </a:t>
            </a:r>
            <a:r>
              <a:rPr lang="ru-RU" sz="1900" dirty="0" err="1" smtClean="0"/>
              <a:t>бұл пән қазақстандық біртұтастықты орнықтырушы</a:t>
            </a:r>
            <a:r>
              <a:rPr lang="ru-RU" sz="1900" dirty="0" smtClean="0"/>
              <a:t>, </a:t>
            </a:r>
            <a:r>
              <a:rPr lang="ru-RU" sz="1900" dirty="0" err="1" smtClean="0"/>
              <a:t>Мәңгілік </a:t>
            </a:r>
            <a:r>
              <a:rPr lang="ru-RU" sz="1900" dirty="0" smtClean="0"/>
              <a:t>ел </a:t>
            </a:r>
            <a:r>
              <a:rPr lang="ru-RU" sz="1900" dirty="0" err="1" smtClean="0"/>
              <a:t>құруды ғасырлар бойы</a:t>
            </a:r>
            <a:r>
              <a:rPr lang="ru-RU" sz="1900" dirty="0" smtClean="0"/>
              <a:t> </a:t>
            </a:r>
            <a:r>
              <a:rPr lang="ru-RU" sz="1900" dirty="0" err="1" smtClean="0"/>
              <a:t>армандаған халқымыздың өршіл рухының идеялық негізі</a:t>
            </a:r>
            <a:r>
              <a:rPr lang="ru-RU" sz="1900" dirty="0" smtClean="0"/>
              <a:t>. </a:t>
            </a:r>
            <a:r>
              <a:rPr lang="ru-RU" sz="1900" dirty="0" err="1" smtClean="0"/>
              <a:t>Осыған байланысты</a:t>
            </a:r>
            <a:r>
              <a:rPr lang="ru-RU" sz="1900" dirty="0" smtClean="0"/>
              <a:t> </a:t>
            </a:r>
            <a:r>
              <a:rPr lang="ru-RU" sz="1900" dirty="0" err="1" smtClean="0"/>
              <a:t>ол</a:t>
            </a:r>
            <a:r>
              <a:rPr lang="ru-RU" sz="1900" dirty="0" smtClean="0"/>
              <a:t> </a:t>
            </a:r>
            <a:r>
              <a:rPr lang="ru-RU" sz="1900" dirty="0" err="1" smtClean="0"/>
              <a:t>мемлекеттік</a:t>
            </a:r>
            <a:r>
              <a:rPr lang="ru-RU" sz="1900" dirty="0" smtClean="0"/>
              <a:t> </a:t>
            </a:r>
            <a:r>
              <a:rPr lang="ru-RU" sz="1900" dirty="0" err="1" smtClean="0"/>
              <a:t>маңызы </a:t>
            </a:r>
            <a:r>
              <a:rPr lang="ru-RU" sz="1900" dirty="0" smtClean="0"/>
              <a:t>бар </a:t>
            </a:r>
            <a:r>
              <a:rPr lang="ru-RU" sz="1900" dirty="0" err="1" smtClean="0"/>
              <a:t>оқу пәні болып</a:t>
            </a:r>
            <a:r>
              <a:rPr lang="ru-RU" sz="1900" dirty="0" smtClean="0"/>
              <a:t> </a:t>
            </a:r>
            <a:r>
              <a:rPr lang="ru-RU" sz="1900" dirty="0" err="1" smtClean="0"/>
              <a:t>табылады</a:t>
            </a:r>
            <a:r>
              <a:rPr lang="ru-RU" sz="1900" dirty="0" smtClean="0"/>
              <a:t>. </a:t>
            </a:r>
            <a:r>
              <a:rPr lang="ru-RU" sz="1900" dirty="0" err="1" smtClean="0"/>
              <a:t>Міне</a:t>
            </a:r>
            <a:r>
              <a:rPr lang="ru-RU" sz="1900" dirty="0" smtClean="0"/>
              <a:t>, </a:t>
            </a:r>
            <a:r>
              <a:rPr lang="ru-RU" sz="1900" dirty="0" err="1" smtClean="0"/>
              <a:t>сондықтан </a:t>
            </a:r>
            <a:r>
              <a:rPr lang="ru-RU" sz="1900" dirty="0" smtClean="0"/>
              <a:t>да </a:t>
            </a:r>
            <a:r>
              <a:rPr lang="ru-RU" sz="1900" dirty="0" err="1" smtClean="0"/>
              <a:t>бұл пән барлық мамандықтар бойынша</a:t>
            </a:r>
            <a:r>
              <a:rPr lang="ru-RU" sz="1900" dirty="0" smtClean="0"/>
              <a:t> </a:t>
            </a:r>
            <a:r>
              <a:rPr lang="ru-RU" sz="1900" dirty="0" err="1" smtClean="0"/>
              <a:t>еліміздің жоғары оқу орындарының оқу </a:t>
            </a:r>
            <a:r>
              <a:rPr lang="ru-RU" sz="1900" dirty="0" smtClean="0"/>
              <a:t>– </a:t>
            </a:r>
            <a:r>
              <a:rPr lang="ru-RU" sz="1900" dirty="0" err="1" smtClean="0"/>
              <a:t>әдістемелік жоспарларына</a:t>
            </a:r>
            <a:r>
              <a:rPr lang="ru-RU" sz="1900" dirty="0" smtClean="0"/>
              <a:t> </a:t>
            </a:r>
            <a:r>
              <a:rPr lang="ru-RU" sz="1900" dirty="0" err="1" smtClean="0"/>
              <a:t>енгізілген</a:t>
            </a:r>
            <a:r>
              <a:rPr lang="ru-RU" sz="1900" dirty="0" smtClean="0"/>
              <a:t>. </a:t>
            </a:r>
            <a:r>
              <a:rPr lang="ru-RU" sz="1900" dirty="0" err="1" smtClean="0"/>
              <a:t>Республикадағы</a:t>
            </a:r>
            <a:r>
              <a:rPr lang="ru-RU" sz="1900" dirty="0" smtClean="0"/>
              <a:t> ЖОО-</a:t>
            </a:r>
            <a:r>
              <a:rPr lang="ru-RU" sz="1900" dirty="0" err="1" smtClean="0"/>
              <a:t>ның</a:t>
            </a:r>
            <a:r>
              <a:rPr lang="ru-RU" sz="1900" dirty="0" smtClean="0"/>
              <a:t> </a:t>
            </a:r>
            <a:r>
              <a:rPr lang="ru-RU" sz="1900" dirty="0" err="1" smtClean="0"/>
              <a:t>тарих</a:t>
            </a:r>
            <a:r>
              <a:rPr lang="ru-RU" sz="1900" dirty="0" smtClean="0"/>
              <a:t> </a:t>
            </a:r>
            <a:r>
              <a:rPr lang="ru-RU" sz="1900" dirty="0" err="1" smtClean="0"/>
              <a:t>емес</a:t>
            </a:r>
            <a:r>
              <a:rPr lang="ru-RU" sz="1900" dirty="0" smtClean="0"/>
              <a:t> </a:t>
            </a:r>
            <a:r>
              <a:rPr lang="ru-RU" sz="1900" dirty="0" err="1" smtClean="0"/>
              <a:t>факультеттері</a:t>
            </a:r>
            <a:r>
              <a:rPr lang="ru-RU" sz="1900" dirty="0" smtClean="0"/>
              <a:t> </a:t>
            </a:r>
            <a:r>
              <a:rPr lang="ru-RU" sz="1900" dirty="0" err="1" smtClean="0"/>
              <a:t>үшін</a:t>
            </a:r>
            <a:r>
              <a:rPr lang="ru-RU" sz="1900" dirty="0" smtClean="0"/>
              <a:t> «</a:t>
            </a:r>
            <a:r>
              <a:rPr lang="ru-RU" sz="1900" dirty="0" err="1" smtClean="0"/>
              <a:t>Қазақстанның</a:t>
            </a:r>
            <a:r>
              <a:rPr lang="ru-RU" sz="1900" dirty="0" smtClean="0"/>
              <a:t> </a:t>
            </a:r>
            <a:r>
              <a:rPr lang="ru-RU" sz="1900" dirty="0" err="1" smtClean="0"/>
              <a:t>қазіргі</a:t>
            </a:r>
            <a:r>
              <a:rPr lang="ru-RU" sz="1900" dirty="0" smtClean="0"/>
              <a:t> </a:t>
            </a:r>
            <a:r>
              <a:rPr lang="ru-RU" sz="1900" dirty="0" err="1" smtClean="0"/>
              <a:t>заманғы</a:t>
            </a:r>
            <a:r>
              <a:rPr lang="ru-RU" sz="1900" dirty="0" smtClean="0"/>
              <a:t> </a:t>
            </a:r>
            <a:r>
              <a:rPr lang="ru-RU" sz="1900" dirty="0" err="1" smtClean="0"/>
              <a:t>тарихы</a:t>
            </a:r>
            <a:r>
              <a:rPr lang="ru-RU" sz="1900" dirty="0" smtClean="0"/>
              <a:t>» </a:t>
            </a:r>
            <a:r>
              <a:rPr lang="ru-RU" sz="1900" dirty="0" err="1" smtClean="0"/>
              <a:t>пәнінің</a:t>
            </a:r>
            <a:r>
              <a:rPr lang="ru-RU" sz="1900" dirty="0" smtClean="0"/>
              <a:t> </a:t>
            </a:r>
            <a:r>
              <a:rPr lang="ru-RU" sz="1900" dirty="0" err="1" smtClean="0"/>
              <a:t>негізгі</a:t>
            </a:r>
            <a:r>
              <a:rPr lang="ru-RU" sz="1900" dirty="0" smtClean="0"/>
              <a:t> </a:t>
            </a:r>
            <a:r>
              <a:rPr lang="ru-RU" sz="1900" dirty="0" err="1" smtClean="0"/>
              <a:t>мақсаты</a:t>
            </a:r>
            <a:r>
              <a:rPr lang="ru-RU" sz="1900" dirty="0" smtClean="0"/>
              <a:t> – </a:t>
            </a:r>
            <a:r>
              <a:rPr lang="ru-RU" sz="1900" dirty="0" err="1" smtClean="0"/>
              <a:t>отандық</a:t>
            </a:r>
            <a:r>
              <a:rPr lang="ru-RU" sz="1900" dirty="0" smtClean="0"/>
              <a:t> </a:t>
            </a:r>
            <a:r>
              <a:rPr lang="ru-RU" sz="1900" dirty="0" err="1" smtClean="0"/>
              <a:t>тарихтағы</a:t>
            </a:r>
            <a:r>
              <a:rPr lang="ru-RU" sz="1900" dirty="0" smtClean="0"/>
              <a:t> </a:t>
            </a:r>
            <a:r>
              <a:rPr lang="ru-RU" sz="1900" dirty="0" err="1" smtClean="0"/>
              <a:t>негізгі</a:t>
            </a:r>
            <a:r>
              <a:rPr lang="ru-RU" sz="1900" dirty="0" smtClean="0"/>
              <a:t> </a:t>
            </a:r>
            <a:r>
              <a:rPr lang="ru-RU" sz="1900" dirty="0" err="1" smtClean="0"/>
              <a:t>оқиғалардың</a:t>
            </a:r>
            <a:r>
              <a:rPr lang="ru-RU" sz="1900" dirty="0" smtClean="0"/>
              <a:t> </a:t>
            </a:r>
            <a:r>
              <a:rPr lang="ru-RU" sz="1900" dirty="0" err="1" smtClean="0"/>
              <a:t>мазмұны</a:t>
            </a:r>
            <a:r>
              <a:rPr lang="ru-RU" sz="1900" dirty="0" smtClean="0"/>
              <a:t> </a:t>
            </a:r>
            <a:r>
              <a:rPr lang="ru-RU" sz="1900" dirty="0" err="1" smtClean="0"/>
              <a:t>туралы</a:t>
            </a:r>
            <a:r>
              <a:rPr lang="ru-RU" sz="1900" dirty="0" smtClean="0"/>
              <a:t> </a:t>
            </a:r>
            <a:r>
              <a:rPr lang="ru-RU" sz="1900" dirty="0" err="1" smtClean="0"/>
              <a:t>ғылыми</a:t>
            </a:r>
            <a:r>
              <a:rPr lang="ru-RU" sz="1900" dirty="0" smtClean="0"/>
              <a:t> </a:t>
            </a:r>
            <a:r>
              <a:rPr lang="ru-RU" sz="1900" dirty="0" err="1" smtClean="0"/>
              <a:t>дәлелденген</a:t>
            </a:r>
            <a:r>
              <a:rPr lang="ru-RU" sz="1900" dirty="0" smtClean="0"/>
              <a:t> </a:t>
            </a:r>
            <a:r>
              <a:rPr lang="ru-RU" sz="1900" dirty="0" err="1" smtClean="0"/>
              <a:t>фактілер</a:t>
            </a:r>
            <a:r>
              <a:rPr lang="ru-RU" sz="1900" dirty="0" smtClean="0"/>
              <a:t> </a:t>
            </a:r>
            <a:r>
              <a:rPr lang="ru-RU" sz="1900" dirty="0" err="1" smtClean="0"/>
              <a:t>негізінде</a:t>
            </a:r>
            <a:r>
              <a:rPr lang="ru-RU" sz="1900" dirty="0" smtClean="0"/>
              <a:t> </a:t>
            </a:r>
            <a:r>
              <a:rPr lang="ru-RU" sz="1900" dirty="0" err="1" smtClean="0"/>
              <a:t>міндетті</a:t>
            </a:r>
            <a:r>
              <a:rPr lang="ru-RU" sz="1900" dirty="0" smtClean="0"/>
              <a:t> </a:t>
            </a:r>
            <a:r>
              <a:rPr lang="ru-RU" sz="1900" dirty="0" err="1" smtClean="0"/>
              <a:t>толық</a:t>
            </a:r>
            <a:r>
              <a:rPr lang="ru-RU" sz="1900" dirty="0" smtClean="0"/>
              <a:t> </a:t>
            </a:r>
            <a:r>
              <a:rPr lang="ru-RU" sz="1900" dirty="0" err="1" smtClean="0"/>
              <a:t>білім</a:t>
            </a:r>
            <a:r>
              <a:rPr lang="ru-RU" sz="1900" dirty="0" smtClean="0"/>
              <a:t> беру, </a:t>
            </a:r>
            <a:r>
              <a:rPr lang="ru-RU" sz="1900" dirty="0" err="1" smtClean="0"/>
              <a:t>тарихи-мәдени</a:t>
            </a:r>
            <a:r>
              <a:rPr lang="ru-RU" sz="1900" dirty="0" smtClean="0"/>
              <a:t> </a:t>
            </a:r>
            <a:r>
              <a:rPr lang="ru-RU" sz="1900" dirty="0" err="1" smtClean="0"/>
              <a:t>дамудың</a:t>
            </a:r>
            <a:r>
              <a:rPr lang="ru-RU" sz="1900" dirty="0" smtClean="0"/>
              <a:t> </a:t>
            </a:r>
            <a:r>
              <a:rPr lang="ru-RU" sz="1900" dirty="0" err="1" smtClean="0"/>
              <a:t>үздіксіздігі</a:t>
            </a:r>
            <a:r>
              <a:rPr lang="ru-RU" sz="1900" dirty="0" smtClean="0"/>
              <a:t> мен </a:t>
            </a:r>
            <a:r>
              <a:rPr lang="ru-RU" sz="1900" dirty="0" err="1" smtClean="0"/>
              <a:t>сабақтастығын</a:t>
            </a:r>
            <a:r>
              <a:rPr lang="ru-RU" sz="1900" dirty="0" smtClean="0"/>
              <a:t> </a:t>
            </a:r>
            <a:r>
              <a:rPr lang="ru-RU" sz="1900" dirty="0" err="1" smtClean="0"/>
              <a:t>дәлелді</a:t>
            </a:r>
            <a:r>
              <a:rPr lang="ru-RU" sz="1900" dirty="0" smtClean="0"/>
              <a:t> </a:t>
            </a:r>
            <a:r>
              <a:rPr lang="ru-RU" sz="1900" dirty="0" err="1" smtClean="0"/>
              <a:t>көрсету</a:t>
            </a:r>
            <a:r>
              <a:rPr lang="ru-RU" sz="1900" dirty="0" smtClean="0"/>
              <a:t>, </a:t>
            </a:r>
            <a:r>
              <a:rPr lang="ru-RU" sz="1900" dirty="0" err="1" smtClean="0"/>
              <a:t>рухани</a:t>
            </a:r>
            <a:r>
              <a:rPr lang="ru-RU" sz="1900" dirty="0" smtClean="0"/>
              <a:t> </a:t>
            </a:r>
            <a:r>
              <a:rPr lang="ru-RU" sz="1900" dirty="0" err="1" smtClean="0"/>
              <a:t>мұрагерліктің</a:t>
            </a:r>
            <a:r>
              <a:rPr lang="ru-RU" sz="1900" dirty="0" smtClean="0"/>
              <a:t> </a:t>
            </a:r>
            <a:r>
              <a:rPr lang="ru-RU" sz="1900" dirty="0" err="1" smtClean="0"/>
              <a:t>терең</a:t>
            </a:r>
            <a:r>
              <a:rPr lang="ru-RU" sz="1900" dirty="0" smtClean="0"/>
              <a:t> </a:t>
            </a:r>
            <a:r>
              <a:rPr lang="ru-RU" sz="1900" dirty="0" err="1" smtClean="0"/>
              <a:t>тамырларын</a:t>
            </a:r>
            <a:r>
              <a:rPr lang="ru-RU" sz="1900" dirty="0" smtClean="0"/>
              <a:t>, </a:t>
            </a:r>
            <a:r>
              <a:rPr lang="ru-RU" sz="1900" dirty="0" err="1" smtClean="0"/>
              <a:t>бұрынғы</a:t>
            </a:r>
            <a:r>
              <a:rPr lang="ru-RU" sz="1900" dirty="0" smtClean="0"/>
              <a:t> </a:t>
            </a:r>
            <a:r>
              <a:rPr lang="ru-RU" sz="1900" dirty="0" err="1" smtClean="0"/>
              <a:t>ұрпақтың</a:t>
            </a:r>
            <a:r>
              <a:rPr lang="ru-RU" sz="1900" dirty="0" smtClean="0"/>
              <a:t> </a:t>
            </a:r>
            <a:r>
              <a:rPr lang="ru-RU" sz="1900" dirty="0" err="1" smtClean="0"/>
              <a:t>қажырлы</a:t>
            </a:r>
            <a:r>
              <a:rPr lang="ru-RU" sz="1900" dirty="0" smtClean="0"/>
              <a:t> </a:t>
            </a:r>
            <a:r>
              <a:rPr lang="ru-RU" sz="1900" dirty="0" err="1" smtClean="0"/>
              <a:t>еңбегін</a:t>
            </a:r>
            <a:r>
              <a:rPr lang="ru-RU" sz="1900" dirty="0" smtClean="0"/>
              <a:t>, </a:t>
            </a:r>
            <a:r>
              <a:rPr lang="ru-RU" sz="1900" dirty="0" err="1" smtClean="0"/>
              <a:t>халықтың</a:t>
            </a:r>
            <a:r>
              <a:rPr lang="ru-RU" sz="1900" dirty="0" smtClean="0"/>
              <a:t> </a:t>
            </a:r>
            <a:r>
              <a:rPr lang="ru-RU" sz="1900" dirty="0" err="1" smtClean="0"/>
              <a:t>жеке</a:t>
            </a:r>
            <a:r>
              <a:rPr lang="ru-RU" sz="1900" dirty="0" smtClean="0"/>
              <a:t> </a:t>
            </a:r>
            <a:r>
              <a:rPr lang="ru-RU" sz="1900" dirty="0" err="1" smtClean="0"/>
              <a:t>тұлғаларын</a:t>
            </a:r>
            <a:r>
              <a:rPr lang="ru-RU" sz="1900" dirty="0" smtClean="0"/>
              <a:t>, </a:t>
            </a:r>
            <a:r>
              <a:rPr lang="ru-RU" sz="1900" dirty="0" err="1" smtClean="0"/>
              <a:t>тарихи</a:t>
            </a:r>
            <a:r>
              <a:rPr lang="ru-RU" sz="1900" dirty="0" smtClean="0"/>
              <a:t> </a:t>
            </a:r>
            <a:r>
              <a:rPr lang="ru-RU" sz="1900" dirty="0" err="1" smtClean="0"/>
              <a:t>тәжірибені</a:t>
            </a:r>
            <a:r>
              <a:rPr lang="ru-RU" sz="1900" dirty="0" smtClean="0"/>
              <a:t> </a:t>
            </a:r>
            <a:r>
              <a:rPr lang="ru-RU" sz="1900" dirty="0" err="1" smtClean="0"/>
              <a:t>және</a:t>
            </a:r>
            <a:r>
              <a:rPr lang="ru-RU" sz="1900" dirty="0" smtClean="0"/>
              <a:t> </a:t>
            </a:r>
            <a:r>
              <a:rPr lang="ru-RU" sz="1900" dirty="0" err="1" smtClean="0"/>
              <a:t>ұлттық</a:t>
            </a:r>
            <a:r>
              <a:rPr lang="ru-RU" sz="1900" dirty="0" smtClean="0"/>
              <a:t> </a:t>
            </a:r>
            <a:r>
              <a:rPr lang="ru-RU" sz="1900" dirty="0" err="1" smtClean="0"/>
              <a:t>дәстүрлерді</a:t>
            </a:r>
            <a:r>
              <a:rPr lang="ru-RU" sz="1900" dirty="0" smtClean="0"/>
              <a:t> </a:t>
            </a:r>
            <a:r>
              <a:rPr lang="ru-RU" sz="1900" dirty="0" err="1" smtClean="0"/>
              <a:t>құрметтейтін</a:t>
            </a:r>
            <a:r>
              <a:rPr lang="ru-RU" sz="1900" dirty="0" smtClean="0"/>
              <a:t> </a:t>
            </a:r>
            <a:r>
              <a:rPr lang="ru-RU" sz="1900" dirty="0" err="1" smtClean="0"/>
              <a:t>жастардың</a:t>
            </a:r>
            <a:r>
              <a:rPr lang="ru-RU" sz="1900" dirty="0" smtClean="0"/>
              <a:t> </a:t>
            </a:r>
            <a:r>
              <a:rPr lang="ru-RU" sz="1900" dirty="0" err="1" smtClean="0"/>
              <a:t>ұстанымын</a:t>
            </a:r>
            <a:r>
              <a:rPr lang="ru-RU" sz="1900" dirty="0" smtClean="0"/>
              <a:t> </a:t>
            </a:r>
            <a:r>
              <a:rPr lang="ru-RU" sz="1900" dirty="0" err="1" smtClean="0"/>
              <a:t>қалыптастыру</a:t>
            </a:r>
            <a:r>
              <a:rPr lang="ru-RU" sz="19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err="1"/>
              <a:t>Елбасы</a:t>
            </a:r>
            <a:r>
              <a:rPr lang="ru-RU" sz="1900" dirty="0"/>
              <a:t> </a:t>
            </a:r>
            <a:r>
              <a:rPr lang="ru-RU" sz="1900" dirty="0" err="1"/>
              <a:t>Н.Ә.Назарбаевтың</a:t>
            </a:r>
            <a:r>
              <a:rPr lang="ru-RU" sz="1900" dirty="0"/>
              <a:t> </a:t>
            </a:r>
            <a:r>
              <a:rPr lang="ru-RU" sz="1900" dirty="0" err="1"/>
              <a:t>әр</a:t>
            </a:r>
            <a:r>
              <a:rPr lang="ru-RU" sz="1900" dirty="0"/>
              <a:t> </a:t>
            </a:r>
            <a:r>
              <a:rPr lang="ru-RU" sz="1900" dirty="0" err="1"/>
              <a:t>жылдардағы</a:t>
            </a:r>
            <a:r>
              <a:rPr lang="ru-RU" sz="1900" dirty="0"/>
              <a:t> </a:t>
            </a:r>
            <a:r>
              <a:rPr lang="ru-RU" sz="1900" dirty="0" err="1"/>
              <a:t>халыққа</a:t>
            </a:r>
            <a:r>
              <a:rPr lang="ru-RU" sz="1900" dirty="0"/>
              <a:t> </a:t>
            </a:r>
            <a:r>
              <a:rPr lang="ru-RU" sz="1900" dirty="0" err="1"/>
              <a:t>арналған</a:t>
            </a:r>
            <a:r>
              <a:rPr lang="ru-RU" sz="1900" dirty="0"/>
              <a:t> </a:t>
            </a:r>
            <a:r>
              <a:rPr lang="ru-RU" sz="1900" dirty="0" err="1"/>
              <a:t>Жолдаулары</a:t>
            </a:r>
            <a:r>
              <a:rPr lang="ru-RU" sz="1900" dirty="0"/>
              <a:t> </a:t>
            </a:r>
            <a:r>
              <a:rPr lang="ru-RU" sz="1900" dirty="0" err="1"/>
              <a:t>негізінде</a:t>
            </a:r>
            <a:r>
              <a:rPr lang="ru-RU" sz="1900" dirty="0"/>
              <a:t> </a:t>
            </a:r>
            <a:r>
              <a:rPr lang="ru-RU" sz="1900" dirty="0" err="1"/>
              <a:t>қалыптасқан</a:t>
            </a:r>
            <a:r>
              <a:rPr lang="ru-RU" sz="1900" dirty="0"/>
              <a:t> </a:t>
            </a:r>
            <a:r>
              <a:rPr lang="ru-RU" sz="1900" dirty="0" err="1"/>
              <a:t>стратегиялық</a:t>
            </a:r>
            <a:r>
              <a:rPr lang="ru-RU" sz="1900" dirty="0"/>
              <a:t> </a:t>
            </a:r>
            <a:r>
              <a:rPr lang="ru-RU" sz="1900" dirty="0" err="1"/>
              <a:t>міндеттерді</a:t>
            </a:r>
            <a:r>
              <a:rPr lang="ru-RU" sz="1900" dirty="0"/>
              <a:t>, «</a:t>
            </a:r>
            <a:r>
              <a:rPr lang="ru-RU" sz="1900" dirty="0" err="1"/>
              <a:t>Қазақстан</a:t>
            </a:r>
            <a:r>
              <a:rPr lang="ru-RU" sz="1900" dirty="0"/>
              <a:t> </a:t>
            </a:r>
            <a:r>
              <a:rPr lang="ru-RU" sz="1900" dirty="0" err="1"/>
              <a:t>Республикасындағы</a:t>
            </a:r>
            <a:r>
              <a:rPr lang="ru-RU" sz="1900" dirty="0"/>
              <a:t> </a:t>
            </a:r>
            <a:r>
              <a:rPr lang="ru-RU" sz="1900" dirty="0" err="1"/>
              <a:t>тарихи</a:t>
            </a:r>
            <a:r>
              <a:rPr lang="ru-RU" sz="1900" dirty="0"/>
              <a:t> </a:t>
            </a:r>
            <a:r>
              <a:rPr lang="ru-RU" sz="1900" dirty="0" err="1"/>
              <a:t>сананы</a:t>
            </a:r>
            <a:r>
              <a:rPr lang="ru-RU" sz="1900" dirty="0"/>
              <a:t> </a:t>
            </a:r>
            <a:r>
              <a:rPr lang="ru-RU" sz="1900" dirty="0" err="1"/>
              <a:t>қалыптастыру</a:t>
            </a:r>
            <a:r>
              <a:rPr lang="ru-RU" sz="1900" dirty="0"/>
              <a:t> </a:t>
            </a:r>
            <a:r>
              <a:rPr lang="ru-RU" sz="1900" dirty="0" err="1"/>
              <a:t>тұжырымдамасын</a:t>
            </a:r>
            <a:r>
              <a:rPr lang="ru-RU" sz="1900" dirty="0"/>
              <a:t>» </a:t>
            </a:r>
            <a:r>
              <a:rPr lang="ru-RU" sz="1900" dirty="0" err="1"/>
              <a:t>және</a:t>
            </a:r>
            <a:r>
              <a:rPr lang="ru-RU" sz="1900" dirty="0"/>
              <a:t> </a:t>
            </a:r>
            <a:r>
              <a:rPr lang="ru-RU" sz="1900" dirty="0" err="1"/>
              <a:t>т.б</a:t>
            </a:r>
            <a:r>
              <a:rPr lang="ru-RU" sz="1900" dirty="0"/>
              <a:t>. </a:t>
            </a:r>
            <a:r>
              <a:rPr lang="ru-RU" sz="1900" dirty="0" err="1"/>
              <a:t>маңызды</a:t>
            </a:r>
            <a:r>
              <a:rPr lang="ru-RU" sz="1900" dirty="0"/>
              <a:t> </a:t>
            </a:r>
            <a:r>
              <a:rPr lang="ru-RU" sz="1900" dirty="0" err="1"/>
              <a:t>құжаттарды</a:t>
            </a:r>
            <a:r>
              <a:rPr lang="ru-RU" sz="1900" dirty="0"/>
              <a:t> </a:t>
            </a:r>
            <a:r>
              <a:rPr lang="ru-RU" sz="1900" dirty="0" err="1"/>
              <a:t>басшылыққа</a:t>
            </a:r>
            <a:r>
              <a:rPr lang="ru-RU" sz="1900" dirty="0"/>
              <a:t> </a:t>
            </a:r>
            <a:r>
              <a:rPr lang="ru-RU" sz="1900" dirty="0" err="1"/>
              <a:t>алып</a:t>
            </a:r>
            <a:r>
              <a:rPr lang="ru-RU" sz="1900" dirty="0"/>
              <a:t>, </a:t>
            </a:r>
            <a:r>
              <a:rPr lang="ru-RU" sz="1900" dirty="0" err="1"/>
              <a:t>тарих</a:t>
            </a:r>
            <a:r>
              <a:rPr lang="ru-RU" sz="1900" dirty="0"/>
              <a:t> </a:t>
            </a:r>
            <a:r>
              <a:rPr lang="ru-RU" sz="1900" dirty="0" err="1"/>
              <a:t>ғылымындағы</a:t>
            </a:r>
            <a:r>
              <a:rPr lang="ru-RU" sz="1900" dirty="0"/>
              <a:t> </a:t>
            </a:r>
            <a:r>
              <a:rPr lang="ru-RU" sz="1900" dirty="0" err="1"/>
              <a:t>жетістіктер</a:t>
            </a:r>
            <a:r>
              <a:rPr lang="ru-RU" sz="1900" dirty="0"/>
              <a:t> мен </a:t>
            </a:r>
            <a:r>
              <a:rPr lang="ru-RU" sz="1900" dirty="0" err="1"/>
              <a:t>жаңалықтарды</a:t>
            </a:r>
            <a:r>
              <a:rPr lang="ru-RU" sz="1900" dirty="0"/>
              <a:t>, </a:t>
            </a:r>
            <a:r>
              <a:rPr lang="ru-RU" sz="1900" dirty="0" err="1"/>
              <a:t>заманауи</a:t>
            </a:r>
            <a:r>
              <a:rPr lang="ru-RU" sz="1900" dirty="0"/>
              <a:t> </a:t>
            </a:r>
            <a:r>
              <a:rPr lang="ru-RU" sz="1900" dirty="0" err="1"/>
              <a:t>тарихи</a:t>
            </a:r>
            <a:r>
              <a:rPr lang="ru-RU" sz="1900" dirty="0"/>
              <a:t> </a:t>
            </a:r>
            <a:r>
              <a:rPr lang="ru-RU" sz="1900" dirty="0" err="1"/>
              <a:t>ақпаратты</a:t>
            </a:r>
            <a:r>
              <a:rPr lang="ru-RU" sz="1900" dirty="0"/>
              <a:t> </a:t>
            </a:r>
            <a:r>
              <a:rPr lang="ru-RU" sz="1900" dirty="0" err="1"/>
              <a:t>ұғындыру</a:t>
            </a:r>
            <a:r>
              <a:rPr lang="ru-RU" sz="1900" dirty="0"/>
              <a:t>.</a:t>
            </a:r>
            <a:endParaRPr lang="ru-RU" sz="1900" dirty="0" smtClean="0"/>
          </a:p>
          <a:p>
            <a:pPr algn="just">
              <a:buNone/>
            </a:pPr>
            <a:endParaRPr lang="ru-RU" sz="17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600" dirty="0" smtClean="0"/>
              <a:t>3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400" dirty="0" smtClean="0"/>
              <a:t>              </a:t>
            </a:r>
            <a:r>
              <a:rPr lang="ru-RU" sz="3400" dirty="0" err="1" smtClean="0"/>
              <a:t>Студенттерге</a:t>
            </a:r>
            <a:r>
              <a:rPr lang="ru-RU" sz="3400" dirty="0" smtClean="0"/>
              <a:t> </a:t>
            </a:r>
            <a:r>
              <a:rPr lang="ru-RU" sz="3400" dirty="0" err="1" smtClean="0"/>
              <a:t>отандық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тарихтың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негізгі</a:t>
            </a:r>
            <a:r>
              <a:rPr lang="ru-RU" sz="3400" dirty="0" smtClean="0"/>
              <a:t> </a:t>
            </a:r>
            <a:r>
              <a:rPr lang="ru-RU" sz="3400" dirty="0" err="1" smtClean="0"/>
              <a:t>мәселелерін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терең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</a:t>
            </a:r>
            <a:r>
              <a:rPr lang="ru-RU" sz="3400" dirty="0" smtClean="0"/>
              <a:t> </a:t>
            </a:r>
            <a:r>
              <a:rPr lang="ru-RU" sz="3400" dirty="0" err="1" smtClean="0"/>
              <a:t>тұтастай</a:t>
            </a:r>
            <a:r>
              <a:rPr lang="ru-RU" sz="3400" dirty="0" smtClean="0"/>
              <a:t> </a:t>
            </a:r>
            <a:r>
              <a:rPr lang="ru-RU" sz="3400" dirty="0" err="1" smtClean="0"/>
              <a:t>қабылдауға</a:t>
            </a:r>
            <a:r>
              <a:rPr lang="ru-RU" sz="3400" dirty="0" smtClean="0"/>
              <a:t> </a:t>
            </a:r>
            <a:r>
              <a:rPr lang="ru-RU" sz="3400" dirty="0" err="1" smtClean="0"/>
              <a:t>көмектесіп</a:t>
            </a:r>
            <a:r>
              <a:rPr lang="ru-RU" sz="3400" dirty="0" smtClean="0"/>
              <a:t>, </a:t>
            </a:r>
            <a:r>
              <a:rPr lang="ru-RU" sz="3400" dirty="0" err="1" smtClean="0"/>
              <a:t>фактілер</a:t>
            </a:r>
            <a:r>
              <a:rPr lang="ru-RU" sz="3400" dirty="0" smtClean="0"/>
              <a:t>, </a:t>
            </a:r>
            <a:r>
              <a:rPr lang="ru-RU" sz="3400" dirty="0" err="1" smtClean="0"/>
              <a:t>дәлелдерге</a:t>
            </a:r>
            <a:r>
              <a:rPr lang="ru-RU" sz="3400" dirty="0" smtClean="0"/>
              <a:t>, </a:t>
            </a:r>
            <a:r>
              <a:rPr lang="ru-RU" sz="3400" dirty="0" err="1" smtClean="0"/>
              <a:t>жазба</a:t>
            </a:r>
            <a:r>
              <a:rPr lang="ru-RU" sz="3400" dirty="0" smtClean="0"/>
              <a:t>, </a:t>
            </a:r>
            <a:r>
              <a:rPr lang="ru-RU" sz="3400" dirty="0" err="1" smtClean="0"/>
              <a:t>археологиялық</a:t>
            </a:r>
            <a:r>
              <a:rPr lang="ru-RU" sz="3400" dirty="0" smtClean="0"/>
              <a:t> </a:t>
            </a:r>
            <a:r>
              <a:rPr lang="ru-RU" sz="3400" dirty="0" err="1" smtClean="0"/>
              <a:t>деректерге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</a:t>
            </a:r>
            <a:r>
              <a:rPr lang="ru-RU" sz="3400" dirty="0" smtClean="0"/>
              <a:t> </a:t>
            </a:r>
            <a:r>
              <a:rPr lang="ru-RU" sz="3400" dirty="0" err="1" smtClean="0"/>
              <a:t>ғылыми</a:t>
            </a:r>
            <a:r>
              <a:rPr lang="ru-RU" sz="3400" dirty="0" smtClean="0"/>
              <a:t> </a:t>
            </a:r>
            <a:r>
              <a:rPr lang="ru-RU" sz="3400" dirty="0" err="1" smtClean="0"/>
              <a:t>талдауға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негізделген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</a:t>
            </a:r>
            <a:r>
              <a:rPr lang="ru-RU" sz="3400" dirty="0" smtClean="0"/>
              <a:t> </a:t>
            </a:r>
            <a:r>
              <a:rPr lang="ru-RU" sz="3400" dirty="0" err="1" smtClean="0"/>
              <a:t>шынайы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тарихты</a:t>
            </a:r>
            <a:r>
              <a:rPr lang="ru-RU" sz="3400" dirty="0" smtClean="0"/>
              <a:t> </a:t>
            </a:r>
            <a:r>
              <a:rPr lang="ru-RU" sz="3400" dirty="0" err="1" smtClean="0"/>
              <a:t>бұрмалаулардан</a:t>
            </a:r>
            <a:r>
              <a:rPr lang="ru-RU" sz="3400" dirty="0" smtClean="0"/>
              <a:t> </a:t>
            </a:r>
            <a:r>
              <a:rPr lang="ru-RU" sz="3400" dirty="0" err="1" smtClean="0"/>
              <a:t>сақтандыратын</a:t>
            </a:r>
            <a:r>
              <a:rPr lang="ru-RU" sz="3400" dirty="0" smtClean="0"/>
              <a:t>, </a:t>
            </a:r>
            <a:r>
              <a:rPr lang="ru-RU" sz="3400" dirty="0" err="1" smtClean="0"/>
              <a:t>аңыз</a:t>
            </a:r>
            <a:r>
              <a:rPr lang="ru-RU" sz="3400" dirty="0" smtClean="0"/>
              <a:t> </a:t>
            </a:r>
            <a:r>
              <a:rPr lang="ru-RU" sz="3400" dirty="0" err="1" smtClean="0"/>
              <a:t>шығармашылығынан</a:t>
            </a:r>
            <a:r>
              <a:rPr lang="ru-RU" sz="3400" dirty="0" smtClean="0"/>
              <a:t> </a:t>
            </a:r>
            <a:r>
              <a:rPr lang="ru-RU" sz="3400" dirty="0" err="1" smtClean="0"/>
              <a:t>ақиқатты</a:t>
            </a:r>
            <a:r>
              <a:rPr lang="ru-RU" sz="3400" dirty="0" smtClean="0"/>
              <a:t> </a:t>
            </a:r>
            <a:r>
              <a:rPr lang="ru-RU" sz="3400" dirty="0" err="1" smtClean="0"/>
              <a:t>ажыратуға</a:t>
            </a:r>
            <a:r>
              <a:rPr lang="ru-RU" sz="3400" dirty="0" smtClean="0"/>
              <a:t>, </a:t>
            </a:r>
            <a:r>
              <a:rPr lang="ru-RU" sz="3400" dirty="0" err="1" smtClean="0"/>
              <a:t>ұлттық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басымдылықтарға</a:t>
            </a:r>
            <a:r>
              <a:rPr lang="ru-RU" sz="3400" dirty="0" smtClean="0"/>
              <a:t> </a:t>
            </a:r>
            <a:r>
              <a:rPr lang="ru-RU" sz="3400" dirty="0" err="1" smtClean="0"/>
              <a:t>мән</a:t>
            </a:r>
            <a:r>
              <a:rPr lang="ru-RU" sz="3400" dirty="0" smtClean="0"/>
              <a:t> </a:t>
            </a:r>
            <a:r>
              <a:rPr lang="ru-RU" sz="3400" dirty="0" err="1" smtClean="0"/>
              <a:t>беруге</a:t>
            </a:r>
            <a:r>
              <a:rPr lang="ru-RU" sz="3400" dirty="0" smtClean="0"/>
              <a:t> </a:t>
            </a:r>
            <a:r>
              <a:rPr lang="ru-RU" sz="3400" dirty="0" err="1" smtClean="0"/>
              <a:t>үйрететін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уақыт</a:t>
            </a:r>
            <a:r>
              <a:rPr lang="ru-RU" sz="3400" dirty="0" smtClean="0"/>
              <a:t> </a:t>
            </a:r>
            <a:r>
              <a:rPr lang="ru-RU" sz="3400" dirty="0" err="1" smtClean="0"/>
              <a:t>талабы</a:t>
            </a:r>
            <a:r>
              <a:rPr lang="ru-RU" sz="3400" dirty="0" smtClean="0"/>
              <a:t> мен </a:t>
            </a:r>
            <a:r>
              <a:rPr lang="ru-RU" sz="3400" dirty="0" err="1" smtClean="0"/>
              <a:t>шындығына</a:t>
            </a:r>
            <a:r>
              <a:rPr lang="ru-RU" sz="3400" dirty="0" smtClean="0"/>
              <a:t> </a:t>
            </a:r>
            <a:r>
              <a:rPr lang="ru-RU" sz="3400" dirty="0" err="1" smtClean="0"/>
              <a:t>сәйкес</a:t>
            </a:r>
            <a:r>
              <a:rPr lang="ru-RU" sz="3400" dirty="0" smtClean="0"/>
              <a:t> </a:t>
            </a:r>
            <a:r>
              <a:rPr lang="ru-RU" sz="3400" dirty="0" err="1" smtClean="0"/>
              <a:t>үйлесімді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тарихи</a:t>
            </a:r>
            <a:r>
              <a:rPr lang="ru-RU" sz="3400" dirty="0" smtClean="0"/>
              <a:t> </a:t>
            </a:r>
            <a:r>
              <a:rPr lang="ru-RU" sz="3400" dirty="0" err="1" smtClean="0"/>
              <a:t>сананы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</a:t>
            </a:r>
            <a:r>
              <a:rPr lang="ru-RU" sz="3400" dirty="0" smtClean="0"/>
              <a:t> </a:t>
            </a:r>
            <a:r>
              <a:rPr lang="ru-RU" sz="3400" dirty="0" err="1" smtClean="0"/>
              <a:t>дүниетанымдық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принциптерді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қалыптастыруға</a:t>
            </a:r>
            <a:r>
              <a:rPr lang="ru-RU" sz="3400" dirty="0" smtClean="0"/>
              <a:t> </a:t>
            </a:r>
            <a:r>
              <a:rPr lang="ru-RU" sz="3400" dirty="0" err="1" smtClean="0"/>
              <a:t>мүмкіндік</a:t>
            </a:r>
            <a:r>
              <a:rPr lang="ru-RU" sz="3400" dirty="0" smtClean="0"/>
              <a:t> </a:t>
            </a:r>
            <a:r>
              <a:rPr lang="ru-RU" sz="3400" dirty="0" err="1" smtClean="0"/>
              <a:t>береді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«Қазақстанның қазіргі заманғы тарихы</a:t>
            </a:r>
            <a:r>
              <a:rPr lang="ru-RU" sz="3400" dirty="0" smtClean="0"/>
              <a:t>» </a:t>
            </a:r>
            <a:r>
              <a:rPr lang="ru-RU" sz="3400" dirty="0" err="1" smtClean="0"/>
              <a:t>пәнін оқытудың рөлі </a:t>
            </a:r>
            <a:r>
              <a:rPr lang="ru-RU" sz="3400" dirty="0" smtClean="0"/>
              <a:t>мен </a:t>
            </a:r>
            <a:r>
              <a:rPr lang="ru-RU" sz="3400" dirty="0" err="1" smtClean="0"/>
              <a:t>мәнін төмендегідей кешенді</a:t>
            </a:r>
            <a:r>
              <a:rPr lang="ru-RU" sz="3400" dirty="0" smtClean="0"/>
              <a:t> </a:t>
            </a:r>
            <a:r>
              <a:rPr lang="ru-RU" sz="3400" dirty="0" err="1" smtClean="0"/>
              <a:t>міндеттермен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байланыстыра</a:t>
            </a:r>
            <a:r>
              <a:rPr lang="ru-RU" sz="3400" dirty="0" smtClean="0"/>
              <a:t> </a:t>
            </a:r>
            <a:r>
              <a:rPr lang="ru-RU" sz="3400" dirty="0" err="1" smtClean="0"/>
              <a:t>қарастырды</a:t>
            </a:r>
            <a:r>
              <a:rPr lang="ru-RU" sz="3400" dirty="0" smtClean="0"/>
              <a:t>: </a:t>
            </a:r>
            <a:r>
              <a:rPr lang="ru-RU" sz="3400" dirty="0" err="1" smtClean="0"/>
              <a:t>Қазақстанның    тәуелсіз    мемлекеттілігі</a:t>
            </a:r>
            <a:r>
              <a:rPr lang="ru-RU" sz="3400" dirty="0" smtClean="0"/>
              <a:t>    мен    </a:t>
            </a:r>
            <a:r>
              <a:rPr lang="ru-RU" sz="3400" dirty="0" err="1" smtClean="0"/>
              <a:t>ұлттық    қауіпсіздігін қалыптастыратын   стратегиялық   міндеттерге</a:t>
            </a:r>
            <a:r>
              <a:rPr lang="ru-RU" sz="3400" dirty="0" smtClean="0"/>
              <a:t>   </a:t>
            </a:r>
            <a:r>
              <a:rPr lang="ru-RU" sz="3400" dirty="0" err="1" smtClean="0"/>
              <a:t>бағытталған   тарихи</a:t>
            </a:r>
            <a:r>
              <a:rPr lang="ru-RU" sz="3400" dirty="0" smtClean="0"/>
              <a:t>   </a:t>
            </a:r>
            <a:r>
              <a:rPr lang="ru-RU" sz="3400" dirty="0" err="1" smtClean="0"/>
              <a:t>білімнің теориялық және әдістемелік негіздерін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қалыптастыру</a:t>
            </a:r>
            <a:r>
              <a:rPr lang="ru-RU" sz="3400" dirty="0" smtClean="0"/>
              <a:t>; </a:t>
            </a:r>
          </a:p>
          <a:p>
            <a:r>
              <a:rPr lang="ru-RU" sz="3400" dirty="0" err="1" smtClean="0"/>
              <a:t>Полиэтникалық   және   поликонфессионалды</a:t>
            </a:r>
            <a:r>
              <a:rPr lang="ru-RU" sz="3400" dirty="0" smtClean="0"/>
              <a:t>   </a:t>
            </a:r>
            <a:r>
              <a:rPr lang="ru-RU" sz="3400" dirty="0" err="1" smtClean="0"/>
              <a:t>қазақстандық    қоғамды  біріктірудің идеологиялық және рухани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негіздерін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қалыптастыру;</a:t>
            </a:r>
            <a:endParaRPr lang="ru-RU" sz="3400" dirty="0" smtClean="0"/>
          </a:p>
          <a:p>
            <a:r>
              <a:rPr lang="ru-RU" sz="3400" dirty="0" err="1" smtClean="0"/>
              <a:t>Дүниежүзілік   тарих</a:t>
            </a:r>
            <a:r>
              <a:rPr lang="ru-RU" sz="3400" dirty="0" smtClean="0"/>
              <a:t>,   </a:t>
            </a:r>
            <a:r>
              <a:rPr lang="ru-RU" sz="3400" dirty="0" err="1" smtClean="0"/>
              <a:t>Шығыс   және   Батыс</a:t>
            </a:r>
            <a:r>
              <a:rPr lang="ru-RU" sz="3400" dirty="0" smtClean="0"/>
              <a:t>   </a:t>
            </a:r>
            <a:r>
              <a:rPr lang="ru-RU" sz="3400" dirty="0" err="1" smtClean="0"/>
              <a:t>мәдениеттерінің   диалогы</a:t>
            </a:r>
            <a:r>
              <a:rPr lang="ru-RU" sz="3400" dirty="0" smtClean="0"/>
              <a:t> </a:t>
            </a:r>
            <a:r>
              <a:rPr lang="ru-RU" sz="3400" dirty="0" err="1" smtClean="0"/>
              <a:t>ауқымындағы   бүгінгі   Қазақстан   тарихының   қайталанбас   ерекшелігі</a:t>
            </a:r>
            <a:r>
              <a:rPr lang="ru-RU" sz="3400" dirty="0" smtClean="0"/>
              <a:t>   мен </a:t>
            </a:r>
            <a:r>
              <a:rPr lang="ru-RU" sz="3400" dirty="0" err="1" smtClean="0"/>
              <a:t>маңыздылығын анықтайтын ғылыми қағидаларын ашу</a:t>
            </a:r>
            <a:r>
              <a:rPr lang="ru-RU" sz="3400" dirty="0" smtClean="0"/>
              <a:t>; </a:t>
            </a:r>
          </a:p>
          <a:p>
            <a:pPr algn="just"/>
            <a:r>
              <a:rPr lang="ru-RU" sz="3400" dirty="0" err="1" smtClean="0"/>
              <a:t>Қазақ    халқының    этногенезі</a:t>
            </a:r>
            <a:r>
              <a:rPr lang="ru-RU" sz="3400" dirty="0" smtClean="0"/>
              <a:t>    </a:t>
            </a:r>
            <a:r>
              <a:rPr lang="ru-RU" sz="3400" dirty="0" err="1" smtClean="0"/>
              <a:t>мәселесін,    Ұлы    </a:t>
            </a:r>
            <a:r>
              <a:rPr lang="ru-RU" sz="3400" dirty="0" smtClean="0"/>
              <a:t>Дала   </a:t>
            </a:r>
            <a:r>
              <a:rPr lang="ru-RU" sz="3400" dirty="0" err="1" smtClean="0"/>
              <a:t>аумағындағы мемлекеттілік</a:t>
            </a:r>
            <a:r>
              <a:rPr lang="ru-RU" sz="3400" dirty="0" smtClean="0"/>
              <a:t> пен </a:t>
            </a:r>
            <a:r>
              <a:rPr lang="ru-RU" sz="3400" dirty="0" err="1" smtClean="0"/>
              <a:t>өркениеттер түрлері эволюциясын</a:t>
            </a:r>
            <a:r>
              <a:rPr lang="ru-RU" sz="3400" dirty="0" smtClean="0"/>
              <a:t>, аса </a:t>
            </a:r>
            <a:r>
              <a:rPr lang="ru-RU" sz="3400" dirty="0" err="1" smtClean="0"/>
              <a:t>маңызды тарихи</a:t>
            </a:r>
            <a:r>
              <a:rPr lang="ru-RU" sz="3400" dirty="0" smtClean="0"/>
              <a:t> </a:t>
            </a:r>
            <a:r>
              <a:rPr lang="ru-RU" sz="3400" dirty="0" err="1" smtClean="0"/>
              <a:t>фактілер</a:t>
            </a:r>
            <a:r>
              <a:rPr lang="ru-RU" sz="3400" dirty="0" smtClean="0"/>
              <a:t> мен </a:t>
            </a:r>
            <a:r>
              <a:rPr lang="ru-RU" sz="3400" dirty="0" err="1" smtClean="0"/>
              <a:t>оқиғалар жиынтығын</a:t>
            </a:r>
            <a:r>
              <a:rPr lang="ru-RU" sz="3400" dirty="0" smtClean="0"/>
              <a:t>, </a:t>
            </a:r>
            <a:r>
              <a:rPr lang="ru-RU" sz="3400" dirty="0" err="1" smtClean="0"/>
              <a:t>тарихтың сабақтары 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заңдарын тұтастай және объективті</a:t>
            </a:r>
            <a:r>
              <a:rPr lang="ru-RU" sz="3400" dirty="0" smtClean="0"/>
              <a:t> </a:t>
            </a:r>
            <a:r>
              <a:rPr lang="ru-RU" sz="3400" dirty="0" err="1" smtClean="0"/>
              <a:t>түрде қарастыруды көздеген қазіргі Отан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тарихының ғылыми-негізді тұжырымдамасын жасау</a:t>
            </a:r>
            <a:r>
              <a:rPr lang="ru-RU" sz="3400" dirty="0" smtClean="0"/>
              <a:t>;</a:t>
            </a:r>
          </a:p>
          <a:p>
            <a:endParaRPr lang="ru-RU" sz="3400" dirty="0" smtClean="0"/>
          </a:p>
          <a:p>
            <a:pPr lvl="1"/>
            <a:endParaRPr lang="ru-RU" sz="3400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600" dirty="0" smtClean="0"/>
              <a:t>4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      </a:t>
            </a:r>
            <a:r>
              <a:rPr lang="ru-RU" dirty="0" err="1" smtClean="0"/>
              <a:t>Жеделдетілген</a:t>
            </a:r>
            <a:r>
              <a:rPr lang="ru-RU" dirty="0" smtClean="0"/>
              <a:t> модернизация мен </a:t>
            </a:r>
            <a:r>
              <a:rPr lang="ru-RU" dirty="0" err="1" smtClean="0"/>
              <a:t>республиканың</a:t>
            </a:r>
            <a:r>
              <a:rPr lang="ru-RU" dirty="0" smtClean="0"/>
              <a:t> </a:t>
            </a:r>
            <a:r>
              <a:rPr lang="ru-RU" dirty="0" err="1" smtClean="0"/>
              <a:t>экономикалық</a:t>
            </a:r>
            <a:r>
              <a:rPr lang="ru-RU" dirty="0" smtClean="0"/>
              <a:t>    </a:t>
            </a:r>
            <a:r>
              <a:rPr lang="ru-RU" dirty="0" err="1" smtClean="0"/>
              <a:t>және</a:t>
            </a:r>
            <a:endParaRPr lang="ru-RU" dirty="0"/>
          </a:p>
          <a:p>
            <a:pPr algn="just">
              <a:buNone/>
            </a:pPr>
            <a:r>
              <a:rPr lang="ru-RU" dirty="0" err="1" smtClean="0"/>
              <a:t>идеялық-мәдени</a:t>
            </a:r>
            <a:r>
              <a:rPr lang="ru-RU" dirty="0" smtClean="0"/>
              <a:t> </a:t>
            </a:r>
            <a:r>
              <a:rPr lang="ru-RU" dirty="0" err="1" smtClean="0"/>
              <a:t>жетістіктерге</a:t>
            </a:r>
            <a:r>
              <a:rPr lang="ru-RU" dirty="0" smtClean="0"/>
              <a:t>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жеткізген</a:t>
            </a:r>
            <a:r>
              <a:rPr lang="ru-RU" dirty="0" smtClean="0"/>
              <a:t> даму </a:t>
            </a:r>
            <a:r>
              <a:rPr lang="ru-RU" dirty="0" err="1" smtClean="0"/>
              <a:t>моделін</a:t>
            </a:r>
            <a:r>
              <a:rPr lang="ru-RU" dirty="0" smtClean="0"/>
              <a:t> </a:t>
            </a:r>
            <a:r>
              <a:rPr lang="ru-RU" dirty="0" err="1" smtClean="0"/>
              <a:t>шынайы</a:t>
            </a:r>
            <a:r>
              <a:rPr lang="ru-RU" dirty="0" smtClean="0"/>
              <a:t> </a:t>
            </a:r>
            <a:r>
              <a:rPr lang="ru-RU" dirty="0" err="1" smtClean="0"/>
              <a:t>ғылыми</a:t>
            </a:r>
            <a:r>
              <a:rPr lang="ru-RU" dirty="0" smtClean="0"/>
              <a:t> -</a:t>
            </a:r>
          </a:p>
          <a:p>
            <a:pPr algn="just">
              <a:buNone/>
            </a:pPr>
            <a:r>
              <a:rPr lang="ru-RU" dirty="0" err="1" smtClean="0"/>
              <a:t>тарихи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мазмұнымен</a:t>
            </a:r>
            <a:r>
              <a:rPr lang="ru-RU" dirty="0" smtClean="0"/>
              <a:t> </a:t>
            </a:r>
            <a:r>
              <a:rPr lang="ru-RU" dirty="0" err="1" smtClean="0"/>
              <a:t>толықтыру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       </a:t>
            </a:r>
            <a:r>
              <a:rPr lang="ru-RU" dirty="0" err="1" smtClean="0"/>
              <a:t>Курсты</a:t>
            </a:r>
            <a:r>
              <a:rPr lang="ru-RU" dirty="0" smtClean="0"/>
              <a:t> </a:t>
            </a:r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барысында</a:t>
            </a:r>
            <a:r>
              <a:rPr lang="ru-RU" dirty="0" smtClean="0"/>
              <a:t> студент </a:t>
            </a:r>
            <a:r>
              <a:rPr lang="ru-RU" dirty="0" err="1" smtClean="0"/>
              <a:t>төмендегідей</a:t>
            </a:r>
            <a:r>
              <a:rPr lang="ru-RU" dirty="0" smtClean="0"/>
              <a:t> </a:t>
            </a:r>
            <a:r>
              <a:rPr lang="ru-RU" b="1" dirty="0" err="1" smtClean="0"/>
              <a:t>құзыреттіліктерді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err="1"/>
              <a:t>м</a:t>
            </a:r>
            <a:r>
              <a:rPr lang="ru-RU" dirty="0" err="1" smtClean="0"/>
              <a:t>еңгереді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Өткен</a:t>
            </a:r>
            <a:r>
              <a:rPr lang="ru-RU" dirty="0" smtClean="0"/>
              <a:t>  </a:t>
            </a:r>
            <a:r>
              <a:rPr lang="ru-RU" dirty="0" err="1" smtClean="0"/>
              <a:t>тарихи</a:t>
            </a:r>
            <a:r>
              <a:rPr lang="ru-RU" dirty="0" smtClean="0"/>
              <a:t> </a:t>
            </a:r>
            <a:r>
              <a:rPr lang="ru-RU" dirty="0" err="1" smtClean="0"/>
              <a:t>оқиғалар</a:t>
            </a:r>
            <a:r>
              <a:rPr lang="ru-RU" dirty="0" smtClean="0"/>
              <a:t>  мен  </a:t>
            </a:r>
            <a:r>
              <a:rPr lang="ru-RU" dirty="0" err="1" smtClean="0"/>
              <a:t>көріністерді</a:t>
            </a:r>
            <a:r>
              <a:rPr lang="ru-RU" dirty="0" smtClean="0"/>
              <a:t>  </a:t>
            </a:r>
            <a:r>
              <a:rPr lang="ru-RU" dirty="0" err="1" smtClean="0"/>
              <a:t>сыни</a:t>
            </a:r>
            <a:r>
              <a:rPr lang="ru-RU" dirty="0" smtClean="0"/>
              <a:t>  </a:t>
            </a:r>
            <a:r>
              <a:rPr lang="ru-RU" dirty="0" err="1" smtClean="0"/>
              <a:t>талдау</a:t>
            </a:r>
            <a:r>
              <a:rPr lang="ru-RU" dirty="0" smtClean="0"/>
              <a:t>,  </a:t>
            </a:r>
            <a:r>
              <a:rPr lang="ru-RU" dirty="0" err="1" smtClean="0"/>
              <a:t>ретроспективті</a:t>
            </a:r>
            <a:r>
              <a:rPr lang="ru-RU" dirty="0" smtClean="0"/>
              <a:t>, </a:t>
            </a:r>
            <a:r>
              <a:rPr lang="ru-RU" dirty="0" err="1" smtClean="0"/>
              <a:t>салыстырмалы-тарихи</a:t>
            </a:r>
            <a:r>
              <a:rPr lang="ru-RU" dirty="0" smtClean="0"/>
              <a:t>  </a:t>
            </a:r>
            <a:r>
              <a:rPr lang="ru-RU" dirty="0" err="1" smtClean="0"/>
              <a:t>және</a:t>
            </a:r>
            <a:r>
              <a:rPr lang="ru-RU" dirty="0" smtClean="0"/>
              <a:t>  де  </a:t>
            </a:r>
            <a:r>
              <a:rPr lang="ru-RU" dirty="0" err="1" smtClean="0"/>
              <a:t>басқа</a:t>
            </a:r>
            <a:r>
              <a:rPr lang="ru-RU" dirty="0" smtClean="0"/>
              <a:t>  да  </a:t>
            </a:r>
            <a:r>
              <a:rPr lang="ru-RU" dirty="0" err="1" smtClean="0"/>
              <a:t>ғылыми</a:t>
            </a:r>
            <a:r>
              <a:rPr lang="ru-RU" dirty="0" smtClean="0"/>
              <a:t>  </a:t>
            </a:r>
            <a:r>
              <a:rPr lang="ru-RU" dirty="0" err="1" smtClean="0"/>
              <a:t>зерттеу</a:t>
            </a:r>
            <a:r>
              <a:rPr lang="ru-RU" dirty="0" smtClean="0"/>
              <a:t>  </a:t>
            </a:r>
            <a:r>
              <a:rPr lang="ru-RU" dirty="0" err="1" smtClean="0"/>
              <a:t>әдістері</a:t>
            </a:r>
            <a:r>
              <a:rPr lang="ru-RU" dirty="0" smtClean="0"/>
              <a:t> 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оларды</a:t>
            </a:r>
            <a:r>
              <a:rPr lang="ru-RU" dirty="0" smtClean="0"/>
              <a:t>    </a:t>
            </a:r>
            <a:r>
              <a:rPr lang="ru-RU" dirty="0" err="1" smtClean="0"/>
              <a:t>адамзаттың</a:t>
            </a:r>
            <a:r>
              <a:rPr lang="ru-RU" dirty="0" smtClean="0"/>
              <a:t>    </a:t>
            </a:r>
            <a:r>
              <a:rPr lang="ru-RU" dirty="0" err="1" smtClean="0"/>
              <a:t>әлемдік-тарихи</a:t>
            </a:r>
            <a:r>
              <a:rPr lang="ru-RU" dirty="0" smtClean="0"/>
              <a:t>   </a:t>
            </a:r>
            <a:r>
              <a:rPr lang="ru-RU" dirty="0" err="1" smtClean="0"/>
              <a:t>дамуымен</a:t>
            </a:r>
            <a:r>
              <a:rPr lang="ru-RU" dirty="0" smtClean="0"/>
              <a:t>   </a:t>
            </a:r>
            <a:r>
              <a:rPr lang="ru-RU" dirty="0" err="1" smtClean="0"/>
              <a:t>байланыстыра</a:t>
            </a:r>
            <a:r>
              <a:rPr lang="ru-RU" dirty="0" smtClean="0"/>
              <a:t>    </a:t>
            </a:r>
            <a:r>
              <a:rPr lang="ru-RU" dirty="0" err="1" smtClean="0"/>
              <a:t>көрсетуге</a:t>
            </a:r>
            <a:r>
              <a:rPr lang="ru-RU" dirty="0" smtClean="0"/>
              <a:t> </a:t>
            </a:r>
            <a:r>
              <a:rPr lang="ru-RU" dirty="0" err="1" smtClean="0"/>
              <a:t>дағдылану</a:t>
            </a:r>
            <a:r>
              <a:rPr lang="ru-RU" dirty="0" smtClean="0"/>
              <a:t>;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Әлемдік</a:t>
            </a:r>
            <a:r>
              <a:rPr lang="ru-RU" dirty="0" smtClean="0"/>
              <a:t>  </a:t>
            </a:r>
            <a:r>
              <a:rPr lang="ru-RU" dirty="0" err="1" smtClean="0"/>
              <a:t>және</a:t>
            </a:r>
            <a:r>
              <a:rPr lang="ru-RU" dirty="0" smtClean="0"/>
              <a:t>  </a:t>
            </a:r>
            <a:r>
              <a:rPr lang="ru-RU" dirty="0" err="1" smtClean="0"/>
              <a:t>еуразиялық</a:t>
            </a:r>
            <a:r>
              <a:rPr lang="ru-RU" dirty="0" smtClean="0"/>
              <a:t>    </a:t>
            </a:r>
            <a:r>
              <a:rPr lang="ru-RU" dirty="0" err="1" smtClean="0"/>
              <a:t>тарихи</a:t>
            </a:r>
            <a:r>
              <a:rPr lang="ru-RU" dirty="0" smtClean="0"/>
              <a:t>  </a:t>
            </a:r>
            <a:r>
              <a:rPr lang="ru-RU" dirty="0" err="1" smtClean="0"/>
              <a:t>үдерістер</a:t>
            </a:r>
            <a:r>
              <a:rPr lang="ru-RU" dirty="0" smtClean="0"/>
              <a:t>  </a:t>
            </a:r>
            <a:r>
              <a:rPr lang="ru-RU" dirty="0" err="1" smtClean="0"/>
              <a:t>бастауларында</a:t>
            </a:r>
            <a:r>
              <a:rPr lang="ru-RU" dirty="0" smtClean="0"/>
              <a:t>    </a:t>
            </a:r>
            <a:r>
              <a:rPr lang="ru-RU" dirty="0" err="1" smtClean="0"/>
              <a:t>тәуелсіз</a:t>
            </a:r>
            <a:endParaRPr lang="ru-RU" dirty="0"/>
          </a:p>
          <a:p>
            <a:pPr marL="0" indent="0" algn="just">
              <a:buNone/>
            </a:pPr>
            <a:r>
              <a:rPr lang="ru-RU" dirty="0" err="1" smtClean="0"/>
              <a:t>Қазақстан</a:t>
            </a:r>
            <a:r>
              <a:rPr lang="ru-RU" dirty="0" smtClean="0"/>
              <a:t>  </a:t>
            </a:r>
            <a:r>
              <a:rPr lang="ru-RU" dirty="0" err="1" smtClean="0"/>
              <a:t>мемлекетінің</a:t>
            </a:r>
            <a:r>
              <a:rPr lang="ru-RU" dirty="0" smtClean="0"/>
              <a:t>  </a:t>
            </a:r>
            <a:r>
              <a:rPr lang="ru-RU" dirty="0" err="1" smtClean="0"/>
              <a:t>қалыптасу</a:t>
            </a:r>
            <a:r>
              <a:rPr lang="ru-RU" dirty="0" smtClean="0"/>
              <a:t>  </a:t>
            </a:r>
            <a:r>
              <a:rPr lang="ru-RU" dirty="0" err="1" smtClean="0"/>
              <a:t>алғышарттарын</a:t>
            </a:r>
            <a:r>
              <a:rPr lang="ru-RU" dirty="0" smtClean="0"/>
              <a:t>,  </a:t>
            </a:r>
            <a:r>
              <a:rPr lang="ru-RU" dirty="0" err="1" smtClean="0"/>
              <a:t>кезеңдері</a:t>
            </a:r>
            <a:r>
              <a:rPr lang="ru-RU" dirty="0" smtClean="0"/>
              <a:t>  мен 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тарихи</a:t>
            </a:r>
            <a:r>
              <a:rPr lang="ru-RU" dirty="0" smtClean="0"/>
              <a:t> </a:t>
            </a:r>
            <a:r>
              <a:rPr lang="ru-RU" dirty="0" err="1" smtClean="0"/>
              <a:t>негіздерін</a:t>
            </a:r>
            <a:r>
              <a:rPr lang="ru-RU" dirty="0" smtClean="0"/>
              <a:t> </a:t>
            </a:r>
            <a:r>
              <a:rPr lang="ru-RU" dirty="0" err="1" smtClean="0"/>
              <a:t>білу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Қазақстандық</a:t>
            </a:r>
            <a:r>
              <a:rPr lang="ru-RU" dirty="0" smtClean="0"/>
              <a:t>  даму  </a:t>
            </a:r>
            <a:r>
              <a:rPr lang="ru-RU" dirty="0" err="1" smtClean="0"/>
              <a:t>үлгісінің</a:t>
            </a:r>
            <a:r>
              <a:rPr lang="ru-RU" dirty="0" smtClean="0"/>
              <a:t>  </a:t>
            </a:r>
            <a:r>
              <a:rPr lang="ru-RU" dirty="0" err="1" smtClean="0"/>
              <a:t>өзіндік</a:t>
            </a:r>
            <a:r>
              <a:rPr lang="ru-RU" dirty="0" smtClean="0"/>
              <a:t>  </a:t>
            </a:r>
            <a:r>
              <a:rPr lang="ru-RU" dirty="0" err="1" smtClean="0"/>
              <a:t>басымдылықтарын</a:t>
            </a:r>
            <a:r>
              <a:rPr lang="ru-RU" dirty="0" smtClean="0"/>
              <a:t>,  </a:t>
            </a:r>
            <a:r>
              <a:rPr lang="ru-RU" dirty="0" err="1" smtClean="0"/>
              <a:t>ерекшеліктері</a:t>
            </a:r>
            <a:r>
              <a:rPr lang="ru-RU" dirty="0" smtClean="0"/>
              <a:t> мен </a:t>
            </a:r>
            <a:r>
              <a:rPr lang="ru-RU" dirty="0" err="1" smtClean="0"/>
              <a:t>маңыздарын</a:t>
            </a:r>
            <a:r>
              <a:rPr lang="ru-RU" dirty="0" smtClean="0"/>
              <a:t> </a:t>
            </a:r>
            <a:r>
              <a:rPr lang="ru-RU" dirty="0" err="1" smtClean="0"/>
              <a:t>шынайы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жан-жақты</a:t>
            </a:r>
            <a:r>
              <a:rPr lang="ru-RU" dirty="0" smtClean="0"/>
              <a:t> </a:t>
            </a:r>
            <a:r>
              <a:rPr lang="ru-RU" dirty="0" err="1" smtClean="0"/>
              <a:t>ескеру</a:t>
            </a:r>
            <a:r>
              <a:rPr lang="ru-RU" dirty="0" smtClean="0"/>
              <a:t>;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Күрделі</a:t>
            </a:r>
            <a:r>
              <a:rPr lang="ru-RU" dirty="0" smtClean="0"/>
              <a:t>  </a:t>
            </a:r>
            <a:r>
              <a:rPr lang="ru-RU" dirty="0" err="1" smtClean="0"/>
              <a:t>тарихи</a:t>
            </a:r>
            <a:r>
              <a:rPr lang="ru-RU" dirty="0" smtClean="0"/>
              <a:t>  </a:t>
            </a:r>
            <a:r>
              <a:rPr lang="ru-RU" dirty="0" err="1" smtClean="0"/>
              <a:t>үдерістерді</a:t>
            </a:r>
            <a:r>
              <a:rPr lang="ru-RU" dirty="0" smtClean="0"/>
              <a:t>,  </a:t>
            </a:r>
            <a:r>
              <a:rPr lang="ru-RU" dirty="0" err="1" smtClean="0"/>
              <a:t>құбылыстарды</a:t>
            </a:r>
            <a:r>
              <a:rPr lang="ru-RU" dirty="0" smtClean="0"/>
              <a:t>  </a:t>
            </a:r>
            <a:r>
              <a:rPr lang="ru-RU" dirty="0" err="1" smtClean="0"/>
              <a:t>және</a:t>
            </a:r>
            <a:r>
              <a:rPr lang="ru-RU" dirty="0" smtClean="0"/>
              <a:t>  </a:t>
            </a:r>
            <a:r>
              <a:rPr lang="ru-RU" dirty="0" err="1" smtClean="0"/>
              <a:t>қазіргі</a:t>
            </a:r>
            <a:r>
              <a:rPr lang="ru-RU" dirty="0" smtClean="0"/>
              <a:t>  </a:t>
            </a:r>
            <a:r>
              <a:rPr lang="ru-RU" dirty="0" err="1" smtClean="0"/>
              <a:t>Қазақстанның</a:t>
            </a:r>
            <a:r>
              <a:rPr lang="ru-RU" dirty="0" smtClean="0"/>
              <a:t> </a:t>
            </a:r>
            <a:r>
              <a:rPr lang="ru-RU" dirty="0" err="1" smtClean="0"/>
              <a:t>тарихи</a:t>
            </a:r>
            <a:r>
              <a:rPr lang="ru-RU" dirty="0" smtClean="0"/>
              <a:t>  </a:t>
            </a:r>
            <a:r>
              <a:rPr lang="ru-RU" dirty="0" err="1" smtClean="0"/>
              <a:t>тұлғаларының</a:t>
            </a:r>
            <a:r>
              <a:rPr lang="ru-RU" dirty="0" smtClean="0"/>
              <a:t>  </a:t>
            </a:r>
            <a:r>
              <a:rPr lang="ru-RU" dirty="0" err="1" smtClean="0"/>
              <a:t>қызметін</a:t>
            </a:r>
            <a:r>
              <a:rPr lang="ru-RU" dirty="0" smtClean="0"/>
              <a:t>  </a:t>
            </a:r>
            <a:r>
              <a:rPr lang="ru-RU" dirty="0" err="1" smtClean="0"/>
              <a:t>оқытуда</a:t>
            </a:r>
            <a:r>
              <a:rPr lang="ru-RU" dirty="0" smtClean="0"/>
              <a:t>  </a:t>
            </a:r>
            <a:r>
              <a:rPr lang="ru-RU" dirty="0" err="1" smtClean="0"/>
              <a:t>аналитикалық</a:t>
            </a:r>
            <a:r>
              <a:rPr lang="ru-RU" dirty="0" smtClean="0"/>
              <a:t> 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аксиологиялық</a:t>
            </a:r>
            <a:r>
              <a:rPr lang="ru-RU" dirty="0" smtClean="0"/>
              <a:t> </a:t>
            </a:r>
            <a:r>
              <a:rPr lang="ru-RU" dirty="0" err="1" smtClean="0"/>
              <a:t>талдаулар</a:t>
            </a:r>
            <a:r>
              <a:rPr lang="ru-RU" dirty="0" smtClean="0"/>
              <a:t> </a:t>
            </a:r>
            <a:r>
              <a:rPr lang="ru-RU" dirty="0" err="1" smtClean="0"/>
              <a:t>жасау</a:t>
            </a:r>
            <a:r>
              <a:rPr lang="ru-RU" dirty="0" smtClean="0"/>
              <a:t> </a:t>
            </a:r>
            <a:r>
              <a:rPr lang="ru-RU" dirty="0" err="1" smtClean="0"/>
              <a:t>дағдысын</a:t>
            </a:r>
            <a:r>
              <a:rPr lang="ru-RU" dirty="0" smtClean="0"/>
              <a:t> </a:t>
            </a:r>
            <a:r>
              <a:rPr lang="ru-RU" dirty="0" err="1" smtClean="0"/>
              <a:t>меңгеру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192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 КІРІСПЕ CАБАҒЫ </vt:lpstr>
      <vt:lpstr>2 БЕТ</vt:lpstr>
      <vt:lpstr>3 БЕТ</vt:lpstr>
      <vt:lpstr>4 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КІРІСПЕ </dc:title>
  <dc:creator>Алихан</dc:creator>
  <cp:lastModifiedBy>Апа</cp:lastModifiedBy>
  <cp:revision>13</cp:revision>
  <dcterms:created xsi:type="dcterms:W3CDTF">2019-01-09T11:49:55Z</dcterms:created>
  <dcterms:modified xsi:type="dcterms:W3CDTF">2020-08-22T06:32:24Z</dcterms:modified>
</cp:coreProperties>
</file>