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9E28BDA-16B1-4CE5-8956-87708B968349}"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FF4FA-F7DF-4DF7-A553-E6FC5DD381A5}" type="slidenum">
              <a:rPr lang="en-US" smtClean="0"/>
              <a:t>‹#›</a:t>
            </a:fld>
            <a:endParaRPr lang="en-US"/>
          </a:p>
        </p:txBody>
      </p:sp>
    </p:spTree>
    <p:extLst>
      <p:ext uri="{BB962C8B-B14F-4D97-AF65-F5344CB8AC3E}">
        <p14:creationId xmlns:p14="http://schemas.microsoft.com/office/powerpoint/2010/main" val="913662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E28BDA-16B1-4CE5-8956-87708B968349}"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FF4FA-F7DF-4DF7-A553-E6FC5DD381A5}" type="slidenum">
              <a:rPr lang="en-US" smtClean="0"/>
              <a:t>‹#›</a:t>
            </a:fld>
            <a:endParaRPr lang="en-US"/>
          </a:p>
        </p:txBody>
      </p:sp>
    </p:spTree>
    <p:extLst>
      <p:ext uri="{BB962C8B-B14F-4D97-AF65-F5344CB8AC3E}">
        <p14:creationId xmlns:p14="http://schemas.microsoft.com/office/powerpoint/2010/main" val="792993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E28BDA-16B1-4CE5-8956-87708B968349}"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FF4FA-F7DF-4DF7-A553-E6FC5DD381A5}" type="slidenum">
              <a:rPr lang="en-US" smtClean="0"/>
              <a:t>‹#›</a:t>
            </a:fld>
            <a:endParaRPr lang="en-US"/>
          </a:p>
        </p:txBody>
      </p:sp>
    </p:spTree>
    <p:extLst>
      <p:ext uri="{BB962C8B-B14F-4D97-AF65-F5344CB8AC3E}">
        <p14:creationId xmlns:p14="http://schemas.microsoft.com/office/powerpoint/2010/main" val="27070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E28BDA-16B1-4CE5-8956-87708B968349}"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FF4FA-F7DF-4DF7-A553-E6FC5DD381A5}" type="slidenum">
              <a:rPr lang="en-US" smtClean="0"/>
              <a:t>‹#›</a:t>
            </a:fld>
            <a:endParaRPr lang="en-US"/>
          </a:p>
        </p:txBody>
      </p:sp>
    </p:spTree>
    <p:extLst>
      <p:ext uri="{BB962C8B-B14F-4D97-AF65-F5344CB8AC3E}">
        <p14:creationId xmlns:p14="http://schemas.microsoft.com/office/powerpoint/2010/main" val="1131029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E28BDA-16B1-4CE5-8956-87708B968349}" type="datetimeFigureOut">
              <a:rPr lang="en-US" smtClean="0"/>
              <a:t>11/23/2021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FF4FA-F7DF-4DF7-A553-E6FC5DD381A5}" type="slidenum">
              <a:rPr lang="en-US" smtClean="0"/>
              <a:t>‹#›</a:t>
            </a:fld>
            <a:endParaRPr lang="en-US"/>
          </a:p>
        </p:txBody>
      </p:sp>
    </p:spTree>
    <p:extLst>
      <p:ext uri="{BB962C8B-B14F-4D97-AF65-F5344CB8AC3E}">
        <p14:creationId xmlns:p14="http://schemas.microsoft.com/office/powerpoint/2010/main" val="2027488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9E28BDA-16B1-4CE5-8956-87708B968349}"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FFF4FA-F7DF-4DF7-A553-E6FC5DD381A5}" type="slidenum">
              <a:rPr lang="en-US" smtClean="0"/>
              <a:t>‹#›</a:t>
            </a:fld>
            <a:endParaRPr lang="en-US"/>
          </a:p>
        </p:txBody>
      </p:sp>
    </p:spTree>
    <p:extLst>
      <p:ext uri="{BB962C8B-B14F-4D97-AF65-F5344CB8AC3E}">
        <p14:creationId xmlns:p14="http://schemas.microsoft.com/office/powerpoint/2010/main" val="14022609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9E28BDA-16B1-4CE5-8956-87708B968349}" type="datetimeFigureOut">
              <a:rPr lang="en-US" smtClean="0"/>
              <a:t>11/23/2021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FFF4FA-F7DF-4DF7-A553-E6FC5DD381A5}" type="slidenum">
              <a:rPr lang="en-US" smtClean="0"/>
              <a:t>‹#›</a:t>
            </a:fld>
            <a:endParaRPr lang="en-US"/>
          </a:p>
        </p:txBody>
      </p:sp>
    </p:spTree>
    <p:extLst>
      <p:ext uri="{BB962C8B-B14F-4D97-AF65-F5344CB8AC3E}">
        <p14:creationId xmlns:p14="http://schemas.microsoft.com/office/powerpoint/2010/main" val="2194812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9E28BDA-16B1-4CE5-8956-87708B968349}" type="datetimeFigureOut">
              <a:rPr lang="en-US" smtClean="0"/>
              <a:t>11/23/2021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FFF4FA-F7DF-4DF7-A553-E6FC5DD381A5}" type="slidenum">
              <a:rPr lang="en-US" smtClean="0"/>
              <a:t>‹#›</a:t>
            </a:fld>
            <a:endParaRPr lang="en-US"/>
          </a:p>
        </p:txBody>
      </p:sp>
    </p:spTree>
    <p:extLst>
      <p:ext uri="{BB962C8B-B14F-4D97-AF65-F5344CB8AC3E}">
        <p14:creationId xmlns:p14="http://schemas.microsoft.com/office/powerpoint/2010/main" val="398104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E28BDA-16B1-4CE5-8956-87708B968349}" type="datetimeFigureOut">
              <a:rPr lang="en-US" smtClean="0"/>
              <a:t>11/23/2021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FFF4FA-F7DF-4DF7-A553-E6FC5DD381A5}" type="slidenum">
              <a:rPr lang="en-US" smtClean="0"/>
              <a:t>‹#›</a:t>
            </a:fld>
            <a:endParaRPr lang="en-US"/>
          </a:p>
        </p:txBody>
      </p:sp>
    </p:spTree>
    <p:extLst>
      <p:ext uri="{BB962C8B-B14F-4D97-AF65-F5344CB8AC3E}">
        <p14:creationId xmlns:p14="http://schemas.microsoft.com/office/powerpoint/2010/main" val="20527607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E28BDA-16B1-4CE5-8956-87708B968349}"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FFF4FA-F7DF-4DF7-A553-E6FC5DD381A5}" type="slidenum">
              <a:rPr lang="en-US" smtClean="0"/>
              <a:t>‹#›</a:t>
            </a:fld>
            <a:endParaRPr lang="en-US"/>
          </a:p>
        </p:txBody>
      </p:sp>
    </p:spTree>
    <p:extLst>
      <p:ext uri="{BB962C8B-B14F-4D97-AF65-F5344CB8AC3E}">
        <p14:creationId xmlns:p14="http://schemas.microsoft.com/office/powerpoint/2010/main" val="476135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E28BDA-16B1-4CE5-8956-87708B968349}" type="datetimeFigureOut">
              <a:rPr lang="en-US" smtClean="0"/>
              <a:t>11/23/2021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FFF4FA-F7DF-4DF7-A553-E6FC5DD381A5}" type="slidenum">
              <a:rPr lang="en-US" smtClean="0"/>
              <a:t>‹#›</a:t>
            </a:fld>
            <a:endParaRPr lang="en-US"/>
          </a:p>
        </p:txBody>
      </p:sp>
    </p:spTree>
    <p:extLst>
      <p:ext uri="{BB962C8B-B14F-4D97-AF65-F5344CB8AC3E}">
        <p14:creationId xmlns:p14="http://schemas.microsoft.com/office/powerpoint/2010/main" val="1322608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E28BDA-16B1-4CE5-8956-87708B968349}" type="datetimeFigureOut">
              <a:rPr lang="en-US" smtClean="0"/>
              <a:t>11/23/2021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FFF4FA-F7DF-4DF7-A553-E6FC5DD381A5}" type="slidenum">
              <a:rPr lang="en-US" smtClean="0"/>
              <a:t>‹#›</a:t>
            </a:fld>
            <a:endParaRPr lang="en-US"/>
          </a:p>
        </p:txBody>
      </p:sp>
    </p:spTree>
    <p:extLst>
      <p:ext uri="{BB962C8B-B14F-4D97-AF65-F5344CB8AC3E}">
        <p14:creationId xmlns:p14="http://schemas.microsoft.com/office/powerpoint/2010/main" val="381156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Externalities and the Environment</a:t>
            </a:r>
            <a:endParaRPr lang="en-US" sz="3200" b="1" dirty="0"/>
          </a:p>
        </p:txBody>
      </p:sp>
      <p:sp>
        <p:nvSpPr>
          <p:cNvPr id="3" name="Content Placeholder 2"/>
          <p:cNvSpPr>
            <a:spLocks noGrp="1"/>
          </p:cNvSpPr>
          <p:nvPr>
            <p:ph idx="1"/>
          </p:nvPr>
        </p:nvSpPr>
        <p:spPr/>
        <p:txBody>
          <a:bodyPr>
            <a:normAutofit/>
          </a:bodyPr>
          <a:lstStyle/>
          <a:p>
            <a:pPr marL="0" indent="0">
              <a:buNone/>
            </a:pPr>
            <a:r>
              <a:rPr lang="en-US" sz="2800" dirty="0" smtClean="0"/>
              <a:t>1. An essential aspect of externalities and the environment is the </a:t>
            </a:r>
            <a:r>
              <a:rPr lang="en-US" sz="2800" b="1" dirty="0" smtClean="0"/>
              <a:t>common resource problem.</a:t>
            </a:r>
          </a:p>
          <a:p>
            <a:pPr marL="0" indent="0">
              <a:buNone/>
            </a:pPr>
            <a:r>
              <a:rPr lang="en-US" sz="2800" b="1" dirty="0" smtClean="0"/>
              <a:t>2. Common Resource Problem: </a:t>
            </a:r>
            <a:r>
              <a:rPr lang="en-US" sz="2800" dirty="0" smtClean="0"/>
              <a:t>These are pool of scarce resources to which access is not limited. E.g. a lake with unrestricted fishing. As fishing increases, the number of fishes left decreases. Each additional boat that catches fish reduces the catch of other boats. This is the externality. </a:t>
            </a:r>
            <a:endParaRPr lang="en-US" sz="2800" b="1" dirty="0"/>
          </a:p>
        </p:txBody>
      </p:sp>
    </p:spTree>
    <p:extLst>
      <p:ext uri="{BB962C8B-B14F-4D97-AF65-F5344CB8AC3E}">
        <p14:creationId xmlns:p14="http://schemas.microsoft.com/office/powerpoint/2010/main" val="2323075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sz="2800" b="1" dirty="0" smtClean="0"/>
              <a:t>B. Subsidizing Pollution Abatement: </a:t>
            </a:r>
            <a:r>
              <a:rPr lang="en-US" sz="2800" dirty="0" smtClean="0"/>
              <a:t>This means providing subsidies to industries and businesses that take measures to reduce pollution.</a:t>
            </a:r>
          </a:p>
          <a:p>
            <a:pPr marL="0" indent="0">
              <a:buNone/>
            </a:pPr>
            <a:r>
              <a:rPr lang="en-US" sz="2800" b="1" dirty="0" smtClean="0"/>
              <a:t>C. Marketable Permits:</a:t>
            </a:r>
          </a:p>
          <a:p>
            <a:pPr marL="514350" indent="-514350">
              <a:buAutoNum type="arabicPeriod"/>
            </a:pPr>
            <a:r>
              <a:rPr lang="en-US" sz="2800" dirty="0" smtClean="0"/>
              <a:t>These limit the amount of pollutants a frim can emit.</a:t>
            </a:r>
          </a:p>
          <a:p>
            <a:pPr marL="514350" indent="-514350">
              <a:buAutoNum type="arabicPeriod"/>
            </a:pPr>
            <a:r>
              <a:rPr lang="en-US" sz="2800" dirty="0" smtClean="0"/>
              <a:t>E.g. each firm may be allowed emit 70% of the amount it emitted last year.</a:t>
            </a:r>
          </a:p>
          <a:p>
            <a:pPr marL="514350" indent="-514350">
              <a:buAutoNum type="arabicPeriod"/>
            </a:pPr>
            <a:r>
              <a:rPr lang="en-US" sz="2800" dirty="0" smtClean="0"/>
              <a:t>The firm is therefore, granted a permit to emit so many units of pollutants.</a:t>
            </a:r>
          </a:p>
          <a:p>
            <a:pPr marL="0" indent="0">
              <a:buNone/>
            </a:pPr>
            <a:endParaRPr lang="en-US" sz="2800" dirty="0"/>
          </a:p>
        </p:txBody>
      </p:sp>
    </p:spTree>
    <p:extLst>
      <p:ext uri="{BB962C8B-B14F-4D97-AF65-F5344CB8AC3E}">
        <p14:creationId xmlns:p14="http://schemas.microsoft.com/office/powerpoint/2010/main" val="3587704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4. Since the government basically cares about the total amount of emission reduction, it allows firms to trade permits.</a:t>
            </a:r>
          </a:p>
          <a:p>
            <a:pPr marL="0" indent="0">
              <a:buNone/>
            </a:pPr>
            <a:r>
              <a:rPr lang="en-US" dirty="0" smtClean="0"/>
              <a:t>5. A company that reduces its emission by 50% can sell the remaining part of its permits to another firm who wants to increase production (hence increase its emission of pollutants).</a:t>
            </a:r>
            <a:endParaRPr lang="en-US" dirty="0"/>
          </a:p>
        </p:txBody>
      </p:sp>
    </p:spTree>
    <p:extLst>
      <p:ext uri="{BB962C8B-B14F-4D97-AF65-F5344CB8AC3E}">
        <p14:creationId xmlns:p14="http://schemas.microsoft.com/office/powerpoint/2010/main" val="24043219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Regulation</a:t>
            </a:r>
            <a:endParaRPr lang="en-US" sz="2800" b="1" dirty="0"/>
          </a:p>
        </p:txBody>
      </p:sp>
      <p:sp>
        <p:nvSpPr>
          <p:cNvPr id="3" name="Content Placeholder 2"/>
          <p:cNvSpPr>
            <a:spLocks noGrp="1"/>
          </p:cNvSpPr>
          <p:nvPr>
            <p:ph idx="1"/>
          </p:nvPr>
        </p:nvSpPr>
        <p:spPr/>
        <p:txBody>
          <a:bodyPr>
            <a:normAutofit fontScale="92500" lnSpcReduction="10000"/>
          </a:bodyPr>
          <a:lstStyle/>
          <a:p>
            <a:pPr marL="514350" indent="-514350">
              <a:buAutoNum type="arabicPeriod"/>
            </a:pPr>
            <a:r>
              <a:rPr lang="en-US" sz="2800" dirty="0" smtClean="0"/>
              <a:t>This means direct decrees by government regulation the level of emission in different industries. For example, limits on auto emissions, prohibition of the use of certain grades of coal; requirements that firms have pollution abatement devices, etc.</a:t>
            </a:r>
          </a:p>
          <a:p>
            <a:pPr marL="514350" indent="-514350">
              <a:buAutoNum type="arabicPeriod"/>
            </a:pPr>
            <a:r>
              <a:rPr lang="en-US" sz="2800" dirty="0" smtClean="0"/>
              <a:t>There are two classes of regulation:</a:t>
            </a:r>
          </a:p>
          <a:p>
            <a:pPr marL="0" indent="0">
              <a:buNone/>
            </a:pPr>
            <a:r>
              <a:rPr lang="en-US" sz="2800" dirty="0"/>
              <a:t> </a:t>
            </a:r>
            <a:r>
              <a:rPr lang="en-US" sz="2800" dirty="0" smtClean="0"/>
              <a:t>  A. Market-based mechanisms which focus on total amount of pollution (to pollute more, a firm may pay more fines or buy more permits). This is a </a:t>
            </a:r>
            <a:r>
              <a:rPr lang="en-US" sz="2800" b="1" dirty="0" smtClean="0"/>
              <a:t>performance-based regulation</a:t>
            </a:r>
            <a:r>
              <a:rPr lang="en-US" sz="2800" dirty="0" smtClean="0"/>
              <a:t> since the government cares only about the final outcome (how much pollution is produced).</a:t>
            </a:r>
            <a:endParaRPr lang="en-US" sz="2800" dirty="0"/>
          </a:p>
        </p:txBody>
      </p:sp>
    </p:spTree>
    <p:extLst>
      <p:ext uri="{BB962C8B-B14F-4D97-AF65-F5344CB8AC3E}">
        <p14:creationId xmlns:p14="http://schemas.microsoft.com/office/powerpoint/2010/main" val="76084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   </a:t>
            </a:r>
            <a:r>
              <a:rPr lang="en-US" sz="2800" dirty="0" smtClean="0"/>
              <a:t>B. </a:t>
            </a:r>
            <a:r>
              <a:rPr lang="en-US" sz="2800" b="1" dirty="0" smtClean="0"/>
              <a:t>Input Regulation: </a:t>
            </a:r>
            <a:r>
              <a:rPr lang="en-US" sz="2800" dirty="0" smtClean="0"/>
              <a:t>Such regulation focus on standards, practices and inputs, rather than performance. For example, the government may prohibit the use of certain grades of coal; or it may require that firms use pollution control devices in their operations.</a:t>
            </a:r>
          </a:p>
        </p:txBody>
      </p:sp>
    </p:spTree>
    <p:extLst>
      <p:ext uri="{BB962C8B-B14F-4D97-AF65-F5344CB8AC3E}">
        <p14:creationId xmlns:p14="http://schemas.microsoft.com/office/powerpoint/2010/main" val="476834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a:t>3. One advantage of performance-based regulations (as opposed to input standards) and pollution-based taxes (as opposed to for example, to subsidies for particular forms of abatement equipment) is that they directly address the level of pollution and may induce innovation in the industry (such as ways of producing that generates less emission or new methods of pollution abatement at lower costs.</a:t>
            </a:r>
          </a:p>
          <a:p>
            <a:pPr marL="0" indent="0">
              <a:buNone/>
            </a:pPr>
            <a:endParaRPr lang="en-US" dirty="0"/>
          </a:p>
        </p:txBody>
      </p:sp>
    </p:spTree>
    <p:extLst>
      <p:ext uri="{BB962C8B-B14F-4D97-AF65-F5344CB8AC3E}">
        <p14:creationId xmlns:p14="http://schemas.microsoft.com/office/powerpoint/2010/main" val="2813371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Private Solutions to Externalities</a:t>
            </a:r>
            <a:endParaRPr lang="en-US" sz="3200" b="1" dirty="0"/>
          </a:p>
        </p:txBody>
      </p:sp>
      <p:sp>
        <p:nvSpPr>
          <p:cNvPr id="3" name="Content Placeholder 2"/>
          <p:cNvSpPr>
            <a:spLocks noGrp="1"/>
          </p:cNvSpPr>
          <p:nvPr>
            <p:ph idx="1"/>
          </p:nvPr>
        </p:nvSpPr>
        <p:spPr/>
        <p:txBody>
          <a:bodyPr>
            <a:normAutofit fontScale="92500"/>
          </a:bodyPr>
          <a:lstStyle/>
          <a:p>
            <a:pPr marL="514350" indent="-514350">
              <a:buAutoNum type="arabicPeriod"/>
            </a:pPr>
            <a:r>
              <a:rPr lang="en-US" sz="2800" b="1" dirty="0" smtClean="0"/>
              <a:t>Internalizing Externalities: </a:t>
            </a:r>
            <a:endParaRPr lang="en-US" sz="2800" dirty="0" smtClean="0"/>
          </a:p>
          <a:p>
            <a:pPr marL="514350" indent="-514350">
              <a:buAutoNum type="alphaUcPeriod"/>
            </a:pPr>
            <a:r>
              <a:rPr lang="en-US" sz="2800" dirty="0" smtClean="0"/>
              <a:t>This means forming economic units of sufficient size so that most of the consequences of any action occur within the unit.</a:t>
            </a:r>
          </a:p>
          <a:p>
            <a:pPr marL="514350" indent="-514350">
              <a:buAutoNum type="alphaUcPeriod"/>
            </a:pPr>
            <a:r>
              <a:rPr lang="en-US" sz="2800" dirty="0" smtClean="0"/>
              <a:t>E.g. for a community consisting of houses or apartments, the quality of life in the community is affected by how each household maintains its property.</a:t>
            </a:r>
          </a:p>
          <a:p>
            <a:pPr marL="514350" indent="-514350">
              <a:buAutoNum type="alphaUcPeriod"/>
            </a:pPr>
            <a:r>
              <a:rPr lang="en-US" sz="2800" dirty="0" smtClean="0"/>
              <a:t>If they plant flowers, they confer a positive externality, if they let their houses run down, they face negative externality.</a:t>
            </a:r>
            <a:endParaRPr lang="en-US" sz="2800" dirty="0"/>
          </a:p>
        </p:txBody>
      </p:sp>
    </p:spTree>
    <p:extLst>
      <p:ext uri="{BB962C8B-B14F-4D97-AF65-F5344CB8AC3E}">
        <p14:creationId xmlns:p14="http://schemas.microsoft.com/office/powerpoint/2010/main" val="3784790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D. The community therefore can form a cooperative association in which binding agreements on what constitutes positive and negative externalities are detailed. Those who confer negative externalities are sanctioned with fines and possible loss of their homes.</a:t>
            </a:r>
            <a:endParaRPr lang="en-US" dirty="0"/>
          </a:p>
        </p:txBody>
      </p:sp>
    </p:spTree>
    <p:extLst>
      <p:ext uri="{BB962C8B-B14F-4D97-AF65-F5344CB8AC3E}">
        <p14:creationId xmlns:p14="http://schemas.microsoft.com/office/powerpoint/2010/main" val="36273171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smtClean="0"/>
              <a:t>2. The Coase Theorem</a:t>
            </a:r>
          </a:p>
          <a:p>
            <a:pPr marL="514350" indent="-514350">
              <a:buAutoNum type="alphaUcPeriod"/>
            </a:pPr>
            <a:r>
              <a:rPr lang="en-US" sz="2800" dirty="0" smtClean="0"/>
              <a:t>The view that whenever there are negative externalities, the parties involved can get together and make some arrangements by which the externality is internalized and </a:t>
            </a:r>
            <a:r>
              <a:rPr lang="en-US" sz="2800" b="1" dirty="0" smtClean="0"/>
              <a:t>efficiency</a:t>
            </a:r>
            <a:r>
              <a:rPr lang="en-US" sz="2800" dirty="0" smtClean="0"/>
              <a:t> is ensured is called </a:t>
            </a:r>
            <a:r>
              <a:rPr lang="en-US" sz="2800" b="1" dirty="0" smtClean="0"/>
              <a:t>Coase Theorem.</a:t>
            </a:r>
          </a:p>
          <a:p>
            <a:pPr marL="514350" indent="-514350">
              <a:buAutoNum type="alphaUcPeriod"/>
            </a:pPr>
            <a:r>
              <a:rPr lang="en-US" sz="2800" dirty="0" smtClean="0"/>
              <a:t>For example, fishermen using the same lake may get together to devise a mutually agreed-upon restriction to prevent excessive fishing.</a:t>
            </a:r>
            <a:endParaRPr lang="en-US" sz="2800" dirty="0"/>
          </a:p>
        </p:txBody>
      </p:sp>
    </p:spTree>
    <p:extLst>
      <p:ext uri="{BB962C8B-B14F-4D97-AF65-F5344CB8AC3E}">
        <p14:creationId xmlns:p14="http://schemas.microsoft.com/office/powerpoint/2010/main" val="41347793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sz="2800" dirty="0" smtClean="0"/>
              <a:t>C. Or when there is too much harm cause by smokers to nonsmokers in the same community, the nonsmokers may compensate the smokers not to smokers or make other arrangements with the smokers to reduce the harm they cause.</a:t>
            </a:r>
          </a:p>
          <a:p>
            <a:pPr marL="0" indent="0">
              <a:buNone/>
            </a:pPr>
            <a:endParaRPr lang="en-US" sz="2800" dirty="0"/>
          </a:p>
          <a:p>
            <a:pPr marL="0" indent="0">
              <a:buNone/>
            </a:pPr>
            <a:r>
              <a:rPr lang="en-US" sz="2800" b="1" dirty="0" smtClean="0"/>
              <a:t>3. Using the Legal System</a:t>
            </a:r>
          </a:p>
          <a:p>
            <a:pPr marL="0" indent="0">
              <a:buNone/>
            </a:pPr>
            <a:r>
              <a:rPr lang="en-US" sz="2800" dirty="0" smtClean="0"/>
              <a:t>A. The legal system can offer protection against externalities, e.g. one party is not allowed to injure another without some penalties being imposed by the government through the legal system.</a:t>
            </a:r>
            <a:endParaRPr lang="en-US" sz="2800" dirty="0"/>
          </a:p>
        </p:txBody>
      </p:sp>
    </p:spTree>
    <p:extLst>
      <p:ext uri="{BB962C8B-B14F-4D97-AF65-F5344CB8AC3E}">
        <p14:creationId xmlns:p14="http://schemas.microsoft.com/office/powerpoint/2010/main" val="839800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Problems with Private Solutions</a:t>
            </a:r>
            <a:endParaRPr lang="en-US" sz="2800" b="1" dirty="0"/>
          </a:p>
        </p:txBody>
      </p:sp>
      <p:sp>
        <p:nvSpPr>
          <p:cNvPr id="3" name="Content Placeholder 2"/>
          <p:cNvSpPr>
            <a:spLocks noGrp="1"/>
          </p:cNvSpPr>
          <p:nvPr>
            <p:ph idx="1"/>
          </p:nvPr>
        </p:nvSpPr>
        <p:spPr/>
        <p:txBody>
          <a:bodyPr>
            <a:normAutofit/>
          </a:bodyPr>
          <a:lstStyle/>
          <a:p>
            <a:pPr marL="514350" indent="-514350">
              <a:buAutoNum type="arabicPeriod"/>
            </a:pPr>
            <a:r>
              <a:rPr lang="en-US" sz="2800" b="1" dirty="0" smtClean="0"/>
              <a:t>Imperfect Information: </a:t>
            </a:r>
            <a:endParaRPr lang="en-US" sz="2800" dirty="0" smtClean="0"/>
          </a:p>
          <a:p>
            <a:pPr marL="514350" indent="-514350">
              <a:buAutoNum type="alphaUcPeriod"/>
            </a:pPr>
            <a:r>
              <a:rPr lang="en-US" sz="2800" dirty="0" smtClean="0"/>
              <a:t>A mutually advantageous agreement between the two parties may be difficult due to imperfect information. </a:t>
            </a:r>
          </a:p>
          <a:p>
            <a:pPr marL="514350" indent="-514350">
              <a:buAutoNum type="alphaUcPeriod"/>
            </a:pPr>
            <a:r>
              <a:rPr lang="en-US" sz="2800" dirty="0" smtClean="0"/>
              <a:t>For example, smokers may try to persuade non-smokers that they deserve more compensation in order to stop smoking.</a:t>
            </a:r>
            <a:endParaRPr lang="en-US" sz="2800" dirty="0"/>
          </a:p>
        </p:txBody>
      </p:sp>
    </p:spTree>
    <p:extLst>
      <p:ext uri="{BB962C8B-B14F-4D97-AF65-F5344CB8AC3E}">
        <p14:creationId xmlns:p14="http://schemas.microsoft.com/office/powerpoint/2010/main" val="233739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b="1" dirty="0" smtClean="0"/>
              <a:t>2. High Transaction Costs as a Reason for Government Intervention.</a:t>
            </a:r>
          </a:p>
          <a:p>
            <a:pPr marL="514350" indent="-514350">
              <a:buAutoNum type="alphaUcPeriod"/>
            </a:pPr>
            <a:r>
              <a:rPr lang="en-US" sz="2800" dirty="0" smtClean="0"/>
              <a:t>The cost of getting individuals together to internalize externalities voluntarily may be high.</a:t>
            </a:r>
          </a:p>
          <a:p>
            <a:pPr marL="514350" indent="-514350">
              <a:buAutoNum type="alphaUcPeriod"/>
            </a:pPr>
            <a:r>
              <a:rPr lang="en-US" sz="2800" dirty="0" smtClean="0"/>
              <a:t>Since the provision of some of these services re a public good, the government may be looked upon to as the entity to reduce the welfare losses from externality.</a:t>
            </a:r>
            <a:endParaRPr lang="en-US" sz="2800" dirty="0"/>
          </a:p>
        </p:txBody>
      </p:sp>
    </p:spTree>
    <p:extLst>
      <p:ext uri="{BB962C8B-B14F-4D97-AF65-F5344CB8AC3E}">
        <p14:creationId xmlns:p14="http://schemas.microsoft.com/office/powerpoint/2010/main" val="15134653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marL="0" indent="0">
              <a:buNone/>
            </a:pPr>
            <a:r>
              <a:rPr lang="en-US" sz="2800" b="1" dirty="0" smtClean="0"/>
              <a:t>3. Issues with Legal Solution</a:t>
            </a:r>
          </a:p>
          <a:p>
            <a:pPr marL="514350" indent="-514350">
              <a:buAutoNum type="alphaUcPeriod"/>
            </a:pPr>
            <a:r>
              <a:rPr lang="en-US" sz="2800" dirty="0" smtClean="0"/>
              <a:t>Losses from the externalities may be small to justify litigation especially when the judicial process can be very expensive.</a:t>
            </a:r>
          </a:p>
          <a:p>
            <a:pPr marL="514350" indent="-514350">
              <a:buAutoNum type="alphaUcPeriod"/>
            </a:pPr>
            <a:r>
              <a:rPr lang="en-US" sz="2800" dirty="0" smtClean="0"/>
              <a:t>There is also the uncertainty about the outcome of judicial proceedings.</a:t>
            </a:r>
            <a:endParaRPr lang="en-US" sz="2800" dirty="0"/>
          </a:p>
        </p:txBody>
      </p:sp>
    </p:spTree>
    <p:extLst>
      <p:ext uri="{BB962C8B-B14F-4D97-AF65-F5344CB8AC3E}">
        <p14:creationId xmlns:p14="http://schemas.microsoft.com/office/powerpoint/2010/main" val="35353983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Public Sector Based Solutions to Externalities</a:t>
            </a:r>
            <a:endParaRPr lang="en-US" sz="3200" b="1" dirty="0"/>
          </a:p>
        </p:txBody>
      </p:sp>
      <p:sp>
        <p:nvSpPr>
          <p:cNvPr id="3" name="Content Placeholder 2"/>
          <p:cNvSpPr>
            <a:spLocks noGrp="1"/>
          </p:cNvSpPr>
          <p:nvPr>
            <p:ph idx="1"/>
          </p:nvPr>
        </p:nvSpPr>
        <p:spPr/>
        <p:txBody>
          <a:bodyPr>
            <a:normAutofit/>
          </a:bodyPr>
          <a:lstStyle/>
          <a:p>
            <a:pPr marL="0" indent="0">
              <a:buNone/>
            </a:pPr>
            <a:r>
              <a:rPr lang="en-US" sz="2800" dirty="0" smtClean="0"/>
              <a:t>Public sector solutions to externalities fall under two categories: market-based solutions, and direct regulation.</a:t>
            </a:r>
          </a:p>
          <a:p>
            <a:pPr marL="0" indent="0">
              <a:buNone/>
            </a:pPr>
            <a:endParaRPr lang="en-US" sz="2800" dirty="0"/>
          </a:p>
          <a:p>
            <a:pPr marL="0" indent="0">
              <a:buNone/>
            </a:pPr>
            <a:r>
              <a:rPr lang="en-US" sz="2800" b="1" dirty="0" smtClean="0"/>
              <a:t>                        Market-based Solutions</a:t>
            </a:r>
          </a:p>
          <a:p>
            <a:pPr marL="0" indent="0">
              <a:buNone/>
            </a:pPr>
            <a:r>
              <a:rPr lang="en-US" sz="2800" b="1" dirty="0" smtClean="0"/>
              <a:t>A. Fines and Taxes: </a:t>
            </a:r>
            <a:r>
              <a:rPr lang="en-US" sz="2800" dirty="0" smtClean="0"/>
              <a:t>Properly calculated fines and taxes imposed on violators that include social costs and private costs. These are called </a:t>
            </a:r>
            <a:r>
              <a:rPr lang="en-US" sz="2800" b="1" dirty="0" err="1" smtClean="0"/>
              <a:t>Pigouvian</a:t>
            </a:r>
            <a:r>
              <a:rPr lang="en-US" sz="2800" b="1" dirty="0" smtClean="0"/>
              <a:t> Taxes </a:t>
            </a:r>
            <a:r>
              <a:rPr lang="en-US" sz="2800" dirty="0" smtClean="0"/>
              <a:t> or </a:t>
            </a:r>
            <a:r>
              <a:rPr lang="en-US" sz="2800" b="1" dirty="0" smtClean="0"/>
              <a:t>Correction Taxes.</a:t>
            </a:r>
            <a:endParaRPr lang="en-US" sz="2800" b="1" dirty="0"/>
          </a:p>
        </p:txBody>
      </p:sp>
    </p:spTree>
    <p:extLst>
      <p:ext uri="{BB962C8B-B14F-4D97-AF65-F5344CB8AC3E}">
        <p14:creationId xmlns:p14="http://schemas.microsoft.com/office/powerpoint/2010/main" val="5809043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TotalTime>
  <Words>881</Words>
  <Application>Microsoft Office PowerPoint</Application>
  <PresentationFormat>On-screen Show (4:3)</PresentationFormat>
  <Paragraphs>44</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Externalities and the Environment</vt:lpstr>
      <vt:lpstr>Private Solutions to Externalities</vt:lpstr>
      <vt:lpstr>PowerPoint Presentation</vt:lpstr>
      <vt:lpstr>PowerPoint Presentation</vt:lpstr>
      <vt:lpstr>PowerPoint Presentation</vt:lpstr>
      <vt:lpstr>Problems with Private Solutions</vt:lpstr>
      <vt:lpstr>PowerPoint Presentation</vt:lpstr>
      <vt:lpstr>PowerPoint Presentation</vt:lpstr>
      <vt:lpstr>Public Sector Based Solutions to Externalities</vt:lpstr>
      <vt:lpstr>PowerPoint Presentation</vt:lpstr>
      <vt:lpstr>PowerPoint Presentation</vt:lpstr>
      <vt:lpstr>Regulation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Externalities and the Environment</dc:title>
  <dc:creator>asus</dc:creator>
  <cp:lastModifiedBy>Amagoh Francis</cp:lastModifiedBy>
  <cp:revision>20</cp:revision>
  <dcterms:created xsi:type="dcterms:W3CDTF">2021-11-14T03:02:46Z</dcterms:created>
  <dcterms:modified xsi:type="dcterms:W3CDTF">2021-11-23T09:33:11Z</dcterms:modified>
</cp:coreProperties>
</file>