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43"/>
  </p:normalViewPr>
  <p:slideViewPr>
    <p:cSldViewPr snapToGrid="0" snapToObjects="1">
      <p:cViewPr varScale="1">
        <p:scale>
          <a:sx n="113" d="100"/>
          <a:sy n="113" d="100"/>
        </p:scale>
        <p:origin x="39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14-Nov-19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14-Nov-19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14-Nov-19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14-Nov-19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14-Nov-19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14-Nov-19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14-Nov-19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14-Nov-19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14-Nov-19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14-Nov-19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14-Nov-19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14-Nov-19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14-Nov-19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14-Nov-19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14-Nov-19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14-Nov-19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14-Nov-19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6D3303D-61AE-A949-9C8B-385280094752}"/>
              </a:ext>
            </a:extLst>
          </p:cNvPr>
          <p:cNvSpPr>
            <a:spLocks noGrp="1"/>
          </p:cNvSpPr>
          <p:nvPr>
            <p:ph type="ctrTitle"/>
          </p:nvPr>
        </p:nvSpPr>
        <p:spPr/>
        <p:txBody>
          <a:bodyPr/>
          <a:lstStyle/>
          <a:p>
            <a:r>
              <a:rPr lang="en-US" dirty="0"/>
              <a:t>Media and Terrorism</a:t>
            </a:r>
          </a:p>
        </p:txBody>
      </p:sp>
      <p:sp>
        <p:nvSpPr>
          <p:cNvPr id="3" name="Subtitle 2">
            <a:extLst>
              <a:ext uri="{FF2B5EF4-FFF2-40B4-BE49-F238E27FC236}">
                <a16:creationId xmlns:a16="http://schemas.microsoft.com/office/drawing/2014/main" xmlns="" id="{3EEFC566-189A-674E-A510-F9FD794DFB4C}"/>
              </a:ext>
            </a:extLst>
          </p:cNvPr>
          <p:cNvSpPr>
            <a:spLocks noGrp="1"/>
          </p:cNvSpPr>
          <p:nvPr>
            <p:ph type="subTitle" idx="1"/>
          </p:nvPr>
        </p:nvSpPr>
        <p:spPr/>
        <p:txBody>
          <a:bodyPr/>
          <a:lstStyle/>
          <a:p>
            <a:r>
              <a:rPr lang="en-US" dirty="0"/>
              <a:t>Week 8</a:t>
            </a:r>
          </a:p>
        </p:txBody>
      </p:sp>
    </p:spTree>
    <p:extLst>
      <p:ext uri="{BB962C8B-B14F-4D97-AF65-F5344CB8AC3E}">
        <p14:creationId xmlns:p14="http://schemas.microsoft.com/office/powerpoint/2010/main" val="2194479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935B82D-9D40-F842-AD9F-F2C4E3FD3EFB}"/>
              </a:ext>
            </a:extLst>
          </p:cNvPr>
          <p:cNvSpPr>
            <a:spLocks noGrp="1"/>
          </p:cNvSpPr>
          <p:nvPr>
            <p:ph type="title"/>
          </p:nvPr>
        </p:nvSpPr>
        <p:spPr/>
        <p:txBody>
          <a:bodyPr/>
          <a:lstStyle/>
          <a:p>
            <a:r>
              <a:rPr lang="en-US" dirty="0"/>
              <a:t>Centrality of media in terrorism</a:t>
            </a:r>
          </a:p>
        </p:txBody>
      </p:sp>
      <p:sp>
        <p:nvSpPr>
          <p:cNvPr id="3" name="Content Placeholder 2">
            <a:extLst>
              <a:ext uri="{FF2B5EF4-FFF2-40B4-BE49-F238E27FC236}">
                <a16:creationId xmlns:a16="http://schemas.microsoft.com/office/drawing/2014/main" xmlns="" id="{777BE2F0-04E8-0443-A331-4FEA79CA1CF3}"/>
              </a:ext>
            </a:extLst>
          </p:cNvPr>
          <p:cNvSpPr>
            <a:spLocks noGrp="1"/>
          </p:cNvSpPr>
          <p:nvPr>
            <p:ph idx="1"/>
          </p:nvPr>
        </p:nvSpPr>
        <p:spPr/>
        <p:txBody>
          <a:bodyPr/>
          <a:lstStyle/>
          <a:p>
            <a:r>
              <a:rPr lang="en-US" i="1" dirty="0"/>
              <a:t>Mass-mediated terrorism </a:t>
            </a:r>
            <a:r>
              <a:rPr lang="en-US" dirty="0"/>
              <a:t>by Brigette </a:t>
            </a:r>
            <a:r>
              <a:rPr lang="en-US" dirty="0" err="1"/>
              <a:t>Nacos</a:t>
            </a:r>
            <a:r>
              <a:rPr lang="en-US" dirty="0"/>
              <a:t> focuses on:</a:t>
            </a:r>
          </a:p>
          <a:p>
            <a:pPr lvl="1"/>
            <a:r>
              <a:rPr lang="en-US" dirty="0"/>
              <a:t>centrality of communications via the mass media in the calculations by most terrorists of the consequences of their deeds, the likelihood of gaining media attention and the likelihood of gaining entrance –through the media- into the triangle of political communication (between public interests groups, government officials and decision-makers, the the mass media)</a:t>
            </a:r>
          </a:p>
          <a:p>
            <a:r>
              <a:rPr lang="en-US" dirty="0"/>
              <a:t>Actions of mass media make the ‘audience’ of the terrorist attack much larger than it would otherwise be, improving the calculus of ‘success’ by perpetrators </a:t>
            </a:r>
          </a:p>
          <a:p>
            <a:r>
              <a:rPr lang="en-US" dirty="0"/>
              <a:t>Media and terrorism have common goals: propaganda and communication (’oxygen of publicity’)</a:t>
            </a:r>
          </a:p>
          <a:p>
            <a:endParaRPr lang="en-US" dirty="0"/>
          </a:p>
        </p:txBody>
      </p:sp>
    </p:spTree>
    <p:extLst>
      <p:ext uri="{BB962C8B-B14F-4D97-AF65-F5344CB8AC3E}">
        <p14:creationId xmlns:p14="http://schemas.microsoft.com/office/powerpoint/2010/main" val="3169825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628EE35-F712-E349-849D-921BA233962C}"/>
              </a:ext>
            </a:extLst>
          </p:cNvPr>
          <p:cNvSpPr>
            <a:spLocks noGrp="1"/>
          </p:cNvSpPr>
          <p:nvPr>
            <p:ph type="title"/>
          </p:nvPr>
        </p:nvSpPr>
        <p:spPr/>
        <p:txBody>
          <a:bodyPr/>
          <a:lstStyle/>
          <a:p>
            <a:r>
              <a:rPr lang="en-US" dirty="0"/>
              <a:t>What are the goals? (1)</a:t>
            </a:r>
          </a:p>
        </p:txBody>
      </p:sp>
      <p:sp>
        <p:nvSpPr>
          <p:cNvPr id="3" name="Content Placeholder 2">
            <a:extLst>
              <a:ext uri="{FF2B5EF4-FFF2-40B4-BE49-F238E27FC236}">
                <a16:creationId xmlns:a16="http://schemas.microsoft.com/office/drawing/2014/main" xmlns="" id="{FEDCD61F-9719-4644-AD4E-E251F02DB8B7}"/>
              </a:ext>
            </a:extLst>
          </p:cNvPr>
          <p:cNvSpPr>
            <a:spLocks noGrp="1"/>
          </p:cNvSpPr>
          <p:nvPr>
            <p:ph idx="1"/>
          </p:nvPr>
        </p:nvSpPr>
        <p:spPr>
          <a:xfrm>
            <a:off x="2589212" y="2133600"/>
            <a:ext cx="8915400" cy="4100290"/>
          </a:xfrm>
        </p:spPr>
        <p:txBody>
          <a:bodyPr>
            <a:normAutofit/>
          </a:bodyPr>
          <a:lstStyle/>
          <a:p>
            <a:r>
              <a:rPr lang="en-US" dirty="0"/>
              <a:t>Terrorists’ goals regarding media</a:t>
            </a:r>
          </a:p>
          <a:p>
            <a:pPr lvl="1"/>
            <a:r>
              <a:rPr lang="en-US" b="1" dirty="0"/>
              <a:t>Publicity</a:t>
            </a:r>
            <a:r>
              <a:rPr lang="en-US" dirty="0"/>
              <a:t>: getting information out to a large, even global audience about the cause for which an act is being committed is a vital part of the act itself. Publicity offers both tactical and strategic gains.</a:t>
            </a:r>
          </a:p>
          <a:p>
            <a:pPr lvl="1"/>
            <a:r>
              <a:rPr lang="en-US" b="1" dirty="0"/>
              <a:t>Favorable understanding of their cause</a:t>
            </a:r>
            <a:r>
              <a:rPr lang="en-US" dirty="0"/>
              <a:t>: to attract sympathy for their suffering and cause. ‘Decision whether or not to broadcast or publish interviews with admitted terrorists brings journalists to the fine line between news and a forum for propaganda’ (Rushworth Kidder)</a:t>
            </a:r>
          </a:p>
          <a:p>
            <a:pPr lvl="1"/>
            <a:r>
              <a:rPr lang="en-US" b="1" dirty="0"/>
              <a:t>Legitimacy and identity: </a:t>
            </a:r>
            <a:r>
              <a:rPr lang="en-US" dirty="0"/>
              <a:t>to recruit effectively terrorists must sound legitimate and convey a clear sense of purpose to those who might be seeking similar political goals</a:t>
            </a:r>
          </a:p>
          <a:p>
            <a:pPr lvl="1"/>
            <a:r>
              <a:rPr lang="en-US" b="1" dirty="0"/>
              <a:t>Destabilizing the enemy: </a:t>
            </a:r>
            <a:r>
              <a:rPr lang="en-US" dirty="0"/>
              <a:t>generating a sense of unrest, enhancing a fear that government is unable to offer security and stability to its people</a:t>
            </a:r>
            <a:endParaRPr lang="en-US" b="1" dirty="0"/>
          </a:p>
          <a:p>
            <a:pPr lvl="1"/>
            <a:endParaRPr lang="en-US" dirty="0"/>
          </a:p>
          <a:p>
            <a:pPr lvl="1"/>
            <a:endParaRPr lang="en-US" dirty="0"/>
          </a:p>
        </p:txBody>
      </p:sp>
    </p:spTree>
    <p:extLst>
      <p:ext uri="{BB962C8B-B14F-4D97-AF65-F5344CB8AC3E}">
        <p14:creationId xmlns:p14="http://schemas.microsoft.com/office/powerpoint/2010/main" val="2725229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91A4DC-0FBB-8F4D-A551-AA6727D356EF}"/>
              </a:ext>
            </a:extLst>
          </p:cNvPr>
          <p:cNvSpPr>
            <a:spLocks noGrp="1"/>
          </p:cNvSpPr>
          <p:nvPr>
            <p:ph type="title"/>
          </p:nvPr>
        </p:nvSpPr>
        <p:spPr/>
        <p:txBody>
          <a:bodyPr/>
          <a:lstStyle/>
          <a:p>
            <a:r>
              <a:rPr lang="en-US" dirty="0"/>
              <a:t>What are the goals? (2)</a:t>
            </a:r>
          </a:p>
        </p:txBody>
      </p:sp>
      <p:sp>
        <p:nvSpPr>
          <p:cNvPr id="3" name="Content Placeholder 2">
            <a:extLst>
              <a:ext uri="{FF2B5EF4-FFF2-40B4-BE49-F238E27FC236}">
                <a16:creationId xmlns:a16="http://schemas.microsoft.com/office/drawing/2014/main" xmlns="" id="{81D217EF-F46B-B64F-83B5-232B63FD1E77}"/>
              </a:ext>
            </a:extLst>
          </p:cNvPr>
          <p:cNvSpPr>
            <a:spLocks noGrp="1"/>
          </p:cNvSpPr>
          <p:nvPr>
            <p:ph idx="1"/>
          </p:nvPr>
        </p:nvSpPr>
        <p:spPr/>
        <p:txBody>
          <a:bodyPr>
            <a:normAutofit lnSpcReduction="10000"/>
          </a:bodyPr>
          <a:lstStyle/>
          <a:p>
            <a:r>
              <a:rPr lang="en-US" dirty="0"/>
              <a:t>Government goals regarding media</a:t>
            </a:r>
          </a:p>
          <a:p>
            <a:pPr lvl="1"/>
            <a:r>
              <a:rPr lang="en-US" b="1" dirty="0"/>
              <a:t>Publicity: </a:t>
            </a:r>
            <a:r>
              <a:rPr lang="en-US" dirty="0"/>
              <a:t>to make sure that public understands the positive actions undertaken by government to resolve the situation. Terrorists pursue opposite goals. Therefore, media is facing a dilemma about what news to release and how it should be worded?</a:t>
            </a:r>
          </a:p>
          <a:p>
            <a:pPr lvl="1"/>
            <a:r>
              <a:rPr lang="en-US" b="1" dirty="0"/>
              <a:t>Criminality of act: </a:t>
            </a:r>
            <a:r>
              <a:rPr lang="en-US" dirty="0"/>
              <a:t>law enforcement will want to focus on the serious breach of law being perpetrated. Government needs media’s cooperation to highlight who the ‘good’ and ’bad’ guys are</a:t>
            </a:r>
          </a:p>
          <a:p>
            <a:pPr lvl="1"/>
            <a:r>
              <a:rPr lang="en-US" b="1" dirty="0"/>
              <a:t>Deny a terrorist a platform: </a:t>
            </a:r>
            <a:r>
              <a:rPr lang="en-US" dirty="0"/>
              <a:t>government strive to separate terrorists from media as far as possible so that neither propaganda nor funds can be generated from the event</a:t>
            </a:r>
          </a:p>
          <a:p>
            <a:pPr lvl="1"/>
            <a:r>
              <a:rPr lang="en-US" b="1" dirty="0"/>
              <a:t>Information and cooperation: </a:t>
            </a:r>
            <a:r>
              <a:rPr lang="en-US" dirty="0"/>
              <a:t>sharing any available information about terrorists with the government and not sharing any info that can assists the terrorists. Assist government by sharing </a:t>
            </a:r>
            <a:r>
              <a:rPr lang="en-US" i="1" dirty="0"/>
              <a:t>disinformation</a:t>
            </a:r>
            <a:endParaRPr lang="en-US" b="1" i="1" dirty="0"/>
          </a:p>
        </p:txBody>
      </p:sp>
    </p:spTree>
    <p:extLst>
      <p:ext uri="{BB962C8B-B14F-4D97-AF65-F5344CB8AC3E}">
        <p14:creationId xmlns:p14="http://schemas.microsoft.com/office/powerpoint/2010/main" val="155525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99F9889-A5B7-1748-B160-3D6F890B2D40}"/>
              </a:ext>
            </a:extLst>
          </p:cNvPr>
          <p:cNvSpPr>
            <a:spLocks noGrp="1"/>
          </p:cNvSpPr>
          <p:nvPr>
            <p:ph type="title"/>
          </p:nvPr>
        </p:nvSpPr>
        <p:spPr/>
        <p:txBody>
          <a:bodyPr/>
          <a:lstStyle/>
          <a:p>
            <a:r>
              <a:rPr lang="en-US" dirty="0"/>
              <a:t>What are the goals? (3)</a:t>
            </a:r>
          </a:p>
        </p:txBody>
      </p:sp>
      <p:sp>
        <p:nvSpPr>
          <p:cNvPr id="3" name="Content Placeholder 2">
            <a:extLst>
              <a:ext uri="{FF2B5EF4-FFF2-40B4-BE49-F238E27FC236}">
                <a16:creationId xmlns:a16="http://schemas.microsoft.com/office/drawing/2014/main" xmlns="" id="{E03EB3A8-F844-8545-ABDA-E6495705BD96}"/>
              </a:ext>
            </a:extLst>
          </p:cNvPr>
          <p:cNvSpPr>
            <a:spLocks noGrp="1"/>
          </p:cNvSpPr>
          <p:nvPr>
            <p:ph idx="1"/>
          </p:nvPr>
        </p:nvSpPr>
        <p:spPr/>
        <p:txBody>
          <a:bodyPr/>
          <a:lstStyle/>
          <a:p>
            <a:r>
              <a:rPr lang="en-US" dirty="0"/>
              <a:t>Media goals in terrorist events</a:t>
            </a:r>
          </a:p>
          <a:p>
            <a:pPr lvl="1"/>
            <a:r>
              <a:rPr lang="en-US" b="1" dirty="0"/>
              <a:t>Getting a scoop: </a:t>
            </a:r>
            <a:r>
              <a:rPr lang="en-US" dirty="0"/>
              <a:t>because of high competition for news nowadays, journalists fail to consult releasing breaking news with law enforcement</a:t>
            </a:r>
          </a:p>
          <a:p>
            <a:pPr lvl="1"/>
            <a:r>
              <a:rPr lang="en-US" b="1" dirty="0"/>
              <a:t>Dramatic presentation of news: </a:t>
            </a:r>
            <a:r>
              <a:rPr lang="en-US" dirty="0"/>
              <a:t>if killing a hostage or a planeload of hostages becomes the price of drama, then the media may be held responsible for raising the stakes in the hostage ‘game’</a:t>
            </a:r>
          </a:p>
          <a:p>
            <a:pPr lvl="1"/>
            <a:r>
              <a:rPr lang="en-US" b="1" dirty="0"/>
              <a:t>Protection of rights: </a:t>
            </a:r>
            <a:r>
              <a:rPr lang="en-US" dirty="0"/>
              <a:t>the conflict discussed here between the media and law enforcement ‘is between our commitment to unhindered public discourse and the need for public security’.</a:t>
            </a:r>
          </a:p>
          <a:p>
            <a:pPr lvl="1"/>
            <a:r>
              <a:rPr lang="en-US" b="1" dirty="0"/>
              <a:t>Personal security: </a:t>
            </a:r>
            <a:r>
              <a:rPr lang="en-US" dirty="0"/>
              <a:t>journalists who fail to satisfy terrorists’ goals of favorable understanding and publicity may be vulnerable to attach by the terrorists and their sympathizers </a:t>
            </a:r>
            <a:endParaRPr lang="en-US" b="1" dirty="0"/>
          </a:p>
        </p:txBody>
      </p:sp>
    </p:spTree>
    <p:extLst>
      <p:ext uri="{BB962C8B-B14F-4D97-AF65-F5344CB8AC3E}">
        <p14:creationId xmlns:p14="http://schemas.microsoft.com/office/powerpoint/2010/main" val="4177456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7CBB38-6C01-3041-9B2F-9A6C9FD4F6E4}"/>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xmlns="" id="{B177C26C-400E-9845-979C-A86BD70971CF}"/>
              </a:ext>
            </a:extLst>
          </p:cNvPr>
          <p:cNvSpPr>
            <a:spLocks noGrp="1"/>
          </p:cNvSpPr>
          <p:nvPr>
            <p:ph idx="1"/>
          </p:nvPr>
        </p:nvSpPr>
        <p:spPr/>
        <p:txBody>
          <a:bodyPr/>
          <a:lstStyle/>
          <a:p>
            <a:r>
              <a:rPr lang="en-US" dirty="0"/>
              <a:t>Terrorists benefit from what has been called an </a:t>
            </a:r>
            <a:r>
              <a:rPr lang="en-US" b="1" dirty="0"/>
              <a:t>amplification </a:t>
            </a:r>
            <a:r>
              <a:rPr lang="en-US" dirty="0"/>
              <a:t>effect, when their activities are broadcast through the media to a much larger audience than would be available at the place where the action occurs.</a:t>
            </a:r>
          </a:p>
          <a:p>
            <a:r>
              <a:rPr lang="en-US" dirty="0"/>
              <a:t>Media today are in fact a contributing factor – a weapon – in the hands of modern terrorists. </a:t>
            </a:r>
          </a:p>
          <a:p>
            <a:r>
              <a:rPr lang="en-US" dirty="0"/>
              <a:t>Because censorship in any form is anathema to most free societies, it is expected that media would exercise self-restraints where necessary in reporting such events. </a:t>
            </a:r>
          </a:p>
          <a:p>
            <a:r>
              <a:rPr lang="en-US" dirty="0"/>
              <a:t>What is the role of media with respect to terrorism? Informing the public? Or, acting as a ‘whore’ whose ‘favors’ are available to anyone with a pistol?</a:t>
            </a:r>
          </a:p>
        </p:txBody>
      </p:sp>
    </p:spTree>
    <p:extLst>
      <p:ext uri="{BB962C8B-B14F-4D97-AF65-F5344CB8AC3E}">
        <p14:creationId xmlns:p14="http://schemas.microsoft.com/office/powerpoint/2010/main" val="3049556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70186D-0C24-EC4B-92CB-B364AD3ADC8A}"/>
              </a:ext>
            </a:extLst>
          </p:cNvPr>
          <p:cNvSpPr>
            <a:spLocks noGrp="1"/>
          </p:cNvSpPr>
          <p:nvPr>
            <p:ph type="title"/>
          </p:nvPr>
        </p:nvSpPr>
        <p:spPr/>
        <p:txBody>
          <a:bodyPr/>
          <a:lstStyle/>
          <a:p>
            <a:r>
              <a:rPr lang="en-US" dirty="0"/>
              <a:t>Discuss</a:t>
            </a:r>
          </a:p>
        </p:txBody>
      </p:sp>
      <p:sp>
        <p:nvSpPr>
          <p:cNvPr id="3" name="Content Placeholder 2">
            <a:extLst>
              <a:ext uri="{FF2B5EF4-FFF2-40B4-BE49-F238E27FC236}">
                <a16:creationId xmlns:a16="http://schemas.microsoft.com/office/drawing/2014/main" xmlns="" id="{522AC80A-4E55-9545-8935-3D726B5D1473}"/>
              </a:ext>
            </a:extLst>
          </p:cNvPr>
          <p:cNvSpPr>
            <a:spLocks noGrp="1"/>
          </p:cNvSpPr>
          <p:nvPr>
            <p:ph idx="1"/>
          </p:nvPr>
        </p:nvSpPr>
        <p:spPr/>
        <p:txBody>
          <a:bodyPr/>
          <a:lstStyle/>
          <a:p>
            <a:r>
              <a:rPr lang="en-US" dirty="0"/>
              <a:t>According to David Hubbard, a psychiatrist who interviewed imprisoned hijackers, TV news broadcasts of terrorist events is a ‘social pornography’ because it caters to the ‘sick, unmet needs of the public’. He is convinced that world terrorism would decrease if television brought its coverage under control. How accurate do you think this assessment is? What kind of control can a democratic society afford to impose on its media? What are the dangers of such controls? How effective do you think either voluntary or involuntary controls on media coverage of terrorism would be in reducing either the number or the violence of </a:t>
            </a:r>
            <a:r>
              <a:rPr lang="en-US"/>
              <a:t>terrorist events?</a:t>
            </a:r>
          </a:p>
        </p:txBody>
      </p:sp>
    </p:spTree>
    <p:extLst>
      <p:ext uri="{BB962C8B-B14F-4D97-AF65-F5344CB8AC3E}">
        <p14:creationId xmlns:p14="http://schemas.microsoft.com/office/powerpoint/2010/main" val="145548907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117</TotalTime>
  <Words>781</Words>
  <Application>Microsoft Office PowerPoint</Application>
  <PresentationFormat>Widescreen</PresentationFormat>
  <Paragraphs>31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Wingdings 3</vt:lpstr>
      <vt:lpstr>Wisp</vt:lpstr>
      <vt:lpstr>Media and Terrorism</vt:lpstr>
      <vt:lpstr>Centrality of media in terrorism</vt:lpstr>
      <vt:lpstr>What are the goals? (1)</vt:lpstr>
      <vt:lpstr>What are the goals? (2)</vt:lpstr>
      <vt:lpstr>What are the goals? (3)</vt:lpstr>
      <vt:lpstr>PowerPoint Presentation</vt:lpstr>
      <vt:lpstr>Discuss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Media and Terrorism</dc:title>
  <dc:creator>Nurseit Niyazbekov</dc:creator>
  <cp:lastModifiedBy>Niyazbekov Nurseit</cp:lastModifiedBy>
  <cp:revision>9</cp:revision>
  <dcterms:created xsi:type="dcterms:W3CDTF">2019-10-29T05:50:48Z</dcterms:created>
  <dcterms:modified xsi:type="dcterms:W3CDTF">2019-11-14T07:54:53Z</dcterms:modified>
</cp:coreProperties>
</file>