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76" r:id="rId4"/>
    <p:sldId id="278" r:id="rId5"/>
    <p:sldId id="260" r:id="rId6"/>
    <p:sldId id="27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>
                <a:latin typeface="Calibri" panose="020F0502020204030204" charset="0"/>
                <a:cs typeface="Calibri" panose="020F0502020204030204" charset="0"/>
              </a:rPr>
              <a:t>Capital Budgeting</a:t>
            </a:r>
            <a:endParaRPr lang="en-US" sz="2800" b="1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/>
              <a:t>1. </a:t>
            </a:r>
            <a:r>
              <a:rPr lang="en-US" sz="2800" b="1"/>
              <a:t>Capital budgeting</a:t>
            </a:r>
            <a:r>
              <a:rPr lang="en-US" sz="2800"/>
              <a:t>  is preparing budgets for long-term projects (stadiums, bridges, highways, etc.)</a:t>
            </a:r>
            <a:endParaRPr lang="en-US" sz="2800"/>
          </a:p>
          <a:p>
            <a:pPr marL="0" indent="0">
              <a:buNone/>
            </a:pPr>
            <a:r>
              <a:rPr lang="en-US" sz="2800"/>
              <a:t>2. It is the process of making l</a:t>
            </a:r>
            <a:r>
              <a:rPr sz="2800"/>
              <a:t>ong-term investment decision-making</a:t>
            </a:r>
            <a:endParaRPr sz="2800"/>
          </a:p>
          <a:p>
            <a:pPr marL="0" indent="0">
              <a:buNone/>
            </a:pPr>
            <a:r>
              <a:rPr lang="en-US" sz="2800"/>
              <a:t>3. It e</a:t>
            </a:r>
            <a:r>
              <a:rPr sz="2800"/>
              <a:t>valuates projects with multi-year impact</a:t>
            </a:r>
            <a:endParaRPr sz="2800"/>
          </a:p>
          <a:p>
            <a:pPr marL="0" indent="0">
              <a:buNone/>
            </a:pPr>
            <a:r>
              <a:rPr lang="en-US" sz="2800"/>
              <a:t>4. Capital here refers to long-term assets ised in production</a:t>
            </a:r>
            <a:endParaRPr lang="en-US" sz="2800"/>
          </a:p>
          <a:p>
            <a:pPr marL="0" indent="0">
              <a:buNone/>
            </a:pPr>
            <a:r>
              <a:rPr lang="en-US" sz="2800"/>
              <a:t>5. Budget: A plan that details projected inflows and outflows during some future period.</a:t>
            </a:r>
            <a:endParaRPr lang="en-US"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/>
          </a:bodyPr>
          <a:p>
            <a:pPr marL="0" indent="0">
              <a:buNone/>
            </a:pPr>
            <a:r>
              <a:rPr lang="en-US" sz="2800"/>
              <a:t>6. </a:t>
            </a:r>
            <a:r>
              <a:rPr lang="en-US" sz="2800" b="1"/>
              <a:t>Capital budgeting: </a:t>
            </a:r>
            <a:r>
              <a:rPr lang="en-US" sz="2800"/>
              <a:t>The process of analyzing capital projects and decidigng which ones to put in the capital budget.</a:t>
            </a:r>
            <a:endParaRPr lang="en-US" sz="2800"/>
          </a:p>
          <a:p>
            <a:pPr marL="0" indent="0">
              <a:buNone/>
            </a:pPr>
            <a:r>
              <a:rPr sz="2800" b="1">
                <a:latin typeface="Calibri" panose="020F0502020204030204" charset="0"/>
                <a:cs typeface="Calibri" panose="020F0502020204030204" charset="0"/>
                <a:sym typeface="+mn-ea"/>
              </a:rPr>
              <a:t>Capital Budgeting Process</a:t>
            </a:r>
            <a:endParaRPr sz="2800" b="1">
              <a:latin typeface="Calibri" panose="020F0502020204030204" charset="0"/>
              <a:cs typeface="Calibri" panose="020F0502020204030204" charset="0"/>
              <a:sym typeface="+mn-ea"/>
            </a:endParaRPr>
          </a:p>
          <a:p>
            <a:pPr marL="0" indent="0">
              <a:buNone/>
            </a:pPr>
            <a:r>
              <a:rPr lang="en-US" sz="2800">
                <a:sym typeface="+mn-ea"/>
              </a:rPr>
              <a:t>1. </a:t>
            </a:r>
            <a:r>
              <a:rPr sz="2800" b="1">
                <a:sym typeface="+mn-ea"/>
              </a:rPr>
              <a:t>Project identification</a:t>
            </a:r>
            <a:r>
              <a:rPr lang="en-US" sz="2800" b="1">
                <a:sym typeface="+mn-ea"/>
              </a:rPr>
              <a:t>:</a:t>
            </a:r>
            <a:r>
              <a:rPr lang="en-US" sz="2800">
                <a:sym typeface="+mn-ea"/>
              </a:rPr>
              <a:t> Identify the various alternative projects </a:t>
            </a:r>
            <a:endParaRPr sz="2800">
              <a:sym typeface="+mn-ea"/>
            </a:endParaRPr>
          </a:p>
          <a:p>
            <a:pPr marL="0" indent="0">
              <a:buNone/>
            </a:pPr>
            <a:r>
              <a:rPr lang="en-US" sz="2800">
                <a:sym typeface="+mn-ea"/>
              </a:rPr>
              <a:t>2. </a:t>
            </a:r>
            <a:r>
              <a:rPr sz="2800" b="1">
                <a:sym typeface="+mn-ea"/>
              </a:rPr>
              <a:t>Estimation of cash flows</a:t>
            </a:r>
            <a:r>
              <a:rPr lang="en-US" sz="2800" b="1">
                <a:sym typeface="+mn-ea"/>
              </a:rPr>
              <a:t>:</a:t>
            </a:r>
            <a:r>
              <a:rPr lang="en-US" sz="2800">
                <a:sym typeface="+mn-ea"/>
              </a:rPr>
              <a:t> Estimate the potential cash inflows and outflows from each project</a:t>
            </a:r>
            <a:endParaRPr sz="2800">
              <a:sym typeface="+mn-ea"/>
            </a:endParaRPr>
          </a:p>
          <a:p>
            <a:pPr marL="0" indent="0">
              <a:buNone/>
            </a:pPr>
            <a:r>
              <a:rPr lang="en-US" sz="2800">
                <a:sym typeface="+mn-ea"/>
              </a:rPr>
              <a:t>3. </a:t>
            </a:r>
            <a:r>
              <a:rPr sz="2800" b="1">
                <a:sym typeface="+mn-ea"/>
              </a:rPr>
              <a:t>Evaluation and selection</a:t>
            </a:r>
            <a:r>
              <a:rPr lang="en-US" sz="2800" b="1">
                <a:sym typeface="+mn-ea"/>
              </a:rPr>
              <a:t>:</a:t>
            </a:r>
            <a:r>
              <a:rPr lang="en-US" sz="2800">
                <a:sym typeface="+mn-ea"/>
              </a:rPr>
              <a:t> Select the project that give the highest net present value (NPV). </a:t>
            </a:r>
            <a:endParaRPr lang="en-US" sz="2800">
              <a:sym typeface="+mn-ea"/>
            </a:endParaRPr>
          </a:p>
          <a:p>
            <a:pPr marL="0" indent="0">
              <a:buNone/>
            </a:pPr>
            <a:r>
              <a:rPr lang="en-US" sz="2800">
                <a:sym typeface="+mn-ea"/>
              </a:rPr>
              <a:t>     NPV of project = NPV of benefits - NPV of costs</a:t>
            </a:r>
            <a:endParaRPr lang="en-US" sz="2800">
              <a:sym typeface="+mn-ea"/>
            </a:endParaRPr>
          </a:p>
          <a:p>
            <a:pPr marL="0" indent="0">
              <a:buNone/>
            </a:pPr>
            <a:endParaRPr sz="2800" b="1">
              <a:latin typeface="Calibri" panose="020F0502020204030204" charset="0"/>
              <a:cs typeface="Calibri" panose="020F0502020204030204" charset="0"/>
              <a:sym typeface="+mn-ea"/>
            </a:endParaRPr>
          </a:p>
          <a:p>
            <a:pPr marL="0" indent="0"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sz="2800">
              <a:sym typeface="+mn-ea"/>
            </a:endParaRPr>
          </a:p>
          <a:p>
            <a:pPr marL="0" indent="0">
              <a:buNone/>
            </a:pPr>
            <a:r>
              <a:rPr lang="en-US" sz="2800">
                <a:sym typeface="+mn-ea"/>
              </a:rPr>
              <a:t>4. </a:t>
            </a:r>
            <a:r>
              <a:rPr sz="2800" b="1">
                <a:sym typeface="+mn-ea"/>
              </a:rPr>
              <a:t>Implementation</a:t>
            </a:r>
            <a:r>
              <a:rPr lang="en-US" sz="2800" b="1">
                <a:sym typeface="+mn-ea"/>
              </a:rPr>
              <a:t>:</a:t>
            </a:r>
            <a:r>
              <a:rPr lang="en-US" sz="2800">
                <a:sym typeface="+mn-ea"/>
              </a:rPr>
              <a:t> Implement the selected project.</a:t>
            </a:r>
            <a:endParaRPr sz="2800">
              <a:sym typeface="+mn-ea"/>
            </a:endParaRPr>
          </a:p>
          <a:p>
            <a:pPr marL="0" indent="0">
              <a:buNone/>
            </a:pPr>
            <a:r>
              <a:rPr lang="en-US" sz="2800">
                <a:sym typeface="+mn-ea"/>
              </a:rPr>
              <a:t>5. </a:t>
            </a:r>
            <a:r>
              <a:rPr sz="2800" b="1">
                <a:sym typeface="+mn-ea"/>
              </a:rPr>
              <a:t>Monitoring and post-audit</a:t>
            </a:r>
            <a:r>
              <a:rPr lang="en-US" sz="2800" b="1">
                <a:sym typeface="+mn-ea"/>
              </a:rPr>
              <a:t>:</a:t>
            </a:r>
            <a:r>
              <a:rPr lang="en-US" sz="2800">
                <a:sym typeface="+mn-ea"/>
              </a:rPr>
              <a:t> Monitor the implementation and evaluate after the implementation</a:t>
            </a:r>
            <a:endParaRPr sz="2800"/>
          </a:p>
          <a:p>
            <a:pPr marL="0" indent="0"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latin typeface="Calibri" panose="020F0502020204030204" charset="0"/>
                <a:cs typeface="Calibri" panose="020F0502020204030204" charset="0"/>
              </a:rPr>
              <a:t>Types of Investment Projects</a:t>
            </a:r>
            <a:endParaRPr sz="2800" b="1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/>
              <a:t>1. </a:t>
            </a:r>
            <a:r>
              <a:rPr lang="en-US" sz="2800" b="1"/>
              <a:t>Replacement:</a:t>
            </a:r>
            <a:r>
              <a:rPr lang="en-US" sz="2800"/>
              <a:t> Replacing old or damaged structures or equipment</a:t>
            </a:r>
            <a:endParaRPr lang="en-US" sz="2800"/>
          </a:p>
          <a:p>
            <a:pPr marL="0" indent="0">
              <a:buNone/>
            </a:pPr>
            <a:r>
              <a:rPr lang="en-US" sz="2800"/>
              <a:t>2. </a:t>
            </a:r>
            <a:r>
              <a:rPr lang="en-US" sz="2800" b="1"/>
              <a:t>Expansion of existing products or markets: </a:t>
            </a:r>
            <a:r>
              <a:rPr lang="en-US" sz="2800"/>
              <a:t>This requires an explicit forecast of growth in demand.</a:t>
            </a:r>
            <a:endParaRPr lang="en-US" sz="2800"/>
          </a:p>
          <a:p>
            <a:pPr marL="0" indent="0">
              <a:buNone/>
            </a:pPr>
            <a:r>
              <a:rPr lang="en-US" sz="2800"/>
              <a:t>3. </a:t>
            </a:r>
            <a:r>
              <a:rPr lang="en-US" sz="2800" b="1"/>
              <a:t>Expansion into new products or markets:</a:t>
            </a:r>
            <a:r>
              <a:rPr lang="en-US" sz="2800"/>
              <a:t> This involves strategic decisions that could chand the nature of business. Requires large expenditures with delayed payback</a:t>
            </a:r>
            <a:endParaRPr lang="en-US"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sz="2800"/>
              <a:t>4. </a:t>
            </a:r>
            <a:r>
              <a:rPr lang="en-US" sz="2800" b="1"/>
              <a:t>Mandatory Investments:</a:t>
            </a:r>
            <a:r>
              <a:rPr lang="en-US" sz="2800"/>
              <a:t> To comply with government orders, labor agreements, or insurance policy. Theis ususally involves non-revenue generating projects.</a:t>
            </a:r>
            <a:endParaRPr lang="en-US" sz="2800"/>
          </a:p>
          <a:p>
            <a:pPr marL="0" indent="0">
              <a:buNone/>
            </a:pPr>
            <a:r>
              <a:rPr lang="en-US" sz="2800"/>
              <a:t>5. </a:t>
            </a:r>
            <a:r>
              <a:rPr lang="en-US" sz="2800" b="1"/>
              <a:t>Others: </a:t>
            </a:r>
            <a:r>
              <a:rPr lang="en-US" sz="2800"/>
              <a:t>Office buildings, parking lots, private jects for company executives, etc.</a:t>
            </a:r>
            <a:endParaRPr lang="en-US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1579</Words>
  <Application>WPS Presentation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Capital Budgeting</vt:lpstr>
      <vt:lpstr>PowerPoint 演示文稿</vt:lpstr>
      <vt:lpstr>PowerPoint 演示文稿</vt:lpstr>
      <vt:lpstr>Types of Investment Projects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Famagoh</cp:lastModifiedBy>
  <cp:revision>7</cp:revision>
  <dcterms:created xsi:type="dcterms:W3CDTF">2013-01-27T09:14:00Z</dcterms:created>
  <dcterms:modified xsi:type="dcterms:W3CDTF">2026-02-16T09:42:47Z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6717480192644743B0F96DADE9B56449_13</vt:lpwstr>
  </property>
  <property fmtid="{D5CDD505-2E9C-101B-9397-08002B2CF9AE}" pid="3" name="KSOProductBuildVer">
    <vt:lpwstr>1033-12.2.0.23196</vt:lpwstr>
  </property>
</Properties>
</file>