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p:sldMasterIdLst>
    <p:sldMasterId id="2147483684" r:id="rId1"/>
  </p:sldMasterIdLst>
  <p:notesMasterIdLst>
    <p:notesMasterId r:id="rId26"/>
  </p:notesMasterIdLst>
  <p:handoutMasterIdLst>
    <p:handoutMasterId r:id="rId27"/>
  </p:handoutMasterIdLst>
  <p:sldIdLst>
    <p:sldId id="256" r:id="rId2"/>
    <p:sldId id="455" r:id="rId3"/>
    <p:sldId id="479" r:id="rId4"/>
    <p:sldId id="480" r:id="rId5"/>
    <p:sldId id="481" r:id="rId6"/>
    <p:sldId id="482" r:id="rId7"/>
    <p:sldId id="483" r:id="rId8"/>
    <p:sldId id="484" r:id="rId9"/>
    <p:sldId id="485" r:id="rId10"/>
    <p:sldId id="486" r:id="rId11"/>
    <p:sldId id="436" r:id="rId12"/>
    <p:sldId id="456" r:id="rId13"/>
    <p:sldId id="457" r:id="rId14"/>
    <p:sldId id="458" r:id="rId15"/>
    <p:sldId id="459" r:id="rId16"/>
    <p:sldId id="460" r:id="rId17"/>
    <p:sldId id="461" r:id="rId18"/>
    <p:sldId id="462" r:id="rId19"/>
    <p:sldId id="463" r:id="rId20"/>
    <p:sldId id="477" r:id="rId21"/>
    <p:sldId id="464" r:id="rId22"/>
    <p:sldId id="478" r:id="rId23"/>
    <p:sldId id="465" r:id="rId24"/>
    <p:sldId id="467" r:id="rId25"/>
  </p:sldIdLst>
  <p:sldSz cx="9144000" cy="6858000" type="screen4x3"/>
  <p:notesSz cx="7099300" cy="10234613"/>
  <p:embeddedFontLst>
    <p:embeddedFont>
      <p:font typeface="Book Antiqua" panose="02040602050305030304" pitchFamily="18" charset="0"/>
      <p:regular r:id="rId28"/>
      <p:bold r:id="rId29"/>
      <p:italic r:id="rId30"/>
      <p:boldItalic r:id="rId31"/>
    </p:embeddedFont>
    <p:embeddedFont>
      <p:font typeface="Lucida Sans" panose="020B0602030504020204" pitchFamily="34" charset="0"/>
      <p:regular r:id="rId32"/>
      <p:bold r:id="rId33"/>
      <p:italic r:id="rId34"/>
      <p:boldItalic r:id="rId35"/>
    </p:embeddedFont>
    <p:embeddedFont>
      <p:font typeface="Wingdings 2" panose="05020102010507070707" pitchFamily="18" charset="2"/>
      <p:regular r:id="rId36"/>
    </p:embeddedFont>
    <p:embeddedFont>
      <p:font typeface="Wingdings 3" panose="05040102010807070707" pitchFamily="18" charset="2"/>
      <p:regular r:id="rId37"/>
    </p:embeddedFont>
  </p:embeddedFontLst>
  <p:custDataLst>
    <p:tags r:id="rId38"/>
  </p:custDataLst>
  <p:defaultTextStyle>
    <a:defPPr>
      <a:defRPr lang="en-US"/>
    </a:defPPr>
    <a:lvl1pPr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336699"/>
    <a:srgbClr val="008080"/>
    <a:srgbClr val="009999"/>
    <a:srgbClr val="FF9966"/>
    <a:srgbClr val="99FFFF"/>
    <a:srgbClr val="CCEC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626" autoAdjust="0"/>
  </p:normalViewPr>
  <p:slideViewPr>
    <p:cSldViewPr>
      <p:cViewPr varScale="1">
        <p:scale>
          <a:sx n="86" d="100"/>
          <a:sy n="86" d="100"/>
        </p:scale>
        <p:origin x="233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3" d="100"/>
          <a:sy n="53" d="100"/>
        </p:scale>
        <p:origin x="-2604" y="-10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font" Target="fonts/font7.fntdata"/><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5.fntdata"/><Relationship Id="rId37" Type="http://schemas.openxmlformats.org/officeDocument/2006/relationships/font" Target="fonts/font10.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36" Type="http://schemas.openxmlformats.org/officeDocument/2006/relationships/font" Target="fonts/font9.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font" Target="fonts/font3.fntdata"/><Relationship Id="rId35" Type="http://schemas.openxmlformats.org/officeDocument/2006/relationships/font" Target="fonts/font8.fntdata"/><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6.fntdata"/><Relationship Id="rId38"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eaLnBrk="0" hangingPunct="0">
              <a:defRPr kumimoji="0" sz="1300"/>
            </a:lvl1pPr>
          </a:lstStyle>
          <a:p>
            <a:pPr>
              <a:defRPr/>
            </a:pPr>
            <a:r>
              <a:rPr lang="en-US"/>
              <a:t>Presentation</a:t>
            </a:r>
          </a:p>
        </p:txBody>
      </p:sp>
      <p:sp>
        <p:nvSpPr>
          <p:cNvPr id="14339" name="Rectangle 3"/>
          <p:cNvSpPr>
            <a:spLocks noGrp="1" noChangeArrowheads="1"/>
          </p:cNvSpPr>
          <p:nvPr>
            <p:ph type="dt" sz="quarter" idx="1"/>
          </p:nvPr>
        </p:nvSpPr>
        <p:spPr bwMode="auto">
          <a:xfrm>
            <a:off x="4022725"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eaLnBrk="0" hangingPunct="0">
              <a:defRPr kumimoji="0" sz="1300"/>
            </a:lvl1pPr>
          </a:lstStyle>
          <a:p>
            <a:pPr>
              <a:defRPr/>
            </a:pPr>
            <a:r>
              <a:rPr lang="en-US"/>
              <a:t>Monday, September 7, 2009</a:t>
            </a:r>
          </a:p>
        </p:txBody>
      </p:sp>
      <p:sp>
        <p:nvSpPr>
          <p:cNvPr id="14340" name="Rectangle 4"/>
          <p:cNvSpPr>
            <a:spLocks noGrp="1" noChangeArrowheads="1"/>
          </p:cNvSpPr>
          <p:nvPr>
            <p:ph type="ftr" sz="quarter" idx="2"/>
          </p:nvPr>
        </p:nvSpPr>
        <p:spPr bwMode="auto">
          <a:xfrm>
            <a:off x="0"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eaLnBrk="0" hangingPunct="0">
              <a:defRPr kumimoji="0" sz="1300"/>
            </a:lvl1pPr>
          </a:lstStyle>
          <a:p>
            <a:pPr>
              <a:defRPr/>
            </a:pPr>
            <a:r>
              <a:rPr lang="en-US"/>
              <a:t>ECN 3184-1 Eldar Madumarov</a:t>
            </a:r>
          </a:p>
        </p:txBody>
      </p:sp>
      <p:sp>
        <p:nvSpPr>
          <p:cNvPr id="14341" name="Rectangle 5"/>
          <p:cNvSpPr>
            <a:spLocks noGrp="1" noChangeArrowheads="1"/>
          </p:cNvSpPr>
          <p:nvPr>
            <p:ph type="sldNum" sz="quarter" idx="3"/>
          </p:nvPr>
        </p:nvSpPr>
        <p:spPr bwMode="auto">
          <a:xfrm>
            <a:off x="4022725"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eaLnBrk="0" hangingPunct="0">
              <a:defRPr kumimoji="0" sz="1300"/>
            </a:lvl1pPr>
          </a:lstStyle>
          <a:p>
            <a:fld id="{E88217E8-3E86-4675-800C-5F91CFA38E57}" type="slidenum">
              <a:rPr lang="en-US" altLang="en-US"/>
              <a:pPr/>
              <a:t>‹#›</a:t>
            </a:fld>
            <a:endParaRPr lang="en-US" altLang="en-US"/>
          </a:p>
        </p:txBody>
      </p:sp>
    </p:spTree>
    <p:extLst>
      <p:ext uri="{BB962C8B-B14F-4D97-AF65-F5344CB8AC3E}">
        <p14:creationId xmlns:p14="http://schemas.microsoft.com/office/powerpoint/2010/main" val="280722176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eaLnBrk="0" hangingPunct="0">
              <a:defRPr kumimoji="0" sz="1300"/>
            </a:lvl1pPr>
          </a:lstStyle>
          <a:p>
            <a:pPr>
              <a:defRPr/>
            </a:pPr>
            <a:r>
              <a:rPr lang="en-US"/>
              <a:t>Presentation</a:t>
            </a:r>
          </a:p>
        </p:txBody>
      </p:sp>
      <p:sp>
        <p:nvSpPr>
          <p:cNvPr id="2058" name="Rectangle 10"/>
          <p:cNvSpPr>
            <a:spLocks noGrp="1" noChangeArrowheads="1"/>
          </p:cNvSpPr>
          <p:nvPr>
            <p:ph type="body" sz="quarter" idx="3"/>
          </p:nvPr>
        </p:nvSpPr>
        <p:spPr bwMode="auto">
          <a:xfrm>
            <a:off x="946150" y="4862513"/>
            <a:ext cx="5207000" cy="4603750"/>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9" name="Rectangle 11"/>
          <p:cNvSpPr>
            <a:spLocks noGrp="1" noChangeArrowheads="1"/>
          </p:cNvSpPr>
          <p:nvPr>
            <p:ph type="dt" idx="1"/>
          </p:nvPr>
        </p:nvSpPr>
        <p:spPr bwMode="auto">
          <a:xfrm>
            <a:off x="4022725"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eaLnBrk="0" hangingPunct="0">
              <a:defRPr kumimoji="0" sz="1300"/>
            </a:lvl1pPr>
          </a:lstStyle>
          <a:p>
            <a:pPr>
              <a:defRPr/>
            </a:pPr>
            <a:r>
              <a:rPr lang="en-US"/>
              <a:t>Monday, September 7, 2009</a:t>
            </a:r>
          </a:p>
        </p:txBody>
      </p:sp>
      <p:sp>
        <p:nvSpPr>
          <p:cNvPr id="2060" name="Rectangle 12"/>
          <p:cNvSpPr>
            <a:spLocks noGrp="1" noChangeArrowheads="1"/>
          </p:cNvSpPr>
          <p:nvPr>
            <p:ph type="ftr" sz="quarter" idx="4"/>
          </p:nvPr>
        </p:nvSpPr>
        <p:spPr bwMode="auto">
          <a:xfrm>
            <a:off x="0"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eaLnBrk="0" hangingPunct="0">
              <a:defRPr kumimoji="0" sz="1300"/>
            </a:lvl1pPr>
          </a:lstStyle>
          <a:p>
            <a:pPr>
              <a:defRPr/>
            </a:pPr>
            <a:r>
              <a:rPr lang="en-US"/>
              <a:t>ECN 3184-1 Eldar Madumarov</a:t>
            </a:r>
          </a:p>
        </p:txBody>
      </p:sp>
      <p:sp>
        <p:nvSpPr>
          <p:cNvPr id="2061" name="Rectangle 13"/>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eaLnBrk="0" hangingPunct="0">
              <a:defRPr kumimoji="0" sz="1300"/>
            </a:lvl1pPr>
          </a:lstStyle>
          <a:p>
            <a:fld id="{59DDE03B-04FC-4983-A289-9C4F45398EAA}" type="slidenum">
              <a:rPr lang="en-US" altLang="en-US"/>
              <a:pPr/>
              <a:t>‹#›</a:t>
            </a:fld>
            <a:endParaRPr lang="en-US" altLang="en-US"/>
          </a:p>
        </p:txBody>
      </p:sp>
      <p:sp>
        <p:nvSpPr>
          <p:cNvPr id="8" name="Slide Image Placeholder 7"/>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pPr lvl="0"/>
            <a:endParaRPr lang="en-US" noProof="0"/>
          </a:p>
        </p:txBody>
      </p:sp>
    </p:spTree>
    <p:extLst>
      <p:ext uri="{BB962C8B-B14F-4D97-AF65-F5344CB8AC3E}">
        <p14:creationId xmlns:p14="http://schemas.microsoft.com/office/powerpoint/2010/main" val="2047190120"/>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Wingdings" pitchFamily="2" charset="2"/>
        <a:ea typeface="+mn-ea"/>
        <a:cs typeface="+mn-cs"/>
      </a:defRPr>
    </a:lvl1pPr>
    <a:lvl2pPr marL="457200" algn="l" rtl="0" eaLnBrk="0" fontAlgn="base" hangingPunct="0">
      <a:spcBef>
        <a:spcPct val="30000"/>
      </a:spcBef>
      <a:spcAft>
        <a:spcPct val="0"/>
      </a:spcAft>
      <a:defRPr kumimoji="1" sz="1200" kern="1200">
        <a:solidFill>
          <a:schemeClr val="tx1"/>
        </a:solidFill>
        <a:latin typeface="Wingdings" pitchFamily="2" charset="2"/>
        <a:ea typeface="+mn-ea"/>
        <a:cs typeface="+mn-cs"/>
      </a:defRPr>
    </a:lvl2pPr>
    <a:lvl3pPr marL="914400" algn="l" rtl="0" eaLnBrk="0" fontAlgn="base" hangingPunct="0">
      <a:spcBef>
        <a:spcPct val="30000"/>
      </a:spcBef>
      <a:spcAft>
        <a:spcPct val="0"/>
      </a:spcAft>
      <a:defRPr kumimoji="1" sz="1200" kern="1200">
        <a:solidFill>
          <a:schemeClr val="tx1"/>
        </a:solidFill>
        <a:latin typeface="Wingdings" pitchFamily="2" charset="2"/>
        <a:ea typeface="+mn-ea"/>
        <a:cs typeface="+mn-cs"/>
      </a:defRPr>
    </a:lvl3pPr>
    <a:lvl4pPr marL="1371600" algn="l" rtl="0" eaLnBrk="0" fontAlgn="base" hangingPunct="0">
      <a:spcBef>
        <a:spcPct val="30000"/>
      </a:spcBef>
      <a:spcAft>
        <a:spcPct val="0"/>
      </a:spcAft>
      <a:defRPr kumimoji="1" sz="1200" kern="1200">
        <a:solidFill>
          <a:schemeClr val="tx1"/>
        </a:solidFill>
        <a:latin typeface="Wingdings" pitchFamily="2" charset="2"/>
        <a:ea typeface="+mn-ea"/>
        <a:cs typeface="+mn-cs"/>
      </a:defRPr>
    </a:lvl4pPr>
    <a:lvl5pPr marL="1828800" algn="l" rtl="0" eaLnBrk="0" fontAlgn="base" hangingPunct="0">
      <a:spcBef>
        <a:spcPct val="30000"/>
      </a:spcBef>
      <a:spcAft>
        <a:spcPct val="0"/>
      </a:spcAft>
      <a:defRPr kumimoji="1" sz="1200" kern="1200">
        <a:solidFill>
          <a:schemeClr val="tx1"/>
        </a:solidFill>
        <a:latin typeface="Wingdings" pitchFamily="2" charset="2"/>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xfrm>
            <a:off x="990600" y="768350"/>
            <a:ext cx="5118100" cy="3838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7892"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789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1B037A25-06C6-4EDD-8079-8D134405AF04}" type="slidenum">
              <a:rPr kumimoji="0" lang="en-US" altLang="en-US" sz="1300"/>
              <a:pPr/>
              <a:t>1</a:t>
            </a:fld>
            <a:endParaRPr kumimoji="0" lang="en-US" altLang="en-US" sz="1300"/>
          </a:p>
        </p:txBody>
      </p:sp>
      <p:sp>
        <p:nvSpPr>
          <p:cNvPr id="378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7895" name="Header Placeholder 6"/>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Tree>
    <p:extLst>
      <p:ext uri="{BB962C8B-B14F-4D97-AF65-F5344CB8AC3E}">
        <p14:creationId xmlns:p14="http://schemas.microsoft.com/office/powerpoint/2010/main" val="31021892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5734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5734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5735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5735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A2287423-002D-4852-AB3F-55B5339622FC}" type="slidenum">
              <a:rPr kumimoji="0" lang="en-US" altLang="en-US" sz="1300"/>
              <a:pPr/>
              <a:t>10</a:t>
            </a:fld>
            <a:endParaRPr kumimoji="0" lang="en-US" altLang="en-US" sz="1300"/>
          </a:p>
        </p:txBody>
      </p:sp>
    </p:spTree>
    <p:extLst>
      <p:ext uri="{BB962C8B-B14F-4D97-AF65-F5344CB8AC3E}">
        <p14:creationId xmlns:p14="http://schemas.microsoft.com/office/powerpoint/2010/main" val="108537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5837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5837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5837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5837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0683110A-B5F3-4F7E-8915-8DB8F4D8A38D}" type="slidenum">
              <a:rPr kumimoji="0" lang="en-US" altLang="en-US" sz="1300"/>
              <a:pPr/>
              <a:t>11</a:t>
            </a:fld>
            <a:endParaRPr kumimoji="0" lang="en-US" altLang="en-US" sz="1300"/>
          </a:p>
        </p:txBody>
      </p:sp>
    </p:spTree>
    <p:extLst>
      <p:ext uri="{BB962C8B-B14F-4D97-AF65-F5344CB8AC3E}">
        <p14:creationId xmlns:p14="http://schemas.microsoft.com/office/powerpoint/2010/main" val="22259413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5939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5939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5939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5939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EE08E77F-112D-4CA2-96F9-318F4828F8B0}" type="slidenum">
              <a:rPr kumimoji="0" lang="en-US" altLang="en-US" sz="1300"/>
              <a:pPr/>
              <a:t>12</a:t>
            </a:fld>
            <a:endParaRPr kumimoji="0" lang="en-US" altLang="en-US" sz="1300"/>
          </a:p>
        </p:txBody>
      </p:sp>
    </p:spTree>
    <p:extLst>
      <p:ext uri="{BB962C8B-B14F-4D97-AF65-F5344CB8AC3E}">
        <p14:creationId xmlns:p14="http://schemas.microsoft.com/office/powerpoint/2010/main" val="40507094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604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604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604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604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A6FFA8D2-8D72-44F7-A715-AF56F55ED4E0}" type="slidenum">
              <a:rPr kumimoji="0" lang="en-US" altLang="en-US" sz="1300"/>
              <a:pPr/>
              <a:t>13</a:t>
            </a:fld>
            <a:endParaRPr kumimoji="0" lang="en-US" altLang="en-US" sz="1300"/>
          </a:p>
        </p:txBody>
      </p:sp>
    </p:spTree>
    <p:extLst>
      <p:ext uri="{BB962C8B-B14F-4D97-AF65-F5344CB8AC3E}">
        <p14:creationId xmlns:p14="http://schemas.microsoft.com/office/powerpoint/2010/main" val="40542064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6144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6144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6144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6144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53808975-FC5B-4BBC-A37D-0F7C62314FF4}" type="slidenum">
              <a:rPr kumimoji="0" lang="en-US" altLang="en-US" sz="1300"/>
              <a:pPr/>
              <a:t>14</a:t>
            </a:fld>
            <a:endParaRPr kumimoji="0" lang="en-US" altLang="en-US" sz="1300"/>
          </a:p>
        </p:txBody>
      </p:sp>
    </p:spTree>
    <p:extLst>
      <p:ext uri="{BB962C8B-B14F-4D97-AF65-F5344CB8AC3E}">
        <p14:creationId xmlns:p14="http://schemas.microsoft.com/office/powerpoint/2010/main" val="41994541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624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624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624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624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B6F9168F-516F-43C5-8E64-58D4FCA8BCC2}" type="slidenum">
              <a:rPr kumimoji="0" lang="en-US" altLang="en-US" sz="1300"/>
              <a:pPr/>
              <a:t>15</a:t>
            </a:fld>
            <a:endParaRPr kumimoji="0" lang="en-US" altLang="en-US" sz="1300"/>
          </a:p>
        </p:txBody>
      </p:sp>
    </p:spTree>
    <p:extLst>
      <p:ext uri="{BB962C8B-B14F-4D97-AF65-F5344CB8AC3E}">
        <p14:creationId xmlns:p14="http://schemas.microsoft.com/office/powerpoint/2010/main" val="10565621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634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634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634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6349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20347FE7-4AA0-4527-AEFD-B772A328A06C}" type="slidenum">
              <a:rPr kumimoji="0" lang="en-US" altLang="en-US" sz="1300"/>
              <a:pPr/>
              <a:t>16</a:t>
            </a:fld>
            <a:endParaRPr kumimoji="0" lang="en-US" altLang="en-US" sz="1300"/>
          </a:p>
        </p:txBody>
      </p:sp>
    </p:spTree>
    <p:extLst>
      <p:ext uri="{BB962C8B-B14F-4D97-AF65-F5344CB8AC3E}">
        <p14:creationId xmlns:p14="http://schemas.microsoft.com/office/powerpoint/2010/main" val="25672701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645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645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645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645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C1A583F1-603C-4272-A185-6CD26D2F5AD0}" type="slidenum">
              <a:rPr kumimoji="0" lang="en-US" altLang="en-US" sz="1300"/>
              <a:pPr/>
              <a:t>17</a:t>
            </a:fld>
            <a:endParaRPr kumimoji="0" lang="en-US" altLang="en-US" sz="1300"/>
          </a:p>
        </p:txBody>
      </p:sp>
    </p:spTree>
    <p:extLst>
      <p:ext uri="{BB962C8B-B14F-4D97-AF65-F5344CB8AC3E}">
        <p14:creationId xmlns:p14="http://schemas.microsoft.com/office/powerpoint/2010/main" val="28492005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6554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6554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6554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6554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6CC0484F-F040-44FC-85D7-E6E30C6C9EAC}" type="slidenum">
              <a:rPr kumimoji="0" lang="en-US" altLang="en-US" sz="1300"/>
              <a:pPr/>
              <a:t>18</a:t>
            </a:fld>
            <a:endParaRPr kumimoji="0" lang="en-US" altLang="en-US" sz="1300"/>
          </a:p>
        </p:txBody>
      </p:sp>
    </p:spTree>
    <p:extLst>
      <p:ext uri="{BB962C8B-B14F-4D97-AF65-F5344CB8AC3E}">
        <p14:creationId xmlns:p14="http://schemas.microsoft.com/office/powerpoint/2010/main" val="10501928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665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665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665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665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606ACE4C-803D-422A-9074-D1C11BABE560}" type="slidenum">
              <a:rPr kumimoji="0" lang="en-US" altLang="en-US" sz="1300"/>
              <a:pPr/>
              <a:t>19</a:t>
            </a:fld>
            <a:endParaRPr kumimoji="0" lang="en-US" altLang="en-US" sz="1300"/>
          </a:p>
        </p:txBody>
      </p:sp>
    </p:spTree>
    <p:extLst>
      <p:ext uri="{BB962C8B-B14F-4D97-AF65-F5344CB8AC3E}">
        <p14:creationId xmlns:p14="http://schemas.microsoft.com/office/powerpoint/2010/main" val="3448112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008BFDB7-BC9C-47BC-AABB-76E1281FF326}" type="slidenum">
              <a:rPr kumimoji="0" lang="en-US" altLang="en-US" sz="1300"/>
              <a:pPr/>
              <a:t>2</a:t>
            </a:fld>
            <a:endParaRPr kumimoji="0" lang="en-US" altLang="en-US" sz="1300"/>
          </a:p>
        </p:txBody>
      </p:sp>
    </p:spTree>
    <p:extLst>
      <p:ext uri="{BB962C8B-B14F-4D97-AF65-F5344CB8AC3E}">
        <p14:creationId xmlns:p14="http://schemas.microsoft.com/office/powerpoint/2010/main" val="34179903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6758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6758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6759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6759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C47375BD-BA2F-4AF7-BF3B-032BE031A794}" type="slidenum">
              <a:rPr kumimoji="0" lang="en-US" altLang="en-US" sz="1300"/>
              <a:pPr/>
              <a:t>20</a:t>
            </a:fld>
            <a:endParaRPr kumimoji="0" lang="en-US" altLang="en-US" sz="1300"/>
          </a:p>
        </p:txBody>
      </p:sp>
    </p:spTree>
    <p:extLst>
      <p:ext uri="{BB962C8B-B14F-4D97-AF65-F5344CB8AC3E}">
        <p14:creationId xmlns:p14="http://schemas.microsoft.com/office/powerpoint/2010/main" val="26781224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686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686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686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686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B5393BCC-86BB-4E3C-8EAE-8B66ECE1F913}" type="slidenum">
              <a:rPr kumimoji="0" lang="en-US" altLang="en-US" sz="1300"/>
              <a:pPr/>
              <a:t>21</a:t>
            </a:fld>
            <a:endParaRPr kumimoji="0" lang="en-US" altLang="en-US" sz="1300"/>
          </a:p>
        </p:txBody>
      </p:sp>
    </p:spTree>
    <p:extLst>
      <p:ext uri="{BB962C8B-B14F-4D97-AF65-F5344CB8AC3E}">
        <p14:creationId xmlns:p14="http://schemas.microsoft.com/office/powerpoint/2010/main" val="20409020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6963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6963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6963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6963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3026E91C-3746-4573-8904-12DA22C2F036}" type="slidenum">
              <a:rPr kumimoji="0" lang="en-US" altLang="en-US" sz="1300"/>
              <a:pPr/>
              <a:t>22</a:t>
            </a:fld>
            <a:endParaRPr kumimoji="0" lang="en-US" altLang="en-US" sz="1300"/>
          </a:p>
        </p:txBody>
      </p:sp>
    </p:spTree>
    <p:extLst>
      <p:ext uri="{BB962C8B-B14F-4D97-AF65-F5344CB8AC3E}">
        <p14:creationId xmlns:p14="http://schemas.microsoft.com/office/powerpoint/2010/main" val="18136095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7066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7066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7066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706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1E3B464B-C17B-4902-8C04-0C241DAEF381}" type="slidenum">
              <a:rPr kumimoji="0" lang="en-US" altLang="en-US" sz="1300"/>
              <a:pPr/>
              <a:t>23</a:t>
            </a:fld>
            <a:endParaRPr kumimoji="0" lang="en-US" altLang="en-US" sz="1300"/>
          </a:p>
        </p:txBody>
      </p:sp>
    </p:spTree>
    <p:extLst>
      <p:ext uri="{BB962C8B-B14F-4D97-AF65-F5344CB8AC3E}">
        <p14:creationId xmlns:p14="http://schemas.microsoft.com/office/powerpoint/2010/main" val="22436492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716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716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716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716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382154A9-3E7B-4D8F-9CFB-0DFC0213A8B8}" type="slidenum">
              <a:rPr kumimoji="0" lang="en-US" altLang="en-US" sz="1300"/>
              <a:pPr/>
              <a:t>24</a:t>
            </a:fld>
            <a:endParaRPr kumimoji="0" lang="en-US" altLang="en-US" sz="1300"/>
          </a:p>
        </p:txBody>
      </p:sp>
    </p:spTree>
    <p:extLst>
      <p:ext uri="{BB962C8B-B14F-4D97-AF65-F5344CB8AC3E}">
        <p14:creationId xmlns:p14="http://schemas.microsoft.com/office/powerpoint/2010/main" val="2458596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501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501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501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501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AA9EA233-1FBC-477B-A0C2-F5A170190D2C}" type="slidenum">
              <a:rPr kumimoji="0" lang="en-US" altLang="en-US" sz="1300"/>
              <a:pPr/>
              <a:t>3</a:t>
            </a:fld>
            <a:endParaRPr kumimoji="0" lang="en-US" altLang="en-US" sz="1300"/>
          </a:p>
        </p:txBody>
      </p:sp>
    </p:spTree>
    <p:extLst>
      <p:ext uri="{BB962C8B-B14F-4D97-AF65-F5344CB8AC3E}">
        <p14:creationId xmlns:p14="http://schemas.microsoft.com/office/powerpoint/2010/main" val="3566227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5120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5120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5120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5120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CE785095-0914-456D-BD56-5860A9F4A9AD}" type="slidenum">
              <a:rPr kumimoji="0" lang="en-US" altLang="en-US" sz="1300"/>
              <a:pPr/>
              <a:t>4</a:t>
            </a:fld>
            <a:endParaRPr kumimoji="0" lang="en-US" altLang="en-US" sz="1300"/>
          </a:p>
        </p:txBody>
      </p:sp>
    </p:spTree>
    <p:extLst>
      <p:ext uri="{BB962C8B-B14F-4D97-AF65-F5344CB8AC3E}">
        <p14:creationId xmlns:p14="http://schemas.microsoft.com/office/powerpoint/2010/main" val="2489213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522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522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522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522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7DEA0E04-681E-4368-8866-B941A39D5926}" type="slidenum">
              <a:rPr kumimoji="0" lang="en-US" altLang="en-US" sz="1300"/>
              <a:pPr/>
              <a:t>5</a:t>
            </a:fld>
            <a:endParaRPr kumimoji="0" lang="en-US" altLang="en-US" sz="1300"/>
          </a:p>
        </p:txBody>
      </p:sp>
    </p:spTree>
    <p:extLst>
      <p:ext uri="{BB962C8B-B14F-4D97-AF65-F5344CB8AC3E}">
        <p14:creationId xmlns:p14="http://schemas.microsoft.com/office/powerpoint/2010/main" val="2628389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5325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C24B4684-21EA-434B-8EDF-480E53EE29C5}" type="slidenum">
              <a:rPr kumimoji="0" lang="en-US" altLang="en-US" sz="1300"/>
              <a:pPr/>
              <a:t>6</a:t>
            </a:fld>
            <a:endParaRPr kumimoji="0" lang="en-US" altLang="en-US" sz="1300"/>
          </a:p>
        </p:txBody>
      </p:sp>
    </p:spTree>
    <p:extLst>
      <p:ext uri="{BB962C8B-B14F-4D97-AF65-F5344CB8AC3E}">
        <p14:creationId xmlns:p14="http://schemas.microsoft.com/office/powerpoint/2010/main" val="2311774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542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542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542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542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8097B9ED-B694-4934-AA86-31EC1586CA1A}" type="slidenum">
              <a:rPr kumimoji="0" lang="en-US" altLang="en-US" sz="1300"/>
              <a:pPr/>
              <a:t>7</a:t>
            </a:fld>
            <a:endParaRPr kumimoji="0" lang="en-US" altLang="en-US" sz="1300"/>
          </a:p>
        </p:txBody>
      </p:sp>
    </p:spTree>
    <p:extLst>
      <p:ext uri="{BB962C8B-B14F-4D97-AF65-F5344CB8AC3E}">
        <p14:creationId xmlns:p14="http://schemas.microsoft.com/office/powerpoint/2010/main" val="1655584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553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553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553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5530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BF322DC0-04BD-478A-A9A5-F2F7DE5F1799}" type="slidenum">
              <a:rPr kumimoji="0" lang="en-US" altLang="en-US" sz="1300"/>
              <a:pPr/>
              <a:t>8</a:t>
            </a:fld>
            <a:endParaRPr kumimoji="0" lang="en-US" altLang="en-US" sz="1300"/>
          </a:p>
        </p:txBody>
      </p:sp>
    </p:spTree>
    <p:extLst>
      <p:ext uri="{BB962C8B-B14F-4D97-AF65-F5344CB8AC3E}">
        <p14:creationId xmlns:p14="http://schemas.microsoft.com/office/powerpoint/2010/main" val="20148065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563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563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563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563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B77A1138-5D86-49AD-A63D-4F0DD6F9DDFE}" type="slidenum">
              <a:rPr kumimoji="0" lang="en-US" altLang="en-US" sz="1300"/>
              <a:pPr/>
              <a:t>9</a:t>
            </a:fld>
            <a:endParaRPr kumimoji="0" lang="en-US" altLang="en-US" sz="1300"/>
          </a:p>
        </p:txBody>
      </p:sp>
    </p:spTree>
    <p:extLst>
      <p:ext uri="{BB962C8B-B14F-4D97-AF65-F5344CB8AC3E}">
        <p14:creationId xmlns:p14="http://schemas.microsoft.com/office/powerpoint/2010/main" val="3896847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a:t>Click to edit Master title style</a:t>
            </a: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13"/>
          <p:cNvSpPr>
            <a:spLocks noGrp="1"/>
          </p:cNvSpPr>
          <p:nvPr>
            <p:ph type="dt" sz="half" idx="10"/>
          </p:nvPr>
        </p:nvSpPr>
        <p:spPr/>
        <p:txBody>
          <a:bodyPr/>
          <a:lstStyle>
            <a:lvl1pPr>
              <a:defRPr/>
            </a:lvl1pPr>
          </a:lstStyle>
          <a:p>
            <a:pPr>
              <a:defRPr/>
            </a:pPr>
            <a:r>
              <a:rPr lang="en-US"/>
              <a:t>9/6/2024</a:t>
            </a:r>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648AD700-FBAC-4638-93D0-929873AFD53B}" type="slidenum">
              <a:rPr lang="en-US" altLang="en-US"/>
              <a:pPr/>
              <a:t>‹#›</a:t>
            </a:fld>
            <a:endParaRPr lang="en-US" altLang="en-US"/>
          </a:p>
        </p:txBody>
      </p:sp>
    </p:spTree>
    <p:extLst>
      <p:ext uri="{BB962C8B-B14F-4D97-AF65-F5344CB8AC3E}">
        <p14:creationId xmlns:p14="http://schemas.microsoft.com/office/powerpoint/2010/main" val="3823574642"/>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r>
              <a:rPr lang="en-US"/>
              <a:t>9/6/2024</a:t>
            </a:r>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6D6BA3A4-BA76-4C66-8E64-83F2B4DFBAB3}" type="slidenum">
              <a:rPr lang="en-US" altLang="en-US"/>
              <a:pPr/>
              <a:t>‹#›</a:t>
            </a:fld>
            <a:endParaRPr lang="en-US" altLang="en-US"/>
          </a:p>
        </p:txBody>
      </p:sp>
    </p:spTree>
    <p:extLst>
      <p:ext uri="{BB962C8B-B14F-4D97-AF65-F5344CB8AC3E}">
        <p14:creationId xmlns:p14="http://schemas.microsoft.com/office/powerpoint/2010/main" val="1805050913"/>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r>
              <a:rPr lang="en-US"/>
              <a:t>9/6/2024</a:t>
            </a:r>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31B93FDF-D238-425C-95EC-A85AAA70387F}" type="slidenum">
              <a:rPr lang="en-US" altLang="en-US"/>
              <a:pPr/>
              <a:t>‹#›</a:t>
            </a:fld>
            <a:endParaRPr lang="en-US" altLang="en-US"/>
          </a:p>
        </p:txBody>
      </p:sp>
    </p:spTree>
    <p:extLst>
      <p:ext uri="{BB962C8B-B14F-4D97-AF65-F5344CB8AC3E}">
        <p14:creationId xmlns:p14="http://schemas.microsoft.com/office/powerpoint/2010/main" val="3406665684"/>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r>
              <a:rPr lang="en-US"/>
              <a:t>9/6/2024</a:t>
            </a:r>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EBA9FFDB-A3F0-46C7-954F-AFE57DA80617}" type="slidenum">
              <a:rPr lang="en-US" altLang="en-US"/>
              <a:pPr/>
              <a:t>‹#›</a:t>
            </a:fld>
            <a:endParaRPr lang="en-US" altLang="en-US"/>
          </a:p>
        </p:txBody>
      </p:sp>
    </p:spTree>
    <p:extLst>
      <p:ext uri="{BB962C8B-B14F-4D97-AF65-F5344CB8AC3E}">
        <p14:creationId xmlns:p14="http://schemas.microsoft.com/office/powerpoint/2010/main" val="908992329"/>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13"/>
          <p:cNvSpPr>
            <a:spLocks noGrp="1"/>
          </p:cNvSpPr>
          <p:nvPr>
            <p:ph type="dt" sz="half" idx="10"/>
          </p:nvPr>
        </p:nvSpPr>
        <p:spPr/>
        <p:txBody>
          <a:bodyPr/>
          <a:lstStyle>
            <a:lvl1pPr>
              <a:defRPr/>
            </a:lvl1pPr>
          </a:lstStyle>
          <a:p>
            <a:pPr>
              <a:defRPr/>
            </a:pPr>
            <a:r>
              <a:rPr lang="en-US"/>
              <a:t>9/6/2024</a:t>
            </a:r>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56E10562-05DB-4B15-A096-7473AD18B9D0}" type="slidenum">
              <a:rPr lang="en-US" altLang="en-US"/>
              <a:pPr/>
              <a:t>‹#›</a:t>
            </a:fld>
            <a:endParaRPr lang="en-US" altLang="en-US"/>
          </a:p>
        </p:txBody>
      </p:sp>
    </p:spTree>
    <p:extLst>
      <p:ext uri="{BB962C8B-B14F-4D97-AF65-F5344CB8AC3E}">
        <p14:creationId xmlns:p14="http://schemas.microsoft.com/office/powerpoint/2010/main" val="3469648220"/>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r>
              <a:rPr lang="en-US"/>
              <a:t>9/6/2024</a:t>
            </a:r>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AAC7AAF6-52EB-4AAB-9E43-F6B74D7C49D6}" type="slidenum">
              <a:rPr lang="en-US" altLang="en-US"/>
              <a:pPr/>
              <a:t>‹#›</a:t>
            </a:fld>
            <a:endParaRPr lang="en-US" altLang="en-US"/>
          </a:p>
        </p:txBody>
      </p:sp>
    </p:spTree>
    <p:extLst>
      <p:ext uri="{BB962C8B-B14F-4D97-AF65-F5344CB8AC3E}">
        <p14:creationId xmlns:p14="http://schemas.microsoft.com/office/powerpoint/2010/main" val="677638583"/>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r>
              <a:rPr lang="en-US"/>
              <a:t>9/6/2024</a:t>
            </a:r>
          </a:p>
        </p:txBody>
      </p:sp>
      <p:sp>
        <p:nvSpPr>
          <p:cNvPr id="8" name="Footer Placeholder 2"/>
          <p:cNvSpPr>
            <a:spLocks noGrp="1"/>
          </p:cNvSpPr>
          <p:nvPr>
            <p:ph type="ftr" sz="quarter" idx="11"/>
          </p:nvPr>
        </p:nvSpPr>
        <p:spPr/>
        <p:txBody>
          <a:bodyPr/>
          <a:lstStyle>
            <a:lvl1pPr>
              <a:defRPr/>
            </a:lvl1pPr>
          </a:lstStyle>
          <a:p>
            <a:pPr>
              <a:defRPr/>
            </a:pPr>
            <a:r>
              <a:rPr lang="en-US"/>
              <a:t>ECN2102</a:t>
            </a:r>
          </a:p>
        </p:txBody>
      </p:sp>
      <p:sp>
        <p:nvSpPr>
          <p:cNvPr id="9" name="Slide Number Placeholder 22"/>
          <p:cNvSpPr>
            <a:spLocks noGrp="1"/>
          </p:cNvSpPr>
          <p:nvPr>
            <p:ph type="sldNum" sz="quarter" idx="12"/>
          </p:nvPr>
        </p:nvSpPr>
        <p:spPr/>
        <p:txBody>
          <a:bodyPr/>
          <a:lstStyle>
            <a:lvl1pPr>
              <a:defRPr/>
            </a:lvl1pPr>
          </a:lstStyle>
          <a:p>
            <a:fld id="{634D49EC-553F-4C50-9117-B1DAD4C6E309}" type="slidenum">
              <a:rPr lang="en-US" altLang="en-US"/>
              <a:pPr/>
              <a:t>‹#›</a:t>
            </a:fld>
            <a:endParaRPr lang="en-US" altLang="en-US"/>
          </a:p>
        </p:txBody>
      </p:sp>
    </p:spTree>
    <p:extLst>
      <p:ext uri="{BB962C8B-B14F-4D97-AF65-F5344CB8AC3E}">
        <p14:creationId xmlns:p14="http://schemas.microsoft.com/office/powerpoint/2010/main" val="1081738087"/>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r>
              <a:rPr lang="en-US"/>
              <a:t>9/6/2024</a:t>
            </a:r>
          </a:p>
        </p:txBody>
      </p:sp>
      <p:sp>
        <p:nvSpPr>
          <p:cNvPr id="4" name="Footer Placeholder 2"/>
          <p:cNvSpPr>
            <a:spLocks noGrp="1"/>
          </p:cNvSpPr>
          <p:nvPr>
            <p:ph type="ftr" sz="quarter" idx="11"/>
          </p:nvPr>
        </p:nvSpPr>
        <p:spPr/>
        <p:txBody>
          <a:bodyPr/>
          <a:lstStyle>
            <a:lvl1pPr>
              <a:defRPr/>
            </a:lvl1pPr>
          </a:lstStyle>
          <a:p>
            <a:pPr>
              <a:defRPr/>
            </a:pPr>
            <a:r>
              <a:rPr lang="en-US"/>
              <a:t>ECN2102</a:t>
            </a:r>
          </a:p>
        </p:txBody>
      </p:sp>
      <p:sp>
        <p:nvSpPr>
          <p:cNvPr id="5" name="Slide Number Placeholder 22"/>
          <p:cNvSpPr>
            <a:spLocks noGrp="1"/>
          </p:cNvSpPr>
          <p:nvPr>
            <p:ph type="sldNum" sz="quarter" idx="12"/>
          </p:nvPr>
        </p:nvSpPr>
        <p:spPr/>
        <p:txBody>
          <a:bodyPr/>
          <a:lstStyle>
            <a:lvl1pPr>
              <a:defRPr/>
            </a:lvl1pPr>
          </a:lstStyle>
          <a:p>
            <a:fld id="{208AF1E4-C497-4906-AC46-2234B8EDE948}" type="slidenum">
              <a:rPr lang="en-US" altLang="en-US"/>
              <a:pPr/>
              <a:t>‹#›</a:t>
            </a:fld>
            <a:endParaRPr lang="en-US" altLang="en-US"/>
          </a:p>
        </p:txBody>
      </p:sp>
    </p:spTree>
    <p:extLst>
      <p:ext uri="{BB962C8B-B14F-4D97-AF65-F5344CB8AC3E}">
        <p14:creationId xmlns:p14="http://schemas.microsoft.com/office/powerpoint/2010/main" val="1071104683"/>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r>
              <a:rPr lang="en-US"/>
              <a:t>9/6/2024</a:t>
            </a:r>
          </a:p>
        </p:txBody>
      </p:sp>
      <p:sp>
        <p:nvSpPr>
          <p:cNvPr id="3" name="Footer Placeholder 2"/>
          <p:cNvSpPr>
            <a:spLocks noGrp="1"/>
          </p:cNvSpPr>
          <p:nvPr>
            <p:ph type="ftr" sz="quarter" idx="11"/>
          </p:nvPr>
        </p:nvSpPr>
        <p:spPr/>
        <p:txBody>
          <a:bodyPr/>
          <a:lstStyle>
            <a:lvl1pPr>
              <a:defRPr/>
            </a:lvl1pPr>
          </a:lstStyle>
          <a:p>
            <a:pPr>
              <a:defRPr/>
            </a:pPr>
            <a:r>
              <a:rPr lang="en-US"/>
              <a:t>ECN2102</a:t>
            </a:r>
          </a:p>
        </p:txBody>
      </p:sp>
      <p:sp>
        <p:nvSpPr>
          <p:cNvPr id="4" name="Slide Number Placeholder 22"/>
          <p:cNvSpPr>
            <a:spLocks noGrp="1"/>
          </p:cNvSpPr>
          <p:nvPr>
            <p:ph type="sldNum" sz="quarter" idx="12"/>
          </p:nvPr>
        </p:nvSpPr>
        <p:spPr/>
        <p:txBody>
          <a:bodyPr/>
          <a:lstStyle>
            <a:lvl1pPr>
              <a:defRPr/>
            </a:lvl1pPr>
          </a:lstStyle>
          <a:p>
            <a:fld id="{5060DF37-7C6B-4224-9E32-65F628608062}" type="slidenum">
              <a:rPr lang="en-US" altLang="en-US"/>
              <a:pPr/>
              <a:t>‹#›</a:t>
            </a:fld>
            <a:endParaRPr lang="en-US" altLang="en-US"/>
          </a:p>
        </p:txBody>
      </p:sp>
    </p:spTree>
    <p:extLst>
      <p:ext uri="{BB962C8B-B14F-4D97-AF65-F5344CB8AC3E}">
        <p14:creationId xmlns:p14="http://schemas.microsoft.com/office/powerpoint/2010/main" val="2749267169"/>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r>
              <a:rPr lang="en-US"/>
              <a:t>9/6/2024</a:t>
            </a:r>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3946E825-9C7E-448A-8C48-91997D5AC98A}" type="slidenum">
              <a:rPr lang="en-US" altLang="en-US"/>
              <a:pPr/>
              <a:t>‹#›</a:t>
            </a:fld>
            <a:endParaRPr lang="en-US" altLang="en-US"/>
          </a:p>
        </p:txBody>
      </p:sp>
    </p:spTree>
    <p:extLst>
      <p:ext uri="{BB962C8B-B14F-4D97-AF65-F5344CB8AC3E}">
        <p14:creationId xmlns:p14="http://schemas.microsoft.com/office/powerpoint/2010/main" val="3036398872"/>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p:cNvSpPr>
            <a:spLocks noGrp="1"/>
          </p:cNvSpPr>
          <p:nvPr>
            <p:ph type="dt" sz="half" idx="10"/>
          </p:nvPr>
        </p:nvSpPr>
        <p:spPr/>
        <p:txBody>
          <a:bodyPr/>
          <a:lstStyle>
            <a:lvl1pPr>
              <a:defRPr/>
            </a:lvl1pPr>
          </a:lstStyle>
          <a:p>
            <a:pPr>
              <a:defRPr/>
            </a:pPr>
            <a:r>
              <a:rPr lang="en-US"/>
              <a:t>9/6/2024</a:t>
            </a:r>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9DBBDB15-0A05-4E65-85E7-CA211086E9D7}" type="slidenum">
              <a:rPr lang="en-US" altLang="en-US"/>
              <a:pPr/>
              <a:t>‹#›</a:t>
            </a:fld>
            <a:endParaRPr lang="en-US" altLang="en-US"/>
          </a:p>
        </p:txBody>
      </p:sp>
    </p:spTree>
    <p:extLst>
      <p:ext uri="{BB962C8B-B14F-4D97-AF65-F5344CB8AC3E}">
        <p14:creationId xmlns:p14="http://schemas.microsoft.com/office/powerpoint/2010/main" val="2887911461"/>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altLang="en-US"/>
              <a:t>Click to edit Master title style</a:t>
            </a:r>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r>
              <a:rPr lang="en-US"/>
              <a:t>9/6/2024</a:t>
            </a: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r>
              <a:rPr lang="en-US"/>
              <a:t>ECN2102</a:t>
            </a: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kumimoji="0" sz="1200">
                <a:solidFill>
                  <a:srgbClr val="000000"/>
                </a:solidFill>
              </a:defRPr>
            </a:lvl1pPr>
          </a:lstStyle>
          <a:p>
            <a:fld id="{60EFA7B9-432F-414A-AF4B-2C02E75052D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fade thruBlk="1"/>
  </p:transition>
  <p:hf hdr="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Arial" panose="020B0604020202020204" pitchFamily="34" charset="0"/>
          <a:ea typeface="+mj-ea"/>
          <a:cs typeface="+mj-cs"/>
        </a:defRPr>
      </a:lvl1pPr>
      <a:lvl2pPr algn="ctr" rtl="0" eaLnBrk="0" fontAlgn="base" hangingPunct="0">
        <a:spcBef>
          <a:spcPct val="0"/>
        </a:spcBef>
        <a:spcAft>
          <a:spcPct val="0"/>
        </a:spcAft>
        <a:defRPr sz="4100" b="1">
          <a:solidFill>
            <a:schemeClr val="tx1"/>
          </a:solidFill>
          <a:latin typeface="Arial" panose="020B0604020202020204" pitchFamily="34" charset="0"/>
        </a:defRPr>
      </a:lvl2pPr>
      <a:lvl3pPr algn="ctr" rtl="0" eaLnBrk="0" fontAlgn="base" hangingPunct="0">
        <a:spcBef>
          <a:spcPct val="0"/>
        </a:spcBef>
        <a:spcAft>
          <a:spcPct val="0"/>
        </a:spcAft>
        <a:defRPr sz="4100" b="1">
          <a:solidFill>
            <a:schemeClr val="tx1"/>
          </a:solidFill>
          <a:latin typeface="Arial" panose="020B0604020202020204" pitchFamily="34" charset="0"/>
        </a:defRPr>
      </a:lvl3pPr>
      <a:lvl4pPr algn="ctr" rtl="0" eaLnBrk="0" fontAlgn="base" hangingPunct="0">
        <a:spcBef>
          <a:spcPct val="0"/>
        </a:spcBef>
        <a:spcAft>
          <a:spcPct val="0"/>
        </a:spcAft>
        <a:defRPr sz="4100" b="1">
          <a:solidFill>
            <a:schemeClr val="tx1"/>
          </a:solidFill>
          <a:latin typeface="Arial" panose="020B0604020202020204" pitchFamily="34" charset="0"/>
        </a:defRPr>
      </a:lvl4pPr>
      <a:lvl5pPr algn="ctr" rtl="0" eaLnBrk="0" fontAlgn="base" hangingPunct="0">
        <a:spcBef>
          <a:spcPct val="0"/>
        </a:spcBef>
        <a:spcAft>
          <a:spcPct val="0"/>
        </a:spcAft>
        <a:defRPr sz="4100" b="1">
          <a:solidFill>
            <a:schemeClr val="tx1"/>
          </a:solidFill>
          <a:latin typeface="Arial" panose="020B0604020202020204"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000000"/>
        </a:buClr>
        <a:buSzPct val="65000"/>
        <a:buFont typeface="Lucida Sans" panose="020B0602030504020204" pitchFamily="34" charset="0"/>
        <a:buChar char=""/>
        <a:defRPr sz="2800" kern="1200">
          <a:solidFill>
            <a:schemeClr val="tx1"/>
          </a:solidFill>
          <a:latin typeface="Times New Roman" panose="02020603050405020304" pitchFamily="18" charset="0"/>
          <a:ea typeface="+mn-ea"/>
          <a:cs typeface="+mn-cs"/>
        </a:defRPr>
      </a:lvl1pPr>
      <a:lvl2pPr marL="868363" indent="-282575" algn="l" rtl="0" eaLnBrk="0" fontAlgn="base" hangingPunct="0">
        <a:spcBef>
          <a:spcPct val="20000"/>
        </a:spcBef>
        <a:spcAft>
          <a:spcPct val="0"/>
        </a:spcAft>
        <a:buClr>
          <a:schemeClr val="tx1"/>
        </a:buClr>
        <a:buSzPct val="80000"/>
        <a:buFont typeface="Lucida Sans" panose="020B0602030504020204" pitchFamily="34" charset="0"/>
        <a:buChar char=""/>
        <a:defRPr sz="2400" kern="1200">
          <a:solidFill>
            <a:schemeClr val="tx1"/>
          </a:solidFill>
          <a:latin typeface="Times New Roman" panose="02020603050405020304" pitchFamily="18" charset="0"/>
          <a:ea typeface="+mn-ea"/>
          <a:cs typeface="+mn-cs"/>
        </a:defRPr>
      </a:lvl2pPr>
      <a:lvl3pPr marL="1133475" indent="-228600" algn="l" rtl="0" eaLnBrk="0" fontAlgn="base" hangingPunct="0">
        <a:spcBef>
          <a:spcPct val="20000"/>
        </a:spcBef>
        <a:spcAft>
          <a:spcPct val="0"/>
        </a:spcAft>
        <a:buClr>
          <a:schemeClr val="tx1"/>
        </a:buClr>
        <a:buSzPct val="95000"/>
        <a:buFont typeface="Book Antiqua" panose="02040602050305030304" pitchFamily="18" charset="0"/>
        <a:buChar char=""/>
        <a:defRPr sz="2200" kern="1200">
          <a:solidFill>
            <a:schemeClr val="tx1"/>
          </a:solidFill>
          <a:latin typeface="Times New Roman" panose="02020603050405020304" pitchFamily="18" charset="0"/>
          <a:ea typeface="+mn-ea"/>
          <a:cs typeface="+mn-cs"/>
        </a:defRPr>
      </a:lvl3pPr>
      <a:lvl4pPr marL="1352550" indent="-182563" algn="l" rtl="0" eaLnBrk="0" fontAlgn="base" hangingPunct="0">
        <a:spcBef>
          <a:spcPct val="20000"/>
        </a:spcBef>
        <a:spcAft>
          <a:spcPct val="0"/>
        </a:spcAft>
        <a:buClr>
          <a:schemeClr val="tx1"/>
        </a:buClr>
        <a:buSzPct val="100000"/>
        <a:buFont typeface="Wingdings 2" panose="05020102010507070707" pitchFamily="18" charset="2"/>
        <a:buChar char=""/>
        <a:defRPr sz="2000" kern="1200">
          <a:solidFill>
            <a:schemeClr val="tx1"/>
          </a:solidFill>
          <a:latin typeface="Times New Roman" panose="02020603050405020304" pitchFamily="18" charset="0"/>
          <a:ea typeface="+mn-ea"/>
          <a:cs typeface="+mn-cs"/>
        </a:defRPr>
      </a:lvl4pPr>
      <a:lvl5pPr marL="1544638" indent="-182563" algn="l" rtl="0" eaLnBrk="0" fontAlgn="base" hangingPunct="0">
        <a:spcBef>
          <a:spcPct val="20000"/>
        </a:spcBef>
        <a:spcAft>
          <a:spcPct val="0"/>
        </a:spcAft>
        <a:buClr>
          <a:schemeClr val="tx1"/>
        </a:buClr>
        <a:buFont typeface="Lucida Sans" panose="020B0602030504020204" pitchFamily="34" charset="0"/>
        <a:buChar char=""/>
        <a:defRPr sz="2000" kern="1200">
          <a:solidFill>
            <a:schemeClr val="tx1"/>
          </a:solidFill>
          <a:latin typeface="Times New Roman" panose="02020603050405020304" pitchFamily="18" charset="0"/>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sp3d prstMaterial="softEdge">
              <a:bevelT w="38100" h="38100"/>
            </a:sp3d>
          </a:bodyPr>
          <a:lstStyle/>
          <a:p>
            <a:pPr>
              <a:defRPr/>
            </a:pPr>
            <a:r>
              <a:rPr lang="en-US" sz="2200" dirty="0">
                <a:effectLst/>
                <a:latin typeface="+mj-lt"/>
              </a:rPr>
              <a:t>ECN2102 macroeconomics (3 Credits/5 ECTS) </a:t>
            </a:r>
            <a:br>
              <a:rPr lang="en-US" dirty="0">
                <a:latin typeface="+mj-lt"/>
              </a:rPr>
            </a:br>
            <a:r>
              <a:rPr lang="en-US" cap="small" dirty="0">
                <a:latin typeface="+mj-lt"/>
              </a:rPr>
              <a:t>Training (Chapter 4)</a:t>
            </a:r>
            <a:endParaRPr lang="en-US" sz="3900" cap="small" dirty="0">
              <a:latin typeface="+mj-lt"/>
            </a:endParaRPr>
          </a:p>
        </p:txBody>
      </p:sp>
      <p:sp>
        <p:nvSpPr>
          <p:cNvPr id="2051" name="Rectangle 3"/>
          <p:cNvSpPr>
            <a:spLocks noGrp="1" noChangeArrowheads="1"/>
          </p:cNvSpPr>
          <p:nvPr>
            <p:ph type="subTitle" idx="1"/>
          </p:nvPr>
        </p:nvSpPr>
        <p:spPr>
          <a:xfrm>
            <a:off x="1357313" y="4000500"/>
            <a:ext cx="6400800" cy="1752600"/>
          </a:xfrm>
        </p:spPr>
        <p:txBody>
          <a:bodyPr/>
          <a:lstStyle/>
          <a:p>
            <a:pPr eaLnBrk="1" hangingPunct="1"/>
            <a:r>
              <a:rPr lang="en-US" altLang="en-US" dirty="0"/>
              <a:t>Week 3 (Session 7)</a:t>
            </a:r>
          </a:p>
          <a:p>
            <a:pPr eaLnBrk="1" hangingPunct="1"/>
            <a:endParaRPr lang="en-US" altLang="en-US" dirty="0"/>
          </a:p>
          <a:p>
            <a:pPr eaLnBrk="1" hangingPunct="1"/>
            <a:r>
              <a:rPr lang="en-US" altLang="en-US" dirty="0"/>
              <a:t>Instructor: Eldar Madumarov</a:t>
            </a:r>
          </a:p>
        </p:txBody>
      </p:sp>
      <p:sp>
        <p:nvSpPr>
          <p:cNvPr id="2052" name="TextBox 3"/>
          <p:cNvSpPr txBox="1">
            <a:spLocks noChangeArrowheads="1"/>
          </p:cNvSpPr>
          <p:nvPr/>
        </p:nvSpPr>
        <p:spPr bwMode="auto">
          <a:xfrm>
            <a:off x="5000625" y="6072188"/>
            <a:ext cx="37861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dirty="0"/>
              <a:t>September 6, 2024</a:t>
            </a: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Review Questions</a:t>
            </a:r>
          </a:p>
        </p:txBody>
      </p:sp>
      <p:sp>
        <p:nvSpPr>
          <p:cNvPr id="21507"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a:t>8. Explain why real GDP might be an unreliable indicator of the standard of living?</a:t>
            </a:r>
          </a:p>
        </p:txBody>
      </p:sp>
      <p:sp>
        <p:nvSpPr>
          <p:cNvPr id="4" name="Date Placeholder 3"/>
          <p:cNvSpPr>
            <a:spLocks noGrp="1"/>
          </p:cNvSpPr>
          <p:nvPr>
            <p:ph type="dt" sz="quarter" idx="10"/>
          </p:nvPr>
        </p:nvSpPr>
        <p:spPr/>
        <p:txBody>
          <a:bodyPr/>
          <a:lstStyle/>
          <a:p>
            <a:pPr>
              <a:defRPr/>
            </a:pPr>
            <a:r>
              <a:rPr lang="en-US"/>
              <a:t>9/6/2024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0AAA605C-528A-4332-985C-D435D2210F90}" type="slidenum">
              <a:rPr kumimoji="0" lang="en-US" altLang="en-US" sz="1200">
                <a:solidFill>
                  <a:srgbClr val="000000"/>
                </a:solidFill>
              </a:rPr>
              <a:pPr eaLnBrk="1" hangingPunct="1"/>
              <a:t>10</a:t>
            </a:fld>
            <a:endParaRPr kumimoji="0" lang="en-US" altLang="en-US" sz="1200">
              <a:solidFill>
                <a:srgbClr val="000000"/>
              </a:solidFill>
            </a:endParaRPr>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4)</a:t>
            </a:r>
          </a:p>
        </p:txBody>
      </p:sp>
      <p:sp>
        <p:nvSpPr>
          <p:cNvPr id="22531" name="Content Placeholder 2"/>
          <p:cNvSpPr>
            <a:spLocks noGrp="1"/>
          </p:cNvSpPr>
          <p:nvPr>
            <p:ph idx="1"/>
          </p:nvPr>
        </p:nvSpPr>
        <p:spPr/>
        <p:txBody>
          <a:bodyPr/>
          <a:lstStyle/>
          <a:p>
            <a:pPr marL="650875" indent="-514350">
              <a:buFont typeface="Lucida Sans" panose="020B0602030504020204" pitchFamily="34" charset="0"/>
              <a:buNone/>
            </a:pPr>
            <a:endParaRPr lang="en-US" altLang="en-US" sz="2600"/>
          </a:p>
        </p:txBody>
      </p:sp>
      <p:sp>
        <p:nvSpPr>
          <p:cNvPr id="4" name="Date Placeholder 3"/>
          <p:cNvSpPr>
            <a:spLocks noGrp="1"/>
          </p:cNvSpPr>
          <p:nvPr>
            <p:ph type="dt" sz="quarter" idx="10"/>
          </p:nvPr>
        </p:nvSpPr>
        <p:spPr/>
        <p:txBody>
          <a:bodyPr/>
          <a:lstStyle/>
          <a:p>
            <a:pPr>
              <a:defRPr/>
            </a:pPr>
            <a:r>
              <a:rPr lang="en-US"/>
              <a:t>9/6/2024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4A4088D1-D2EB-41B2-8718-3E1B2F1CAF87}" type="slidenum">
              <a:rPr kumimoji="0" lang="en-US" altLang="en-US" sz="1200">
                <a:solidFill>
                  <a:srgbClr val="000000"/>
                </a:solidFill>
              </a:rPr>
              <a:pPr eaLnBrk="1" hangingPunct="1"/>
              <a:t>11</a:t>
            </a:fld>
            <a:endParaRPr kumimoji="0" lang="en-US" altLang="en-US" sz="1200">
              <a:solidFill>
                <a:srgbClr val="000000"/>
              </a:solidFill>
            </a:endParaRPr>
          </a:p>
        </p:txBody>
      </p:sp>
      <p:pic>
        <p:nvPicPr>
          <p:cNvPr id="2253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0225" y="1182688"/>
            <a:ext cx="5486400" cy="524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4)</a:t>
            </a:r>
          </a:p>
        </p:txBody>
      </p:sp>
      <p:sp>
        <p:nvSpPr>
          <p:cNvPr id="5123" name="Content Placeholder 2"/>
          <p:cNvSpPr>
            <a:spLocks noGrp="1"/>
          </p:cNvSpPr>
          <p:nvPr>
            <p:ph idx="1"/>
          </p:nvPr>
        </p:nvSpPr>
        <p:spPr/>
        <p:txBody>
          <a:bodyPr/>
          <a:lstStyle/>
          <a:p>
            <a:pPr>
              <a:buFont typeface="Lucida Sans" panose="020B0602030504020204" pitchFamily="34" charset="0"/>
              <a:buNone/>
            </a:pPr>
            <a:r>
              <a:rPr lang="en-US" altLang="en-US" sz="2400"/>
              <a:t>1) In the above figure, flow </a:t>
            </a:r>
            <a:r>
              <a:rPr lang="en-US" altLang="en-US" sz="2400" i="1"/>
              <a:t>B </a:t>
            </a:r>
            <a:r>
              <a:rPr lang="en-US" altLang="en-US" sz="2400"/>
              <a:t>represents </a:t>
            </a:r>
            <a:r>
              <a:rPr lang="en-US" altLang="en-US" sz="2400" i="1"/>
              <a:t>________.</a:t>
            </a:r>
          </a:p>
          <a:p>
            <a:pPr>
              <a:buFont typeface="Lucida Sans" panose="020B0602030504020204" pitchFamily="34" charset="0"/>
              <a:buNone/>
            </a:pPr>
            <a:r>
              <a:rPr lang="en-US" altLang="en-US" sz="2400"/>
              <a:t>A) household purchases of goods and services</a:t>
            </a:r>
          </a:p>
          <a:p>
            <a:pPr>
              <a:buFont typeface="Lucida Sans" panose="020B0602030504020204" pitchFamily="34" charset="0"/>
              <a:buNone/>
            </a:pPr>
            <a:r>
              <a:rPr lang="en-US" altLang="en-US" sz="2400"/>
              <a:t>B) household borrowing</a:t>
            </a:r>
          </a:p>
          <a:p>
            <a:pPr>
              <a:buFont typeface="Lucida Sans" panose="020B0602030504020204" pitchFamily="34" charset="0"/>
              <a:buNone/>
            </a:pPr>
            <a:r>
              <a:rPr lang="en-US" altLang="en-US" sz="2400"/>
              <a:t>C) firms’ payments for labor services</a:t>
            </a:r>
          </a:p>
          <a:p>
            <a:pPr>
              <a:buFont typeface="Lucida Sans" panose="020B0602030504020204" pitchFamily="34" charset="0"/>
              <a:buNone/>
            </a:pPr>
            <a:r>
              <a:rPr lang="en-US" altLang="en-US" sz="2400"/>
              <a:t>D) household income</a:t>
            </a:r>
          </a:p>
          <a:p>
            <a:pPr>
              <a:buFont typeface="Lucida Sans" panose="020B0602030504020204" pitchFamily="34" charset="0"/>
              <a:buNone/>
            </a:pPr>
            <a:endParaRPr lang="en-US" altLang="en-US" sz="2600"/>
          </a:p>
        </p:txBody>
      </p:sp>
      <p:sp>
        <p:nvSpPr>
          <p:cNvPr id="4" name="Date Placeholder 3"/>
          <p:cNvSpPr>
            <a:spLocks noGrp="1"/>
          </p:cNvSpPr>
          <p:nvPr>
            <p:ph type="dt" sz="quarter" idx="10"/>
          </p:nvPr>
        </p:nvSpPr>
        <p:spPr/>
        <p:txBody>
          <a:bodyPr/>
          <a:lstStyle/>
          <a:p>
            <a:pPr>
              <a:defRPr/>
            </a:pPr>
            <a:r>
              <a:rPr lang="en-US"/>
              <a:t>9/6/2024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A08E7B2A-2293-4EFA-8575-BFFBB6A49465}" type="slidenum">
              <a:rPr kumimoji="0" lang="en-US" altLang="en-US" sz="1200">
                <a:solidFill>
                  <a:srgbClr val="000000"/>
                </a:solidFill>
              </a:rPr>
              <a:pPr eaLnBrk="1" hangingPunct="1"/>
              <a:t>12</a:t>
            </a:fld>
            <a:endParaRPr kumimoji="0" lang="en-US" altLang="en-US" sz="1200">
              <a:solidFill>
                <a:srgbClr val="00000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4)</a:t>
            </a:r>
          </a:p>
        </p:txBody>
      </p:sp>
      <p:sp>
        <p:nvSpPr>
          <p:cNvPr id="5123" name="Content Placeholder 2"/>
          <p:cNvSpPr>
            <a:spLocks noGrp="1"/>
          </p:cNvSpPr>
          <p:nvPr>
            <p:ph idx="1"/>
          </p:nvPr>
        </p:nvSpPr>
        <p:spPr/>
        <p:txBody>
          <a:bodyPr/>
          <a:lstStyle/>
          <a:p>
            <a:pPr>
              <a:buFont typeface="Lucida Sans" panose="020B0602030504020204" pitchFamily="34" charset="0"/>
              <a:buNone/>
            </a:pPr>
            <a:r>
              <a:rPr lang="en-US" altLang="en-US" sz="2400"/>
              <a:t>2) In the above figure, flow </a:t>
            </a:r>
            <a:r>
              <a:rPr lang="en-US" altLang="en-US" sz="2400" i="1"/>
              <a:t>B </a:t>
            </a:r>
            <a:r>
              <a:rPr lang="en-US" altLang="en-US" sz="2400"/>
              <a:t>represents households’</a:t>
            </a:r>
            <a:r>
              <a:rPr lang="en-US" altLang="en-US" sz="2400" i="1"/>
              <a:t> ________.</a:t>
            </a:r>
          </a:p>
          <a:p>
            <a:pPr>
              <a:buFont typeface="Lucida Sans" panose="020B0602030504020204" pitchFamily="34" charset="0"/>
              <a:buNone/>
            </a:pPr>
            <a:r>
              <a:rPr lang="en-US" altLang="en-US" sz="2400"/>
              <a:t>A) income </a:t>
            </a:r>
          </a:p>
          <a:p>
            <a:pPr>
              <a:buFont typeface="Lucida Sans" panose="020B0602030504020204" pitchFamily="34" charset="0"/>
              <a:buNone/>
            </a:pPr>
            <a:r>
              <a:rPr lang="en-US" altLang="en-US" sz="2400"/>
              <a:t>B) saving</a:t>
            </a:r>
          </a:p>
          <a:p>
            <a:pPr>
              <a:buFont typeface="Lucida Sans" panose="020B0602030504020204" pitchFamily="34" charset="0"/>
              <a:buNone/>
            </a:pPr>
            <a:r>
              <a:rPr lang="en-US" altLang="en-US" sz="2400"/>
              <a:t>C) consumption expenditures </a:t>
            </a:r>
          </a:p>
          <a:p>
            <a:pPr>
              <a:buFont typeface="Lucida Sans" panose="020B0602030504020204" pitchFamily="34" charset="0"/>
              <a:buNone/>
            </a:pPr>
            <a:r>
              <a:rPr lang="en-US" altLang="en-US" sz="2400"/>
              <a:t>D) investment</a:t>
            </a:r>
          </a:p>
          <a:p>
            <a:pPr>
              <a:buFont typeface="Lucida Sans" panose="020B0602030504020204" pitchFamily="34" charset="0"/>
              <a:buNone/>
            </a:pPr>
            <a:endParaRPr lang="en-US" altLang="en-US" sz="2600"/>
          </a:p>
        </p:txBody>
      </p:sp>
      <p:sp>
        <p:nvSpPr>
          <p:cNvPr id="4" name="Date Placeholder 3"/>
          <p:cNvSpPr>
            <a:spLocks noGrp="1"/>
          </p:cNvSpPr>
          <p:nvPr>
            <p:ph type="dt" sz="quarter" idx="10"/>
          </p:nvPr>
        </p:nvSpPr>
        <p:spPr/>
        <p:txBody>
          <a:bodyPr/>
          <a:lstStyle/>
          <a:p>
            <a:pPr>
              <a:defRPr/>
            </a:pPr>
            <a:r>
              <a:rPr lang="en-US"/>
              <a:t>9/6/2024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C8FFA955-E080-4022-A011-BD6BC4F388CC}" type="slidenum">
              <a:rPr kumimoji="0" lang="en-US" altLang="en-US" sz="1200">
                <a:solidFill>
                  <a:srgbClr val="000000"/>
                </a:solidFill>
              </a:rPr>
              <a:pPr eaLnBrk="1" hangingPunct="1"/>
              <a:t>13</a:t>
            </a:fld>
            <a:endParaRPr kumimoji="0" lang="en-US" altLang="en-US" sz="1200">
              <a:solidFill>
                <a:srgbClr val="00000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4)</a:t>
            </a:r>
          </a:p>
        </p:txBody>
      </p:sp>
      <p:sp>
        <p:nvSpPr>
          <p:cNvPr id="5123" name="Content Placeholder 2"/>
          <p:cNvSpPr>
            <a:spLocks noGrp="1"/>
          </p:cNvSpPr>
          <p:nvPr>
            <p:ph idx="1"/>
          </p:nvPr>
        </p:nvSpPr>
        <p:spPr/>
        <p:txBody>
          <a:bodyPr/>
          <a:lstStyle/>
          <a:p>
            <a:pPr>
              <a:buFont typeface="Lucida Sans" panose="020B0602030504020204" pitchFamily="34" charset="0"/>
              <a:buNone/>
            </a:pPr>
            <a:r>
              <a:rPr lang="en-US" altLang="en-US" sz="2400"/>
              <a:t>3) In the above figure, household income is shown by flow</a:t>
            </a:r>
          </a:p>
          <a:p>
            <a:pPr>
              <a:buFont typeface="Lucida Sans" panose="020B0602030504020204" pitchFamily="34" charset="0"/>
              <a:buNone/>
            </a:pPr>
            <a:r>
              <a:rPr lang="pt-BR" altLang="en-US" sz="2400"/>
              <a:t>A) </a:t>
            </a:r>
            <a:r>
              <a:rPr lang="pt-BR" altLang="en-US" sz="2400" i="1"/>
              <a:t>A. </a:t>
            </a:r>
          </a:p>
          <a:p>
            <a:pPr>
              <a:buFont typeface="Lucida Sans" panose="020B0602030504020204" pitchFamily="34" charset="0"/>
              <a:buNone/>
            </a:pPr>
            <a:r>
              <a:rPr lang="pt-BR" altLang="en-US" sz="2400" i="1"/>
              <a:t>B) B. </a:t>
            </a:r>
          </a:p>
          <a:p>
            <a:pPr>
              <a:buFont typeface="Lucida Sans" panose="020B0602030504020204" pitchFamily="34" charset="0"/>
              <a:buNone/>
            </a:pPr>
            <a:r>
              <a:rPr lang="pt-BR" altLang="en-US" sz="2400" i="1"/>
              <a:t>C) C. </a:t>
            </a:r>
          </a:p>
          <a:p>
            <a:pPr>
              <a:buFont typeface="Lucida Sans" panose="020B0602030504020204" pitchFamily="34" charset="0"/>
              <a:buNone/>
            </a:pPr>
            <a:r>
              <a:rPr lang="pt-BR" altLang="en-US" sz="2400" i="1"/>
              <a:t>D) F.</a:t>
            </a:r>
          </a:p>
          <a:p>
            <a:pPr>
              <a:buFont typeface="Lucida Sans" panose="020B0602030504020204" pitchFamily="34" charset="0"/>
              <a:buNone/>
            </a:pPr>
            <a:endParaRPr lang="en-US" altLang="en-US" sz="2600"/>
          </a:p>
        </p:txBody>
      </p:sp>
      <p:sp>
        <p:nvSpPr>
          <p:cNvPr id="4" name="Date Placeholder 3"/>
          <p:cNvSpPr>
            <a:spLocks noGrp="1"/>
          </p:cNvSpPr>
          <p:nvPr>
            <p:ph type="dt" sz="quarter" idx="10"/>
          </p:nvPr>
        </p:nvSpPr>
        <p:spPr/>
        <p:txBody>
          <a:bodyPr/>
          <a:lstStyle/>
          <a:p>
            <a:pPr>
              <a:defRPr/>
            </a:pPr>
            <a:r>
              <a:rPr lang="en-US"/>
              <a:t>9/6/2024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35D28D7E-D242-42E5-92DC-0557A3819DE6}" type="slidenum">
              <a:rPr kumimoji="0" lang="en-US" altLang="en-US" sz="1200">
                <a:solidFill>
                  <a:srgbClr val="000000"/>
                </a:solidFill>
              </a:rPr>
              <a:pPr eaLnBrk="1" hangingPunct="1"/>
              <a:t>14</a:t>
            </a:fld>
            <a:endParaRPr kumimoji="0" lang="en-US" altLang="en-US" sz="1200">
              <a:solidFill>
                <a:srgbClr val="00000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4)</a:t>
            </a:r>
          </a:p>
        </p:txBody>
      </p:sp>
      <p:sp>
        <p:nvSpPr>
          <p:cNvPr id="5123" name="Content Placeholder 2"/>
          <p:cNvSpPr>
            <a:spLocks noGrp="1"/>
          </p:cNvSpPr>
          <p:nvPr>
            <p:ph idx="1"/>
          </p:nvPr>
        </p:nvSpPr>
        <p:spPr/>
        <p:txBody>
          <a:bodyPr/>
          <a:lstStyle/>
          <a:p>
            <a:pPr>
              <a:buFont typeface="Lucida Sans" panose="020B0602030504020204" pitchFamily="34" charset="0"/>
              <a:buNone/>
            </a:pPr>
            <a:r>
              <a:rPr lang="en-US" altLang="en-US" sz="2400"/>
              <a:t>4) In the above figure, consumption expenditure is shown by flow</a:t>
            </a:r>
          </a:p>
          <a:p>
            <a:pPr>
              <a:buFont typeface="Lucida Sans" panose="020B0602030504020204" pitchFamily="34" charset="0"/>
              <a:buNone/>
            </a:pPr>
            <a:r>
              <a:rPr lang="pt-BR" altLang="en-US" sz="2400"/>
              <a:t>A) </a:t>
            </a:r>
            <a:r>
              <a:rPr lang="pt-BR" altLang="en-US" sz="2400" i="1"/>
              <a:t>A. </a:t>
            </a:r>
          </a:p>
          <a:p>
            <a:pPr>
              <a:buFont typeface="Lucida Sans" panose="020B0602030504020204" pitchFamily="34" charset="0"/>
              <a:buNone/>
            </a:pPr>
            <a:r>
              <a:rPr lang="pt-BR" altLang="en-US" sz="2400" i="1"/>
              <a:t>B) B. </a:t>
            </a:r>
          </a:p>
          <a:p>
            <a:pPr>
              <a:buFont typeface="Lucida Sans" panose="020B0602030504020204" pitchFamily="34" charset="0"/>
              <a:buNone/>
            </a:pPr>
            <a:r>
              <a:rPr lang="pt-BR" altLang="en-US" sz="2400" i="1"/>
              <a:t>C) C. </a:t>
            </a:r>
          </a:p>
          <a:p>
            <a:pPr>
              <a:buFont typeface="Lucida Sans" panose="020B0602030504020204" pitchFamily="34" charset="0"/>
              <a:buNone/>
            </a:pPr>
            <a:r>
              <a:rPr lang="pt-BR" altLang="en-US" sz="2400" i="1"/>
              <a:t>D) F.</a:t>
            </a:r>
          </a:p>
          <a:p>
            <a:pPr>
              <a:buFont typeface="Lucida Sans" panose="020B0602030504020204" pitchFamily="34" charset="0"/>
              <a:buNone/>
            </a:pPr>
            <a:endParaRPr lang="en-US" altLang="en-US" sz="2600"/>
          </a:p>
        </p:txBody>
      </p:sp>
      <p:sp>
        <p:nvSpPr>
          <p:cNvPr id="4" name="Date Placeholder 3"/>
          <p:cNvSpPr>
            <a:spLocks noGrp="1"/>
          </p:cNvSpPr>
          <p:nvPr>
            <p:ph type="dt" sz="quarter" idx="10"/>
          </p:nvPr>
        </p:nvSpPr>
        <p:spPr/>
        <p:txBody>
          <a:bodyPr/>
          <a:lstStyle/>
          <a:p>
            <a:pPr>
              <a:defRPr/>
            </a:pPr>
            <a:r>
              <a:rPr lang="en-US"/>
              <a:t>9/6/2024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58BC7EC5-A125-441A-8635-E5BAC768437B}" type="slidenum">
              <a:rPr kumimoji="0" lang="en-US" altLang="en-US" sz="1200">
                <a:solidFill>
                  <a:srgbClr val="000000"/>
                </a:solidFill>
              </a:rPr>
              <a:pPr eaLnBrk="1" hangingPunct="1"/>
              <a:t>15</a:t>
            </a:fld>
            <a:endParaRPr kumimoji="0" lang="en-US" altLang="en-US" sz="1200">
              <a:solidFill>
                <a:srgbClr val="00000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4)</a:t>
            </a:r>
          </a:p>
        </p:txBody>
      </p:sp>
      <p:sp>
        <p:nvSpPr>
          <p:cNvPr id="5123" name="Content Placeholder 2"/>
          <p:cNvSpPr>
            <a:spLocks noGrp="1"/>
          </p:cNvSpPr>
          <p:nvPr>
            <p:ph idx="1"/>
          </p:nvPr>
        </p:nvSpPr>
        <p:spPr/>
        <p:txBody>
          <a:bodyPr/>
          <a:lstStyle/>
          <a:p>
            <a:pPr>
              <a:buFont typeface="Lucida Sans" panose="020B0602030504020204" pitchFamily="34" charset="0"/>
              <a:buNone/>
            </a:pPr>
            <a:r>
              <a:rPr lang="en-US" altLang="en-US" sz="2400"/>
              <a:t>5) Two methods of measuring GDP are</a:t>
            </a:r>
          </a:p>
          <a:p>
            <a:pPr>
              <a:buFont typeface="Lucida Sans" panose="020B0602030504020204" pitchFamily="34" charset="0"/>
              <a:buNone/>
            </a:pPr>
            <a:r>
              <a:rPr lang="en-US" altLang="en-US" sz="2400"/>
              <a:t>A) the saving approach and the investment approach.</a:t>
            </a:r>
          </a:p>
          <a:p>
            <a:pPr>
              <a:buFont typeface="Lucida Sans" panose="020B0602030504020204" pitchFamily="34" charset="0"/>
              <a:buNone/>
            </a:pPr>
            <a:r>
              <a:rPr lang="en-US" altLang="en-US" sz="2400"/>
              <a:t>B) the income approach and the receipts approach.</a:t>
            </a:r>
          </a:p>
          <a:p>
            <a:pPr>
              <a:buFont typeface="Lucida Sans" panose="020B0602030504020204" pitchFamily="34" charset="0"/>
              <a:buNone/>
            </a:pPr>
            <a:r>
              <a:rPr lang="en-US" altLang="en-US" sz="2400"/>
              <a:t>C) the income approach and the expenditure approach.</a:t>
            </a:r>
          </a:p>
          <a:p>
            <a:pPr>
              <a:buFont typeface="Lucida Sans" panose="020B0602030504020204" pitchFamily="34" charset="0"/>
              <a:buNone/>
            </a:pPr>
            <a:r>
              <a:rPr lang="en-US" altLang="en-US" sz="2400"/>
              <a:t>D) the goods approach and the services approach.</a:t>
            </a:r>
          </a:p>
          <a:p>
            <a:pPr>
              <a:buFont typeface="Lucida Sans" panose="020B0602030504020204" pitchFamily="34" charset="0"/>
              <a:buNone/>
            </a:pPr>
            <a:endParaRPr lang="en-US" altLang="en-US" sz="2600"/>
          </a:p>
        </p:txBody>
      </p:sp>
      <p:sp>
        <p:nvSpPr>
          <p:cNvPr id="4" name="Date Placeholder 3"/>
          <p:cNvSpPr>
            <a:spLocks noGrp="1"/>
          </p:cNvSpPr>
          <p:nvPr>
            <p:ph type="dt" sz="quarter" idx="10"/>
          </p:nvPr>
        </p:nvSpPr>
        <p:spPr/>
        <p:txBody>
          <a:bodyPr/>
          <a:lstStyle/>
          <a:p>
            <a:pPr>
              <a:defRPr/>
            </a:pPr>
            <a:r>
              <a:rPr lang="en-US"/>
              <a:t>9/6/2024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C66BE3E9-F75A-4A89-A5C4-89AD5D0050CE}" type="slidenum">
              <a:rPr kumimoji="0" lang="en-US" altLang="en-US" sz="1200">
                <a:solidFill>
                  <a:srgbClr val="000000"/>
                </a:solidFill>
              </a:rPr>
              <a:pPr eaLnBrk="1" hangingPunct="1"/>
              <a:t>16</a:t>
            </a:fld>
            <a:endParaRPr kumimoji="0" lang="en-US" altLang="en-US" sz="1200">
              <a:solidFill>
                <a:srgbClr val="00000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4)</a:t>
            </a:r>
          </a:p>
        </p:txBody>
      </p:sp>
      <p:sp>
        <p:nvSpPr>
          <p:cNvPr id="5123" name="Content Placeholder 2"/>
          <p:cNvSpPr>
            <a:spLocks noGrp="1"/>
          </p:cNvSpPr>
          <p:nvPr>
            <p:ph idx="1"/>
          </p:nvPr>
        </p:nvSpPr>
        <p:spPr/>
        <p:txBody>
          <a:bodyPr/>
          <a:lstStyle/>
          <a:p>
            <a:pPr>
              <a:buFont typeface="Lucida Sans" panose="020B0602030504020204" pitchFamily="34" charset="0"/>
              <a:buNone/>
            </a:pPr>
            <a:r>
              <a:rPr lang="en-US" altLang="en-US" sz="2400"/>
              <a:t>6) In the equation, GDP = </a:t>
            </a:r>
            <a:r>
              <a:rPr lang="en-US" altLang="en-US" sz="2400" i="1"/>
              <a:t>C + I + G + X - M, G </a:t>
            </a:r>
            <a:r>
              <a:rPr lang="en-US" altLang="en-US" sz="2400"/>
              <a:t>refers to</a:t>
            </a:r>
          </a:p>
          <a:p>
            <a:pPr>
              <a:buFont typeface="Lucida Sans" panose="020B0602030504020204" pitchFamily="34" charset="0"/>
              <a:buNone/>
            </a:pPr>
            <a:r>
              <a:rPr lang="en-US" altLang="en-US" sz="2400"/>
              <a:t>A) local, state, and federal government spending for all purposes.</a:t>
            </a:r>
          </a:p>
          <a:p>
            <a:pPr>
              <a:buFont typeface="Lucida Sans" panose="020B0602030504020204" pitchFamily="34" charset="0"/>
              <a:buNone/>
            </a:pPr>
            <a:r>
              <a:rPr lang="en-US" altLang="en-US" sz="2400"/>
              <a:t>B) local, state, and federal government expenditure on goods and services, but does not include</a:t>
            </a:r>
          </a:p>
          <a:p>
            <a:pPr>
              <a:buFont typeface="Lucida Sans" panose="020B0602030504020204" pitchFamily="34" charset="0"/>
              <a:buNone/>
            </a:pPr>
            <a:r>
              <a:rPr lang="en-US" altLang="en-US" sz="2400"/>
              <a:t>transfer payments.</a:t>
            </a:r>
          </a:p>
          <a:p>
            <a:pPr>
              <a:buFont typeface="Lucida Sans" panose="020B0602030504020204" pitchFamily="34" charset="0"/>
              <a:buNone/>
            </a:pPr>
            <a:r>
              <a:rPr lang="en-US" altLang="en-US" sz="2400"/>
              <a:t>C) the taxes and expenditures of all government units.</a:t>
            </a:r>
          </a:p>
          <a:p>
            <a:pPr>
              <a:buFont typeface="Lucida Sans" panose="020B0602030504020204" pitchFamily="34" charset="0"/>
              <a:buNone/>
            </a:pPr>
            <a:r>
              <a:rPr lang="en-US" altLang="en-US" sz="2400"/>
              <a:t>D) federal government expenditures plus all transfer payments.</a:t>
            </a:r>
          </a:p>
          <a:p>
            <a:pPr>
              <a:buFont typeface="Lucida Sans" panose="020B0602030504020204" pitchFamily="34" charset="0"/>
              <a:buNone/>
            </a:pPr>
            <a:endParaRPr lang="en-US" altLang="en-US" sz="2600"/>
          </a:p>
        </p:txBody>
      </p:sp>
      <p:sp>
        <p:nvSpPr>
          <p:cNvPr id="4" name="Date Placeholder 3"/>
          <p:cNvSpPr>
            <a:spLocks noGrp="1"/>
          </p:cNvSpPr>
          <p:nvPr>
            <p:ph type="dt" sz="quarter" idx="10"/>
          </p:nvPr>
        </p:nvSpPr>
        <p:spPr/>
        <p:txBody>
          <a:bodyPr/>
          <a:lstStyle/>
          <a:p>
            <a:pPr>
              <a:defRPr/>
            </a:pPr>
            <a:r>
              <a:rPr lang="en-US"/>
              <a:t>9/6/2024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54A348F2-FAB5-4080-A83D-2BD0159558F2}" type="slidenum">
              <a:rPr kumimoji="0" lang="en-US" altLang="en-US" sz="1200">
                <a:solidFill>
                  <a:srgbClr val="000000"/>
                </a:solidFill>
              </a:rPr>
              <a:pPr eaLnBrk="1" hangingPunct="1"/>
              <a:t>17</a:t>
            </a:fld>
            <a:endParaRPr kumimoji="0" lang="en-US" altLang="en-US" sz="1200">
              <a:solidFill>
                <a:srgbClr val="00000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4)</a:t>
            </a:r>
          </a:p>
        </p:txBody>
      </p:sp>
      <p:sp>
        <p:nvSpPr>
          <p:cNvPr id="5123" name="Content Placeholder 2"/>
          <p:cNvSpPr>
            <a:spLocks noGrp="1"/>
          </p:cNvSpPr>
          <p:nvPr>
            <p:ph idx="1"/>
          </p:nvPr>
        </p:nvSpPr>
        <p:spPr/>
        <p:txBody>
          <a:bodyPr/>
          <a:lstStyle/>
          <a:p>
            <a:pPr>
              <a:buFont typeface="Lucida Sans" panose="020B0602030504020204" pitchFamily="34" charset="0"/>
              <a:buNone/>
            </a:pPr>
            <a:r>
              <a:rPr lang="en-US" altLang="en-US" sz="2400"/>
              <a:t>7) Normally in the United States the relationship between nominal and real GDP for a given year is</a:t>
            </a:r>
          </a:p>
          <a:p>
            <a:pPr>
              <a:buFont typeface="Lucida Sans" panose="020B0602030504020204" pitchFamily="34" charset="0"/>
              <a:buNone/>
            </a:pPr>
            <a:r>
              <a:rPr lang="en-US" altLang="en-US" sz="2400"/>
              <a:t>A) real GDP is greater than nominal GDP because of price increases.</a:t>
            </a:r>
          </a:p>
          <a:p>
            <a:pPr>
              <a:buFont typeface="Lucida Sans" panose="020B0602030504020204" pitchFamily="34" charset="0"/>
              <a:buNone/>
            </a:pPr>
            <a:r>
              <a:rPr lang="en-US" altLang="en-US" sz="2400"/>
              <a:t>B) nominal GDP is greater than real GDP because of price decreases.</a:t>
            </a:r>
          </a:p>
          <a:p>
            <a:pPr>
              <a:buFont typeface="Lucida Sans" panose="020B0602030504020204" pitchFamily="34" charset="0"/>
              <a:buNone/>
            </a:pPr>
            <a:r>
              <a:rPr lang="en-US" altLang="en-US" sz="2400"/>
              <a:t>C) nominal GDP equals real GDP.</a:t>
            </a:r>
          </a:p>
          <a:p>
            <a:pPr>
              <a:buFont typeface="Lucida Sans" panose="020B0602030504020204" pitchFamily="34" charset="0"/>
              <a:buNone/>
            </a:pPr>
            <a:r>
              <a:rPr lang="en-US" altLang="en-US" sz="2400"/>
              <a:t>D) nominal GDP is greater than real GDP because of price increases.</a:t>
            </a:r>
          </a:p>
          <a:p>
            <a:pPr>
              <a:buFont typeface="Lucida Sans" panose="020B0602030504020204" pitchFamily="34" charset="0"/>
              <a:buNone/>
            </a:pPr>
            <a:endParaRPr lang="en-US" altLang="en-US" sz="2600"/>
          </a:p>
        </p:txBody>
      </p:sp>
      <p:sp>
        <p:nvSpPr>
          <p:cNvPr id="4" name="Date Placeholder 3"/>
          <p:cNvSpPr>
            <a:spLocks noGrp="1"/>
          </p:cNvSpPr>
          <p:nvPr>
            <p:ph type="dt" sz="quarter" idx="10"/>
          </p:nvPr>
        </p:nvSpPr>
        <p:spPr/>
        <p:txBody>
          <a:bodyPr/>
          <a:lstStyle/>
          <a:p>
            <a:pPr>
              <a:defRPr/>
            </a:pPr>
            <a:r>
              <a:rPr lang="en-US"/>
              <a:t>9/6/2024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D27B2D5C-9B5C-43CC-81BE-DC979ADD34B7}" type="slidenum">
              <a:rPr kumimoji="0" lang="en-US" altLang="en-US" sz="1200">
                <a:solidFill>
                  <a:srgbClr val="000000"/>
                </a:solidFill>
              </a:rPr>
              <a:pPr eaLnBrk="1" hangingPunct="1"/>
              <a:t>18</a:t>
            </a:fld>
            <a:endParaRPr kumimoji="0" lang="en-US" altLang="en-US" sz="1200">
              <a:solidFill>
                <a:srgbClr val="00000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4)</a:t>
            </a:r>
          </a:p>
        </p:txBody>
      </p:sp>
      <p:sp>
        <p:nvSpPr>
          <p:cNvPr id="5123" name="Content Placeholder 2"/>
          <p:cNvSpPr>
            <a:spLocks noGrp="1"/>
          </p:cNvSpPr>
          <p:nvPr>
            <p:ph idx="1"/>
          </p:nvPr>
        </p:nvSpPr>
        <p:spPr/>
        <p:txBody>
          <a:bodyPr/>
          <a:lstStyle/>
          <a:p>
            <a:pPr>
              <a:buFont typeface="Lucida Sans" panose="020B0602030504020204" pitchFamily="34" charset="0"/>
              <a:buNone/>
            </a:pPr>
            <a:r>
              <a:rPr lang="en-US" altLang="en-US" sz="2400"/>
              <a:t>8) Assume a small nation has the following statistics: its consumption expenditure is $15 million, investment is $2 million, government purchases of goods and services is $1 million, exports of goods and services to foreigners is $1 million, and imports of goods and services from foreigners is $1.5 million. Calculate this nation’s GDP.</a:t>
            </a:r>
          </a:p>
          <a:p>
            <a:pPr>
              <a:buFont typeface="Lucida Sans" panose="020B0602030504020204" pitchFamily="34" charset="0"/>
              <a:buNone/>
            </a:pPr>
            <a:endParaRPr lang="en-US" altLang="en-US" sz="2600"/>
          </a:p>
        </p:txBody>
      </p:sp>
      <p:sp>
        <p:nvSpPr>
          <p:cNvPr id="4" name="Date Placeholder 3"/>
          <p:cNvSpPr>
            <a:spLocks noGrp="1"/>
          </p:cNvSpPr>
          <p:nvPr>
            <p:ph type="dt" sz="quarter" idx="10"/>
          </p:nvPr>
        </p:nvSpPr>
        <p:spPr/>
        <p:txBody>
          <a:bodyPr/>
          <a:lstStyle/>
          <a:p>
            <a:pPr>
              <a:defRPr/>
            </a:pPr>
            <a:r>
              <a:rPr lang="en-US"/>
              <a:t>9/6/2024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0018BC2D-A575-4790-9282-E8C0A0939F1E}" type="slidenum">
              <a:rPr kumimoji="0" lang="en-US" altLang="en-US" sz="1200">
                <a:solidFill>
                  <a:srgbClr val="000000"/>
                </a:solidFill>
              </a:rPr>
              <a:pPr eaLnBrk="1" hangingPunct="1"/>
              <a:t>19</a:t>
            </a:fld>
            <a:endParaRPr kumimoji="0" lang="en-US" altLang="en-US" sz="1200">
              <a:solidFill>
                <a:srgbClr val="000000"/>
              </a:solidFill>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Outline</a:t>
            </a:r>
          </a:p>
        </p:txBody>
      </p:sp>
      <p:sp>
        <p:nvSpPr>
          <p:cNvPr id="3075" name="Content Placeholder 2"/>
          <p:cNvSpPr>
            <a:spLocks noGrp="1"/>
          </p:cNvSpPr>
          <p:nvPr>
            <p:ph idx="1"/>
          </p:nvPr>
        </p:nvSpPr>
        <p:spPr/>
        <p:txBody>
          <a:bodyPr/>
          <a:lstStyle/>
          <a:p>
            <a:pPr marL="650875" indent="-514350">
              <a:buFont typeface="Wingdings" panose="05000000000000000000" pitchFamily="2" charset="2"/>
              <a:buChar char="§"/>
            </a:pPr>
            <a:r>
              <a:rPr lang="en-US" altLang="en-US" sz="2600" dirty="0"/>
              <a:t>Review Questions</a:t>
            </a:r>
          </a:p>
          <a:p>
            <a:pPr marL="650875" indent="-514350">
              <a:buFont typeface="Wingdings" panose="05000000000000000000" pitchFamily="2" charset="2"/>
              <a:buChar char="§"/>
            </a:pPr>
            <a:r>
              <a:rPr lang="en-US" altLang="en-US" sz="2600" dirty="0"/>
              <a:t>Training (Chapter 4)</a:t>
            </a:r>
          </a:p>
        </p:txBody>
      </p:sp>
      <p:sp>
        <p:nvSpPr>
          <p:cNvPr id="4" name="Date Placeholder 3"/>
          <p:cNvSpPr>
            <a:spLocks noGrp="1"/>
          </p:cNvSpPr>
          <p:nvPr>
            <p:ph type="dt" sz="quarter" idx="10"/>
          </p:nvPr>
        </p:nvSpPr>
        <p:spPr/>
        <p:txBody>
          <a:bodyPr/>
          <a:lstStyle/>
          <a:p>
            <a:pPr>
              <a:defRPr/>
            </a:pPr>
            <a:r>
              <a:rPr lang="en-US"/>
              <a:t>9/6/2024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317A61FC-613F-4847-BD51-CECCE4772890}" type="slidenum">
              <a:rPr kumimoji="0" lang="en-US" altLang="en-US" sz="1200">
                <a:solidFill>
                  <a:srgbClr val="000000"/>
                </a:solidFill>
              </a:rPr>
              <a:pPr eaLnBrk="1" hangingPunct="1"/>
              <a:t>2</a:t>
            </a:fld>
            <a:endParaRPr kumimoji="0" lang="en-US" altLang="en-US" sz="1200">
              <a:solidFill>
                <a:srgbClr val="000000"/>
              </a:solidFill>
            </a:endParaRPr>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4)</a:t>
            </a:r>
          </a:p>
        </p:txBody>
      </p:sp>
      <p:sp>
        <p:nvSpPr>
          <p:cNvPr id="5123" name="Content Placeholder 2"/>
          <p:cNvSpPr>
            <a:spLocks noGrp="1"/>
          </p:cNvSpPr>
          <p:nvPr>
            <p:ph idx="1"/>
          </p:nvPr>
        </p:nvSpPr>
        <p:spPr/>
        <p:txBody>
          <a:bodyPr/>
          <a:lstStyle/>
          <a:p>
            <a:pPr>
              <a:buFont typeface="Lucida Sans" panose="020B0602030504020204" pitchFamily="34" charset="0"/>
              <a:buNone/>
            </a:pPr>
            <a:r>
              <a:rPr lang="en-US" altLang="en-US" sz="2400"/>
              <a:t>Answer: </a:t>
            </a:r>
          </a:p>
          <a:p>
            <a:pPr>
              <a:buFont typeface="Lucida Sans" panose="020B0602030504020204" pitchFamily="34" charset="0"/>
              <a:buNone/>
            </a:pPr>
            <a:r>
              <a:rPr lang="en-US" altLang="en-US" sz="2400"/>
              <a:t>8) The nation’s GDP equals the sum of consumption expenditure, investment, government purchases of goods and services, and net exports of goods and services, where net exports of goods and services equals of goods and services exports minus imports of goods and services. So, GDP = $15 million + $2 million + $1 million + $1 million - $1.5 million = $17.5 million.</a:t>
            </a:r>
          </a:p>
          <a:p>
            <a:pPr>
              <a:buFont typeface="Lucida Sans" panose="020B0602030504020204" pitchFamily="34" charset="0"/>
              <a:buNone/>
            </a:pPr>
            <a:endParaRPr lang="en-US" altLang="en-US" sz="2600"/>
          </a:p>
        </p:txBody>
      </p:sp>
      <p:sp>
        <p:nvSpPr>
          <p:cNvPr id="4" name="Date Placeholder 3"/>
          <p:cNvSpPr>
            <a:spLocks noGrp="1"/>
          </p:cNvSpPr>
          <p:nvPr>
            <p:ph type="dt" sz="quarter" idx="10"/>
          </p:nvPr>
        </p:nvSpPr>
        <p:spPr/>
        <p:txBody>
          <a:bodyPr/>
          <a:lstStyle/>
          <a:p>
            <a:pPr>
              <a:defRPr/>
            </a:pPr>
            <a:r>
              <a:rPr lang="en-US"/>
              <a:t>9/6/2024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114E7BED-3A36-4FEE-BC37-E6BC55F9F27F}" type="slidenum">
              <a:rPr kumimoji="0" lang="en-US" altLang="en-US" sz="1200">
                <a:solidFill>
                  <a:srgbClr val="000000"/>
                </a:solidFill>
              </a:rPr>
              <a:pPr eaLnBrk="1" hangingPunct="1"/>
              <a:t>20</a:t>
            </a:fld>
            <a:endParaRPr kumimoji="0" lang="en-US" altLang="en-US" sz="1200">
              <a:solidFill>
                <a:srgbClr val="000000"/>
              </a:solidFill>
            </a:endParaRPr>
          </a:p>
        </p:txBody>
      </p:sp>
    </p:spTree>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4)</a:t>
            </a:r>
          </a:p>
        </p:txBody>
      </p:sp>
      <p:sp>
        <p:nvSpPr>
          <p:cNvPr id="5123" name="Content Placeholder 2"/>
          <p:cNvSpPr>
            <a:spLocks noGrp="1"/>
          </p:cNvSpPr>
          <p:nvPr>
            <p:ph idx="1"/>
          </p:nvPr>
        </p:nvSpPr>
        <p:spPr/>
        <p:txBody>
          <a:bodyPr/>
          <a:lstStyle/>
          <a:p>
            <a:pPr>
              <a:buFont typeface="Lucida Sans" panose="020B0602030504020204" pitchFamily="34" charset="0"/>
              <a:buNone/>
            </a:pPr>
            <a:r>
              <a:rPr lang="en-US" altLang="en-US" sz="2400"/>
              <a:t>9) On January 1, 2010, United Delivery had trucks valued at $1.3 million. During 2010, United Delivery purchased new trucks valued at $500,000. If the value of the trucks on December 31, 2010 was $1.5 million, what is the amount of its net investment and its depreciation during 2010?</a:t>
            </a:r>
          </a:p>
          <a:p>
            <a:pPr>
              <a:buFont typeface="Lucida Sans" panose="020B0602030504020204" pitchFamily="34" charset="0"/>
              <a:buNone/>
            </a:pPr>
            <a:endParaRPr lang="en-US" altLang="en-US" sz="2600"/>
          </a:p>
        </p:txBody>
      </p:sp>
      <p:sp>
        <p:nvSpPr>
          <p:cNvPr id="4" name="Date Placeholder 3"/>
          <p:cNvSpPr>
            <a:spLocks noGrp="1"/>
          </p:cNvSpPr>
          <p:nvPr>
            <p:ph type="dt" sz="quarter" idx="10"/>
          </p:nvPr>
        </p:nvSpPr>
        <p:spPr/>
        <p:txBody>
          <a:bodyPr/>
          <a:lstStyle/>
          <a:p>
            <a:pPr>
              <a:defRPr/>
            </a:pPr>
            <a:r>
              <a:rPr lang="en-US"/>
              <a:t>9/6/2024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A991F31B-B0F2-483F-846B-4B21AED10448}" type="slidenum">
              <a:rPr kumimoji="0" lang="en-US" altLang="en-US" sz="1200">
                <a:solidFill>
                  <a:srgbClr val="000000"/>
                </a:solidFill>
              </a:rPr>
              <a:pPr eaLnBrk="1" hangingPunct="1"/>
              <a:t>21</a:t>
            </a:fld>
            <a:endParaRPr kumimoji="0" lang="en-US" altLang="en-US" sz="1200">
              <a:solidFill>
                <a:srgbClr val="000000"/>
              </a:solidFill>
            </a:endParaRPr>
          </a:p>
        </p:txBody>
      </p:sp>
    </p:spTree>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4)</a:t>
            </a:r>
          </a:p>
        </p:txBody>
      </p:sp>
      <p:sp>
        <p:nvSpPr>
          <p:cNvPr id="5123" name="Content Placeholder 2"/>
          <p:cNvSpPr>
            <a:spLocks noGrp="1"/>
          </p:cNvSpPr>
          <p:nvPr>
            <p:ph idx="1"/>
          </p:nvPr>
        </p:nvSpPr>
        <p:spPr/>
        <p:txBody>
          <a:bodyPr/>
          <a:lstStyle/>
          <a:p>
            <a:pPr>
              <a:buFont typeface="Lucida Sans" panose="020B0602030504020204" pitchFamily="34" charset="0"/>
              <a:buNone/>
            </a:pPr>
            <a:r>
              <a:rPr lang="en-US" altLang="en-US" sz="2400"/>
              <a:t>Answer:</a:t>
            </a:r>
          </a:p>
          <a:p>
            <a:pPr>
              <a:buFont typeface="Lucida Sans" panose="020B0602030504020204" pitchFamily="34" charset="0"/>
              <a:buNone/>
            </a:pPr>
            <a:r>
              <a:rPr lang="en-US" altLang="en-US" sz="2400"/>
              <a:t>9) Net investment is the change in the capital stock from one period to the next. For United Delivery, net investment equals $1.5 million - $1.3 million = $200,000. Net investment also equals gross investment minus depreciation, so depreciation equals gross investment minus net investment. Gross investment, the total amount spent on new capital equipment, was $500,000. Net investment was calculated to be $200,000. Therefore depreciation equals $500,000 - $200,000 = $300,000.</a:t>
            </a:r>
          </a:p>
          <a:p>
            <a:pPr>
              <a:buFont typeface="Lucida Sans" panose="020B0602030504020204" pitchFamily="34" charset="0"/>
              <a:buNone/>
            </a:pPr>
            <a:endParaRPr lang="en-US" altLang="en-US" sz="2600"/>
          </a:p>
        </p:txBody>
      </p:sp>
      <p:sp>
        <p:nvSpPr>
          <p:cNvPr id="4" name="Date Placeholder 3"/>
          <p:cNvSpPr>
            <a:spLocks noGrp="1"/>
          </p:cNvSpPr>
          <p:nvPr>
            <p:ph type="dt" sz="quarter" idx="10"/>
          </p:nvPr>
        </p:nvSpPr>
        <p:spPr/>
        <p:txBody>
          <a:bodyPr/>
          <a:lstStyle/>
          <a:p>
            <a:pPr>
              <a:defRPr/>
            </a:pPr>
            <a:r>
              <a:rPr lang="en-US"/>
              <a:t>9/6/2024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11F04A4-34E1-4FD0-8193-99132EBAE009}" type="slidenum">
              <a:rPr kumimoji="0" lang="en-US" altLang="en-US" sz="1200">
                <a:solidFill>
                  <a:srgbClr val="000000"/>
                </a:solidFill>
              </a:rPr>
              <a:pPr eaLnBrk="1" hangingPunct="1"/>
              <a:t>22</a:t>
            </a:fld>
            <a:endParaRPr kumimoji="0" lang="en-US" altLang="en-US" sz="1200">
              <a:solidFill>
                <a:srgbClr val="000000"/>
              </a:solidFill>
            </a:endParaRPr>
          </a:p>
        </p:txBody>
      </p:sp>
    </p:spTree>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4)</a:t>
            </a:r>
          </a:p>
        </p:txBody>
      </p:sp>
      <p:sp>
        <p:nvSpPr>
          <p:cNvPr id="34819" name="Content Placeholder 2"/>
          <p:cNvSpPr>
            <a:spLocks noGrp="1"/>
          </p:cNvSpPr>
          <p:nvPr>
            <p:ph idx="1"/>
          </p:nvPr>
        </p:nvSpPr>
        <p:spPr/>
        <p:txBody>
          <a:bodyPr/>
          <a:lstStyle/>
          <a:p>
            <a:pPr marL="650875" indent="-514350">
              <a:buFont typeface="Lucida Sans" panose="020B0602030504020204" pitchFamily="34" charset="0"/>
              <a:buNone/>
            </a:pPr>
            <a:r>
              <a:rPr lang="en-US" altLang="en-US" sz="2400"/>
              <a:t>10) Using a graph, draw and label the phases and turning points of the business cycle.</a:t>
            </a:r>
          </a:p>
          <a:p>
            <a:pPr marL="650875" indent="-514350">
              <a:buFont typeface="Lucida Sans" panose="020B0602030504020204" pitchFamily="34" charset="0"/>
              <a:buNone/>
            </a:pPr>
            <a:endParaRPr lang="en-US" altLang="en-US" sz="2600"/>
          </a:p>
        </p:txBody>
      </p:sp>
      <p:sp>
        <p:nvSpPr>
          <p:cNvPr id="4" name="Date Placeholder 3"/>
          <p:cNvSpPr>
            <a:spLocks noGrp="1"/>
          </p:cNvSpPr>
          <p:nvPr>
            <p:ph type="dt" sz="quarter" idx="10"/>
          </p:nvPr>
        </p:nvSpPr>
        <p:spPr/>
        <p:txBody>
          <a:bodyPr/>
          <a:lstStyle/>
          <a:p>
            <a:pPr>
              <a:defRPr/>
            </a:pPr>
            <a:r>
              <a:rPr lang="en-US"/>
              <a:t>9/6/2024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93944011-FD54-4859-9058-D04E1E71AD3C}" type="slidenum">
              <a:rPr kumimoji="0" lang="en-US" altLang="en-US" sz="1200">
                <a:solidFill>
                  <a:srgbClr val="000000"/>
                </a:solidFill>
              </a:rPr>
              <a:pPr eaLnBrk="1" hangingPunct="1"/>
              <a:t>23</a:t>
            </a:fld>
            <a:endParaRPr kumimoji="0" lang="en-US" altLang="en-US" sz="1200">
              <a:solidFill>
                <a:srgbClr val="000000"/>
              </a:solidFill>
            </a:endParaRPr>
          </a:p>
        </p:txBody>
      </p:sp>
    </p:spTree>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4)</a:t>
            </a:r>
          </a:p>
        </p:txBody>
      </p:sp>
      <p:sp>
        <p:nvSpPr>
          <p:cNvPr id="35843" name="Content Placeholder 2"/>
          <p:cNvSpPr>
            <a:spLocks noGrp="1"/>
          </p:cNvSpPr>
          <p:nvPr>
            <p:ph idx="1"/>
          </p:nvPr>
        </p:nvSpPr>
        <p:spPr/>
        <p:txBody>
          <a:bodyPr/>
          <a:lstStyle/>
          <a:p>
            <a:pPr marL="650875" indent="-514350">
              <a:buFont typeface="Lucida Sans" panose="020B0602030504020204" pitchFamily="34" charset="0"/>
              <a:buNone/>
            </a:pPr>
            <a:endParaRPr lang="en-US" altLang="en-US" sz="2600"/>
          </a:p>
        </p:txBody>
      </p:sp>
      <p:sp>
        <p:nvSpPr>
          <p:cNvPr id="4" name="Date Placeholder 3"/>
          <p:cNvSpPr>
            <a:spLocks noGrp="1"/>
          </p:cNvSpPr>
          <p:nvPr>
            <p:ph type="dt" sz="quarter" idx="10"/>
          </p:nvPr>
        </p:nvSpPr>
        <p:spPr/>
        <p:txBody>
          <a:bodyPr/>
          <a:lstStyle/>
          <a:p>
            <a:pPr>
              <a:defRPr/>
            </a:pPr>
            <a:r>
              <a:rPr lang="en-US"/>
              <a:t>9/6/2024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31A7FCDB-BA58-4EA8-8693-F6BD4394E646}" type="slidenum">
              <a:rPr kumimoji="0" lang="en-US" altLang="en-US" sz="1200">
                <a:solidFill>
                  <a:srgbClr val="000000"/>
                </a:solidFill>
              </a:rPr>
              <a:pPr eaLnBrk="1" hangingPunct="1"/>
              <a:t>24</a:t>
            </a:fld>
            <a:endParaRPr kumimoji="0" lang="en-US" altLang="en-US" sz="1200">
              <a:solidFill>
                <a:srgbClr val="000000"/>
              </a:solidFill>
            </a:endParaRPr>
          </a:p>
        </p:txBody>
      </p:sp>
      <p:pic>
        <p:nvPicPr>
          <p:cNvPr id="3584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5938" y="1177925"/>
            <a:ext cx="5486400" cy="525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Review Questions</a:t>
            </a:r>
          </a:p>
        </p:txBody>
      </p:sp>
      <p:sp>
        <p:nvSpPr>
          <p:cNvPr id="14339"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a:t>1. Define GDP and distinguish between a final good and an intermediate good. Provide examples.</a:t>
            </a:r>
          </a:p>
          <a:p>
            <a:pPr marL="650875" indent="-514350">
              <a:buFont typeface="Lucida Sans" panose="020B0602030504020204" pitchFamily="34" charset="0"/>
              <a:buNone/>
            </a:pPr>
            <a:endParaRPr lang="en-US" altLang="en-US" sz="2600"/>
          </a:p>
        </p:txBody>
      </p:sp>
      <p:sp>
        <p:nvSpPr>
          <p:cNvPr id="4" name="Date Placeholder 3"/>
          <p:cNvSpPr>
            <a:spLocks noGrp="1"/>
          </p:cNvSpPr>
          <p:nvPr>
            <p:ph type="dt" sz="quarter" idx="10"/>
          </p:nvPr>
        </p:nvSpPr>
        <p:spPr/>
        <p:txBody>
          <a:bodyPr/>
          <a:lstStyle/>
          <a:p>
            <a:pPr>
              <a:defRPr/>
            </a:pPr>
            <a:r>
              <a:rPr lang="en-US"/>
              <a:t>9/6/2024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9A7B8236-81F9-4A9E-99B4-A45D94BDE2FD}" type="slidenum">
              <a:rPr kumimoji="0" lang="en-US" altLang="en-US" sz="1200">
                <a:solidFill>
                  <a:srgbClr val="000000"/>
                </a:solidFill>
              </a:rPr>
              <a:pPr eaLnBrk="1" hangingPunct="1"/>
              <a:t>3</a:t>
            </a:fld>
            <a:endParaRPr kumimoji="0" lang="en-US" altLang="en-US" sz="1200">
              <a:solidFill>
                <a:srgbClr val="000000"/>
              </a:solidFill>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Review Questions</a:t>
            </a:r>
          </a:p>
        </p:txBody>
      </p:sp>
      <p:sp>
        <p:nvSpPr>
          <p:cNvPr id="15363"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a:t>2. Why does GDP equal aggregate income and also equal aggregate expenditure?</a:t>
            </a:r>
          </a:p>
        </p:txBody>
      </p:sp>
      <p:sp>
        <p:nvSpPr>
          <p:cNvPr id="4" name="Date Placeholder 3"/>
          <p:cNvSpPr>
            <a:spLocks noGrp="1"/>
          </p:cNvSpPr>
          <p:nvPr>
            <p:ph type="dt" sz="quarter" idx="10"/>
          </p:nvPr>
        </p:nvSpPr>
        <p:spPr/>
        <p:txBody>
          <a:bodyPr/>
          <a:lstStyle/>
          <a:p>
            <a:pPr>
              <a:defRPr/>
            </a:pPr>
            <a:r>
              <a:rPr lang="en-US"/>
              <a:t>9/6/2024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693AAD90-2EA6-476F-8BF1-C1CA8718DCBF}" type="slidenum">
              <a:rPr kumimoji="0" lang="en-US" altLang="en-US" sz="1200">
                <a:solidFill>
                  <a:srgbClr val="000000"/>
                </a:solidFill>
              </a:rPr>
              <a:pPr eaLnBrk="1" hangingPunct="1"/>
              <a:t>4</a:t>
            </a:fld>
            <a:endParaRPr kumimoji="0" lang="en-US" altLang="en-US" sz="1200">
              <a:solidFill>
                <a:srgbClr val="000000"/>
              </a:solidFill>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Review Questions</a:t>
            </a:r>
          </a:p>
        </p:txBody>
      </p:sp>
      <p:sp>
        <p:nvSpPr>
          <p:cNvPr id="16387"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a:t>3. What’s the distinction between gross and net?</a:t>
            </a:r>
          </a:p>
        </p:txBody>
      </p:sp>
      <p:sp>
        <p:nvSpPr>
          <p:cNvPr id="4" name="Date Placeholder 3"/>
          <p:cNvSpPr>
            <a:spLocks noGrp="1"/>
          </p:cNvSpPr>
          <p:nvPr>
            <p:ph type="dt" sz="quarter" idx="10"/>
          </p:nvPr>
        </p:nvSpPr>
        <p:spPr/>
        <p:txBody>
          <a:bodyPr/>
          <a:lstStyle/>
          <a:p>
            <a:pPr>
              <a:defRPr/>
            </a:pPr>
            <a:r>
              <a:rPr lang="en-US"/>
              <a:t>9/6/2024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D079D097-1011-4C25-A4D5-46821A8AA296}" type="slidenum">
              <a:rPr kumimoji="0" lang="en-US" altLang="en-US" sz="1200">
                <a:solidFill>
                  <a:srgbClr val="000000"/>
                </a:solidFill>
              </a:rPr>
              <a:pPr eaLnBrk="1" hangingPunct="1"/>
              <a:t>5</a:t>
            </a:fld>
            <a:endParaRPr kumimoji="0" lang="en-US" altLang="en-US" sz="1200">
              <a:solidFill>
                <a:srgbClr val="000000"/>
              </a:solidFill>
            </a:endParaRP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Review Questions</a:t>
            </a:r>
          </a:p>
        </p:txBody>
      </p:sp>
      <p:sp>
        <p:nvSpPr>
          <p:cNvPr id="17411"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a:t>4. Distinguish between real GDP and potential GDP and describe how each grows over time.</a:t>
            </a:r>
          </a:p>
        </p:txBody>
      </p:sp>
      <p:sp>
        <p:nvSpPr>
          <p:cNvPr id="4" name="Date Placeholder 3"/>
          <p:cNvSpPr>
            <a:spLocks noGrp="1"/>
          </p:cNvSpPr>
          <p:nvPr>
            <p:ph type="dt" sz="quarter" idx="10"/>
          </p:nvPr>
        </p:nvSpPr>
        <p:spPr/>
        <p:txBody>
          <a:bodyPr/>
          <a:lstStyle/>
          <a:p>
            <a:pPr>
              <a:defRPr/>
            </a:pPr>
            <a:r>
              <a:rPr lang="en-US"/>
              <a:t>9/6/2024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6CC6DC14-D781-4D73-ABF8-558B98A2F06E}" type="slidenum">
              <a:rPr kumimoji="0" lang="en-US" altLang="en-US" sz="1200">
                <a:solidFill>
                  <a:srgbClr val="000000"/>
                </a:solidFill>
              </a:rPr>
              <a:pPr eaLnBrk="1" hangingPunct="1"/>
              <a:t>6</a:t>
            </a:fld>
            <a:endParaRPr kumimoji="0" lang="en-US" altLang="en-US" sz="1200">
              <a:solidFill>
                <a:srgbClr val="000000"/>
              </a:solidFill>
            </a:endParaRP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Review Questions</a:t>
            </a:r>
          </a:p>
        </p:txBody>
      </p:sp>
      <p:sp>
        <p:nvSpPr>
          <p:cNvPr id="18435"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a:t>5. How does the growth rate of real GDP contribute to an improved standard of living?</a:t>
            </a:r>
          </a:p>
        </p:txBody>
      </p:sp>
      <p:sp>
        <p:nvSpPr>
          <p:cNvPr id="4" name="Date Placeholder 3"/>
          <p:cNvSpPr>
            <a:spLocks noGrp="1"/>
          </p:cNvSpPr>
          <p:nvPr>
            <p:ph type="dt" sz="quarter" idx="10"/>
          </p:nvPr>
        </p:nvSpPr>
        <p:spPr/>
        <p:txBody>
          <a:bodyPr/>
          <a:lstStyle/>
          <a:p>
            <a:pPr>
              <a:defRPr/>
            </a:pPr>
            <a:r>
              <a:rPr lang="en-US"/>
              <a:t>9/6/2024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C7BBF9AF-B8CD-4DD6-9B62-E427F0E41C0A}" type="slidenum">
              <a:rPr kumimoji="0" lang="en-US" altLang="en-US" sz="1200">
                <a:solidFill>
                  <a:srgbClr val="000000"/>
                </a:solidFill>
              </a:rPr>
              <a:pPr eaLnBrk="1" hangingPunct="1"/>
              <a:t>7</a:t>
            </a:fld>
            <a:endParaRPr kumimoji="0" lang="en-US" altLang="en-US" sz="1200">
              <a:solidFill>
                <a:srgbClr val="000000"/>
              </a:solidFill>
            </a:endParaRP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Review Questions</a:t>
            </a:r>
          </a:p>
        </p:txBody>
      </p:sp>
      <p:sp>
        <p:nvSpPr>
          <p:cNvPr id="19459"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a:t>6. What is a business cycle and what are its phases and turning points?</a:t>
            </a:r>
          </a:p>
        </p:txBody>
      </p:sp>
      <p:sp>
        <p:nvSpPr>
          <p:cNvPr id="4" name="Date Placeholder 3"/>
          <p:cNvSpPr>
            <a:spLocks noGrp="1"/>
          </p:cNvSpPr>
          <p:nvPr>
            <p:ph type="dt" sz="quarter" idx="10"/>
          </p:nvPr>
        </p:nvSpPr>
        <p:spPr/>
        <p:txBody>
          <a:bodyPr/>
          <a:lstStyle/>
          <a:p>
            <a:pPr>
              <a:defRPr/>
            </a:pPr>
            <a:r>
              <a:rPr lang="en-US"/>
              <a:t>9/6/2024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0E7C5550-9F51-45B9-9DA2-94381A6D2CD3}" type="slidenum">
              <a:rPr kumimoji="0" lang="en-US" altLang="en-US" sz="1200">
                <a:solidFill>
                  <a:srgbClr val="000000"/>
                </a:solidFill>
              </a:rPr>
              <a:pPr eaLnBrk="1" hangingPunct="1"/>
              <a:t>8</a:t>
            </a:fld>
            <a:endParaRPr kumimoji="0" lang="en-US" altLang="en-US" sz="1200">
              <a:solidFill>
                <a:srgbClr val="000000"/>
              </a:solidFill>
            </a:endParaRPr>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Review Questions</a:t>
            </a:r>
          </a:p>
        </p:txBody>
      </p:sp>
      <p:sp>
        <p:nvSpPr>
          <p:cNvPr id="20483"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a:t>7. What is PPP and how does it help us to make valid international comparisons of real GDP?</a:t>
            </a:r>
          </a:p>
        </p:txBody>
      </p:sp>
      <p:sp>
        <p:nvSpPr>
          <p:cNvPr id="4" name="Date Placeholder 3"/>
          <p:cNvSpPr>
            <a:spLocks noGrp="1"/>
          </p:cNvSpPr>
          <p:nvPr>
            <p:ph type="dt" sz="quarter" idx="10"/>
          </p:nvPr>
        </p:nvSpPr>
        <p:spPr/>
        <p:txBody>
          <a:bodyPr/>
          <a:lstStyle/>
          <a:p>
            <a:pPr>
              <a:defRPr/>
            </a:pPr>
            <a:r>
              <a:rPr lang="en-US"/>
              <a:t>9/6/2024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867DB739-95F7-4BB4-A7AE-CDCE587A1B5B}" type="slidenum">
              <a:rPr kumimoji="0" lang="en-US" altLang="en-US" sz="1200">
                <a:solidFill>
                  <a:srgbClr val="000000"/>
                </a:solidFill>
              </a:rPr>
              <a:pPr eaLnBrk="1" hangingPunct="1"/>
              <a:t>9</a:t>
            </a:fld>
            <a:endParaRPr kumimoji="0" lang="en-US" altLang="en-US" sz="1200">
              <a:solidFill>
                <a:srgbClr val="000000"/>
              </a:solidFill>
            </a:endParaRPr>
          </a:p>
        </p:txBody>
      </p:sp>
    </p:spTree>
  </p:cSld>
  <p:clrMapOvr>
    <a:masterClrMapping/>
  </p:clrMapOvr>
  <p:transition>
    <p:fade thruBlk="1"/>
  </p:transition>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HOTSPOTTYPE" val="NextSlide"/>
  <p:tag name="BRANCHTO"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6212</TotalTime>
  <Words>1242</Words>
  <Application>Microsoft Office PowerPoint</Application>
  <PresentationFormat>On-screen Show (4:3)</PresentationFormat>
  <Paragraphs>246</Paragraphs>
  <Slides>24</Slides>
  <Notes>24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Book Antiqua</vt:lpstr>
      <vt:lpstr>Arial</vt:lpstr>
      <vt:lpstr>Wingdings 3</vt:lpstr>
      <vt:lpstr>Lucida Sans</vt:lpstr>
      <vt:lpstr>Wingdings</vt:lpstr>
      <vt:lpstr>Wingdings 2</vt:lpstr>
      <vt:lpstr>Times New Roman</vt:lpstr>
      <vt:lpstr>Apex</vt:lpstr>
      <vt:lpstr>ECN2102 macroeconomics (3 Credits/5 ECTS)  Training (Chapter 4)</vt:lpstr>
      <vt:lpstr>Outline</vt:lpstr>
      <vt:lpstr>Review Questions</vt:lpstr>
      <vt:lpstr>Review Questions</vt:lpstr>
      <vt:lpstr>Review Questions</vt:lpstr>
      <vt:lpstr>Review Questions</vt:lpstr>
      <vt:lpstr>Review Questions</vt:lpstr>
      <vt:lpstr>Review Questions</vt:lpstr>
      <vt:lpstr>Review Questions</vt:lpstr>
      <vt:lpstr>Review Questions</vt:lpstr>
      <vt:lpstr>Training (Chapter 4)</vt:lpstr>
      <vt:lpstr>Training (Chapter 4)</vt:lpstr>
      <vt:lpstr>Training (Chapter 4)</vt:lpstr>
      <vt:lpstr>Training (Chapter 4)</vt:lpstr>
      <vt:lpstr>Training (Chapter 4)</vt:lpstr>
      <vt:lpstr>Training (Chapter 4)</vt:lpstr>
      <vt:lpstr>Training (Chapter 4)</vt:lpstr>
      <vt:lpstr>Training (Chapter 4)</vt:lpstr>
      <vt:lpstr>Training (Chapter 4)</vt:lpstr>
      <vt:lpstr>Training (Chapter 4)</vt:lpstr>
      <vt:lpstr>Training (Chapter 4)</vt:lpstr>
      <vt:lpstr>Training (Chapter 4)</vt:lpstr>
      <vt:lpstr>Training (Chapter 4)</vt:lpstr>
      <vt:lpstr>Training (Chapter 4)</vt:lpstr>
    </vt:vector>
  </TitlesOfParts>
  <Company>Florida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ECN3184 Econometric Methods (3 Credits) Section 1 Two-Variable  Regression Analysis</dc:title>
  <dc:creator>Madumarov Eldar</dc:creator>
  <cp:lastModifiedBy>Madumarov Eldar</cp:lastModifiedBy>
  <cp:revision>439</cp:revision>
  <dcterms:created xsi:type="dcterms:W3CDTF">1998-07-20T20:52:32Z</dcterms:created>
  <dcterms:modified xsi:type="dcterms:W3CDTF">2024-09-02T03:29:16Z</dcterms:modified>
</cp:coreProperties>
</file>