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DE043-424B-8996-99C0-BAFDDDF36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17D8D-1D10-1CF4-4413-9DE7FD265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CFF28-0CF0-D831-945F-DD5C1C27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D4FB3-A43A-7054-97F6-C7EEF9DC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7AB45-C4A3-0841-B6D7-6A31E06AC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2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ADDA-A294-220A-383B-1C66077F0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C653DA-2424-B54B-0ACB-C0FD1C6DF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97320-A065-E240-5139-9302D636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E5E81-F940-DE84-0E86-5CDDB840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C2D03-876F-A4A0-7C80-1B0E26BF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0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8D949A-2254-1835-2B4B-7B577281DF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2FE98A-6D82-661D-5029-EF383A976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E6E6E-6124-699D-E0AA-9221F7BE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B471B-7E0C-33E6-D80F-A54A2B819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12526-7C4C-E04B-C9A2-65FEA6E0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6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792F-7D98-5B04-B276-3943B1C0D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42C2C-2295-DC04-34BD-93E58FD28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0050E-08F1-9809-305F-11EA98987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EA7A4-A520-3DCE-D201-E53E9756A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565CE-0B02-07C7-7132-61DE1E19D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4B605-D5E4-41E5-7A3B-595F4AD97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2EB2F-7F27-BEE7-33FE-A0B9AB3DE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64266-6016-78F8-D2E7-5704499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FD145-C555-3CD7-1538-4A4ADAE37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D6BC9-C084-71CB-96A0-69633BA5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71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3CE82-0C58-35B4-D327-A36244D4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FCF6-D399-AF80-5FB3-76BFDA7DE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B3C424-A600-7A9C-9DBD-95F43CC3A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8A6B67-4978-3A64-69CF-7A32F7FBC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B4C77-DFC3-6D34-3EC5-6C9BDC9BC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CC873-7919-D236-A8C3-C2DDB363A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0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5B4E-EF42-5D2E-39FF-CB09E690A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D1B96-BDE9-26E0-FC34-856BAC4FE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61D704-A494-B857-080B-BF3A05C78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D917EE-9235-8163-E351-44D4810563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F4D697-6CC0-44C6-557A-50F107D89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D153E0-C028-0544-A56A-89C0EAFC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A06836-509D-8859-CAB6-ED89EFA8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B82C97-947A-B52E-AAE3-F87FE3C13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1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8201D-FFCF-CB3F-8708-67253C58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0BCA1B-2691-5355-345A-244337800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05673E-D90F-913F-36E7-A5A047E98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B5B1AB-64F6-4B04-8E52-E4752F10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2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859547-C061-38C4-DA2A-5C379A7A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EFDBE-D9D7-34A9-742F-9C587C14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A50F01-0397-359A-595F-3AF1CF9C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5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E7366-EA6C-3796-F50C-E43255F8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D1AD5-AABF-1ACC-FC76-96528A13D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52A3A2-C19D-1389-231A-42340E3C4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9EF12-6FC4-8F4C-CABA-9BF24D99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CDCDA-E125-B1C1-16EF-3D5C8FA37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E5EC4-3A92-2A30-CA2C-B9EA77F9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3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65553-26C6-E5BC-173F-BB8281515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46E0AF-B650-3380-2AFB-D8BF7DD7E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37032-533E-AF75-6A4D-E2432A59F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877F3-FC4D-2E3A-4C00-C68D2D1A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F7803-187C-7E9E-11B5-DD69982BE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47BDA-BF5C-ED06-BE60-FFB52703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4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F56F66-CC12-AA00-C82B-1028DE889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55C2C-0D7E-FECC-9498-C99BC75C0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9247B-E520-176F-0E0E-0A4996512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9A637-7342-45B9-A8EC-E69A2558B2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9F23E-45AE-3628-4103-E658F847F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03EC0-9D24-E69D-2FBC-FE40171B4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9E689-1793-4912-ABCF-4F489B16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C6AA1-08E2-4D75-8492-3610B22D9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Time Value of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E2C4B-5B81-B553-5639-42232EAFE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The </a:t>
            </a:r>
            <a:r>
              <a:rPr lang="en-US" altLang="en-US" b="1" dirty="0"/>
              <a:t>Time Value of Money (TVM)</a:t>
            </a:r>
            <a:r>
              <a:rPr lang="en-US" altLang="en-US" dirty="0"/>
              <a:t> is the principle that </a:t>
            </a:r>
            <a:r>
              <a:rPr lang="en-US" altLang="en-US" b="1" dirty="0"/>
              <a:t>money available today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is worth more than the same amount in the future.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Reason: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money today can be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invested to earn a return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TVM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is a foundation of: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Finance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Economics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Public policy analysis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Investment decision-making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39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079CB-4E78-6DBF-AA5D-19F7125E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257B3-5E5C-CB3A-7AB1-7683CC02D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TVM in Public Policy &amp; Economics</a:t>
            </a:r>
          </a:p>
          <a:p>
            <a:pPr lvl="1"/>
            <a:r>
              <a:rPr lang="en-US" dirty="0"/>
              <a:t>Governments discount </a:t>
            </a:r>
            <a:r>
              <a:rPr lang="en-US" b="1" dirty="0"/>
              <a:t>future costs and benefits</a:t>
            </a:r>
            <a:endParaRPr lang="en-US" dirty="0"/>
          </a:p>
          <a:p>
            <a:pPr lvl="1"/>
            <a:r>
              <a:rPr lang="en-US" dirty="0"/>
              <a:t>Choice of </a:t>
            </a:r>
            <a:r>
              <a:rPr lang="en-US" b="1" dirty="0"/>
              <a:t>discount rate</a:t>
            </a:r>
            <a:r>
              <a:rPr lang="en-US" dirty="0"/>
              <a:t> affects:</a:t>
            </a:r>
          </a:p>
          <a:p>
            <a:pPr lvl="2"/>
            <a:r>
              <a:rPr lang="en-US" dirty="0"/>
              <a:t>Infrastructure decisions</a:t>
            </a:r>
          </a:p>
          <a:p>
            <a:pPr lvl="2"/>
            <a:r>
              <a:rPr lang="en-US" dirty="0"/>
              <a:t>Climate change policy</a:t>
            </a:r>
          </a:p>
          <a:p>
            <a:pPr lvl="2"/>
            <a:r>
              <a:rPr lang="en-US" dirty="0"/>
              <a:t>Health and education investments</a:t>
            </a:r>
          </a:p>
          <a:p>
            <a:pPr lvl="1"/>
            <a:r>
              <a:rPr lang="en-US" dirty="0"/>
              <a:t>Higher discount rates → future benefits matter less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492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1C2E7-0526-CF16-194C-A3522497A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B7BF-AFB6-9461-98D0-34C311C9C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Takeaways</a:t>
            </a:r>
          </a:p>
          <a:p>
            <a:pPr lvl="1"/>
            <a:r>
              <a:rPr lang="en-US" dirty="0"/>
              <a:t>A dollar today is worth more than a dollar tomorrow</a:t>
            </a:r>
          </a:p>
          <a:p>
            <a:pPr lvl="1"/>
            <a:r>
              <a:rPr lang="en-US" dirty="0"/>
              <a:t>TVM rests on </a:t>
            </a:r>
            <a:r>
              <a:rPr lang="en-US" b="1" dirty="0"/>
              <a:t>interest, inflation, risk, and opportunity cost</a:t>
            </a:r>
            <a:endParaRPr lang="en-US" dirty="0"/>
          </a:p>
          <a:p>
            <a:pPr lvl="1"/>
            <a:r>
              <a:rPr lang="en-US" dirty="0"/>
              <a:t>Present Value and Future Value are core tools</a:t>
            </a:r>
          </a:p>
          <a:p>
            <a:pPr lvl="1"/>
            <a:r>
              <a:rPr lang="en-US" dirty="0"/>
              <a:t>TVM is essential for </a:t>
            </a:r>
            <a:r>
              <a:rPr lang="en-US" b="1" dirty="0"/>
              <a:t>economic reasoning and policy analysis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286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5F5E5-5748-270F-3E2E-C0CADF0F2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86B69-5FF7-E037-65BB-3E984D7D3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Why Does Money Have Time Value?</a:t>
            </a:r>
          </a:p>
          <a:p>
            <a:pPr lvl="1"/>
            <a:r>
              <a:rPr lang="en-US" dirty="0"/>
              <a:t>Money today is more valuable because of:</a:t>
            </a:r>
          </a:p>
          <a:p>
            <a:pPr lvl="1"/>
            <a:r>
              <a:rPr lang="en-US" b="1" dirty="0"/>
              <a:t>Interest / Return on investment</a:t>
            </a:r>
            <a:endParaRPr lang="en-US" dirty="0"/>
          </a:p>
          <a:p>
            <a:pPr lvl="1"/>
            <a:r>
              <a:rPr lang="en-US" b="1" dirty="0"/>
              <a:t>Inflation</a:t>
            </a:r>
            <a:r>
              <a:rPr lang="en-US" dirty="0"/>
              <a:t> (future purchasing power declines)</a:t>
            </a:r>
          </a:p>
          <a:p>
            <a:pPr lvl="1"/>
            <a:r>
              <a:rPr lang="en-US" b="1" dirty="0"/>
              <a:t>Risk and uncertainty</a:t>
            </a:r>
            <a:endParaRPr lang="en-US" dirty="0"/>
          </a:p>
          <a:p>
            <a:pPr lvl="1"/>
            <a:r>
              <a:rPr lang="en-US" b="1" dirty="0"/>
              <a:t>Opportunity cost</a:t>
            </a:r>
            <a:r>
              <a:rPr lang="en-US" dirty="0"/>
              <a:t> (foregone alternatives)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9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757F-B1AA-100B-DBC4-6FB8F46C6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58267-4572-3A3D-4A95-657345F83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Concepts in TVM</a:t>
            </a:r>
          </a:p>
          <a:p>
            <a:pPr lvl="1"/>
            <a:r>
              <a:rPr lang="en-US" b="1" dirty="0"/>
              <a:t>Future Value (FV):</a:t>
            </a:r>
            <a:r>
              <a:rPr lang="en-US" dirty="0"/>
              <a:t> value of today’s money in the future</a:t>
            </a:r>
            <a:endParaRPr lang="en-US" b="1" dirty="0"/>
          </a:p>
          <a:p>
            <a:pPr lvl="1"/>
            <a:r>
              <a:rPr lang="en-US" b="1" dirty="0"/>
              <a:t>Present Value (PV):</a:t>
            </a:r>
            <a:r>
              <a:rPr lang="en-US" dirty="0"/>
              <a:t> value of future money today</a:t>
            </a:r>
          </a:p>
          <a:p>
            <a:pPr lvl="1"/>
            <a:r>
              <a:rPr lang="en-US" b="1" dirty="0"/>
              <a:t>Interest Rate (r):</a:t>
            </a:r>
            <a:r>
              <a:rPr lang="en-US" dirty="0"/>
              <a:t> cost of borrowing or return on investment</a:t>
            </a:r>
          </a:p>
          <a:p>
            <a:pPr lvl="1"/>
            <a:r>
              <a:rPr lang="en-US" b="1" dirty="0"/>
              <a:t>Time Period (n):</a:t>
            </a:r>
            <a:r>
              <a:rPr lang="en-US" dirty="0"/>
              <a:t> number of periods (years, months)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81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3DA4-B817-0D5B-6E94-9C55B1CF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892B8-8FE2-01F4-7CC3-3AA3E35C8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Future Value (FV) – Concept</a:t>
            </a:r>
          </a:p>
          <a:p>
            <a:pPr lvl="1"/>
            <a:r>
              <a:rPr lang="en-US" dirty="0"/>
              <a:t>Future Value answers the question:</a:t>
            </a:r>
            <a:br>
              <a:rPr lang="en-US" dirty="0"/>
            </a:br>
            <a:r>
              <a:rPr lang="en-US" b="1" dirty="0"/>
              <a:t>“How much will my money be worth in the future?”</a:t>
            </a:r>
            <a:endParaRPr lang="en-US" dirty="0"/>
          </a:p>
          <a:p>
            <a:pPr lvl="1"/>
            <a:r>
              <a:rPr lang="en-US" b="1" dirty="0"/>
              <a:t>Example:</a:t>
            </a:r>
          </a:p>
          <a:p>
            <a:pPr lvl="1"/>
            <a:r>
              <a:rPr lang="en-US" dirty="0"/>
              <a:t>Invest $1,000 today</a:t>
            </a:r>
          </a:p>
          <a:p>
            <a:pPr lvl="1"/>
            <a:r>
              <a:rPr lang="en-US" dirty="0"/>
              <a:t>Earn 10% per year</a:t>
            </a:r>
          </a:p>
          <a:p>
            <a:pPr lvl="1"/>
            <a:r>
              <a:rPr lang="en-US" dirty="0"/>
              <a:t>What will it be worth in 3 years?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0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9364A-3E84-CC1B-417A-2F3599F1A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61AA97-E942-D38C-1110-D1A850970B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Future Value Formula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/>
                      <m:t>𝐹𝑉</m:t>
                    </m:r>
                    <m:r>
                      <a:rPr lang="en-US"/>
                      <m:t>=</m:t>
                    </m:r>
                    <m:r>
                      <a:rPr lang="en-US" i="1"/>
                      <m:t>𝑃𝑉</m:t>
                    </m:r>
                    <m:r>
                      <a:rPr lang="en-US"/>
                      <m:t>×</m:t>
                    </m:r>
                    <m:d>
                      <m:dPr>
                        <m:endChr m:val=""/>
                        <m:ctrlPr>
                          <a:rPr lang="ar-AE" i="1"/>
                        </m:ctrlPr>
                      </m:dPr>
                      <m:e>
                        <m:r>
                          <a:rPr lang="ar-AE"/>
                          <m:t>1</m:t>
                        </m:r>
                        <m:r>
                          <a:rPr lang="ar-AE"/>
                          <m:t>+</m:t>
                        </m:r>
                        <m:r>
                          <a:rPr lang="ar-AE" i="1"/>
                          <m:t>𝑟</m:t>
                        </m:r>
                        <m:sSup>
                          <m:sSupPr>
                            <m:ctrlPr>
                              <a:rPr lang="ar-AE" i="1"/>
                            </m:ctrlPr>
                          </m:sSupPr>
                          <m:e>
                            <m:d>
                              <m:dPr>
                                <m:begChr m:val=""/>
                                <m:endChr m:val=""/>
                                <m:ctrlPr>
                                  <a:rPr lang="ar-AE" i="1"/>
                                </m:ctrlPr>
                              </m:dPr>
                              <m:e>
                                <m:r>
                                  <a:rPr lang="ar-AE"/>
                                  <m:t>)</m:t>
                                </m:r>
                              </m:e>
                            </m:d>
                          </m:e>
                          <m:sup>
                            <m:r>
                              <a:rPr lang="ar-AE" i="1"/>
                              <m:t>𝑛</m:t>
                            </m:r>
                          </m:sup>
                        </m:sSup>
                      </m:e>
                    </m:d>
                  </m:oMath>
                </a14:m>
                <a:endParaRPr lang="ar-AE" dirty="0"/>
              </a:p>
              <a:p>
                <a:pPr lvl="1"/>
                <a:r>
                  <a:rPr lang="en-US" dirty="0"/>
                  <a:t>Where:</a:t>
                </a:r>
              </a:p>
              <a:p>
                <a:pPr lvl="2"/>
                <a:r>
                  <a:rPr lang="en-US" b="1" dirty="0"/>
                  <a:t>FV</a:t>
                </a:r>
                <a:r>
                  <a:rPr lang="en-US" dirty="0"/>
                  <a:t> = Future Value</a:t>
                </a:r>
              </a:p>
              <a:p>
                <a:pPr lvl="2"/>
                <a:r>
                  <a:rPr lang="en-US" b="1" dirty="0"/>
                  <a:t>PV</a:t>
                </a:r>
                <a:r>
                  <a:rPr lang="en-US" dirty="0"/>
                  <a:t> = Present Value</a:t>
                </a:r>
              </a:p>
              <a:p>
                <a:pPr lvl="2"/>
                <a:r>
                  <a:rPr lang="en-US" b="1" dirty="0"/>
                  <a:t>r</a:t>
                </a:r>
                <a:r>
                  <a:rPr lang="en-US" dirty="0"/>
                  <a:t> = interest rate</a:t>
                </a:r>
              </a:p>
              <a:p>
                <a:pPr lvl="2"/>
                <a:r>
                  <a:rPr lang="en-US" b="1" dirty="0"/>
                  <a:t>n</a:t>
                </a:r>
                <a:r>
                  <a:rPr lang="en-US" dirty="0"/>
                  <a:t> = number of periods</a:t>
                </a:r>
              </a:p>
              <a:p>
                <a:pPr lvl="2"/>
                <a:endParaRPr lang="en-US" sz="2800" b="1" dirty="0"/>
              </a:p>
              <a:p>
                <a:pPr marL="914400" lvl="2" indent="0">
                  <a:buNone/>
                </a:pPr>
                <a:r>
                  <a:rPr lang="en-US" sz="2800" b="1" dirty="0"/>
                  <a:t>Example</a:t>
                </a:r>
              </a:p>
              <a:p>
                <a14:m>
                  <m:oMath xmlns:m="http://schemas.openxmlformats.org/officeDocument/2006/math">
                    <m:r>
                      <a:rPr lang="en-US" i="1"/>
                      <m:t>𝐹𝑉</m:t>
                    </m:r>
                    <m:r>
                      <a:rPr lang="en-US"/>
                      <m:t>=</m:t>
                    </m:r>
                    <m:r>
                      <a:rPr lang="en-US"/>
                      <m:t>1</m:t>
                    </m:r>
                    <m:r>
                      <a:rPr lang="en-US"/>
                      <m:t>,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/>
                      <m:t>00</m:t>
                    </m:r>
                    <m:r>
                      <a:rPr lang="en-US"/>
                      <m:t>×</m:t>
                    </m:r>
                    <m:d>
                      <m:dPr>
                        <m:endChr m:val=","/>
                        <m:ctrlPr>
                          <a:rPr lang="ar-AE" i="1" smtClean="0"/>
                        </m:ctrlPr>
                      </m:dPr>
                      <m:e>
                        <m:r>
                          <a:rPr lang="ar-AE"/>
                          <m:t>1</m:t>
                        </m:r>
                        <m:r>
                          <a:rPr lang="ar-AE"/>
                          <m:t>.</m:t>
                        </m:r>
                        <m:r>
                          <a:rPr lang="ar-AE"/>
                          <m:t>10</m:t>
                        </m:r>
                        <m:sSup>
                          <m:sSupPr>
                            <m:ctrlPr>
                              <a:rPr lang="ar-AE" i="1"/>
                            </m:ctrlPr>
                          </m:sSupPr>
                          <m:e>
                            <m:d>
                              <m:dPr>
                                <m:begChr m:val=""/>
                                <m:endChr m:val=""/>
                                <m:ctrlPr>
                                  <a:rPr lang="ar-AE" i="1"/>
                                </m:ctrlPr>
                              </m:dPr>
                              <m:e>
                                <m:r>
                                  <a:rPr lang="ar-AE"/>
                                  <m:t>)</m:t>
                                </m:r>
                              </m:e>
                            </m:d>
                          </m:e>
                          <m:sup>
                            <m:r>
                              <a:rPr lang="ar-AE"/>
                              <m:t>3</m:t>
                            </m:r>
                          </m:sup>
                        </m:sSup>
                        <m:r>
                          <a:rPr lang="ar-AE"/>
                          <m:t>=</m:t>
                        </m:r>
                        <m:r>
                          <a:rPr lang="ar-AE"/>
                          <m:t>133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61AA97-E942-D38C-1110-D1A850970B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242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26233-B06A-9379-AC59-92EAB4605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7342F-0485-0232-E34E-D8FC3C031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Present Value (PV) – Concept</a:t>
            </a:r>
          </a:p>
          <a:p>
            <a:pPr lvl="1"/>
            <a:r>
              <a:rPr lang="en-US" dirty="0"/>
              <a:t>Present Value answers the question:</a:t>
            </a:r>
            <a:br>
              <a:rPr lang="en-US" dirty="0"/>
            </a:br>
            <a:r>
              <a:rPr lang="en-US" b="1" dirty="0"/>
              <a:t>“What is a future amount worth today?”</a:t>
            </a:r>
            <a:endParaRPr lang="en-US" dirty="0"/>
          </a:p>
          <a:p>
            <a:r>
              <a:rPr lang="en-US" b="1" dirty="0"/>
              <a:t>Used when:</a:t>
            </a:r>
          </a:p>
          <a:p>
            <a:pPr lvl="1"/>
            <a:r>
              <a:rPr lang="en-US" dirty="0"/>
              <a:t>Evaluating investments</a:t>
            </a:r>
          </a:p>
          <a:p>
            <a:pPr lvl="1"/>
            <a:r>
              <a:rPr lang="en-US" dirty="0"/>
              <a:t>Comparing projects</a:t>
            </a:r>
          </a:p>
          <a:p>
            <a:pPr lvl="1"/>
            <a:r>
              <a:rPr lang="en-US" dirty="0"/>
              <a:t>Assessing policy costs and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15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57526-4077-BFD5-BE66-EAE4D2B45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BAD8F3-1314-F4B4-878A-1E76E88E15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Present Value Formula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/>
                      <m:t>𝑃𝑉</m:t>
                    </m:r>
                    <m:r>
                      <a:rPr lang="en-US"/>
                      <m:t>=</m:t>
                    </m:r>
                    <m:f>
                      <m:fPr>
                        <m:ctrlPr>
                          <a:rPr lang="ar-AE" i="1"/>
                        </m:ctrlPr>
                      </m:fPr>
                      <m:num>
                        <m:r>
                          <a:rPr lang="ar-AE" i="1"/>
                          <m:t>𝐹𝑉</m:t>
                        </m:r>
                      </m:num>
                      <m:den>
                        <m:d>
                          <m:dPr>
                            <m:endChr m:val=""/>
                            <m:ctrlPr>
                              <a:rPr lang="ar-AE" i="1"/>
                            </m:ctrlPr>
                          </m:dPr>
                          <m:e>
                            <m:r>
                              <a:rPr lang="ar-AE"/>
                              <m:t>1</m:t>
                            </m:r>
                            <m:r>
                              <a:rPr lang="ar-AE"/>
                              <m:t>+</m:t>
                            </m:r>
                            <m:r>
                              <a:rPr lang="ar-AE" i="1"/>
                              <m:t>𝑟</m:t>
                            </m:r>
                            <m:sSup>
                              <m:sSupPr>
                                <m:ctrlPr>
                                  <a:rPr lang="ar-AE" i="1"/>
                                </m:ctrlPr>
                              </m:sSupPr>
                              <m:e>
                                <m:d>
                                  <m:dPr>
                                    <m:begChr m:val=""/>
                                    <m:endChr m:val=""/>
                                    <m:ctrlPr>
                                      <a:rPr lang="ar-AE" i="1"/>
                                    </m:ctrlPr>
                                  </m:dPr>
                                  <m:e>
                                    <m:r>
                                      <a:rPr lang="ar-AE"/>
                                      <m:t>)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ar-AE" i="1"/>
                                  <m:t>𝑛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ar-AE" dirty="0"/>
              </a:p>
              <a:p>
                <a:r>
                  <a:rPr lang="en-US" b="1" dirty="0"/>
                  <a:t>Example:</a:t>
                </a:r>
                <a:endParaRPr lang="en-US" dirty="0"/>
              </a:p>
              <a:p>
                <a:pPr lvl="1"/>
                <a:r>
                  <a:rPr lang="en-US" dirty="0"/>
                  <a:t>Receive $1,331 in 3 years</a:t>
                </a:r>
              </a:p>
              <a:p>
                <a:pPr lvl="1"/>
                <a:r>
                  <a:rPr lang="en-US" dirty="0"/>
                  <a:t>Discount rate = 10%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/>
                      <m:t>𝑃𝑉</m:t>
                    </m:r>
                    <m:r>
                      <a:rPr lang="en-US"/>
                      <m:t>=</m:t>
                    </m:r>
                    <m:f>
                      <m:fPr>
                        <m:ctrlPr>
                          <a:rPr lang="ar-AE" i="1"/>
                        </m:ctrlPr>
                      </m:fPr>
                      <m:num>
                        <m:r>
                          <a:rPr lang="ar-AE"/>
                          <m:t>1</m:t>
                        </m:r>
                        <m:r>
                          <a:rPr lang="ar-AE"/>
                          <m:t>,</m:t>
                        </m:r>
                        <m:r>
                          <a:rPr lang="ar-AE"/>
                          <m:t>331</m:t>
                        </m:r>
                      </m:num>
                      <m:den>
                        <m:d>
                          <m:dPr>
                            <m:endChr m:val=""/>
                            <m:ctrlPr>
                              <a:rPr lang="ar-AE" i="1"/>
                            </m:ctrlPr>
                          </m:dPr>
                          <m:e>
                            <m:r>
                              <a:rPr lang="ar-AE"/>
                              <m:t>1</m:t>
                            </m:r>
                            <m:r>
                              <a:rPr lang="ar-AE"/>
                              <m:t>.</m:t>
                            </m:r>
                            <m:r>
                              <a:rPr lang="ar-AE"/>
                              <m:t>10</m:t>
                            </m:r>
                            <m:sSup>
                              <m:sSupPr>
                                <m:ctrlPr>
                                  <a:rPr lang="ar-AE" i="1"/>
                                </m:ctrlPr>
                              </m:sSupPr>
                              <m:e>
                                <m:d>
                                  <m:dPr>
                                    <m:begChr m:val=""/>
                                    <m:endChr m:val=""/>
                                    <m:ctrlPr>
                                      <a:rPr lang="ar-AE" i="1"/>
                                    </m:ctrlPr>
                                  </m:dPr>
                                  <m:e>
                                    <m:r>
                                      <a:rPr lang="ar-AE"/>
                                      <m:t>)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ar-AE"/>
                                  <m:t>3</m:t>
                                </m:r>
                              </m:sup>
                            </m:sSup>
                          </m:e>
                        </m:d>
                      </m:den>
                    </m:f>
                    <m:r>
                      <a:rPr lang="ar-AE"/>
                      <m:t>=</m:t>
                    </m:r>
                    <m:r>
                      <a:rPr lang="ar-AE"/>
                      <m:t>1</m:t>
                    </m:r>
                    <m:r>
                      <a:rPr lang="ar-AE"/>
                      <m:t>,</m:t>
                    </m:r>
                    <m:r>
                      <a:rPr lang="ar-AE"/>
                      <m:t>000</m:t>
                    </m:r>
                  </m:oMath>
                </a14:m>
                <a:endParaRPr lang="ar-AE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BAD8F3-1314-F4B4-878A-1E76E88E15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462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AD9A6-2D68-B10A-5AD8-E94BF4985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BAA4F-033A-00D2-6438-AFD0B84D0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Compounding vs. Discounting</a:t>
            </a:r>
          </a:p>
          <a:p>
            <a:pPr lvl="1"/>
            <a:r>
              <a:rPr lang="en-US" b="1" dirty="0"/>
              <a:t>Compounding:</a:t>
            </a:r>
            <a:r>
              <a:rPr lang="en-US" dirty="0"/>
              <a:t> moving money </a:t>
            </a:r>
            <a:r>
              <a:rPr lang="en-US" b="1" dirty="0"/>
              <a:t>forward in time</a:t>
            </a:r>
            <a:r>
              <a:rPr lang="en-US" dirty="0"/>
              <a:t> (PV → FV)</a:t>
            </a:r>
          </a:p>
          <a:p>
            <a:pPr lvl="1"/>
            <a:r>
              <a:rPr lang="en-US" b="1" dirty="0"/>
              <a:t>Discounting:</a:t>
            </a:r>
            <a:r>
              <a:rPr lang="en-US" dirty="0"/>
              <a:t> moving money </a:t>
            </a:r>
            <a:r>
              <a:rPr lang="en-US" b="1" dirty="0"/>
              <a:t>backward in time</a:t>
            </a:r>
            <a:r>
              <a:rPr lang="en-US" dirty="0"/>
              <a:t> (FV → PV)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4F572BA-7660-C06E-F000-6A6F682F5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715481"/>
              </p:ext>
            </p:extLst>
          </p:nvPr>
        </p:nvGraphicFramePr>
        <p:xfrm>
          <a:off x="1066800" y="3452654"/>
          <a:ext cx="10287000" cy="1097280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8745385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11572022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43082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Direction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Process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Formula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796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Forward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Compounding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/>
                        <a:t>FV = PV(1+r)ⁿ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7463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Backward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Discounting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dirty="0"/>
                        <a:t>PV = FV/(1+r)ⁿ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176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882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CE9A7-3EE6-CB17-CADB-BFB5635F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3EBAF-E174-39DA-913D-123ED9B31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Applications of TVM</a:t>
            </a:r>
          </a:p>
          <a:p>
            <a:pPr lvl="1"/>
            <a:r>
              <a:rPr lang="en-US" b="1" dirty="0"/>
              <a:t>TVM is used in:</a:t>
            </a:r>
          </a:p>
          <a:p>
            <a:pPr lvl="2"/>
            <a:r>
              <a:rPr lang="en-US" dirty="0"/>
              <a:t>Loan and mortgage calculations</a:t>
            </a:r>
          </a:p>
          <a:p>
            <a:pPr lvl="2"/>
            <a:r>
              <a:rPr lang="en-US" dirty="0"/>
              <a:t>Investment appraisal</a:t>
            </a:r>
          </a:p>
          <a:p>
            <a:pPr lvl="2"/>
            <a:r>
              <a:rPr lang="en-US" dirty="0"/>
              <a:t>Cost–benefit analysis</a:t>
            </a:r>
          </a:p>
          <a:p>
            <a:pPr lvl="2"/>
            <a:r>
              <a:rPr lang="en-US" dirty="0"/>
              <a:t>Pension and retirement planning</a:t>
            </a:r>
          </a:p>
          <a:p>
            <a:pPr lvl="2"/>
            <a:r>
              <a:rPr lang="en-US" dirty="0"/>
              <a:t>Public policy evaluation</a:t>
            </a:r>
          </a:p>
          <a:p>
            <a:pPr lvl="2"/>
            <a:r>
              <a:rPr lang="en-US" dirty="0"/>
              <a:t>Project finance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34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434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Time Value of Money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Amagoh Francis</dc:creator>
  <cp:lastModifiedBy>Amagoh Francis</cp:lastModifiedBy>
  <cp:revision>10</cp:revision>
  <dcterms:created xsi:type="dcterms:W3CDTF">2026-01-21T08:29:34Z</dcterms:created>
  <dcterms:modified xsi:type="dcterms:W3CDTF">2026-01-21T08:53:22Z</dcterms:modified>
</cp:coreProperties>
</file>