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70" r:id="rId12"/>
    <p:sldId id="271" r:id="rId13"/>
    <p:sldId id="272" r:id="rId14"/>
    <p:sldId id="273" r:id="rId15"/>
    <p:sldId id="274" r:id="rId16"/>
    <p:sldId id="275" r:id="rId17"/>
    <p:sldId id="276" r:id="rId18"/>
    <p:sldId id="277" r:id="rId19"/>
    <p:sldId id="278" r:id="rId20"/>
    <p:sldId id="279"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1ACB9B-33D9-42F8-9900-54E336AE9AB6}"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4D494-B45F-49B7-8811-339BD2D2588F}" type="slidenum">
              <a:rPr lang="en-US" smtClean="0"/>
              <a:t>‹#›</a:t>
            </a:fld>
            <a:endParaRPr lang="en-US"/>
          </a:p>
        </p:txBody>
      </p:sp>
    </p:spTree>
    <p:extLst>
      <p:ext uri="{BB962C8B-B14F-4D97-AF65-F5344CB8AC3E}">
        <p14:creationId xmlns:p14="http://schemas.microsoft.com/office/powerpoint/2010/main" val="1002331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1ACB9B-33D9-42F8-9900-54E336AE9AB6}"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4D494-B45F-49B7-8811-339BD2D2588F}" type="slidenum">
              <a:rPr lang="en-US" smtClean="0"/>
              <a:t>‹#›</a:t>
            </a:fld>
            <a:endParaRPr lang="en-US"/>
          </a:p>
        </p:txBody>
      </p:sp>
    </p:spTree>
    <p:extLst>
      <p:ext uri="{BB962C8B-B14F-4D97-AF65-F5344CB8AC3E}">
        <p14:creationId xmlns:p14="http://schemas.microsoft.com/office/powerpoint/2010/main" val="3608934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1ACB9B-33D9-42F8-9900-54E336AE9AB6}"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4D494-B45F-49B7-8811-339BD2D2588F}" type="slidenum">
              <a:rPr lang="en-US" smtClean="0"/>
              <a:t>‹#›</a:t>
            </a:fld>
            <a:endParaRPr lang="en-US"/>
          </a:p>
        </p:txBody>
      </p:sp>
    </p:spTree>
    <p:extLst>
      <p:ext uri="{BB962C8B-B14F-4D97-AF65-F5344CB8AC3E}">
        <p14:creationId xmlns:p14="http://schemas.microsoft.com/office/powerpoint/2010/main" val="4238954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1ACB9B-33D9-42F8-9900-54E336AE9AB6}"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4D494-B45F-49B7-8811-339BD2D2588F}" type="slidenum">
              <a:rPr lang="en-US" smtClean="0"/>
              <a:t>‹#›</a:t>
            </a:fld>
            <a:endParaRPr lang="en-US"/>
          </a:p>
        </p:txBody>
      </p:sp>
    </p:spTree>
    <p:extLst>
      <p:ext uri="{BB962C8B-B14F-4D97-AF65-F5344CB8AC3E}">
        <p14:creationId xmlns:p14="http://schemas.microsoft.com/office/powerpoint/2010/main" val="1105451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1ACB9B-33D9-42F8-9900-54E336AE9AB6}"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4D494-B45F-49B7-8811-339BD2D2588F}" type="slidenum">
              <a:rPr lang="en-US" smtClean="0"/>
              <a:t>‹#›</a:t>
            </a:fld>
            <a:endParaRPr lang="en-US"/>
          </a:p>
        </p:txBody>
      </p:sp>
    </p:spTree>
    <p:extLst>
      <p:ext uri="{BB962C8B-B14F-4D97-AF65-F5344CB8AC3E}">
        <p14:creationId xmlns:p14="http://schemas.microsoft.com/office/powerpoint/2010/main" val="3418489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1ACB9B-33D9-42F8-9900-54E336AE9AB6}" type="datetimeFigureOut">
              <a:rPr lang="en-US" smtClean="0"/>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44D494-B45F-49B7-8811-339BD2D2588F}" type="slidenum">
              <a:rPr lang="en-US" smtClean="0"/>
              <a:t>‹#›</a:t>
            </a:fld>
            <a:endParaRPr lang="en-US"/>
          </a:p>
        </p:txBody>
      </p:sp>
    </p:spTree>
    <p:extLst>
      <p:ext uri="{BB962C8B-B14F-4D97-AF65-F5344CB8AC3E}">
        <p14:creationId xmlns:p14="http://schemas.microsoft.com/office/powerpoint/2010/main" val="4241261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1ACB9B-33D9-42F8-9900-54E336AE9AB6}" type="datetimeFigureOut">
              <a:rPr lang="en-US" smtClean="0"/>
              <a:t>10/28/2021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44D494-B45F-49B7-8811-339BD2D2588F}" type="slidenum">
              <a:rPr lang="en-US" smtClean="0"/>
              <a:t>‹#›</a:t>
            </a:fld>
            <a:endParaRPr lang="en-US"/>
          </a:p>
        </p:txBody>
      </p:sp>
    </p:spTree>
    <p:extLst>
      <p:ext uri="{BB962C8B-B14F-4D97-AF65-F5344CB8AC3E}">
        <p14:creationId xmlns:p14="http://schemas.microsoft.com/office/powerpoint/2010/main" val="1036844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1ACB9B-33D9-42F8-9900-54E336AE9AB6}" type="datetimeFigureOut">
              <a:rPr lang="en-US" smtClean="0"/>
              <a:t>10/28/2021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44D494-B45F-49B7-8811-339BD2D2588F}" type="slidenum">
              <a:rPr lang="en-US" smtClean="0"/>
              <a:t>‹#›</a:t>
            </a:fld>
            <a:endParaRPr lang="en-US"/>
          </a:p>
        </p:txBody>
      </p:sp>
    </p:spTree>
    <p:extLst>
      <p:ext uri="{BB962C8B-B14F-4D97-AF65-F5344CB8AC3E}">
        <p14:creationId xmlns:p14="http://schemas.microsoft.com/office/powerpoint/2010/main" val="2693038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1ACB9B-33D9-42F8-9900-54E336AE9AB6}" type="datetimeFigureOut">
              <a:rPr lang="en-US" smtClean="0"/>
              <a:t>10/28/2021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44D494-B45F-49B7-8811-339BD2D2588F}" type="slidenum">
              <a:rPr lang="en-US" smtClean="0"/>
              <a:t>‹#›</a:t>
            </a:fld>
            <a:endParaRPr lang="en-US"/>
          </a:p>
        </p:txBody>
      </p:sp>
    </p:spTree>
    <p:extLst>
      <p:ext uri="{BB962C8B-B14F-4D97-AF65-F5344CB8AC3E}">
        <p14:creationId xmlns:p14="http://schemas.microsoft.com/office/powerpoint/2010/main" val="144406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1ACB9B-33D9-42F8-9900-54E336AE9AB6}" type="datetimeFigureOut">
              <a:rPr lang="en-US" smtClean="0"/>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44D494-B45F-49B7-8811-339BD2D2588F}" type="slidenum">
              <a:rPr lang="en-US" smtClean="0"/>
              <a:t>‹#›</a:t>
            </a:fld>
            <a:endParaRPr lang="en-US"/>
          </a:p>
        </p:txBody>
      </p:sp>
    </p:spTree>
    <p:extLst>
      <p:ext uri="{BB962C8B-B14F-4D97-AF65-F5344CB8AC3E}">
        <p14:creationId xmlns:p14="http://schemas.microsoft.com/office/powerpoint/2010/main" val="2772961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1ACB9B-33D9-42F8-9900-54E336AE9AB6}" type="datetimeFigureOut">
              <a:rPr lang="en-US" smtClean="0"/>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44D494-B45F-49B7-8811-339BD2D2588F}" type="slidenum">
              <a:rPr lang="en-US" smtClean="0"/>
              <a:t>‹#›</a:t>
            </a:fld>
            <a:endParaRPr lang="en-US"/>
          </a:p>
        </p:txBody>
      </p:sp>
    </p:spTree>
    <p:extLst>
      <p:ext uri="{BB962C8B-B14F-4D97-AF65-F5344CB8AC3E}">
        <p14:creationId xmlns:p14="http://schemas.microsoft.com/office/powerpoint/2010/main" val="2043011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1ACB9B-33D9-42F8-9900-54E336AE9AB6}" type="datetimeFigureOut">
              <a:rPr lang="en-US" smtClean="0"/>
              <a:t>10/28/2021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44D494-B45F-49B7-8811-339BD2D2588F}" type="slidenum">
              <a:rPr lang="en-US" smtClean="0"/>
              <a:t>‹#›</a:t>
            </a:fld>
            <a:endParaRPr lang="en-US"/>
          </a:p>
        </p:txBody>
      </p:sp>
    </p:spTree>
    <p:extLst>
      <p:ext uri="{BB962C8B-B14F-4D97-AF65-F5344CB8AC3E}">
        <p14:creationId xmlns:p14="http://schemas.microsoft.com/office/powerpoint/2010/main" val="747044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Efficiency and Equity</a:t>
            </a:r>
            <a:endParaRPr lang="en-US" sz="3200" b="1" dirty="0"/>
          </a:p>
        </p:txBody>
      </p:sp>
      <p:sp>
        <p:nvSpPr>
          <p:cNvPr id="3" name="Content Placeholder 2"/>
          <p:cNvSpPr>
            <a:spLocks noGrp="1"/>
          </p:cNvSpPr>
          <p:nvPr>
            <p:ph idx="1"/>
          </p:nvPr>
        </p:nvSpPr>
        <p:spPr/>
        <p:txBody>
          <a:bodyPr>
            <a:normAutofit lnSpcReduction="10000"/>
          </a:bodyPr>
          <a:lstStyle/>
          <a:p>
            <a:pPr marL="514350" indent="-514350">
              <a:buAutoNum type="arabicPeriod"/>
            </a:pPr>
            <a:r>
              <a:rPr lang="en-US" sz="2800" dirty="0" smtClean="0"/>
              <a:t>How do societies make tradeoffs between efficiency (using limited resources to provide the most output) and equity (fairness to the underprivileged). This deals with analyzing social choices.</a:t>
            </a:r>
          </a:p>
          <a:p>
            <a:pPr marL="514350" indent="-514350">
              <a:buAutoNum type="arabicPeriod"/>
            </a:pPr>
            <a:r>
              <a:rPr lang="en-US" sz="2800" dirty="0" smtClean="0"/>
              <a:t>To reduce inequality, how much efficiency do we have  to give up?</a:t>
            </a:r>
          </a:p>
          <a:p>
            <a:pPr marL="514350" indent="-514350">
              <a:buAutoNum type="arabicPeriod"/>
            </a:pPr>
            <a:r>
              <a:rPr lang="en-US" sz="2800" dirty="0" smtClean="0"/>
              <a:t>What relative value should be assigned to reducing inequality compared to reducing efficiency? (i.e. should society reduce the extent of inequality regardless of the consequences on efficiency)?</a:t>
            </a:r>
            <a:endParaRPr lang="en-US" sz="2800" dirty="0"/>
          </a:p>
        </p:txBody>
      </p:sp>
    </p:spTree>
    <p:extLst>
      <p:ext uri="{BB962C8B-B14F-4D97-AF65-F5344CB8AC3E}">
        <p14:creationId xmlns:p14="http://schemas.microsoft.com/office/powerpoint/2010/main" val="2999043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800" dirty="0" smtClean="0"/>
              <a:t>11. In society, we transfer resources from one group (the rich) to another (the poor) through taxation.</a:t>
            </a:r>
          </a:p>
          <a:p>
            <a:pPr marL="0" indent="0">
              <a:buNone/>
            </a:pPr>
            <a:r>
              <a:rPr lang="en-US" sz="2800" dirty="0" smtClean="0"/>
              <a:t>12. Too much taxes can interfere with economic efficiency by making the rick work less hard (because they only get a fraction of the returns of their efforts) and the poor work less hard (because by working harder they are not eligible for benefits)</a:t>
            </a:r>
          </a:p>
          <a:p>
            <a:pPr marL="0" indent="0">
              <a:buNone/>
            </a:pPr>
            <a:r>
              <a:rPr lang="en-US" sz="2800" dirty="0" smtClean="0"/>
              <a:t>13. The Utility Possibilities Schedule below Point C (the point at which there is no redistribution) shows the schedule when the transfers are costly (Figure).</a:t>
            </a:r>
            <a:endParaRPr lang="en-US" sz="2800" dirty="0"/>
          </a:p>
        </p:txBody>
      </p:sp>
    </p:spTree>
    <p:extLst>
      <p:ext uri="{BB962C8B-B14F-4D97-AF65-F5344CB8AC3E}">
        <p14:creationId xmlns:p14="http://schemas.microsoft.com/office/powerpoint/2010/main" val="1561857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Utilitarianism</a:t>
            </a:r>
            <a:endParaRPr lang="en-US" sz="2800" b="1" dirty="0"/>
          </a:p>
        </p:txBody>
      </p:sp>
      <p:sp>
        <p:nvSpPr>
          <p:cNvPr id="3" name="Content Placeholder 2"/>
          <p:cNvSpPr>
            <a:spLocks noGrp="1"/>
          </p:cNvSpPr>
          <p:nvPr>
            <p:ph idx="1"/>
          </p:nvPr>
        </p:nvSpPr>
        <p:spPr/>
        <p:txBody>
          <a:bodyPr>
            <a:normAutofit/>
          </a:bodyPr>
          <a:lstStyle/>
          <a:p>
            <a:pPr marL="514350" indent="-514350">
              <a:buAutoNum type="arabicPeriod"/>
            </a:pPr>
            <a:r>
              <a:rPr lang="en-US" sz="2800" dirty="0" smtClean="0"/>
              <a:t>Society should maximize the sum of the utilities of all its members. </a:t>
            </a:r>
          </a:p>
          <a:p>
            <a:pPr marL="514350" indent="-514350">
              <a:buAutoNum type="arabicPeriod"/>
            </a:pPr>
            <a:r>
              <a:rPr lang="en-US" sz="2800" dirty="0" smtClean="0"/>
              <a:t>This is expressed in the Social Welfare Function =</a:t>
            </a:r>
          </a:p>
          <a:p>
            <a:pPr marL="0" indent="0">
              <a:buNone/>
            </a:pPr>
            <a:r>
              <a:rPr lang="en-US" sz="2800" dirty="0"/>
              <a:t> </a:t>
            </a:r>
            <a:r>
              <a:rPr lang="en-US" sz="2800" dirty="0" smtClean="0"/>
              <a:t>     </a:t>
            </a:r>
            <a:r>
              <a:rPr lang="en-US" sz="2800" dirty="0"/>
              <a:t> </a:t>
            </a:r>
            <a:r>
              <a:rPr lang="en-US" sz="2800" dirty="0" smtClean="0"/>
              <a:t> W = U</a:t>
            </a:r>
            <a:r>
              <a:rPr lang="en-US" sz="1600" dirty="0" smtClean="0"/>
              <a:t>1 </a:t>
            </a:r>
            <a:r>
              <a:rPr lang="en-US" sz="2800" dirty="0" smtClean="0"/>
              <a:t> + U</a:t>
            </a:r>
            <a:r>
              <a:rPr lang="en-US" sz="1600" dirty="0" smtClean="0"/>
              <a:t>2</a:t>
            </a:r>
          </a:p>
          <a:p>
            <a:pPr marL="0" indent="0">
              <a:buNone/>
            </a:pPr>
            <a:r>
              <a:rPr lang="en-US" sz="2800" dirty="0" smtClean="0"/>
              <a:t>3. An act is acceptable if the value is maximized for a larger group.</a:t>
            </a:r>
          </a:p>
          <a:p>
            <a:pPr marL="0" indent="0">
              <a:buNone/>
            </a:pPr>
            <a:r>
              <a:rPr lang="en-US" sz="2800" dirty="0" smtClean="0"/>
              <a:t>4. Society should be willing to accept a decrease in utility for the poor if there is much  larger increase in utility for the rich.</a:t>
            </a:r>
            <a:endParaRPr lang="en-US" sz="2800" dirty="0"/>
          </a:p>
        </p:txBody>
      </p:sp>
    </p:spTree>
    <p:extLst>
      <p:ext uri="{BB962C8B-B14F-4D97-AF65-F5344CB8AC3E}">
        <p14:creationId xmlns:p14="http://schemas.microsoft.com/office/powerpoint/2010/main" val="3533895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err="1" smtClean="0"/>
              <a:t>Rawlsianism</a:t>
            </a:r>
            <a:r>
              <a:rPr lang="en-US" sz="3200" b="1" dirty="0" smtClean="0"/>
              <a:t> (John Rawls)</a:t>
            </a:r>
            <a:endParaRPr lang="en-US" sz="3200" b="1" dirty="0"/>
          </a:p>
        </p:txBody>
      </p:sp>
      <p:sp>
        <p:nvSpPr>
          <p:cNvPr id="3" name="Content Placeholder 2"/>
          <p:cNvSpPr>
            <a:spLocks noGrp="1"/>
          </p:cNvSpPr>
          <p:nvPr>
            <p:ph idx="1"/>
          </p:nvPr>
        </p:nvSpPr>
        <p:spPr/>
        <p:txBody>
          <a:bodyPr>
            <a:normAutofit/>
          </a:bodyPr>
          <a:lstStyle/>
          <a:p>
            <a:pPr marL="514350" indent="-514350">
              <a:buAutoNum type="arabicPeriod"/>
            </a:pPr>
            <a:r>
              <a:rPr lang="en-US" sz="2800" dirty="0" smtClean="0"/>
              <a:t>The welfare of a society depends on the welfare of the worse-off.</a:t>
            </a:r>
          </a:p>
          <a:p>
            <a:pPr marL="514350" indent="-514350">
              <a:buAutoNum type="arabicPeriod"/>
            </a:pPr>
            <a:r>
              <a:rPr lang="en-US" sz="2800" dirty="0" smtClean="0"/>
              <a:t>Society is better-off if you improve the welfare of the poor but gains nothing if you improve the welfare of the rich.</a:t>
            </a:r>
          </a:p>
          <a:p>
            <a:pPr marL="514350" indent="-514350">
              <a:buAutoNum type="arabicPeriod"/>
            </a:pPr>
            <a:r>
              <a:rPr lang="en-US" sz="2800" dirty="0" smtClean="0"/>
              <a:t>If Friday is worse-off than Crusoe, anything that increases Friday’s welfare increases society’s welfare.</a:t>
            </a:r>
            <a:endParaRPr lang="en-US" sz="2800" dirty="0"/>
          </a:p>
        </p:txBody>
      </p:sp>
    </p:spTree>
    <p:extLst>
      <p:ext uri="{BB962C8B-B14F-4D97-AF65-F5344CB8AC3E}">
        <p14:creationId xmlns:p14="http://schemas.microsoft.com/office/powerpoint/2010/main" val="4020992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smtClean="0"/>
              <a:t>4. No amount of increase in the welfare of the better-off could compensate society for the decrease in the welfare of the worse-off. (Figure ).</a:t>
            </a:r>
            <a:endParaRPr lang="en-US" sz="2800" dirty="0"/>
          </a:p>
        </p:txBody>
      </p:sp>
    </p:spTree>
    <p:extLst>
      <p:ext uri="{BB962C8B-B14F-4D97-AF65-F5344CB8AC3E}">
        <p14:creationId xmlns:p14="http://schemas.microsoft.com/office/powerpoint/2010/main" val="3445725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Criticism of the Social Welfare Function</a:t>
            </a:r>
            <a:endParaRPr lang="en-US" sz="2800" b="1" dirty="0"/>
          </a:p>
        </p:txBody>
      </p:sp>
      <p:sp>
        <p:nvSpPr>
          <p:cNvPr id="3" name="Content Placeholder 2"/>
          <p:cNvSpPr>
            <a:spLocks noGrp="1"/>
          </p:cNvSpPr>
          <p:nvPr>
            <p:ph idx="1"/>
          </p:nvPr>
        </p:nvSpPr>
        <p:spPr/>
        <p:txBody>
          <a:bodyPr>
            <a:normAutofit/>
          </a:bodyPr>
          <a:lstStyle/>
          <a:p>
            <a:pPr marL="514350" indent="-514350">
              <a:buAutoNum type="arabicPeriod"/>
            </a:pPr>
            <a:r>
              <a:rPr lang="en-US" sz="2800" dirty="0" smtClean="0"/>
              <a:t>We cannot measure the level of utility or the change in utility between two individuals. The social welfare function assumes that we can measure the utility of individuals and meaningfully compare them.</a:t>
            </a:r>
          </a:p>
          <a:p>
            <a:pPr marL="514350" indent="-514350">
              <a:buAutoNum type="arabicPeriod"/>
            </a:pPr>
            <a:r>
              <a:rPr lang="en-US" sz="2800" dirty="0" smtClean="0"/>
              <a:t>For example, with Utilitarianism social welfare function, we add up the utility of all members of society. When we transfer and orange from Robinson to Friday, how can we objectively compare value of Friday’s gain to Robinson’s loss?</a:t>
            </a:r>
          </a:p>
          <a:p>
            <a:pPr marL="514350" indent="-514350">
              <a:buAutoNum type="arabicPeriod"/>
            </a:pPr>
            <a:endParaRPr lang="en-US" sz="2800" dirty="0" smtClean="0"/>
          </a:p>
          <a:p>
            <a:pPr marL="514350" indent="-514350">
              <a:buAutoNum type="arabicPeriod"/>
            </a:pPr>
            <a:endParaRPr lang="en-US" sz="2800" dirty="0"/>
          </a:p>
        </p:txBody>
      </p:sp>
    </p:spTree>
    <p:extLst>
      <p:ext uri="{BB962C8B-B14F-4D97-AF65-F5344CB8AC3E}">
        <p14:creationId xmlns:p14="http://schemas.microsoft.com/office/powerpoint/2010/main" val="1231091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Consumer Surplus</a:t>
            </a:r>
            <a:endParaRPr lang="en-US" sz="2800" b="1" dirty="0"/>
          </a:p>
        </p:txBody>
      </p:sp>
      <p:sp>
        <p:nvSpPr>
          <p:cNvPr id="3" name="Content Placeholder 2"/>
          <p:cNvSpPr>
            <a:spLocks noGrp="1"/>
          </p:cNvSpPr>
          <p:nvPr>
            <p:ph idx="1"/>
          </p:nvPr>
        </p:nvSpPr>
        <p:spPr/>
        <p:txBody>
          <a:bodyPr>
            <a:normAutofit fontScale="92500" lnSpcReduction="10000"/>
          </a:bodyPr>
          <a:lstStyle/>
          <a:p>
            <a:pPr marL="514350" indent="-514350">
              <a:buAutoNum type="arabicPeriod"/>
            </a:pPr>
            <a:r>
              <a:rPr lang="en-US" sz="2800" dirty="0" smtClean="0"/>
              <a:t>Consumer surplus: This is the difference between what an individual is willing to pay and what he actually pays.</a:t>
            </a:r>
          </a:p>
          <a:p>
            <a:pPr marL="0" indent="0">
              <a:buNone/>
            </a:pPr>
            <a:r>
              <a:rPr lang="en-US" sz="2800" dirty="0" smtClean="0"/>
              <a:t>2. John is willing to pay $50 for the first shirt, $45 for the second, etc.</a:t>
            </a:r>
          </a:p>
          <a:p>
            <a:pPr marL="0" indent="0">
              <a:buNone/>
            </a:pPr>
            <a:r>
              <a:rPr lang="en-US" sz="2800" dirty="0" smtClean="0"/>
              <a:t>3. However, if the market price is $29, that is all she has to pay for each shirt.</a:t>
            </a:r>
          </a:p>
          <a:p>
            <a:pPr marL="0" indent="0">
              <a:buNone/>
            </a:pPr>
            <a:r>
              <a:rPr lang="en-US" sz="2800" dirty="0" smtClean="0"/>
              <a:t>4. Thus, on the first shirt, she has a surplus of $21 ($50-$29), on the second shirt she gets a surplus of $16 ($45-29), on the third shirt the surplus is $11 ($40-29), on the fourth shirt the surplus is $6 ($35-29); on the fifth shirt the surplus is $1 ($30-$29). (Figure).</a:t>
            </a:r>
          </a:p>
        </p:txBody>
      </p:sp>
    </p:spTree>
    <p:extLst>
      <p:ext uri="{BB962C8B-B14F-4D97-AF65-F5344CB8AC3E}">
        <p14:creationId xmlns:p14="http://schemas.microsoft.com/office/powerpoint/2010/main" val="26029566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Measuring Benefits</a:t>
            </a:r>
            <a:endParaRPr lang="en-US" sz="3200" b="1" dirty="0"/>
          </a:p>
        </p:txBody>
      </p:sp>
      <p:sp>
        <p:nvSpPr>
          <p:cNvPr id="3" name="Content Placeholder 2"/>
          <p:cNvSpPr>
            <a:spLocks noGrp="1"/>
          </p:cNvSpPr>
          <p:nvPr>
            <p:ph idx="1"/>
          </p:nvPr>
        </p:nvSpPr>
        <p:spPr/>
        <p:txBody>
          <a:bodyPr>
            <a:normAutofit lnSpcReduction="10000"/>
          </a:bodyPr>
          <a:lstStyle/>
          <a:p>
            <a:pPr marL="514350" indent="-514350">
              <a:buAutoNum type="arabicPeriod"/>
            </a:pPr>
            <a:r>
              <a:rPr lang="en-US" sz="2800" dirty="0" smtClean="0"/>
              <a:t>One way of measuring benefits (e.g. giving Friday more oranges increase his utility) s in terms of </a:t>
            </a:r>
            <a:r>
              <a:rPr lang="en-US" sz="2800" b="1" dirty="0" smtClean="0"/>
              <a:t>“Willingness to Pay”. </a:t>
            </a:r>
            <a:r>
              <a:rPr lang="en-US" sz="2800" dirty="0" smtClean="0"/>
              <a:t>If Joe likes chocolate ice cream more than vanilla he will be willing to pay more for chocolate ice cream.</a:t>
            </a:r>
          </a:p>
          <a:p>
            <a:pPr marL="0" indent="0">
              <a:buNone/>
            </a:pPr>
            <a:r>
              <a:rPr lang="en-US" sz="2800" dirty="0" smtClean="0"/>
              <a:t>2. We should also note that how much a person is willing to pay is different from how much he has to pay.</a:t>
            </a:r>
          </a:p>
          <a:p>
            <a:pPr marL="0" indent="0">
              <a:buNone/>
            </a:pPr>
            <a:r>
              <a:rPr lang="en-US" sz="2800" dirty="0" smtClean="0"/>
              <a:t>3. Using willingness to pay as a measure of utility, we can construct a diagram which shows the level of utility John receives from shirts as the number of shirts increases (Table)</a:t>
            </a:r>
            <a:endParaRPr lang="en-US" sz="2800" dirty="0"/>
          </a:p>
        </p:txBody>
      </p:sp>
    </p:spTree>
    <p:extLst>
      <p:ext uri="{BB962C8B-B14F-4D97-AF65-F5344CB8AC3E}">
        <p14:creationId xmlns:p14="http://schemas.microsoft.com/office/powerpoint/2010/main" val="2107566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sz="2800" dirty="0" smtClean="0"/>
              <a:t>4. John is willing to pay $200 for 5 shirts; $228 for 6 shirts; $254 for 7 shirts, etc. These are the utility the 5, 6, and 7 shirts give him. (Figure).</a:t>
            </a:r>
          </a:p>
          <a:p>
            <a:pPr marL="0" indent="0">
              <a:buNone/>
            </a:pPr>
            <a:r>
              <a:rPr lang="en-US" sz="2800" dirty="0" smtClean="0"/>
              <a:t>5. The extra utility of the additional shirt measured by the additional amount he is willing to pay is the Marginal Utility (as shown in the 3</a:t>
            </a:r>
            <a:r>
              <a:rPr lang="en-US" sz="2800" baseline="30000" dirty="0" smtClean="0"/>
              <a:t>rd</a:t>
            </a:r>
            <a:r>
              <a:rPr lang="en-US" sz="2800" dirty="0" smtClean="0"/>
              <a:t> column of the Table).</a:t>
            </a:r>
          </a:p>
          <a:p>
            <a:pPr marL="0" indent="0">
              <a:buNone/>
            </a:pPr>
            <a:r>
              <a:rPr lang="en-US" sz="2800" dirty="0" smtClean="0"/>
              <a:t>6. When he gets 5 shirts, an additional short gives him an additional or marginal utility of $228-$200 = $28, etc. as shown in Panel B of the Figure.  </a:t>
            </a:r>
            <a:endParaRPr lang="en-US" sz="2800" dirty="0"/>
          </a:p>
        </p:txBody>
      </p:sp>
    </p:spTree>
    <p:extLst>
      <p:ext uri="{BB962C8B-B14F-4D97-AF65-F5344CB8AC3E}">
        <p14:creationId xmlns:p14="http://schemas.microsoft.com/office/powerpoint/2010/main" val="700586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Three Approaches to Social Choices</a:t>
            </a:r>
            <a:endParaRPr lang="en-US" sz="3200" b="1" dirty="0"/>
          </a:p>
        </p:txBody>
      </p:sp>
      <p:sp>
        <p:nvSpPr>
          <p:cNvPr id="3" name="Content Placeholder 2"/>
          <p:cNvSpPr>
            <a:spLocks noGrp="1"/>
          </p:cNvSpPr>
          <p:nvPr>
            <p:ph idx="1"/>
          </p:nvPr>
        </p:nvSpPr>
        <p:spPr/>
        <p:txBody>
          <a:bodyPr>
            <a:normAutofit fontScale="92500"/>
          </a:bodyPr>
          <a:lstStyle/>
          <a:p>
            <a:pPr marL="514350" indent="-514350">
              <a:buAutoNum type="arabicPeriod"/>
            </a:pPr>
            <a:r>
              <a:rPr lang="en-US" sz="2800" b="1" dirty="0" smtClean="0"/>
              <a:t>The Compensation Principle:</a:t>
            </a:r>
          </a:p>
          <a:p>
            <a:pPr marL="0" indent="0">
              <a:buNone/>
            </a:pPr>
            <a:r>
              <a:rPr lang="en-US" sz="2800" b="1" dirty="0"/>
              <a:t> </a:t>
            </a:r>
            <a:r>
              <a:rPr lang="en-US" sz="2800" b="1" dirty="0" smtClean="0"/>
              <a:t>    </a:t>
            </a:r>
            <a:r>
              <a:rPr lang="en-US" sz="2800" dirty="0" smtClean="0"/>
              <a:t>A. If the willingness to pay exceeds cost, the project should be undertaken.</a:t>
            </a:r>
          </a:p>
          <a:p>
            <a:pPr marL="0" indent="0">
              <a:buNone/>
            </a:pPr>
            <a:r>
              <a:rPr lang="en-US" sz="2800" dirty="0" smtClean="0"/>
              <a:t>B. This ignores </a:t>
            </a:r>
            <a:r>
              <a:rPr lang="en-US" sz="2800" b="1" dirty="0" smtClean="0"/>
              <a:t>“distributional concerns” </a:t>
            </a:r>
            <a:r>
              <a:rPr lang="en-US" sz="2800" dirty="0" smtClean="0"/>
              <a:t>whereby some are adversely affected by the project.</a:t>
            </a:r>
          </a:p>
          <a:p>
            <a:pPr marL="0" indent="0">
              <a:buNone/>
            </a:pPr>
            <a:r>
              <a:rPr lang="en-US" sz="2800" dirty="0" smtClean="0"/>
              <a:t>C. Only if the project compensates  those adversely affected by the project can we say that it is desirable because it meets the Pareto principle</a:t>
            </a:r>
          </a:p>
          <a:p>
            <a:pPr marL="0" indent="0">
              <a:buNone/>
            </a:pPr>
            <a:r>
              <a:rPr lang="en-US" sz="2800" dirty="0" smtClean="0"/>
              <a:t>D. Thus, Compensation Principle does not pay attention to distributional concerns and is ignored by may economists.</a:t>
            </a:r>
            <a:endParaRPr lang="en-US" sz="2800" dirty="0"/>
          </a:p>
        </p:txBody>
      </p:sp>
    </p:spTree>
    <p:extLst>
      <p:ext uri="{BB962C8B-B14F-4D97-AF65-F5344CB8AC3E}">
        <p14:creationId xmlns:p14="http://schemas.microsoft.com/office/powerpoint/2010/main" val="31154933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b="1" dirty="0" smtClean="0"/>
              <a:t>2. Trade-off Across Measures:</a:t>
            </a:r>
          </a:p>
          <a:p>
            <a:pPr marL="0" indent="0">
              <a:buNone/>
            </a:pPr>
            <a:r>
              <a:rPr lang="en-US" sz="2800" b="1" dirty="0"/>
              <a:t> </a:t>
            </a:r>
            <a:r>
              <a:rPr lang="en-US" sz="2800" b="1" dirty="0" smtClean="0"/>
              <a:t>   </a:t>
            </a:r>
            <a:r>
              <a:rPr lang="en-US" sz="2800" dirty="0" smtClean="0"/>
              <a:t>A. This means evaluating if the increase in efficiency is worth the increase in equality or vice versa.</a:t>
            </a:r>
          </a:p>
          <a:p>
            <a:pPr marL="0" indent="0">
              <a:buNone/>
            </a:pPr>
            <a:r>
              <a:rPr lang="en-US" sz="2800" dirty="0"/>
              <a:t> </a:t>
            </a:r>
            <a:r>
              <a:rPr lang="en-US" sz="2800" dirty="0" smtClean="0"/>
              <a:t> B. It does not look at statistics but looks at the impacts on each individual and then use the social welfare function to add up the effects.</a:t>
            </a:r>
          </a:p>
          <a:p>
            <a:pPr marL="0" indent="0">
              <a:buNone/>
            </a:pPr>
            <a:r>
              <a:rPr lang="en-US" sz="2800" dirty="0" smtClean="0"/>
              <a:t>C. While it may not be possible to look at the impacts on each individual, the government may try to find the impacts on specific groups. </a:t>
            </a:r>
            <a:endParaRPr lang="en-US" sz="2800" b="1" dirty="0"/>
          </a:p>
        </p:txBody>
      </p:sp>
    </p:spTree>
    <p:extLst>
      <p:ext uri="{BB962C8B-B14F-4D97-AF65-F5344CB8AC3E}">
        <p14:creationId xmlns:p14="http://schemas.microsoft.com/office/powerpoint/2010/main" val="1376687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smtClean="0"/>
              <a:t>4. Other views state that the best way to help the poor is to improve the economy (through efficiency) so that there are more goods in the economy (jobs, better standard of living, etc.) which will benefit everyone including the poor.</a:t>
            </a:r>
            <a:endParaRPr lang="en-US" sz="2800" dirty="0"/>
          </a:p>
        </p:txBody>
      </p:sp>
    </p:spTree>
    <p:extLst>
      <p:ext uri="{BB962C8B-B14F-4D97-AF65-F5344CB8AC3E}">
        <p14:creationId xmlns:p14="http://schemas.microsoft.com/office/powerpoint/2010/main" val="5718326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b="1" dirty="0"/>
          </a:p>
        </p:txBody>
      </p:sp>
      <p:sp>
        <p:nvSpPr>
          <p:cNvPr id="3" name="Content Placeholder 2"/>
          <p:cNvSpPr>
            <a:spLocks noGrp="1"/>
          </p:cNvSpPr>
          <p:nvPr>
            <p:ph idx="1"/>
          </p:nvPr>
        </p:nvSpPr>
        <p:spPr/>
        <p:txBody>
          <a:bodyPr>
            <a:normAutofit/>
          </a:bodyPr>
          <a:lstStyle/>
          <a:p>
            <a:pPr marL="0" indent="0">
              <a:buNone/>
            </a:pPr>
            <a:r>
              <a:rPr lang="en-US" sz="2800" b="1" dirty="0" smtClean="0"/>
              <a:t>3. Weighted Net Benefits: </a:t>
            </a:r>
          </a:p>
          <a:p>
            <a:pPr marL="514350" indent="-514350">
              <a:buAutoNum type="alphaUcPeriod"/>
            </a:pPr>
            <a:r>
              <a:rPr lang="en-US" sz="2800" dirty="0" smtClean="0"/>
              <a:t>If the net benefit is positive, then the project that increases efficiency and equity is adopted.</a:t>
            </a:r>
          </a:p>
          <a:p>
            <a:pPr marL="514350" indent="-514350">
              <a:buAutoNum type="alphaUcPeriod"/>
            </a:pPr>
            <a:r>
              <a:rPr lang="en-US" sz="2800" dirty="0" smtClean="0"/>
              <a:t>We use the social welfare function and assign weights to the net welfare (gains) of different groups. </a:t>
            </a:r>
          </a:p>
          <a:p>
            <a:pPr marL="514350" indent="-514350">
              <a:buAutoNum type="alphaUcPeriod"/>
            </a:pPr>
            <a:r>
              <a:rPr lang="en-US" sz="2800" dirty="0" smtClean="0"/>
              <a:t>Because of concern for equity, lowest weight is given to high income groups while highest weight is given to low-income and middle </a:t>
            </a:r>
            <a:r>
              <a:rPr lang="en-US" sz="2800" smtClean="0"/>
              <a:t>income groups.</a:t>
            </a:r>
            <a:endParaRPr lang="en-US" sz="2800" dirty="0"/>
          </a:p>
        </p:txBody>
      </p:sp>
    </p:spTree>
    <p:extLst>
      <p:ext uri="{BB962C8B-B14F-4D97-AF65-F5344CB8AC3E}">
        <p14:creationId xmlns:p14="http://schemas.microsoft.com/office/powerpoint/2010/main" val="2914588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Analyzing Social Choices</a:t>
            </a:r>
            <a:endParaRPr lang="en-US" sz="3200" b="1" dirty="0"/>
          </a:p>
        </p:txBody>
      </p:sp>
      <p:sp>
        <p:nvSpPr>
          <p:cNvPr id="3" name="Content Placeholder 2"/>
          <p:cNvSpPr>
            <a:spLocks noGrp="1"/>
          </p:cNvSpPr>
          <p:nvPr>
            <p:ph idx="1"/>
          </p:nvPr>
        </p:nvSpPr>
        <p:spPr/>
        <p:txBody>
          <a:bodyPr>
            <a:normAutofit lnSpcReduction="10000"/>
          </a:bodyPr>
          <a:lstStyle/>
          <a:p>
            <a:pPr marL="514350" indent="-514350">
              <a:buAutoNum type="arabicPeriod"/>
            </a:pPr>
            <a:r>
              <a:rPr lang="en-US" sz="2800" dirty="0" smtClean="0"/>
              <a:t>Economists use the same framework as in consumer choices (budget constraint, indifference curves, etc.).</a:t>
            </a:r>
          </a:p>
          <a:p>
            <a:pPr marL="514350" indent="-514350">
              <a:buAutoNum type="arabicPeriod"/>
            </a:pPr>
            <a:r>
              <a:rPr lang="en-US" sz="2800" dirty="0" smtClean="0"/>
              <a:t>An economy is Pareto efficient if it operates along the Utility Possibilities Schedule.</a:t>
            </a:r>
          </a:p>
          <a:p>
            <a:pPr marL="514350" indent="-514350">
              <a:buAutoNum type="arabicPeriod"/>
            </a:pPr>
            <a:r>
              <a:rPr lang="en-US" sz="2800" b="1" dirty="0" smtClean="0"/>
              <a:t>Social Indifference Curve: </a:t>
            </a:r>
            <a:r>
              <a:rPr lang="en-US" sz="2800" dirty="0" smtClean="0"/>
              <a:t>Describes how society makes tradeoffs between utility levels of different individuals. This is just as indifferent curves for individuals describe how they make tradeoffs between different goods.</a:t>
            </a:r>
            <a:endParaRPr lang="en-US" sz="2800" b="1" dirty="0"/>
          </a:p>
        </p:txBody>
      </p:sp>
    </p:spTree>
    <p:extLst>
      <p:ext uri="{BB962C8B-B14F-4D97-AF65-F5344CB8AC3E}">
        <p14:creationId xmlns:p14="http://schemas.microsoft.com/office/powerpoint/2010/main" val="3278902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smtClean="0"/>
              <a:t>4. It gives the combinations of utility of Crusoe and Friday between which society is indifferent (Figure).</a:t>
            </a:r>
          </a:p>
          <a:p>
            <a:pPr marL="0" indent="0">
              <a:buNone/>
            </a:pPr>
            <a:r>
              <a:rPr lang="en-US" sz="2800" dirty="0" smtClean="0"/>
              <a:t>5. Assume current competitive market is at Point A. If society decides to move to Point B, there will be an increase in Friday’s utility (U</a:t>
            </a:r>
            <a:r>
              <a:rPr lang="en-US" sz="1400" dirty="0"/>
              <a:t>0</a:t>
            </a:r>
            <a:r>
              <a:rPr lang="en-US" sz="1100" dirty="0" smtClean="0"/>
              <a:t>F </a:t>
            </a:r>
            <a:r>
              <a:rPr lang="en-US" sz="2800" dirty="0" smtClean="0"/>
              <a:t>to U</a:t>
            </a:r>
            <a:r>
              <a:rPr lang="en-US" sz="1400" dirty="0" smtClean="0"/>
              <a:t>1</a:t>
            </a:r>
            <a:r>
              <a:rPr lang="en-US" sz="1200" dirty="0"/>
              <a:t>F</a:t>
            </a:r>
            <a:r>
              <a:rPr lang="en-US" sz="2800" dirty="0" smtClean="0"/>
              <a:t>) and a decrease in Crusoe’s utility  (U</a:t>
            </a:r>
            <a:r>
              <a:rPr lang="en-US" sz="1600" dirty="0" smtClean="0"/>
              <a:t>0</a:t>
            </a:r>
            <a:r>
              <a:rPr lang="en-US" sz="1400" dirty="0" smtClean="0"/>
              <a:t>C</a:t>
            </a:r>
            <a:r>
              <a:rPr lang="en-US" sz="2800" dirty="0" smtClean="0"/>
              <a:t> to U</a:t>
            </a:r>
            <a:r>
              <a:rPr lang="en-US" sz="1600" dirty="0" smtClean="0"/>
              <a:t>1</a:t>
            </a:r>
            <a:r>
              <a:rPr lang="en-US" sz="1400" dirty="0" smtClean="0"/>
              <a:t>C</a:t>
            </a:r>
            <a:r>
              <a:rPr lang="en-US" sz="2800" dirty="0" smtClean="0"/>
              <a:t>). This increase of Friday and decrease of Crusoe is the tradeoff.</a:t>
            </a:r>
          </a:p>
          <a:p>
            <a:pPr marL="0" indent="0">
              <a:buNone/>
            </a:pPr>
            <a:endParaRPr lang="en-US" sz="2800" dirty="0"/>
          </a:p>
        </p:txBody>
      </p:sp>
    </p:spTree>
    <p:extLst>
      <p:ext uri="{BB962C8B-B14F-4D97-AF65-F5344CB8AC3E}">
        <p14:creationId xmlns:p14="http://schemas.microsoft.com/office/powerpoint/2010/main" val="438700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smtClean="0"/>
              <a:t>6. The next question is that of social preferences: How does society evaluate the tradeoff? The slope of the indifferent curve gives the tradeoff for which society is indifferent.</a:t>
            </a:r>
          </a:p>
          <a:p>
            <a:pPr marL="0" indent="0">
              <a:buNone/>
            </a:pPr>
            <a:r>
              <a:rPr lang="en-US" sz="2800" dirty="0" smtClean="0"/>
              <a:t>7. Since Point B on social indifference curve S</a:t>
            </a:r>
            <a:r>
              <a:rPr lang="en-US" sz="1400" dirty="0" smtClean="0"/>
              <a:t>1 </a:t>
            </a:r>
            <a:r>
              <a:rPr lang="en-US" sz="2800" dirty="0" smtClean="0"/>
              <a:t> is Utility Possibilities curve and lies on a higher indifference curve, Point B is preferred by society.</a:t>
            </a:r>
            <a:endParaRPr lang="en-US" sz="2800" dirty="0"/>
          </a:p>
        </p:txBody>
      </p:sp>
    </p:spTree>
    <p:extLst>
      <p:ext uri="{BB962C8B-B14F-4D97-AF65-F5344CB8AC3E}">
        <p14:creationId xmlns:p14="http://schemas.microsoft.com/office/powerpoint/2010/main" val="4033580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Determining the Tradeoffs</a:t>
            </a:r>
            <a:endParaRPr lang="en-US" sz="3200" b="1" dirty="0"/>
          </a:p>
        </p:txBody>
      </p:sp>
      <p:sp>
        <p:nvSpPr>
          <p:cNvPr id="3" name="Content Placeholder 2"/>
          <p:cNvSpPr>
            <a:spLocks noGrp="1"/>
          </p:cNvSpPr>
          <p:nvPr>
            <p:ph idx="1"/>
          </p:nvPr>
        </p:nvSpPr>
        <p:spPr/>
        <p:txBody>
          <a:bodyPr>
            <a:normAutofit/>
          </a:bodyPr>
          <a:lstStyle/>
          <a:p>
            <a:pPr marL="0" indent="0">
              <a:buNone/>
            </a:pPr>
            <a:r>
              <a:rPr lang="en-US" sz="2800" dirty="0" smtClean="0"/>
              <a:t>Figure:</a:t>
            </a:r>
          </a:p>
          <a:p>
            <a:pPr marL="514350" indent="-514350">
              <a:buAutoNum type="arabicPeriod"/>
            </a:pPr>
            <a:r>
              <a:rPr lang="en-US" sz="2800" dirty="0" smtClean="0"/>
              <a:t>If we transfer oranges from Crusoe to Friday by moving from A to B to C, Crusoe is made worse-off and Friday is better-off, but the decrease in Crusoe’s utility is small in comparison to the increase in Friday’s utility.</a:t>
            </a:r>
          </a:p>
          <a:p>
            <a:pPr marL="514350" indent="-514350">
              <a:buAutoNum type="arabicPeriod"/>
            </a:pPr>
            <a:r>
              <a:rPr lang="en-US" sz="2800" dirty="0" smtClean="0"/>
              <a:t>The </a:t>
            </a:r>
            <a:r>
              <a:rPr lang="en-US" sz="2800" b="1" dirty="0" smtClean="0"/>
              <a:t>utility function </a:t>
            </a:r>
            <a:r>
              <a:rPr lang="en-US" sz="2800" dirty="0" smtClean="0"/>
              <a:t>helps us describe the relationship between the number of oranges and Friday’s level of utility (Figure).</a:t>
            </a:r>
            <a:endParaRPr lang="en-US" sz="2800" dirty="0"/>
          </a:p>
        </p:txBody>
      </p:sp>
    </p:spTree>
    <p:extLst>
      <p:ext uri="{BB962C8B-B14F-4D97-AF65-F5344CB8AC3E}">
        <p14:creationId xmlns:p14="http://schemas.microsoft.com/office/powerpoint/2010/main" val="1914022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3. The extra utility Friday gets from an extra orange is called the </a:t>
            </a:r>
            <a:r>
              <a:rPr lang="en-US" sz="2800" b="1" dirty="0" smtClean="0"/>
              <a:t>Marginal Utility.</a:t>
            </a:r>
          </a:p>
          <a:p>
            <a:pPr marL="0" indent="0">
              <a:buNone/>
            </a:pPr>
            <a:r>
              <a:rPr lang="en-US" sz="2800" dirty="0" smtClean="0"/>
              <a:t>4. At each point, marginal utility is the slope if the utility function (the change in utility function from a unit change in orange consumption).</a:t>
            </a:r>
          </a:p>
          <a:p>
            <a:pPr marL="0" indent="0">
              <a:buNone/>
            </a:pPr>
            <a:r>
              <a:rPr lang="en-US" sz="2800" dirty="0" smtClean="0"/>
              <a:t>5. As more oranges are consumed (Fig. A), utility rises more slowly and marginal utility falls (Fig. B). Thus, the slope of the utility function at Point C is less than the slope of the utility function at Points A or B.</a:t>
            </a:r>
            <a:endParaRPr lang="en-US" sz="2800" dirty="0"/>
          </a:p>
        </p:txBody>
      </p:sp>
    </p:spTree>
    <p:extLst>
      <p:ext uri="{BB962C8B-B14F-4D97-AF65-F5344CB8AC3E}">
        <p14:creationId xmlns:p14="http://schemas.microsoft.com/office/powerpoint/2010/main" val="2667108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6. This is because Friday enjoys the first orange very much, the next one a little less, and additional oranges still less.</a:t>
            </a:r>
          </a:p>
          <a:p>
            <a:pPr marL="0" indent="0">
              <a:buNone/>
            </a:pPr>
            <a:r>
              <a:rPr lang="en-US" sz="2800" dirty="0" smtClean="0"/>
              <a:t>7. As an individual consumes more of any good, the extra benefit from having an extra unit of that good reduces. This is called </a:t>
            </a:r>
            <a:r>
              <a:rPr lang="en-US" sz="2800" b="1" dirty="0" smtClean="0"/>
              <a:t>Diminishing Marginal Utility.</a:t>
            </a:r>
          </a:p>
          <a:p>
            <a:pPr marL="0" indent="0">
              <a:buNone/>
            </a:pPr>
            <a:r>
              <a:rPr lang="en-US" sz="2800" dirty="0" smtClean="0"/>
              <a:t>8. As we take oranges away from Crusoe, his utility decreases. As we take more oranges, the extra utility he loses from each additional loss of an orange increases .</a:t>
            </a:r>
            <a:endParaRPr lang="en-US" sz="2800" dirty="0"/>
          </a:p>
        </p:txBody>
      </p:sp>
    </p:spTree>
    <p:extLst>
      <p:ext uri="{BB962C8B-B14F-4D97-AF65-F5344CB8AC3E}">
        <p14:creationId xmlns:p14="http://schemas.microsoft.com/office/powerpoint/2010/main" val="367362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9. Thus, with Diminishing Marginal Utility, the Utility Possibilities Schedule has the shape shown above.</a:t>
            </a:r>
          </a:p>
          <a:p>
            <a:pPr marL="0" indent="0">
              <a:buNone/>
            </a:pPr>
            <a:r>
              <a:rPr lang="en-US" sz="2800" dirty="0" smtClean="0"/>
              <a:t>10. It shows that when Friday has very little oranges, we can increase his utility a deal with a small decrease in Crusoe’s utility. But when Friday is much better-off, we can increase his utility only a little by a large decrease in Crusoe’s utility.</a:t>
            </a:r>
            <a:endParaRPr lang="en-US" sz="2800" dirty="0"/>
          </a:p>
        </p:txBody>
      </p:sp>
    </p:spTree>
    <p:extLst>
      <p:ext uri="{BB962C8B-B14F-4D97-AF65-F5344CB8AC3E}">
        <p14:creationId xmlns:p14="http://schemas.microsoft.com/office/powerpoint/2010/main" val="19609539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TotalTime>
  <Words>1619</Words>
  <Application>Microsoft Office PowerPoint</Application>
  <PresentationFormat>On-screen Show (4:3)</PresentationFormat>
  <Paragraphs>68</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Efficiency and Equity</vt:lpstr>
      <vt:lpstr>PowerPoint Presentation</vt:lpstr>
      <vt:lpstr>Analyzing Social Choices</vt:lpstr>
      <vt:lpstr>PowerPoint Presentation</vt:lpstr>
      <vt:lpstr>PowerPoint Presentation</vt:lpstr>
      <vt:lpstr>Determining the Tradeoffs</vt:lpstr>
      <vt:lpstr>PowerPoint Presentation</vt:lpstr>
      <vt:lpstr>PowerPoint Presentation</vt:lpstr>
      <vt:lpstr>PowerPoint Presentation</vt:lpstr>
      <vt:lpstr>PowerPoint Presentation</vt:lpstr>
      <vt:lpstr>Utilitarianism</vt:lpstr>
      <vt:lpstr>Rawlsianism (John Rawls)</vt:lpstr>
      <vt:lpstr>PowerPoint Presentation</vt:lpstr>
      <vt:lpstr>Criticism of the Social Welfare Function</vt:lpstr>
      <vt:lpstr>Consumer Surplus</vt:lpstr>
      <vt:lpstr>Measuring Benefits</vt:lpstr>
      <vt:lpstr>PowerPoint Presentation</vt:lpstr>
      <vt:lpstr>Three Approaches to Social Choices</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Amagoh Francis</cp:lastModifiedBy>
  <cp:revision>41</cp:revision>
  <dcterms:created xsi:type="dcterms:W3CDTF">2021-10-04T03:30:12Z</dcterms:created>
  <dcterms:modified xsi:type="dcterms:W3CDTF">2021-10-28T09:26:13Z</dcterms:modified>
</cp:coreProperties>
</file>