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gif" ContentType="image/gif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население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городские</c:v>
                </c:pt>
                <c:pt idx="1">
                  <c:v>сельские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9.2000000000000011</c:v>
                </c:pt>
                <c:pt idx="1">
                  <c:v>7</c:v>
                </c:pt>
              </c:numCache>
            </c:numRef>
          </c:val>
        </c:ser>
        <c:dLbls/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1989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Западный Казахстан</c:v>
                </c:pt>
                <c:pt idx="1">
                  <c:v>Северный Казахстан</c:v>
                </c:pt>
                <c:pt idx="2">
                  <c:v>Юный Казахстан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1999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Западный Казахстан</c:v>
                </c:pt>
                <c:pt idx="1">
                  <c:v>Северный Казахстан</c:v>
                </c:pt>
                <c:pt idx="2">
                  <c:v>Юный Казахстан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96</c:v>
                </c:pt>
                <c:pt idx="1">
                  <c:v>80</c:v>
                </c:pt>
                <c:pt idx="2">
                  <c:v>108</c:v>
                </c:pt>
              </c:numCache>
            </c:numRef>
          </c:val>
        </c:ser>
        <c:dLbls/>
        <c:axId val="71013504"/>
        <c:axId val="71015040"/>
      </c:barChart>
      <c:catAx>
        <c:axId val="71013504"/>
        <c:scaling>
          <c:orientation val="minMax"/>
        </c:scaling>
        <c:axPos val="b"/>
        <c:tickLblPos val="nextTo"/>
        <c:crossAx val="71015040"/>
        <c:crosses val="autoZero"/>
        <c:auto val="1"/>
        <c:lblAlgn val="ctr"/>
        <c:lblOffset val="100"/>
      </c:catAx>
      <c:valAx>
        <c:axId val="71015040"/>
        <c:scaling>
          <c:orientation val="minMax"/>
        </c:scaling>
        <c:axPos val="l"/>
        <c:majorGridlines/>
        <c:numFmt formatCode="General" sourceLinked="1"/>
        <c:tickLblPos val="nextTo"/>
        <c:crossAx val="7101350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1999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казахи</c:v>
                </c:pt>
                <c:pt idx="1">
                  <c:v>русские</c:v>
                </c:pt>
                <c:pt idx="2">
                  <c:v>украинцы</c:v>
                </c:pt>
                <c:pt idx="3">
                  <c:v>узбеки</c:v>
                </c:pt>
                <c:pt idx="4">
                  <c:v>немцы</c:v>
                </c:pt>
                <c:pt idx="5">
                  <c:v>татары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7985039</c:v>
                </c:pt>
                <c:pt idx="1">
                  <c:v>4479618</c:v>
                </c:pt>
                <c:pt idx="2">
                  <c:v>547052</c:v>
                </c:pt>
                <c:pt idx="3">
                  <c:v>370663</c:v>
                </c:pt>
                <c:pt idx="4">
                  <c:v>353441</c:v>
                </c:pt>
                <c:pt idx="5">
                  <c:v>248952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1989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казахи</c:v>
                </c:pt>
                <c:pt idx="1">
                  <c:v>русские</c:v>
                </c:pt>
                <c:pt idx="2">
                  <c:v>украинцы</c:v>
                </c:pt>
                <c:pt idx="3">
                  <c:v>узбеки</c:v>
                </c:pt>
                <c:pt idx="4">
                  <c:v>немцы</c:v>
                </c:pt>
                <c:pt idx="5">
                  <c:v>татары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6496858</c:v>
                </c:pt>
                <c:pt idx="1">
                  <c:v>6062019</c:v>
                </c:pt>
                <c:pt idx="2">
                  <c:v>875691</c:v>
                </c:pt>
                <c:pt idx="3">
                  <c:v>331042</c:v>
                </c:pt>
                <c:pt idx="4">
                  <c:v>946855</c:v>
                </c:pt>
                <c:pt idx="5">
                  <c:v>320747</c:v>
                </c:pt>
              </c:numCache>
            </c:numRef>
          </c:val>
        </c:ser>
        <c:dLbls/>
        <c:axId val="83522688"/>
        <c:axId val="83524224"/>
      </c:barChart>
      <c:catAx>
        <c:axId val="83522688"/>
        <c:scaling>
          <c:orientation val="minMax"/>
        </c:scaling>
        <c:axPos val="b"/>
        <c:tickLblPos val="nextTo"/>
        <c:crossAx val="83524224"/>
        <c:crosses val="autoZero"/>
        <c:auto val="1"/>
        <c:lblAlgn val="ctr"/>
        <c:lblOffset val="100"/>
      </c:catAx>
      <c:valAx>
        <c:axId val="83524224"/>
        <c:scaling>
          <c:orientation val="minMax"/>
        </c:scaling>
        <c:axPos val="l"/>
        <c:majorGridlines/>
        <c:numFmt formatCode="General" sourceLinked="1"/>
        <c:tickLblPos val="nextTo"/>
        <c:crossAx val="8352268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1999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все население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14953126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1989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все население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16199154</c:v>
                </c:pt>
              </c:numCache>
            </c:numRef>
          </c:val>
        </c:ser>
        <c:dLbls/>
        <c:axId val="89633152"/>
        <c:axId val="89634688"/>
      </c:barChart>
      <c:catAx>
        <c:axId val="89633152"/>
        <c:scaling>
          <c:orientation val="minMax"/>
        </c:scaling>
        <c:axPos val="b"/>
        <c:tickLblPos val="nextTo"/>
        <c:crossAx val="89634688"/>
        <c:crosses val="autoZero"/>
        <c:auto val="1"/>
        <c:lblAlgn val="ctr"/>
        <c:lblOffset val="100"/>
      </c:catAx>
      <c:valAx>
        <c:axId val="89634688"/>
        <c:scaling>
          <c:orientation val="minMax"/>
        </c:scaling>
        <c:axPos val="l"/>
        <c:majorGridlines/>
        <c:numFmt formatCode="General" sourceLinked="1"/>
        <c:tickLblPos val="nextTo"/>
        <c:crossAx val="8963315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1989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казахи</c:v>
                </c:pt>
                <c:pt idx="1">
                  <c:v>русские</c:v>
                </c:pt>
                <c:pt idx="2">
                  <c:v>украинцы</c:v>
                </c:pt>
                <c:pt idx="3">
                  <c:v>немцы</c:v>
                </c:pt>
                <c:pt idx="4">
                  <c:v>узбеки</c:v>
                </c:pt>
                <c:pt idx="5">
                  <c:v>татары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40.1</c:v>
                </c:pt>
                <c:pt idx="1">
                  <c:v>37.4</c:v>
                </c:pt>
                <c:pt idx="2">
                  <c:v>5.4</c:v>
                </c:pt>
                <c:pt idx="3">
                  <c:v>5.8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dLbls/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1999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казахи</c:v>
                </c:pt>
                <c:pt idx="1">
                  <c:v>русские</c:v>
                </c:pt>
                <c:pt idx="2">
                  <c:v>украинцы</c:v>
                </c:pt>
                <c:pt idx="3">
                  <c:v>немцы</c:v>
                </c:pt>
                <c:pt idx="4">
                  <c:v>узбеки</c:v>
                </c:pt>
                <c:pt idx="5">
                  <c:v>татары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54.4</c:v>
                </c:pt>
                <c:pt idx="1">
                  <c:v>30</c:v>
                </c:pt>
                <c:pt idx="2">
                  <c:v>3.7</c:v>
                </c:pt>
                <c:pt idx="3">
                  <c:v>2.4</c:v>
                </c:pt>
                <c:pt idx="4">
                  <c:v>2.5</c:v>
                </c:pt>
                <c:pt idx="5">
                  <c:v>2</c:v>
                </c:pt>
              </c:numCache>
            </c:numRef>
          </c:val>
        </c:ser>
        <c:dLbls/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Демографические процессы и межнациональное согласие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Этнодемографические</a:t>
            </a:r>
            <a:r>
              <a:rPr lang="ru-RU" dirty="0" smtClean="0"/>
              <a:t> процессы</a:t>
            </a:r>
          </a:p>
          <a:p>
            <a:r>
              <a:rPr lang="ru-RU" dirty="0" smtClean="0"/>
              <a:t>Социально-демографические процессы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0224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 миграции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Сокращение населения</a:t>
            </a:r>
          </a:p>
          <a:p>
            <a:r>
              <a:rPr lang="ru-RU" dirty="0" smtClean="0"/>
              <a:t>Утечка рабочих рук</a:t>
            </a:r>
          </a:p>
          <a:p>
            <a:r>
              <a:rPr lang="ru-RU" dirty="0" smtClean="0"/>
              <a:t>Утечка интеллектуального потенциала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1157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Адаптация населения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2204864"/>
            <a:ext cx="2592288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Население, которое осознавало себя гражданами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Казахстана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20072" y="2204864"/>
            <a:ext cx="2592288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Население, которое идентифицировало себя гражданами СССР либо с исторической родиной (Израилем, Германией, Россией)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530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Изменения ВВП 1990-2000</a:t>
            </a:r>
            <a:endParaRPr lang="ru-RU" dirty="0"/>
          </a:p>
        </p:txBody>
      </p:sp>
      <p:pic>
        <p:nvPicPr>
          <p:cNvPr id="3" name="Рисунок 2" descr="http://old.unesco.kz/heritagenet/kz/content/information/ris1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857365"/>
            <a:ext cx="7858179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Распределение занятых и безработных (тыс.)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714488"/>
          <a:ext cx="8572560" cy="5000660"/>
        </p:xfrm>
        <a:graphic>
          <a:graphicData uri="http://schemas.openxmlformats.org/drawingml/2006/table">
            <a:tbl>
              <a:tblPr/>
              <a:tblGrid>
                <a:gridCol w="1714512"/>
                <a:gridCol w="1714512"/>
                <a:gridCol w="1714512"/>
                <a:gridCol w="1714512"/>
                <a:gridCol w="1714512"/>
              </a:tblGrid>
              <a:tr h="740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1996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1997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1998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1999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9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Численность занятых в экономике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6 518,9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6 472,3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6 127,6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6 105,4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0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Общая безработица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970,6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967,8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925,0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950,0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0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Официальная безработица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282,4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257,5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251,9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251,4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Сокращение безработицы (тыс.)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643048"/>
          <a:ext cx="8644000" cy="5000663"/>
        </p:xfrm>
        <a:graphic>
          <a:graphicData uri="http://schemas.openxmlformats.org/drawingml/2006/table">
            <a:tbl>
              <a:tblPr/>
              <a:tblGrid>
                <a:gridCol w="2161000"/>
                <a:gridCol w="2161000"/>
                <a:gridCol w="2161000"/>
                <a:gridCol w="2161000"/>
              </a:tblGrid>
              <a:tr h="529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2000 год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2001 год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2002 год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94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Численность населения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14 874,6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14 835,2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14 860,1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94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Трудовые ресурсы, всего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8 544,3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8 541,8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8 553,6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8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Экономически активное население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7 077,6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7 073,9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7 088,3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94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Занятые в экономике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6 122,4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6 260,4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6 450,3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9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Безработные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955,2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813,5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638,0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Динамика изменений прожиточного минимума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1643051"/>
          <a:ext cx="8715436" cy="5000658"/>
        </p:xfrm>
        <a:graphic>
          <a:graphicData uri="http://schemas.openxmlformats.org/drawingml/2006/table">
            <a:tbl>
              <a:tblPr/>
              <a:tblGrid>
                <a:gridCol w="1394470"/>
                <a:gridCol w="2876094"/>
                <a:gridCol w="4444872"/>
              </a:tblGrid>
              <a:tr h="1484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Годы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Прожиточный минимум, тенге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Доля населения с доходом ниже прожиточного минимума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79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1996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2861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34,6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79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1997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3505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43,0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79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1998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3716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43,4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79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1999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3394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34,5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ШКАЛА ИЧР СТРАН СНГ 1991-1998</a:t>
            </a:r>
            <a:endParaRPr lang="ru-RU" dirty="0"/>
          </a:p>
        </p:txBody>
      </p:sp>
      <p:pic>
        <p:nvPicPr>
          <p:cNvPr id="3" name="Рисунок 2" descr="http://old.unesco.kz/heritagenet/kz/content/information/ris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857364"/>
            <a:ext cx="8143931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ИММИГРАЦИЯ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6" y="1857364"/>
          <a:ext cx="8501124" cy="4643470"/>
        </p:xfrm>
        <a:graphic>
          <a:graphicData uri="http://schemas.openxmlformats.org/drawingml/2006/table">
            <a:tbl>
              <a:tblPr/>
              <a:tblGrid>
                <a:gridCol w="1416854"/>
                <a:gridCol w="1416854"/>
                <a:gridCol w="1416854"/>
                <a:gridCol w="1416854"/>
                <a:gridCol w="1416854"/>
                <a:gridCol w="1416854"/>
              </a:tblGrid>
              <a:tr h="8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1995 г.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1996 г.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1997 г.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1998 г.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1999 г.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80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стран СНГ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68 022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51 236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35 530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38 340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33 785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80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стран вне СНГ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3 115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2 638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2 537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2 284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1 640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71 137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53 874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38 067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40 624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35 425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Соотношение населения в 1989 году млн. чел.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3405924141"/>
              </p:ext>
            </p:extLst>
          </p:nvPr>
        </p:nvGraphicFramePr>
        <p:xfrm>
          <a:off x="0" y="1196752"/>
          <a:ext cx="914400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78519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3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Изменение численности </a:t>
            </a:r>
            <a:r>
              <a:rPr lang="ru-RU" dirty="0"/>
              <a:t>н</a:t>
            </a:r>
            <a:r>
              <a:rPr lang="ru-RU" dirty="0" smtClean="0"/>
              <a:t>аселения по регионам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1235733029"/>
              </p:ext>
            </p:extLst>
          </p:nvPr>
        </p:nvGraphicFramePr>
        <p:xfrm>
          <a:off x="0" y="1340768"/>
          <a:ext cx="914400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>
            <a:off x="1475656" y="2060848"/>
            <a:ext cx="86409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211960" y="2060848"/>
            <a:ext cx="93610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6156176" y="1772816"/>
            <a:ext cx="108012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53285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Изменения в этнической структуре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1632402837"/>
              </p:ext>
            </p:extLst>
          </p:nvPr>
        </p:nvGraphicFramePr>
        <p:xfrm>
          <a:off x="0" y="1340768"/>
          <a:ext cx="914400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05116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Изменения в этнической структуре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1936421832"/>
              </p:ext>
            </p:extLst>
          </p:nvPr>
        </p:nvGraphicFramePr>
        <p:xfrm>
          <a:off x="0" y="1340768"/>
          <a:ext cx="914400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98189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5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Соотношение состава населения по этносам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632776856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89069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5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Соотношение состава населения по этносам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4076529647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885664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Миграции населения</a:t>
            </a:r>
            <a:endParaRPr lang="ru-RU" dirty="0"/>
          </a:p>
        </p:txBody>
      </p:sp>
      <p:sp>
        <p:nvSpPr>
          <p:cNvPr id="3" name="AutoShape 2" descr="Картинки по запросу флаг ро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Картинки по запросу флаг росси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Картинки по запросу флаг росс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9467" y="1700808"/>
            <a:ext cx="3984377" cy="249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Картинки по запросу флаг германи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00807"/>
            <a:ext cx="4394532" cy="249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71600" y="472514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 90 %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8247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миграции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экономические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Спад экономики</a:t>
            </a:r>
          </a:p>
          <a:p>
            <a:r>
              <a:rPr lang="ru-RU" dirty="0" smtClean="0"/>
              <a:t>Закрытие предприятий</a:t>
            </a:r>
          </a:p>
          <a:p>
            <a:r>
              <a:rPr lang="ru-RU" dirty="0" smtClean="0"/>
              <a:t>Закрытие военных объектов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Социально-культурные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Распад СССР</a:t>
            </a:r>
          </a:p>
          <a:p>
            <a:r>
              <a:rPr lang="ru-RU" dirty="0" smtClean="0"/>
              <a:t>Неуверенность в завтрашнем дне</a:t>
            </a:r>
          </a:p>
          <a:p>
            <a:r>
              <a:rPr lang="ru-RU" dirty="0" smtClean="0"/>
              <a:t>Разрыв культурных связей</a:t>
            </a:r>
          </a:p>
          <a:p>
            <a:r>
              <a:rPr lang="ru-RU" dirty="0" smtClean="0"/>
              <a:t>Возвращение на историческую родину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64190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287</Words>
  <Application>Microsoft Office PowerPoint</Application>
  <PresentationFormat>Экран (4:3)</PresentationFormat>
  <Paragraphs>120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Демографические процессы и межнациональное согласие</vt:lpstr>
      <vt:lpstr>Соотношение населения в 1989 году млн. чел.</vt:lpstr>
      <vt:lpstr>Изменение численности населения по регионам</vt:lpstr>
      <vt:lpstr>Изменения в этнической структуре</vt:lpstr>
      <vt:lpstr>Изменения в этнической структуре</vt:lpstr>
      <vt:lpstr>Соотношение состава населения по этносам</vt:lpstr>
      <vt:lpstr>Соотношение состава населения по этносам</vt:lpstr>
      <vt:lpstr>Миграции населения</vt:lpstr>
      <vt:lpstr>Причины миграции</vt:lpstr>
      <vt:lpstr>Последствия миграции</vt:lpstr>
      <vt:lpstr>Адаптация населения </vt:lpstr>
      <vt:lpstr>Изменения ВВП 1990-2000</vt:lpstr>
      <vt:lpstr>Распределение занятых и безработных (тыс.)</vt:lpstr>
      <vt:lpstr>Сокращение безработицы (тыс.)</vt:lpstr>
      <vt:lpstr>Динамика изменений прожиточного минимума</vt:lpstr>
      <vt:lpstr>ШКАЛА ИЧР СТРАН СНГ 1991-1998</vt:lpstr>
      <vt:lpstr>ИММИГРАЦИЯ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Демографические процессы и межнациональное согласие</dc:title>
  <dc:creator>user</dc:creator>
  <cp:lastModifiedBy>Аманжан Тельманович</cp:lastModifiedBy>
  <cp:revision>9</cp:revision>
  <dcterms:created xsi:type="dcterms:W3CDTF">2016-11-29T14:17:45Z</dcterms:created>
  <dcterms:modified xsi:type="dcterms:W3CDTF">2016-11-30T02:33:37Z</dcterms:modified>
</cp:coreProperties>
</file>