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33"/>
  </p:notesMasterIdLst>
  <p:sldIdLst>
    <p:sldId id="298" r:id="rId2"/>
    <p:sldId id="257" r:id="rId3"/>
    <p:sldId id="417" r:id="rId4"/>
    <p:sldId id="418" r:id="rId5"/>
    <p:sldId id="419" r:id="rId6"/>
    <p:sldId id="420" r:id="rId7"/>
    <p:sldId id="421" r:id="rId8"/>
    <p:sldId id="422" r:id="rId9"/>
    <p:sldId id="423" r:id="rId10"/>
    <p:sldId id="424" r:id="rId11"/>
    <p:sldId id="425" r:id="rId12"/>
    <p:sldId id="426" r:id="rId13"/>
    <p:sldId id="427" r:id="rId14"/>
    <p:sldId id="428" r:id="rId15"/>
    <p:sldId id="429" r:id="rId16"/>
    <p:sldId id="430" r:id="rId17"/>
    <p:sldId id="388" r:id="rId18"/>
    <p:sldId id="389" r:id="rId19"/>
    <p:sldId id="390" r:id="rId20"/>
    <p:sldId id="391" r:id="rId21"/>
    <p:sldId id="392" r:id="rId22"/>
    <p:sldId id="393" r:id="rId23"/>
    <p:sldId id="394" r:id="rId24"/>
    <p:sldId id="395" r:id="rId25"/>
    <p:sldId id="396" r:id="rId26"/>
    <p:sldId id="397" r:id="rId27"/>
    <p:sldId id="398" r:id="rId28"/>
    <p:sldId id="399" r:id="rId29"/>
    <p:sldId id="400" r:id="rId30"/>
    <p:sldId id="401" r:id="rId31"/>
    <p:sldId id="402" r:id="rId3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45" autoAdjust="0"/>
  </p:normalViewPr>
  <p:slideViewPr>
    <p:cSldViewPr>
      <p:cViewPr varScale="1">
        <p:scale>
          <a:sx n="110" d="100"/>
          <a:sy n="110"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50" d="100"/>
          <a:sy n="50" d="100"/>
        </p:scale>
        <p:origin x="-118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532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32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532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9BEBA965-604B-439A-802B-9D49516A4AB6}" type="slidenum">
              <a:rPr lang="en-US" altLang="en-US"/>
              <a:pPr>
                <a:defRPr/>
              </a:pPr>
              <a:t>‹#›</a:t>
            </a:fld>
            <a:endParaRPr lang="en-US" altLang="en-US"/>
          </a:p>
        </p:txBody>
      </p:sp>
    </p:spTree>
    <p:extLst>
      <p:ext uri="{BB962C8B-B14F-4D97-AF65-F5344CB8AC3E}">
        <p14:creationId xmlns:p14="http://schemas.microsoft.com/office/powerpoint/2010/main" val="41325812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1420CDE-4444-40CE-B5B1-EBE880C80A72}" type="slidenum">
              <a:rPr lang="en-US" altLang="en-US" sz="1200">
                <a:latin typeface="Times New Roman" panose="02020603050405020304" pitchFamily="18" charset="0"/>
              </a:rPr>
              <a:pPr/>
              <a:t>2</a:t>
            </a:fld>
            <a:endParaRPr lang="en-US" altLang="en-US" sz="1200">
              <a:latin typeface="Times New Roman" panose="02020603050405020304" pitchFamily="18" charset="0"/>
            </a:endParaRPr>
          </a:p>
        </p:txBody>
      </p:sp>
      <p:sp>
        <p:nvSpPr>
          <p:cNvPr id="6147" name="Rectangle 1026"/>
          <p:cNvSpPr>
            <a:spLocks noGrp="1" noRot="1" noChangeAspect="1" noChangeArrowheads="1" noTextEdit="1"/>
          </p:cNvSpPr>
          <p:nvPr>
            <p:ph type="sldImg"/>
          </p:nvPr>
        </p:nvSpPr>
        <p:spPr>
          <a:ln/>
        </p:spPr>
      </p:sp>
      <p:sp>
        <p:nvSpPr>
          <p:cNvPr id="614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1732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C49EE5D-A78F-4EDD-9EEE-C02A9F5C8AB2}" type="slidenum">
              <a:rPr lang="en-US" altLang="en-US" sz="1200">
                <a:latin typeface="Times New Roman" panose="02020603050405020304" pitchFamily="18" charset="0"/>
              </a:rPr>
              <a:pPr/>
              <a:t>11</a:t>
            </a:fld>
            <a:endParaRPr lang="en-US" altLang="en-US" sz="1200">
              <a:latin typeface="Times New Roman" panose="02020603050405020304" pitchFamily="18" charset="0"/>
            </a:endParaRPr>
          </a:p>
        </p:txBody>
      </p:sp>
      <p:sp>
        <p:nvSpPr>
          <p:cNvPr id="24579" name="Rectangle 1026"/>
          <p:cNvSpPr>
            <a:spLocks noGrp="1" noRot="1" noChangeAspect="1" noChangeArrowheads="1" noTextEdit="1"/>
          </p:cNvSpPr>
          <p:nvPr>
            <p:ph type="sldImg"/>
          </p:nvPr>
        </p:nvSpPr>
        <p:spPr>
          <a:ln/>
        </p:spPr>
      </p:sp>
      <p:sp>
        <p:nvSpPr>
          <p:cNvPr id="2458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915475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BFD5B00F-6C1B-4765-80D5-596133E90BB5}" type="slidenum">
              <a:rPr lang="en-US" altLang="en-US" sz="1200">
                <a:latin typeface="Times New Roman" panose="02020603050405020304" pitchFamily="18" charset="0"/>
              </a:rPr>
              <a:pPr/>
              <a:t>12</a:t>
            </a:fld>
            <a:endParaRPr lang="en-US" altLang="en-US" sz="1200">
              <a:latin typeface="Times New Roman" panose="02020603050405020304" pitchFamily="18" charset="0"/>
            </a:endParaRPr>
          </a:p>
        </p:txBody>
      </p:sp>
      <p:sp>
        <p:nvSpPr>
          <p:cNvPr id="26627" name="Rectangle 1026"/>
          <p:cNvSpPr>
            <a:spLocks noGrp="1" noRot="1" noChangeAspect="1" noChangeArrowheads="1" noTextEdit="1"/>
          </p:cNvSpPr>
          <p:nvPr>
            <p:ph type="sldImg"/>
          </p:nvPr>
        </p:nvSpPr>
        <p:spPr>
          <a:ln/>
        </p:spPr>
      </p:sp>
      <p:sp>
        <p:nvSpPr>
          <p:cNvPr id="2662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7976868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9D3484D-2DD6-4E86-92EC-F482E5B65342}" type="slidenum">
              <a:rPr lang="en-US" altLang="en-US" sz="1200">
                <a:latin typeface="Times New Roman" panose="02020603050405020304" pitchFamily="18" charset="0"/>
              </a:rPr>
              <a:pPr/>
              <a:t>13</a:t>
            </a:fld>
            <a:endParaRPr lang="en-US" altLang="en-US" sz="1200">
              <a:latin typeface="Times New Roman" panose="02020603050405020304" pitchFamily="18" charset="0"/>
            </a:endParaRPr>
          </a:p>
        </p:txBody>
      </p:sp>
      <p:sp>
        <p:nvSpPr>
          <p:cNvPr id="28675" name="Rectangle 1026"/>
          <p:cNvSpPr>
            <a:spLocks noGrp="1" noRot="1" noChangeAspect="1" noChangeArrowheads="1" noTextEdit="1"/>
          </p:cNvSpPr>
          <p:nvPr>
            <p:ph type="sldImg"/>
          </p:nvPr>
        </p:nvSpPr>
        <p:spPr>
          <a:ln/>
        </p:spPr>
      </p:sp>
      <p:sp>
        <p:nvSpPr>
          <p:cNvPr id="2867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9949306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96A7DDE3-71B3-4FAF-8314-50CF12C3B33A}" type="slidenum">
              <a:rPr lang="en-US" altLang="en-US" sz="1200">
                <a:latin typeface="Times New Roman" panose="02020603050405020304" pitchFamily="18" charset="0"/>
              </a:rPr>
              <a:pPr/>
              <a:t>14</a:t>
            </a:fld>
            <a:endParaRPr lang="en-US" altLang="en-US" sz="1200">
              <a:latin typeface="Times New Roman" panose="02020603050405020304" pitchFamily="18" charset="0"/>
            </a:endParaRPr>
          </a:p>
        </p:txBody>
      </p:sp>
      <p:sp>
        <p:nvSpPr>
          <p:cNvPr id="30723" name="Rectangle 1026"/>
          <p:cNvSpPr>
            <a:spLocks noGrp="1" noRot="1" noChangeAspect="1" noChangeArrowheads="1" noTextEdit="1"/>
          </p:cNvSpPr>
          <p:nvPr>
            <p:ph type="sldImg"/>
          </p:nvPr>
        </p:nvSpPr>
        <p:spPr>
          <a:ln/>
        </p:spPr>
      </p:sp>
      <p:sp>
        <p:nvSpPr>
          <p:cNvPr id="3072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819776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63F1782-7DD4-49F3-8897-3A652BD6FFE9}" type="slidenum">
              <a:rPr lang="en-US" altLang="en-US" sz="1200">
                <a:latin typeface="Times New Roman" panose="02020603050405020304" pitchFamily="18" charset="0"/>
              </a:rPr>
              <a:pPr/>
              <a:t>15</a:t>
            </a:fld>
            <a:endParaRPr lang="en-US" altLang="en-US" sz="1200">
              <a:latin typeface="Times New Roman" panose="02020603050405020304" pitchFamily="18"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194614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45E1258-1A2C-4EB9-8D12-E6C7D152EB72}" type="slidenum">
              <a:rPr lang="en-US" altLang="en-US" sz="1200">
                <a:latin typeface="Times New Roman" panose="02020603050405020304" pitchFamily="18" charset="0"/>
              </a:rPr>
              <a:pPr/>
              <a:t>16</a:t>
            </a:fld>
            <a:endParaRPr lang="en-US" altLang="en-US" sz="1200">
              <a:latin typeface="Times New Roman" panose="02020603050405020304" pitchFamily="18" charset="0"/>
            </a:endParaRPr>
          </a:p>
        </p:txBody>
      </p:sp>
      <p:sp>
        <p:nvSpPr>
          <p:cNvPr id="34819" name="Rectangle 1026"/>
          <p:cNvSpPr>
            <a:spLocks noGrp="1" noRot="1" noChangeAspect="1" noChangeArrowheads="1" noTextEdit="1"/>
          </p:cNvSpPr>
          <p:nvPr>
            <p:ph type="sldImg"/>
          </p:nvPr>
        </p:nvSpPr>
        <p:spPr>
          <a:ln/>
        </p:spPr>
      </p:sp>
      <p:sp>
        <p:nvSpPr>
          <p:cNvPr id="3482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9582540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BBAB1A90-8C8A-4013-97E6-ADBAA7EEEF59}" type="slidenum">
              <a:rPr lang="en-US" altLang="en-US" sz="1200">
                <a:latin typeface="Times New Roman" panose="02020603050405020304" pitchFamily="18" charset="0"/>
              </a:rPr>
              <a:pPr/>
              <a:t>17</a:t>
            </a:fld>
            <a:endParaRPr lang="en-US" altLang="en-US" sz="1200">
              <a:latin typeface="Times New Roman" panose="02020603050405020304" pitchFamily="18" charset="0"/>
            </a:endParaRPr>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0442431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A2499C8-06C2-4A4E-9318-76C32EEC07E3}" type="slidenum">
              <a:rPr lang="en-US" altLang="en-US" sz="1200">
                <a:latin typeface="Times New Roman" panose="02020603050405020304" pitchFamily="18" charset="0"/>
              </a:rPr>
              <a:pPr/>
              <a:t>18</a:t>
            </a:fld>
            <a:endParaRPr lang="en-US" altLang="en-US" sz="1200">
              <a:latin typeface="Times New Roman" panose="02020603050405020304" pitchFamily="18" charset="0"/>
            </a:endParaRPr>
          </a:p>
        </p:txBody>
      </p:sp>
      <p:sp>
        <p:nvSpPr>
          <p:cNvPr id="38915" name="Rectangle 1026"/>
          <p:cNvSpPr>
            <a:spLocks noGrp="1" noRot="1" noChangeAspect="1" noChangeArrowheads="1" noTextEdit="1"/>
          </p:cNvSpPr>
          <p:nvPr>
            <p:ph type="sldImg"/>
          </p:nvPr>
        </p:nvSpPr>
        <p:spPr>
          <a:ln/>
        </p:spPr>
      </p:sp>
      <p:sp>
        <p:nvSpPr>
          <p:cNvPr id="3891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5497987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F258209-25B5-413E-99E1-8466917C7E42}" type="slidenum">
              <a:rPr lang="en-US" altLang="en-US" sz="1200">
                <a:latin typeface="Times New Roman" panose="02020603050405020304" pitchFamily="18" charset="0"/>
              </a:rPr>
              <a:pPr/>
              <a:t>19</a:t>
            </a:fld>
            <a:endParaRPr lang="en-US" altLang="en-US" sz="1200">
              <a:latin typeface="Times New Roman" panose="02020603050405020304" pitchFamily="18" charset="0"/>
            </a:endParaRPr>
          </a:p>
        </p:txBody>
      </p:sp>
      <p:sp>
        <p:nvSpPr>
          <p:cNvPr id="40963" name="Rectangle 1026"/>
          <p:cNvSpPr>
            <a:spLocks noGrp="1" noRot="1" noChangeAspect="1" noChangeArrowheads="1" noTextEdit="1"/>
          </p:cNvSpPr>
          <p:nvPr>
            <p:ph type="sldImg"/>
          </p:nvPr>
        </p:nvSpPr>
        <p:spPr>
          <a:ln/>
        </p:spPr>
      </p:sp>
      <p:sp>
        <p:nvSpPr>
          <p:cNvPr id="4096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3932660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0311771A-4E26-46BB-8FFD-35134DCA0B21}" type="slidenum">
              <a:rPr lang="en-US" altLang="en-US" sz="1200">
                <a:latin typeface="Times New Roman" panose="02020603050405020304" pitchFamily="18" charset="0"/>
              </a:rPr>
              <a:pPr/>
              <a:t>20</a:t>
            </a:fld>
            <a:endParaRPr lang="en-US" altLang="en-US" sz="1200">
              <a:latin typeface="Times New Roman" panose="02020603050405020304" pitchFamily="18" charset="0"/>
            </a:endParaRPr>
          </a:p>
        </p:txBody>
      </p:sp>
      <p:sp>
        <p:nvSpPr>
          <p:cNvPr id="43011" name="Rectangle 1026"/>
          <p:cNvSpPr>
            <a:spLocks noGrp="1" noRot="1" noChangeAspect="1" noChangeArrowheads="1" noTextEdit="1"/>
          </p:cNvSpPr>
          <p:nvPr>
            <p:ph type="sldImg"/>
          </p:nvPr>
        </p:nvSpPr>
        <p:spPr>
          <a:ln/>
        </p:spPr>
      </p:sp>
      <p:sp>
        <p:nvSpPr>
          <p:cNvPr id="4301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65138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AF26A925-9793-4FDC-A980-84912EDB0F5C}" type="slidenum">
              <a:rPr lang="en-US" altLang="en-US" sz="1200">
                <a:latin typeface="Times New Roman" panose="02020603050405020304" pitchFamily="18" charset="0"/>
              </a:rPr>
              <a:pPr/>
              <a:t>3</a:t>
            </a:fld>
            <a:endParaRPr lang="en-US" altLang="en-US" sz="1200">
              <a:latin typeface="Times New Roman" panose="02020603050405020304" pitchFamily="18" charset="0"/>
            </a:endParaRPr>
          </a:p>
        </p:txBody>
      </p:sp>
      <p:sp>
        <p:nvSpPr>
          <p:cNvPr id="8195" name="Rectangle 1026"/>
          <p:cNvSpPr>
            <a:spLocks noGrp="1" noRot="1" noChangeAspect="1" noChangeArrowheads="1" noTextEdit="1"/>
          </p:cNvSpPr>
          <p:nvPr>
            <p:ph type="sldImg"/>
          </p:nvPr>
        </p:nvSpPr>
        <p:spPr>
          <a:ln/>
        </p:spPr>
      </p:sp>
      <p:sp>
        <p:nvSpPr>
          <p:cNvPr id="819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3603491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EB807DA-6FE4-44C0-AC4A-9439347D7A4D}" type="slidenum">
              <a:rPr lang="en-US" altLang="en-US" sz="1200">
                <a:latin typeface="Times New Roman" panose="02020603050405020304" pitchFamily="18" charset="0"/>
              </a:rPr>
              <a:pPr/>
              <a:t>21</a:t>
            </a:fld>
            <a:endParaRPr lang="en-US" altLang="en-US" sz="1200">
              <a:latin typeface="Times New Roman" panose="02020603050405020304" pitchFamily="18" charset="0"/>
            </a:endParaRPr>
          </a:p>
        </p:txBody>
      </p:sp>
      <p:sp>
        <p:nvSpPr>
          <p:cNvPr id="45059" name="Rectangle 1026"/>
          <p:cNvSpPr>
            <a:spLocks noGrp="1" noRot="1" noChangeAspect="1" noChangeArrowheads="1" noTextEdit="1"/>
          </p:cNvSpPr>
          <p:nvPr>
            <p:ph type="sldImg"/>
          </p:nvPr>
        </p:nvSpPr>
        <p:spPr>
          <a:ln/>
        </p:spPr>
      </p:sp>
      <p:sp>
        <p:nvSpPr>
          <p:cNvPr id="4506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9481981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34C6E183-3CDA-44F9-9478-23CE643729AF}" type="slidenum">
              <a:rPr lang="en-US" altLang="en-US" sz="1200">
                <a:latin typeface="Times New Roman" panose="02020603050405020304" pitchFamily="18" charset="0"/>
              </a:rPr>
              <a:pPr/>
              <a:t>22</a:t>
            </a:fld>
            <a:endParaRPr lang="en-US" altLang="en-US" sz="1200">
              <a:latin typeface="Times New Roman" panose="02020603050405020304" pitchFamily="18" charset="0"/>
            </a:endParaRPr>
          </a:p>
        </p:txBody>
      </p:sp>
      <p:sp>
        <p:nvSpPr>
          <p:cNvPr id="47107" name="Rectangle 1026"/>
          <p:cNvSpPr>
            <a:spLocks noGrp="1" noRot="1" noChangeAspect="1" noChangeArrowheads="1" noTextEdit="1"/>
          </p:cNvSpPr>
          <p:nvPr>
            <p:ph type="sldImg"/>
          </p:nvPr>
        </p:nvSpPr>
        <p:spPr>
          <a:ln/>
        </p:spPr>
      </p:sp>
      <p:sp>
        <p:nvSpPr>
          <p:cNvPr id="4710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3202321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AD343E64-29DD-4CDA-B3D7-44B83099141D}" type="slidenum">
              <a:rPr lang="en-US" altLang="en-US" sz="1200">
                <a:latin typeface="Times New Roman" panose="02020603050405020304" pitchFamily="18" charset="0"/>
              </a:rPr>
              <a:pPr/>
              <a:t>23</a:t>
            </a:fld>
            <a:endParaRPr lang="en-US" altLang="en-US" sz="1200">
              <a:latin typeface="Times New Roman" panose="02020603050405020304" pitchFamily="18" charset="0"/>
            </a:endParaRPr>
          </a:p>
        </p:txBody>
      </p:sp>
      <p:sp>
        <p:nvSpPr>
          <p:cNvPr id="49155" name="Rectangle 1026"/>
          <p:cNvSpPr>
            <a:spLocks noGrp="1" noRot="1" noChangeAspect="1" noChangeArrowheads="1" noTextEdit="1"/>
          </p:cNvSpPr>
          <p:nvPr>
            <p:ph type="sldImg"/>
          </p:nvPr>
        </p:nvSpPr>
        <p:spPr>
          <a:ln/>
        </p:spPr>
      </p:sp>
      <p:sp>
        <p:nvSpPr>
          <p:cNvPr id="4915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3789037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FBF9F77F-D849-406C-A272-087A6039E177}" type="slidenum">
              <a:rPr lang="en-US" altLang="en-US" sz="1200">
                <a:latin typeface="Times New Roman" panose="02020603050405020304" pitchFamily="18" charset="0"/>
              </a:rPr>
              <a:pPr/>
              <a:t>24</a:t>
            </a:fld>
            <a:endParaRPr lang="en-US" altLang="en-US" sz="1200">
              <a:latin typeface="Times New Roman" panose="02020603050405020304" pitchFamily="18" charset="0"/>
            </a:endParaRPr>
          </a:p>
        </p:txBody>
      </p:sp>
      <p:sp>
        <p:nvSpPr>
          <p:cNvPr id="51203" name="Rectangle 1026"/>
          <p:cNvSpPr>
            <a:spLocks noGrp="1" noRot="1" noChangeAspect="1" noChangeArrowheads="1" noTextEdit="1"/>
          </p:cNvSpPr>
          <p:nvPr>
            <p:ph type="sldImg"/>
          </p:nvPr>
        </p:nvSpPr>
        <p:spPr>
          <a:ln/>
        </p:spPr>
      </p:sp>
      <p:sp>
        <p:nvSpPr>
          <p:cNvPr id="5120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12918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36EA02C-736A-4C48-9C68-3D1513F08B0C}" type="slidenum">
              <a:rPr lang="en-US" altLang="en-US" sz="1200">
                <a:latin typeface="Times New Roman" panose="02020603050405020304" pitchFamily="18" charset="0"/>
              </a:rPr>
              <a:pPr/>
              <a:t>25</a:t>
            </a:fld>
            <a:endParaRPr lang="en-US" altLang="en-US" sz="1200">
              <a:latin typeface="Times New Roman" panose="02020603050405020304" pitchFamily="18" charset="0"/>
            </a:endParaRPr>
          </a:p>
        </p:txBody>
      </p:sp>
      <p:sp>
        <p:nvSpPr>
          <p:cNvPr id="53251" name="Rectangle 1026"/>
          <p:cNvSpPr>
            <a:spLocks noGrp="1" noRot="1" noChangeAspect="1" noChangeArrowheads="1" noTextEdit="1"/>
          </p:cNvSpPr>
          <p:nvPr>
            <p:ph type="sldImg"/>
          </p:nvPr>
        </p:nvSpPr>
        <p:spPr>
          <a:ln/>
        </p:spPr>
      </p:sp>
      <p:sp>
        <p:nvSpPr>
          <p:cNvPr id="5325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6657219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E80562D1-CBBD-4233-9BA7-77B6F15892CF}" type="slidenum">
              <a:rPr lang="en-US" altLang="en-US" sz="1200">
                <a:latin typeface="Times New Roman" panose="02020603050405020304" pitchFamily="18" charset="0"/>
              </a:rPr>
              <a:pPr/>
              <a:t>26</a:t>
            </a:fld>
            <a:endParaRPr lang="en-US" altLang="en-US" sz="1200">
              <a:latin typeface="Times New Roman" panose="02020603050405020304" pitchFamily="18" charset="0"/>
            </a:endParaRPr>
          </a:p>
        </p:txBody>
      </p:sp>
      <p:sp>
        <p:nvSpPr>
          <p:cNvPr id="55299" name="Rectangle 1026"/>
          <p:cNvSpPr>
            <a:spLocks noGrp="1" noRot="1" noChangeAspect="1" noChangeArrowheads="1" noTextEdit="1"/>
          </p:cNvSpPr>
          <p:nvPr>
            <p:ph type="sldImg"/>
          </p:nvPr>
        </p:nvSpPr>
        <p:spPr>
          <a:ln/>
        </p:spPr>
      </p:sp>
      <p:sp>
        <p:nvSpPr>
          <p:cNvPr id="5530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31072102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67D389A-BB27-4FB9-AB5F-EF6A9EF224B4}" type="slidenum">
              <a:rPr lang="en-US" altLang="en-US" sz="1200">
                <a:latin typeface="Times New Roman" panose="02020603050405020304" pitchFamily="18" charset="0"/>
              </a:rPr>
              <a:pPr/>
              <a:t>27</a:t>
            </a:fld>
            <a:endParaRPr lang="en-US" altLang="en-US" sz="1200">
              <a:latin typeface="Times New Roman" panose="02020603050405020304" pitchFamily="18" charset="0"/>
            </a:endParaRPr>
          </a:p>
        </p:txBody>
      </p:sp>
      <p:sp>
        <p:nvSpPr>
          <p:cNvPr id="57347" name="Rectangle 1026"/>
          <p:cNvSpPr>
            <a:spLocks noGrp="1" noRot="1" noChangeAspect="1" noChangeArrowheads="1" noTextEdit="1"/>
          </p:cNvSpPr>
          <p:nvPr>
            <p:ph type="sldImg"/>
          </p:nvPr>
        </p:nvSpPr>
        <p:spPr>
          <a:ln/>
        </p:spPr>
      </p:sp>
      <p:sp>
        <p:nvSpPr>
          <p:cNvPr id="5734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1121164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869B91E5-22F2-4308-A3C2-90BDF586E7FD}" type="slidenum">
              <a:rPr lang="en-US" altLang="en-US" sz="1200">
                <a:latin typeface="Times New Roman" panose="02020603050405020304" pitchFamily="18" charset="0"/>
              </a:rPr>
              <a:pPr/>
              <a:t>28</a:t>
            </a:fld>
            <a:endParaRPr lang="en-US" altLang="en-US" sz="1200">
              <a:latin typeface="Times New Roman" panose="02020603050405020304" pitchFamily="18" charset="0"/>
            </a:endParaRPr>
          </a:p>
        </p:txBody>
      </p:sp>
      <p:sp>
        <p:nvSpPr>
          <p:cNvPr id="59395" name="Rectangle 1026"/>
          <p:cNvSpPr>
            <a:spLocks noGrp="1" noRot="1" noChangeAspect="1" noChangeArrowheads="1" noTextEdit="1"/>
          </p:cNvSpPr>
          <p:nvPr>
            <p:ph type="sldImg"/>
          </p:nvPr>
        </p:nvSpPr>
        <p:spPr>
          <a:ln/>
        </p:spPr>
      </p:sp>
      <p:sp>
        <p:nvSpPr>
          <p:cNvPr id="5939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1403246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FA0D601-8EBE-4CDC-8352-1EEC13CC1D27}" type="slidenum">
              <a:rPr lang="en-US" altLang="en-US" sz="1200">
                <a:latin typeface="Times New Roman" panose="02020603050405020304" pitchFamily="18" charset="0"/>
              </a:rPr>
              <a:pPr/>
              <a:t>29</a:t>
            </a:fld>
            <a:endParaRPr lang="en-US" altLang="en-US" sz="1200">
              <a:latin typeface="Times New Roman" panose="02020603050405020304" pitchFamily="18" charset="0"/>
            </a:endParaRPr>
          </a:p>
        </p:txBody>
      </p:sp>
      <p:sp>
        <p:nvSpPr>
          <p:cNvPr id="61443" name="Rectangle 1026"/>
          <p:cNvSpPr>
            <a:spLocks noGrp="1" noRot="1" noChangeAspect="1" noChangeArrowheads="1" noTextEdit="1"/>
          </p:cNvSpPr>
          <p:nvPr>
            <p:ph type="sldImg"/>
          </p:nvPr>
        </p:nvSpPr>
        <p:spPr>
          <a:ln/>
        </p:spPr>
      </p:sp>
      <p:sp>
        <p:nvSpPr>
          <p:cNvPr id="6144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7966451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CE3BED3-463A-4543-9A85-810981ECEF9A}" type="slidenum">
              <a:rPr lang="en-US" altLang="en-US" sz="1200">
                <a:latin typeface="Times New Roman" panose="02020603050405020304" pitchFamily="18" charset="0"/>
              </a:rPr>
              <a:pPr/>
              <a:t>30</a:t>
            </a:fld>
            <a:endParaRPr lang="en-US" altLang="en-US" sz="1200">
              <a:latin typeface="Times New Roman" panose="02020603050405020304" pitchFamily="18" charset="0"/>
            </a:endParaRPr>
          </a:p>
        </p:txBody>
      </p:sp>
      <p:sp>
        <p:nvSpPr>
          <p:cNvPr id="63491" name="Rectangle 1026"/>
          <p:cNvSpPr>
            <a:spLocks noGrp="1" noRot="1" noChangeAspect="1" noChangeArrowheads="1" noTextEdit="1"/>
          </p:cNvSpPr>
          <p:nvPr>
            <p:ph type="sldImg"/>
          </p:nvPr>
        </p:nvSpPr>
        <p:spPr>
          <a:ln/>
        </p:spPr>
      </p:sp>
      <p:sp>
        <p:nvSpPr>
          <p:cNvPr id="6349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452344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DA2E06C-B69E-4453-B2B4-08B3761AB91A}" type="slidenum">
              <a:rPr lang="en-US" altLang="en-US" sz="1200">
                <a:latin typeface="Times New Roman" panose="02020603050405020304" pitchFamily="18" charset="0"/>
              </a:rPr>
              <a:pPr/>
              <a:t>4</a:t>
            </a:fld>
            <a:endParaRPr lang="en-US" altLang="en-US" sz="1200">
              <a:latin typeface="Times New Roman" panose="02020603050405020304" pitchFamily="18" charset="0"/>
            </a:endParaRPr>
          </a:p>
        </p:txBody>
      </p:sp>
      <p:sp>
        <p:nvSpPr>
          <p:cNvPr id="10243" name="Rectangle 1026"/>
          <p:cNvSpPr>
            <a:spLocks noGrp="1" noRot="1" noChangeAspect="1" noChangeArrowheads="1" noTextEdit="1"/>
          </p:cNvSpPr>
          <p:nvPr>
            <p:ph type="sldImg"/>
          </p:nvPr>
        </p:nvSpPr>
        <p:spPr>
          <a:ln/>
        </p:spPr>
      </p:sp>
      <p:sp>
        <p:nvSpPr>
          <p:cNvPr id="1024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195029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565B29E2-F5A6-42C8-ABCE-900EC25E585C}" type="slidenum">
              <a:rPr lang="en-US" altLang="en-US" sz="1200">
                <a:latin typeface="Times New Roman" panose="02020603050405020304" pitchFamily="18" charset="0"/>
              </a:rPr>
              <a:pPr/>
              <a:t>31</a:t>
            </a:fld>
            <a:endParaRPr lang="en-US" altLang="en-US" sz="1200">
              <a:latin typeface="Times New Roman" panose="02020603050405020304" pitchFamily="18" charset="0"/>
            </a:endParaRPr>
          </a:p>
        </p:txBody>
      </p:sp>
      <p:sp>
        <p:nvSpPr>
          <p:cNvPr id="65539" name="Rectangle 1026"/>
          <p:cNvSpPr>
            <a:spLocks noGrp="1" noRot="1" noChangeAspect="1" noChangeArrowheads="1" noTextEdit="1"/>
          </p:cNvSpPr>
          <p:nvPr>
            <p:ph type="sldImg"/>
          </p:nvPr>
        </p:nvSpPr>
        <p:spPr>
          <a:ln/>
        </p:spPr>
      </p:sp>
      <p:sp>
        <p:nvSpPr>
          <p:cNvPr id="6554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622595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9884094-11A9-4D99-BBC2-895F162A0204}" type="slidenum">
              <a:rPr lang="en-US" altLang="en-US" sz="1200">
                <a:latin typeface="Times New Roman" panose="02020603050405020304" pitchFamily="18" charset="0"/>
              </a:rPr>
              <a:pPr/>
              <a:t>5</a:t>
            </a:fld>
            <a:endParaRPr lang="en-US" altLang="en-US" sz="1200">
              <a:latin typeface="Times New Roman" panose="02020603050405020304" pitchFamily="18" charset="0"/>
            </a:endParaRPr>
          </a:p>
        </p:txBody>
      </p:sp>
      <p:sp>
        <p:nvSpPr>
          <p:cNvPr id="12291" name="Rectangle 1026"/>
          <p:cNvSpPr>
            <a:spLocks noGrp="1" noRot="1" noChangeAspect="1" noChangeArrowheads="1" noTextEdit="1"/>
          </p:cNvSpPr>
          <p:nvPr>
            <p:ph type="sldImg"/>
          </p:nvPr>
        </p:nvSpPr>
        <p:spPr>
          <a:ln/>
        </p:spPr>
      </p:sp>
      <p:sp>
        <p:nvSpPr>
          <p:cNvPr id="1229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816266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E86B066C-C99F-4D6D-9768-C7A9922D26EE}" type="slidenum">
              <a:rPr lang="en-US" altLang="en-US" sz="1200">
                <a:latin typeface="Times New Roman" panose="02020603050405020304" pitchFamily="18" charset="0"/>
              </a:rPr>
              <a:pPr/>
              <a:t>6</a:t>
            </a:fld>
            <a:endParaRPr lang="en-US" altLang="en-US" sz="1200">
              <a:latin typeface="Times New Roman" panose="02020603050405020304" pitchFamily="18" charset="0"/>
            </a:endParaRPr>
          </a:p>
        </p:txBody>
      </p:sp>
      <p:sp>
        <p:nvSpPr>
          <p:cNvPr id="14339" name="Rectangle 1026"/>
          <p:cNvSpPr>
            <a:spLocks noGrp="1" noRot="1" noChangeAspect="1" noChangeArrowheads="1" noTextEdit="1"/>
          </p:cNvSpPr>
          <p:nvPr>
            <p:ph type="sldImg"/>
          </p:nvPr>
        </p:nvSpPr>
        <p:spPr>
          <a:ln/>
        </p:spPr>
      </p:sp>
      <p:sp>
        <p:nvSpPr>
          <p:cNvPr id="1434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2206980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F42071C8-339A-468E-9A45-CA83C2EFEE0B}" type="slidenum">
              <a:rPr lang="en-US" altLang="en-US" sz="1200">
                <a:latin typeface="Times New Roman" panose="02020603050405020304" pitchFamily="18" charset="0"/>
              </a:rPr>
              <a:pPr/>
              <a:t>7</a:t>
            </a:fld>
            <a:endParaRPr lang="en-US" altLang="en-US" sz="1200">
              <a:latin typeface="Times New Roman" panose="02020603050405020304" pitchFamily="18" charset="0"/>
            </a:endParaRPr>
          </a:p>
        </p:txBody>
      </p:sp>
      <p:sp>
        <p:nvSpPr>
          <p:cNvPr id="16387" name="Rectangle 1026"/>
          <p:cNvSpPr>
            <a:spLocks noGrp="1" noRot="1" noChangeAspect="1" noChangeArrowheads="1" noTextEdit="1"/>
          </p:cNvSpPr>
          <p:nvPr>
            <p:ph type="sldImg"/>
          </p:nvPr>
        </p:nvSpPr>
        <p:spPr>
          <a:ln/>
        </p:spPr>
      </p:sp>
      <p:sp>
        <p:nvSpPr>
          <p:cNvPr id="16388"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477050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1EF2397-6BE1-495D-9E7B-E67CA3241991}" type="slidenum">
              <a:rPr lang="en-US" altLang="en-US" sz="1200">
                <a:latin typeface="Times New Roman" panose="02020603050405020304" pitchFamily="18" charset="0"/>
              </a:rPr>
              <a:pPr/>
              <a:t>8</a:t>
            </a:fld>
            <a:endParaRPr lang="en-US" altLang="en-US" sz="1200">
              <a:latin typeface="Times New Roman" panose="02020603050405020304" pitchFamily="18" charset="0"/>
            </a:endParaRPr>
          </a:p>
        </p:txBody>
      </p:sp>
      <p:sp>
        <p:nvSpPr>
          <p:cNvPr id="18435" name="Rectangle 1026"/>
          <p:cNvSpPr>
            <a:spLocks noGrp="1" noRot="1" noChangeAspect="1" noChangeArrowheads="1" noTextEdit="1"/>
          </p:cNvSpPr>
          <p:nvPr>
            <p:ph type="sldImg"/>
          </p:nvPr>
        </p:nvSpPr>
        <p:spPr>
          <a:ln/>
        </p:spPr>
      </p:sp>
      <p:sp>
        <p:nvSpPr>
          <p:cNvPr id="18436"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439052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31541C5-F55E-4C79-967B-07E92F93A1B0}" type="slidenum">
              <a:rPr lang="en-US" altLang="en-US" sz="1200">
                <a:latin typeface="Times New Roman" panose="02020603050405020304" pitchFamily="18" charset="0"/>
              </a:rPr>
              <a:pPr/>
              <a:t>9</a:t>
            </a:fld>
            <a:endParaRPr lang="en-US" altLang="en-US" sz="1200">
              <a:latin typeface="Times New Roman" panose="02020603050405020304" pitchFamily="18" charset="0"/>
            </a:endParaRPr>
          </a:p>
        </p:txBody>
      </p:sp>
      <p:sp>
        <p:nvSpPr>
          <p:cNvPr id="20483" name="Rectangle 1026"/>
          <p:cNvSpPr>
            <a:spLocks noGrp="1" noRot="1" noChangeAspect="1" noChangeArrowheads="1" noTextEdit="1"/>
          </p:cNvSpPr>
          <p:nvPr>
            <p:ph type="sldImg"/>
          </p:nvPr>
        </p:nvSpPr>
        <p:spPr>
          <a:ln/>
        </p:spPr>
      </p:sp>
      <p:sp>
        <p:nvSpPr>
          <p:cNvPr id="2048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355806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C4BB97C-6610-451D-A46F-1F777A363436}" type="slidenum">
              <a:rPr lang="en-US" altLang="en-US" sz="1200">
                <a:latin typeface="Times New Roman" panose="02020603050405020304" pitchFamily="18" charset="0"/>
              </a:rPr>
              <a:pPr/>
              <a:t>10</a:t>
            </a:fld>
            <a:endParaRPr lang="en-US" altLang="en-US" sz="1200">
              <a:latin typeface="Times New Roman" panose="02020603050405020304" pitchFamily="18" charset="0"/>
            </a:endParaRPr>
          </a:p>
        </p:txBody>
      </p:sp>
      <p:sp>
        <p:nvSpPr>
          <p:cNvPr id="22531" name="Rectangle 1026"/>
          <p:cNvSpPr>
            <a:spLocks noGrp="1" noRot="1" noChangeAspect="1" noChangeArrowheads="1" noTextEdit="1"/>
          </p:cNvSpPr>
          <p:nvPr>
            <p:ph type="sldImg"/>
          </p:nvPr>
        </p:nvSpPr>
        <p:spPr>
          <a:ln/>
        </p:spPr>
      </p:sp>
      <p:sp>
        <p:nvSpPr>
          <p:cNvPr id="2253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0204921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77F"/>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800" y="6248400"/>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pPr>
            <a:r>
              <a:rPr lang="en-US" altLang="en-US" sz="900">
                <a:solidFill>
                  <a:srgbClr val="FAF199"/>
                </a:solidFill>
                <a:latin typeface="Arial" panose="020B0604020202020204" pitchFamily="34" charset="0"/>
              </a:rPr>
              <a:t>Copyright © 2009 Pearson Addison-Wesley. All rights reserved.</a:t>
            </a:r>
          </a:p>
        </p:txBody>
      </p:sp>
      <p:pic>
        <p:nvPicPr>
          <p:cNvPr id="5" name="Picture 3" descr="aw-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0"/>
            <a:ext cx="7524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TodaroCover-RGB06"/>
          <p:cNvPicPr>
            <a:picLocks noChangeAspect="1" noChangeArrowheads="1"/>
          </p:cNvPicPr>
          <p:nvPr/>
        </p:nvPicPr>
        <p:blipFill>
          <a:blip r:embed="rId3">
            <a:lum bright="-4000"/>
            <a:extLst>
              <a:ext uri="{28A0092B-C50C-407E-A947-70E740481C1C}">
                <a14:useLocalDpi xmlns:a14="http://schemas.microsoft.com/office/drawing/2010/main" val="0"/>
              </a:ext>
            </a:extLst>
          </a:blip>
          <a:srcRect/>
          <a:stretch>
            <a:fillRect/>
          </a:stretch>
        </p:blipFill>
        <p:spPr bwMode="auto">
          <a:xfrm>
            <a:off x="4148138" y="609600"/>
            <a:ext cx="4368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2757" name="Rectangle 5"/>
          <p:cNvSpPr>
            <a:spLocks noGrp="1" noChangeArrowheads="1"/>
          </p:cNvSpPr>
          <p:nvPr>
            <p:ph type="subTitle" sz="quarter" idx="1"/>
          </p:nvPr>
        </p:nvSpPr>
        <p:spPr>
          <a:xfrm>
            <a:off x="304800" y="1676400"/>
            <a:ext cx="3429000" cy="3124200"/>
          </a:xfrm>
        </p:spPr>
        <p:txBody>
          <a:bodyPr/>
          <a:lstStyle>
            <a:lvl1pPr marL="0" indent="0">
              <a:buFont typeface="Times"/>
              <a:buNone/>
              <a:defRPr>
                <a:solidFill>
                  <a:srgbClr val="C0D81B"/>
                </a:solidFill>
              </a:defRPr>
            </a:lvl1pPr>
          </a:lstStyle>
          <a:p>
            <a:r>
              <a:rPr lang="en-US"/>
              <a:t>Click to edit Master subtitle style</a:t>
            </a:r>
          </a:p>
        </p:txBody>
      </p:sp>
      <p:sp>
        <p:nvSpPr>
          <p:cNvPr id="202758" name="Rectangle 6"/>
          <p:cNvSpPr>
            <a:spLocks noGrp="1" noChangeArrowheads="1"/>
          </p:cNvSpPr>
          <p:nvPr>
            <p:ph type="ctrTitle" sz="quarter"/>
          </p:nvPr>
        </p:nvSpPr>
        <p:spPr>
          <a:xfrm>
            <a:off x="304800" y="206375"/>
            <a:ext cx="3429000" cy="1165225"/>
          </a:xfrm>
        </p:spPr>
        <p:txBody>
          <a:bodyPr/>
          <a:lstStyle>
            <a:lvl1pPr>
              <a:defRPr b="1">
                <a:solidFill>
                  <a:srgbClr val="C0D81B"/>
                </a:solidFill>
              </a:defRPr>
            </a:lvl1pPr>
          </a:lstStyle>
          <a:p>
            <a:r>
              <a:rPr lang="en-US"/>
              <a:t>Click to edit Master title style</a:t>
            </a:r>
          </a:p>
        </p:txBody>
      </p:sp>
    </p:spTree>
    <p:extLst>
      <p:ext uri="{BB962C8B-B14F-4D97-AF65-F5344CB8AC3E}">
        <p14:creationId xmlns:p14="http://schemas.microsoft.com/office/powerpoint/2010/main" val="2742914089"/>
      </p:ext>
    </p:extLst>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5-</a:t>
            </a:r>
            <a:fld id="{4B258276-5AE3-4958-9E06-4B2FB2CE8369}" type="slidenum">
              <a:rPr lang="en-US" altLang="en-US"/>
              <a:pPr>
                <a:defRPr/>
              </a:pPr>
              <a:t>‹#›</a:t>
            </a:fld>
            <a:endParaRPr lang="en-US" altLang="en-US"/>
          </a:p>
        </p:txBody>
      </p:sp>
    </p:spTree>
    <p:extLst>
      <p:ext uri="{BB962C8B-B14F-4D97-AF65-F5344CB8AC3E}">
        <p14:creationId xmlns:p14="http://schemas.microsoft.com/office/powerpoint/2010/main" val="1348585119"/>
      </p:ext>
    </p:extLst>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204788"/>
            <a:ext cx="2160587" cy="59674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475" y="204788"/>
            <a:ext cx="6332538" cy="59674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5-</a:t>
            </a:r>
            <a:fld id="{B4FB57E1-4451-404B-A491-93620D7D927F}" type="slidenum">
              <a:rPr lang="en-US" altLang="en-US"/>
              <a:pPr>
                <a:defRPr/>
              </a:pPr>
              <a:t>‹#›</a:t>
            </a:fld>
            <a:endParaRPr lang="en-US" altLang="en-US"/>
          </a:p>
        </p:txBody>
      </p:sp>
    </p:spTree>
    <p:extLst>
      <p:ext uri="{BB962C8B-B14F-4D97-AF65-F5344CB8AC3E}">
        <p14:creationId xmlns:p14="http://schemas.microsoft.com/office/powerpoint/2010/main" val="3860886668"/>
      </p:ext>
    </p:extLst>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5-</a:t>
            </a:r>
            <a:fld id="{2590DF27-8167-47A8-B184-EFEFBFF47F55}" type="slidenum">
              <a:rPr lang="en-US" altLang="en-US"/>
              <a:pPr>
                <a:defRPr/>
              </a:pPr>
              <a:t>‹#›</a:t>
            </a:fld>
            <a:endParaRPr lang="en-US" altLang="en-US"/>
          </a:p>
        </p:txBody>
      </p:sp>
    </p:spTree>
    <p:extLst>
      <p:ext uri="{BB962C8B-B14F-4D97-AF65-F5344CB8AC3E}">
        <p14:creationId xmlns:p14="http://schemas.microsoft.com/office/powerpoint/2010/main" val="17189085"/>
      </p:ext>
    </p:extLst>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pPr>
              <a:defRPr/>
            </a:pPr>
            <a:r>
              <a:rPr lang="en-US" altLang="en-US"/>
              <a:t>5-</a:t>
            </a:r>
            <a:fld id="{D6F20E24-24C9-4C38-8BAE-AF88E01B9D6A}" type="slidenum">
              <a:rPr lang="en-US" altLang="en-US"/>
              <a:pPr>
                <a:defRPr/>
              </a:pPr>
              <a:t>‹#›</a:t>
            </a:fld>
            <a:endParaRPr lang="en-US" altLang="en-US"/>
          </a:p>
        </p:txBody>
      </p:sp>
    </p:spTree>
    <p:extLst>
      <p:ext uri="{BB962C8B-B14F-4D97-AF65-F5344CB8AC3E}">
        <p14:creationId xmlns:p14="http://schemas.microsoft.com/office/powerpoint/2010/main" val="504146228"/>
      </p:ext>
    </p:extLst>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5-</a:t>
            </a:r>
            <a:fld id="{C7F398F4-1D83-43FC-9106-A894A7305F04}" type="slidenum">
              <a:rPr lang="en-US" altLang="en-US"/>
              <a:pPr>
                <a:defRPr/>
              </a:pPr>
              <a:t>‹#›</a:t>
            </a:fld>
            <a:endParaRPr lang="en-US" altLang="en-US"/>
          </a:p>
        </p:txBody>
      </p:sp>
    </p:spTree>
    <p:extLst>
      <p:ext uri="{BB962C8B-B14F-4D97-AF65-F5344CB8AC3E}">
        <p14:creationId xmlns:p14="http://schemas.microsoft.com/office/powerpoint/2010/main" val="3094900769"/>
      </p:ext>
    </p:extLst>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8" name="Rectangle 11"/>
          <p:cNvSpPr>
            <a:spLocks noGrp="1" noChangeArrowheads="1"/>
          </p:cNvSpPr>
          <p:nvPr>
            <p:ph type="sldNum" sz="quarter" idx="11"/>
          </p:nvPr>
        </p:nvSpPr>
        <p:spPr>
          <a:ln/>
        </p:spPr>
        <p:txBody>
          <a:bodyPr/>
          <a:lstStyle>
            <a:lvl1pPr>
              <a:defRPr/>
            </a:lvl1pPr>
          </a:lstStyle>
          <a:p>
            <a:pPr>
              <a:defRPr/>
            </a:pPr>
            <a:r>
              <a:rPr lang="en-US" altLang="en-US"/>
              <a:t>5-</a:t>
            </a:r>
            <a:fld id="{94F64837-48E3-45FF-92DC-216386E95023}" type="slidenum">
              <a:rPr lang="en-US" altLang="en-US"/>
              <a:pPr>
                <a:defRPr/>
              </a:pPr>
              <a:t>‹#›</a:t>
            </a:fld>
            <a:endParaRPr lang="en-US" altLang="en-US"/>
          </a:p>
        </p:txBody>
      </p:sp>
    </p:spTree>
    <p:extLst>
      <p:ext uri="{BB962C8B-B14F-4D97-AF65-F5344CB8AC3E}">
        <p14:creationId xmlns:p14="http://schemas.microsoft.com/office/powerpoint/2010/main" val="345032898"/>
      </p:ext>
    </p:extLst>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4" name="Rectangle 11"/>
          <p:cNvSpPr>
            <a:spLocks noGrp="1" noChangeArrowheads="1"/>
          </p:cNvSpPr>
          <p:nvPr>
            <p:ph type="sldNum" sz="quarter" idx="11"/>
          </p:nvPr>
        </p:nvSpPr>
        <p:spPr>
          <a:ln/>
        </p:spPr>
        <p:txBody>
          <a:bodyPr/>
          <a:lstStyle>
            <a:lvl1pPr>
              <a:defRPr/>
            </a:lvl1pPr>
          </a:lstStyle>
          <a:p>
            <a:pPr>
              <a:defRPr/>
            </a:pPr>
            <a:r>
              <a:rPr lang="en-US" altLang="en-US"/>
              <a:t>5-</a:t>
            </a:r>
            <a:fld id="{80B486EC-7594-490E-94B3-09A805C620D1}" type="slidenum">
              <a:rPr lang="en-US" altLang="en-US"/>
              <a:pPr>
                <a:defRPr/>
              </a:pPr>
              <a:t>‹#›</a:t>
            </a:fld>
            <a:endParaRPr lang="en-US" altLang="en-US"/>
          </a:p>
        </p:txBody>
      </p:sp>
    </p:spTree>
    <p:extLst>
      <p:ext uri="{BB962C8B-B14F-4D97-AF65-F5344CB8AC3E}">
        <p14:creationId xmlns:p14="http://schemas.microsoft.com/office/powerpoint/2010/main" val="1209716818"/>
      </p:ext>
    </p:extLst>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3" name="Rectangle 11"/>
          <p:cNvSpPr>
            <a:spLocks noGrp="1" noChangeArrowheads="1"/>
          </p:cNvSpPr>
          <p:nvPr>
            <p:ph type="sldNum" sz="quarter" idx="11"/>
          </p:nvPr>
        </p:nvSpPr>
        <p:spPr>
          <a:ln/>
        </p:spPr>
        <p:txBody>
          <a:bodyPr/>
          <a:lstStyle>
            <a:lvl1pPr>
              <a:defRPr/>
            </a:lvl1pPr>
          </a:lstStyle>
          <a:p>
            <a:pPr>
              <a:defRPr/>
            </a:pPr>
            <a:r>
              <a:rPr lang="en-US" altLang="en-US"/>
              <a:t>5-</a:t>
            </a:r>
            <a:fld id="{637E6747-C97F-4BA8-92DB-FA41A71B1C92}" type="slidenum">
              <a:rPr lang="en-US" altLang="en-US"/>
              <a:pPr>
                <a:defRPr/>
              </a:pPr>
              <a:t>‹#›</a:t>
            </a:fld>
            <a:endParaRPr lang="en-US" altLang="en-US"/>
          </a:p>
        </p:txBody>
      </p:sp>
    </p:spTree>
    <p:extLst>
      <p:ext uri="{BB962C8B-B14F-4D97-AF65-F5344CB8AC3E}">
        <p14:creationId xmlns:p14="http://schemas.microsoft.com/office/powerpoint/2010/main" val="1776455704"/>
      </p:ext>
    </p:extLst>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5-</a:t>
            </a:r>
            <a:fld id="{C4EE53FA-2023-4930-9130-1500F36AB69D}" type="slidenum">
              <a:rPr lang="en-US" altLang="en-US"/>
              <a:pPr>
                <a:defRPr/>
              </a:pPr>
              <a:t>‹#›</a:t>
            </a:fld>
            <a:endParaRPr lang="en-US" altLang="en-US"/>
          </a:p>
        </p:txBody>
      </p:sp>
    </p:spTree>
    <p:extLst>
      <p:ext uri="{BB962C8B-B14F-4D97-AF65-F5344CB8AC3E}">
        <p14:creationId xmlns:p14="http://schemas.microsoft.com/office/powerpoint/2010/main" val="2110780563"/>
      </p:ext>
    </p:extLst>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pPr>
              <a:defRPr/>
            </a:pPr>
            <a:r>
              <a:rPr lang="en-US" altLang="en-US"/>
              <a:t>5-</a:t>
            </a:r>
            <a:fld id="{E8C17F6B-D8F1-4BC3-B1BD-ECEE12116DCE}" type="slidenum">
              <a:rPr lang="en-US" altLang="en-US"/>
              <a:pPr>
                <a:defRPr/>
              </a:pPr>
              <a:t>‹#›</a:t>
            </a:fld>
            <a:endParaRPr lang="en-US" altLang="en-US"/>
          </a:p>
        </p:txBody>
      </p:sp>
    </p:spTree>
    <p:extLst>
      <p:ext uri="{BB962C8B-B14F-4D97-AF65-F5344CB8AC3E}">
        <p14:creationId xmlns:p14="http://schemas.microsoft.com/office/powerpoint/2010/main" val="2850719697"/>
      </p:ext>
    </p:extLst>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odaroCover-detail"/>
          <p:cNvPicPr>
            <a:picLocks noChangeAspect="1" noChangeArrowheads="1"/>
          </p:cNvPicPr>
          <p:nvPr/>
        </p:nvPicPr>
        <p:blipFill>
          <a:blip r:embed="rId13">
            <a:lum bright="-6000"/>
            <a:extLst>
              <a:ext uri="{28A0092B-C50C-407E-A947-70E740481C1C}">
                <a14:useLocalDpi xmlns:a14="http://schemas.microsoft.com/office/drawing/2010/main" val="0"/>
              </a:ext>
            </a:extLst>
          </a:blip>
          <a:srcRect/>
          <a:stretch>
            <a:fillRect/>
          </a:stretch>
        </p:blipFill>
        <p:spPr bwMode="auto">
          <a:xfrm>
            <a:off x="7391400" y="0"/>
            <a:ext cx="1752600"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117475" y="204788"/>
            <a:ext cx="72739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8" name="Rectangle 4"/>
          <p:cNvSpPr>
            <a:spLocks noGrp="1" noChangeArrowheads="1"/>
          </p:cNvSpPr>
          <p:nvPr>
            <p:ph type="body" idx="1"/>
          </p:nvPr>
        </p:nvSpPr>
        <p:spPr bwMode="auto">
          <a:xfrm>
            <a:off x="228600" y="1752600"/>
            <a:ext cx="8534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1733" name="Rectangle 5"/>
          <p:cNvSpPr>
            <a:spLocks noGrp="1" noChangeArrowheads="1"/>
          </p:cNvSpPr>
          <p:nvPr>
            <p:ph type="ftr" sz="quarter" idx="3"/>
          </p:nvPr>
        </p:nvSpPr>
        <p:spPr bwMode="auto">
          <a:xfrm>
            <a:off x="304800" y="6324600"/>
            <a:ext cx="5410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50000"/>
              </a:spcBef>
              <a:defRPr sz="1000">
                <a:solidFill>
                  <a:schemeClr val="bg2"/>
                </a:solidFill>
                <a:latin typeface="+mn-lt"/>
              </a:defRPr>
            </a:lvl1pPr>
          </a:lstStyle>
          <a:p>
            <a:pPr>
              <a:defRPr/>
            </a:pPr>
            <a:r>
              <a:rPr lang="en-US"/>
              <a:t>Copyright © 2009 Pearson Addison-Wesley. All rights reserved.</a:t>
            </a:r>
          </a:p>
        </p:txBody>
      </p:sp>
      <p:sp>
        <p:nvSpPr>
          <p:cNvPr id="1030" name="Rectangle 6"/>
          <p:cNvSpPr>
            <a:spLocks noChangeArrowheads="1"/>
          </p:cNvSpPr>
          <p:nvPr/>
        </p:nvSpPr>
        <p:spPr bwMode="auto">
          <a:xfrm>
            <a:off x="0" y="1447800"/>
            <a:ext cx="8991600" cy="1524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1" name="Rectangle 7"/>
          <p:cNvSpPr>
            <a:spLocks noChangeArrowheads="1"/>
          </p:cNvSpPr>
          <p:nvPr/>
        </p:nvSpPr>
        <p:spPr bwMode="auto">
          <a:xfrm>
            <a:off x="8839200" y="1447800"/>
            <a:ext cx="304800" cy="53340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2" name="AutoShape 8"/>
          <p:cNvSpPr>
            <a:spLocks noChangeArrowheads="1"/>
          </p:cNvSpPr>
          <p:nvPr/>
        </p:nvSpPr>
        <p:spPr bwMode="auto">
          <a:xfrm>
            <a:off x="8634413" y="1600200"/>
            <a:ext cx="381000" cy="4800600"/>
          </a:xfrm>
          <a:prstGeom prst="roundRect">
            <a:avLst>
              <a:gd name="adj" fmla="val 16667"/>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3" name="AutoShape 9"/>
          <p:cNvSpPr>
            <a:spLocks noChangeArrowheads="1"/>
          </p:cNvSpPr>
          <p:nvPr/>
        </p:nvSpPr>
        <p:spPr bwMode="auto">
          <a:xfrm>
            <a:off x="8153400" y="6400800"/>
            <a:ext cx="990600" cy="381000"/>
          </a:xfrm>
          <a:prstGeom prst="roundRect">
            <a:avLst>
              <a:gd name="adj" fmla="val 16667"/>
            </a:avLst>
          </a:prstGeom>
          <a:solidFill>
            <a:srgbClr val="00477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1034" name="Rectangle 10"/>
          <p:cNvSpPr>
            <a:spLocks noChangeArrowheads="1"/>
          </p:cNvSpPr>
          <p:nvPr/>
        </p:nvSpPr>
        <p:spPr bwMode="auto">
          <a:xfrm>
            <a:off x="8153400" y="6629400"/>
            <a:ext cx="990600" cy="228600"/>
          </a:xfrm>
          <a:prstGeom prst="rect">
            <a:avLst/>
          </a:prstGeom>
          <a:solidFill>
            <a:srgbClr val="00477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201739" name="Rectangle 11"/>
          <p:cNvSpPr>
            <a:spLocks noGrp="1" noChangeArrowheads="1"/>
          </p:cNvSpPr>
          <p:nvPr>
            <p:ph type="sldNum" sz="quarter" idx="4"/>
          </p:nvPr>
        </p:nvSpPr>
        <p:spPr bwMode="auto">
          <a:xfrm>
            <a:off x="8161338" y="636905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800" b="1" smtClean="0">
                <a:solidFill>
                  <a:srgbClr val="FAF199"/>
                </a:solidFill>
                <a:latin typeface="Arial" panose="020B0604020202020204" pitchFamily="34" charset="0"/>
              </a:defRPr>
            </a:lvl1pPr>
          </a:lstStyle>
          <a:p>
            <a:pPr>
              <a:defRPr/>
            </a:pPr>
            <a:r>
              <a:rPr lang="en-US" altLang="en-US"/>
              <a:t>5-</a:t>
            </a:r>
            <a:fld id="{AD33AE99-B2D5-4B3B-83FF-C1C4C14808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ransition spd="med">
    <p:pull dir="rd"/>
  </p:transition>
  <p:hf hdr="0" dt="0"/>
  <p:txStyles>
    <p:titleStyle>
      <a:lvl1pPr algn="l" rtl="0" eaLnBrk="0" fontAlgn="base" hangingPunct="0">
        <a:spcBef>
          <a:spcPct val="0"/>
        </a:spcBef>
        <a:spcAft>
          <a:spcPct val="0"/>
        </a:spcAft>
        <a:defRPr sz="40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Arial" charset="0"/>
        </a:defRPr>
      </a:lvl2pPr>
      <a:lvl3pPr algn="l" rtl="0" eaLnBrk="0" fontAlgn="base" hangingPunct="0">
        <a:spcBef>
          <a:spcPct val="0"/>
        </a:spcBef>
        <a:spcAft>
          <a:spcPct val="0"/>
        </a:spcAft>
        <a:defRPr sz="4000">
          <a:solidFill>
            <a:schemeClr val="tx1"/>
          </a:solidFill>
          <a:latin typeface="Arial" charset="0"/>
        </a:defRPr>
      </a:lvl3pPr>
      <a:lvl4pPr algn="l" rtl="0" eaLnBrk="0" fontAlgn="base" hangingPunct="0">
        <a:spcBef>
          <a:spcPct val="0"/>
        </a:spcBef>
        <a:spcAft>
          <a:spcPct val="0"/>
        </a:spcAft>
        <a:defRPr sz="4000">
          <a:solidFill>
            <a:schemeClr val="tx1"/>
          </a:solidFill>
          <a:latin typeface="Arial" charset="0"/>
        </a:defRPr>
      </a:lvl4pPr>
      <a:lvl5pPr algn="l" rtl="0" eaLnBrk="0" fontAlgn="base" hangingPunct="0">
        <a:spcBef>
          <a:spcPct val="0"/>
        </a:spcBef>
        <a:spcAft>
          <a:spcPct val="0"/>
        </a:spcAft>
        <a:defRPr sz="4000">
          <a:solidFill>
            <a:schemeClr val="tx1"/>
          </a:solidFill>
          <a:latin typeface="Arial" charset="0"/>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30000"/>
        </a:spcBef>
        <a:spcAft>
          <a:spcPct val="0"/>
        </a:spcAft>
        <a:buClr>
          <a:schemeClr val="tx1"/>
        </a:buClr>
        <a:buFont typeface="Times" panose="02020603050405020304"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Font typeface="Times" panose="02020603050405020304" pitchFamily="18" charset="0"/>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anose="02020603050405020304"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409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4100" name="Rectangle 5"/>
          <p:cNvSpPr>
            <a:spLocks noGrp="1" noChangeArrowheads="1"/>
          </p:cNvSpPr>
          <p:nvPr>
            <p:ph type="ctrTitle"/>
          </p:nvPr>
        </p:nvSpPr>
        <p:spPr>
          <a:noFill/>
        </p:spPr>
        <p:txBody>
          <a:bodyPr lIns="90488" tIns="44450" rIns="90488" bIns="44450"/>
          <a:lstStyle/>
          <a:p>
            <a:pPr eaLnBrk="1" hangingPunct="1"/>
            <a:r>
              <a:rPr lang="en-US" altLang="en-US" smtClean="0"/>
              <a:t>Chapter 5</a:t>
            </a:r>
          </a:p>
        </p:txBody>
      </p:sp>
      <p:sp>
        <p:nvSpPr>
          <p:cNvPr id="4101" name="Rectangle 6"/>
          <p:cNvSpPr>
            <a:spLocks noGrp="1" noChangeArrowheads="1"/>
          </p:cNvSpPr>
          <p:nvPr>
            <p:ph type="subTitle" idx="1"/>
          </p:nvPr>
        </p:nvSpPr>
        <p:spPr>
          <a:noFill/>
        </p:spPr>
        <p:txBody>
          <a:bodyPr lIns="90488" tIns="44450" rIns="90488" bIns="44450"/>
          <a:lstStyle/>
          <a:p>
            <a:pPr eaLnBrk="1" hangingPunct="1">
              <a:buFont typeface="Times" panose="02020603050405020304" pitchFamily="18" charset="0"/>
              <a:buNone/>
            </a:pPr>
            <a:r>
              <a:rPr lang="en-US" altLang="en-US" smtClean="0"/>
              <a:t>Poverty, Inequality, and Development</a:t>
            </a: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CDA3CC19-0F5D-44B4-8389-3E222052151F}" type="slidenum">
              <a:rPr lang="en-US" altLang="en-US" sz="1800">
                <a:solidFill>
                  <a:srgbClr val="FAF199"/>
                </a:solidFill>
              </a:rPr>
              <a:pPr>
                <a:spcBef>
                  <a:spcPct val="0"/>
                </a:spcBef>
                <a:buClrTx/>
                <a:buFontTx/>
                <a:buNone/>
              </a:pPr>
              <a:t>10</a:t>
            </a:fld>
            <a:endParaRPr lang="en-US" altLang="en-US" sz="1800">
              <a:solidFill>
                <a:srgbClr val="FAF199"/>
              </a:solidFill>
            </a:endParaRPr>
          </a:p>
        </p:txBody>
      </p:sp>
      <p:sp>
        <p:nvSpPr>
          <p:cNvPr id="21507"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1. The absolute poverty line</a:t>
            </a:r>
          </a:p>
          <a:p>
            <a:pPr>
              <a:buFont typeface="Times"/>
              <a:buNone/>
              <a:defRPr/>
            </a:pPr>
            <a:r>
              <a:rPr lang="en-US" sz="2800" dirty="0" smtClean="0"/>
              <a:t>a. decreases as real income grows.</a:t>
            </a:r>
          </a:p>
          <a:p>
            <a:pPr>
              <a:buFont typeface="Times"/>
              <a:buNone/>
              <a:defRPr/>
            </a:pPr>
            <a:r>
              <a:rPr lang="en-US" sz="2800" dirty="0" smtClean="0"/>
              <a:t>b. shows the average income of the lowest income group.</a:t>
            </a:r>
          </a:p>
          <a:p>
            <a:pPr>
              <a:buFont typeface="Times"/>
              <a:buNone/>
              <a:defRPr/>
            </a:pPr>
            <a:r>
              <a:rPr lang="en-US" sz="2800" dirty="0" smtClean="0"/>
              <a:t>c. can be measured with the Lorenz curve.</a:t>
            </a:r>
          </a:p>
          <a:p>
            <a:pPr>
              <a:buFont typeface="Times"/>
              <a:buNone/>
              <a:defRPr/>
            </a:pPr>
            <a:r>
              <a:rPr lang="en-US" sz="2800" dirty="0" smtClean="0"/>
              <a:t>d. None of the above.</a:t>
            </a:r>
          </a:p>
          <a:p>
            <a:pPr marL="514350" indent="-514350" eaLnBrk="1" hangingPunct="1">
              <a:buFont typeface="Arial" charset="0"/>
              <a:buAutoNum type="arabicPeriod"/>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C3798085-1BA3-48F0-90A3-25E3A517E456}" type="slidenum">
              <a:rPr lang="en-US" altLang="en-US" sz="1800">
                <a:solidFill>
                  <a:srgbClr val="FAF199"/>
                </a:solidFill>
              </a:rPr>
              <a:pPr>
                <a:spcBef>
                  <a:spcPct val="0"/>
                </a:spcBef>
                <a:buClrTx/>
                <a:buFontTx/>
                <a:buNone/>
              </a:pPr>
              <a:t>11</a:t>
            </a:fld>
            <a:endParaRPr lang="en-US" altLang="en-US" sz="1800">
              <a:solidFill>
                <a:srgbClr val="FAF199"/>
              </a:solidFill>
            </a:endParaRPr>
          </a:p>
        </p:txBody>
      </p:sp>
      <p:sp>
        <p:nvSpPr>
          <p:cNvPr id="23555"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2. The </a:t>
            </a:r>
            <a:r>
              <a:rPr lang="en-US" sz="2800" dirty="0" err="1" smtClean="0"/>
              <a:t>Gini</a:t>
            </a:r>
            <a:r>
              <a:rPr lang="en-US" sz="2800" dirty="0" smtClean="0"/>
              <a:t> coefficient provides a measure of</a:t>
            </a:r>
          </a:p>
          <a:p>
            <a:pPr>
              <a:buFont typeface="Times"/>
              <a:buNone/>
              <a:defRPr/>
            </a:pPr>
            <a:r>
              <a:rPr lang="en-US" sz="2800" dirty="0" smtClean="0"/>
              <a:t>a. the level of poverty.</a:t>
            </a:r>
          </a:p>
          <a:p>
            <a:pPr>
              <a:buFont typeface="Times"/>
              <a:buNone/>
              <a:defRPr/>
            </a:pPr>
            <a:r>
              <a:rPr lang="en-US" sz="2800" dirty="0" smtClean="0"/>
              <a:t>b. the level of relative inequality.</a:t>
            </a:r>
          </a:p>
          <a:p>
            <a:pPr>
              <a:buFont typeface="Times"/>
              <a:buNone/>
              <a:defRPr/>
            </a:pPr>
            <a:r>
              <a:rPr lang="en-US" sz="2800" dirty="0" smtClean="0"/>
              <a:t>c. disguised unemployment.</a:t>
            </a:r>
          </a:p>
          <a:p>
            <a:pPr>
              <a:buFont typeface="Times"/>
              <a:buNone/>
              <a:defRPr/>
            </a:pPr>
            <a:r>
              <a:rPr lang="en-US" sz="2800" dirty="0" smtClean="0"/>
              <a:t>d. the rate of growth.</a:t>
            </a:r>
          </a:p>
          <a:p>
            <a:pPr>
              <a:buFont typeface="Times"/>
              <a:buNone/>
              <a:defRPr/>
            </a:pPr>
            <a:endParaRPr lang="en-US" sz="2800" dirty="0" smtClean="0"/>
          </a:p>
          <a:p>
            <a:pPr marL="514350" indent="-514350" eaLnBrk="1" hangingPunct="1">
              <a:buFont typeface="Arial" charset="0"/>
              <a:buAutoNum type="arabicPeriod"/>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iterate type="lt">
                                    <p:tmPct val="0"/>
                                  </p:iterate>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32C3958F-7492-4814-8AB4-6FA14AB570C8}" type="slidenum">
              <a:rPr lang="en-US" altLang="en-US" sz="1800">
                <a:solidFill>
                  <a:srgbClr val="FAF199"/>
                </a:solidFill>
              </a:rPr>
              <a:pPr>
                <a:spcBef>
                  <a:spcPct val="0"/>
                </a:spcBef>
                <a:buClrTx/>
                <a:buFontTx/>
                <a:buNone/>
              </a:pPr>
              <a:t>12</a:t>
            </a:fld>
            <a:endParaRPr lang="en-US" altLang="en-US" sz="1800">
              <a:solidFill>
                <a:srgbClr val="FAF199"/>
              </a:solidFill>
            </a:endParaRPr>
          </a:p>
        </p:txBody>
      </p:sp>
      <p:sp>
        <p:nvSpPr>
          <p:cNvPr id="25603"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3. Kuznets’ inverted-U hypothesis</a:t>
            </a:r>
          </a:p>
          <a:p>
            <a:pPr>
              <a:buFont typeface="Times"/>
              <a:buNone/>
              <a:defRPr/>
            </a:pPr>
            <a:r>
              <a:rPr lang="en-US" sz="2800" dirty="0" smtClean="0"/>
              <a:t>a. implies that things must get worse before they get better.</a:t>
            </a:r>
          </a:p>
          <a:p>
            <a:pPr>
              <a:buFont typeface="Times"/>
              <a:buNone/>
              <a:defRPr/>
            </a:pPr>
            <a:r>
              <a:rPr lang="en-US" sz="2800" dirty="0" smtClean="0"/>
              <a:t>b. suggests that inequality will worsen and then improve as a country grows.</a:t>
            </a:r>
          </a:p>
          <a:p>
            <a:pPr>
              <a:buFont typeface="Times"/>
              <a:buNone/>
              <a:defRPr/>
            </a:pPr>
            <a:r>
              <a:rPr lang="en-US" sz="2800" dirty="0" smtClean="0"/>
              <a:t>c. suggests that inequality will improve and then worsen as a country grows.</a:t>
            </a:r>
          </a:p>
          <a:p>
            <a:pPr>
              <a:buFont typeface="Times"/>
              <a:buNone/>
              <a:defRPr/>
            </a:pPr>
            <a:r>
              <a:rPr lang="en-US" sz="2800" dirty="0" smtClean="0"/>
              <a:t>d. points out six characteristics of modern economic growth.</a:t>
            </a:r>
          </a:p>
          <a:p>
            <a:pPr marL="514350" indent="-514350" eaLnBrk="1" hangingPunct="1">
              <a:buFont typeface="Arial" charset="0"/>
              <a:buAutoNum type="arabicPeriod"/>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iterate type="lt">
                                    <p:tmPct val="0"/>
                                  </p:iterate>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88BE29CB-5F56-46B3-8476-F911ADAA56C5}" type="slidenum">
              <a:rPr lang="en-US" altLang="en-US" sz="1800">
                <a:solidFill>
                  <a:srgbClr val="FAF199"/>
                </a:solidFill>
              </a:rPr>
              <a:pPr>
                <a:spcBef>
                  <a:spcPct val="0"/>
                </a:spcBef>
                <a:buClrTx/>
                <a:buFontTx/>
                <a:buNone/>
              </a:pPr>
              <a:t>13</a:t>
            </a:fld>
            <a:endParaRPr lang="en-US" altLang="en-US" sz="1800">
              <a:solidFill>
                <a:srgbClr val="FAF199"/>
              </a:solidFill>
            </a:endParaRPr>
          </a:p>
        </p:txBody>
      </p:sp>
      <p:sp>
        <p:nvSpPr>
          <p:cNvPr id="27651"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4. According to Kuznets, in the process of development inequality in an economy will normally</a:t>
            </a:r>
          </a:p>
          <a:p>
            <a:pPr>
              <a:buFont typeface="Times"/>
              <a:buNone/>
              <a:defRPr/>
            </a:pPr>
            <a:r>
              <a:rPr lang="en-US" sz="2800" dirty="0" smtClean="0"/>
              <a:t>a. first rise and then fall.</a:t>
            </a:r>
          </a:p>
          <a:p>
            <a:pPr>
              <a:buFont typeface="Times"/>
              <a:buNone/>
              <a:defRPr/>
            </a:pPr>
            <a:r>
              <a:rPr lang="en-US" sz="2800" dirty="0" smtClean="0"/>
              <a:t>b. first fall and then rise.</a:t>
            </a:r>
          </a:p>
          <a:p>
            <a:pPr>
              <a:buFont typeface="Times"/>
              <a:buNone/>
              <a:defRPr/>
            </a:pPr>
            <a:r>
              <a:rPr lang="en-US" sz="2800" dirty="0" smtClean="0"/>
              <a:t>c. remain about the same.</a:t>
            </a:r>
          </a:p>
          <a:p>
            <a:pPr>
              <a:buFont typeface="Times"/>
              <a:buNone/>
              <a:defRPr/>
            </a:pPr>
            <a:r>
              <a:rPr lang="it-IT" sz="2800" dirty="0" smtClean="0"/>
              <a:t>d. show no definite pattern.</a:t>
            </a:r>
          </a:p>
          <a:p>
            <a:pPr marL="514350" indent="-514350" eaLnBrk="1" hangingPunct="1">
              <a:buFont typeface="Arial" charset="0"/>
              <a:buAutoNum type="arabicPeriod"/>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iterate type="lt">
                                    <p:tmPct val="0"/>
                                  </p:iterate>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6E1BD85E-C7C4-459F-8212-9B71D4658881}" type="slidenum">
              <a:rPr lang="en-US" altLang="en-US" sz="1800">
                <a:solidFill>
                  <a:srgbClr val="FAF199"/>
                </a:solidFill>
              </a:rPr>
              <a:pPr>
                <a:spcBef>
                  <a:spcPct val="0"/>
                </a:spcBef>
                <a:buClrTx/>
                <a:buFontTx/>
                <a:buNone/>
              </a:pPr>
              <a:t>14</a:t>
            </a:fld>
            <a:endParaRPr lang="en-US" altLang="en-US" sz="1800">
              <a:solidFill>
                <a:srgbClr val="FAF199"/>
              </a:solidFill>
            </a:endParaRPr>
          </a:p>
        </p:txBody>
      </p:sp>
      <p:sp>
        <p:nvSpPr>
          <p:cNvPr id="29699"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5. With modern sector enlargement growth, inequality will</a:t>
            </a:r>
          </a:p>
          <a:p>
            <a:pPr>
              <a:buFont typeface="Times"/>
              <a:buNone/>
              <a:defRPr/>
            </a:pPr>
            <a:r>
              <a:rPr lang="en-US" sz="2800" dirty="0" smtClean="0"/>
              <a:t>a. first rise and then fall.</a:t>
            </a:r>
          </a:p>
          <a:p>
            <a:pPr>
              <a:buFont typeface="Times"/>
              <a:buNone/>
              <a:defRPr/>
            </a:pPr>
            <a:r>
              <a:rPr lang="en-US" sz="2800" dirty="0" smtClean="0"/>
              <a:t>b. first fall and then rise.</a:t>
            </a:r>
          </a:p>
          <a:p>
            <a:pPr>
              <a:buFont typeface="Times"/>
              <a:buNone/>
              <a:defRPr/>
            </a:pPr>
            <a:r>
              <a:rPr lang="en-US" sz="2800" dirty="0" smtClean="0"/>
              <a:t>c. remain about the same.</a:t>
            </a:r>
          </a:p>
          <a:p>
            <a:pPr>
              <a:buFont typeface="Times"/>
              <a:buNone/>
              <a:defRPr/>
            </a:pPr>
            <a:r>
              <a:rPr lang="en-US" sz="2800" dirty="0" smtClean="0"/>
              <a:t>d. All of the above.</a:t>
            </a:r>
          </a:p>
          <a:p>
            <a:pPr marL="514350" indent="-514350" eaLnBrk="1" hangingPunct="1">
              <a:buFont typeface="Times"/>
              <a:buNone/>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iterate type="lt">
                                    <p:tmPct val="0"/>
                                  </p:iterate>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EE6176D7-ED16-4195-8BE4-336AE7F4921C}" type="slidenum">
              <a:rPr lang="en-US" altLang="en-US" sz="1800">
                <a:solidFill>
                  <a:srgbClr val="FAF199"/>
                </a:solidFill>
              </a:rPr>
              <a:pPr>
                <a:spcBef>
                  <a:spcPct val="0"/>
                </a:spcBef>
                <a:buClrTx/>
                <a:buFontTx/>
                <a:buNone/>
              </a:pPr>
              <a:t>15</a:t>
            </a:fld>
            <a:endParaRPr lang="en-US" altLang="en-US" sz="1800">
              <a:solidFill>
                <a:srgbClr val="FAF199"/>
              </a:solidFill>
            </a:endParaRPr>
          </a:p>
        </p:txBody>
      </p:sp>
      <p:sp>
        <p:nvSpPr>
          <p:cNvPr id="31747"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500" dirty="0" smtClean="0"/>
              <a:t>6. The poverty gap is the</a:t>
            </a:r>
          </a:p>
          <a:p>
            <a:pPr>
              <a:buFont typeface="Times"/>
              <a:buNone/>
              <a:defRPr/>
            </a:pPr>
            <a:r>
              <a:rPr lang="en-US" sz="2500" dirty="0" smtClean="0"/>
              <a:t>a. absolute number of people below the international poverty line.</a:t>
            </a:r>
          </a:p>
          <a:p>
            <a:pPr>
              <a:buFont typeface="Times"/>
              <a:buNone/>
              <a:defRPr/>
            </a:pPr>
            <a:r>
              <a:rPr lang="en-US" sz="2500" dirty="0" smtClean="0"/>
              <a:t>b. percentage of the population below the international poverty line.</a:t>
            </a:r>
          </a:p>
          <a:p>
            <a:pPr>
              <a:buFont typeface="Times"/>
              <a:buNone/>
              <a:defRPr/>
            </a:pPr>
            <a:r>
              <a:rPr lang="en-US" sz="2500" dirty="0" smtClean="0"/>
              <a:t>c. consumption (measured in dollars) necessary to bring everyone living below the poverty line up to the poverty line.</a:t>
            </a:r>
          </a:p>
          <a:p>
            <a:pPr>
              <a:buFont typeface="Times"/>
              <a:buNone/>
              <a:defRPr/>
            </a:pPr>
            <a:r>
              <a:rPr lang="en-US" sz="2500" dirty="0" smtClean="0"/>
              <a:t>d. percentage of a country’s total consumption necessary to bring everyone in the country living below the poverty line, up to the poverty line.</a:t>
            </a:r>
          </a:p>
          <a:p>
            <a:pPr marL="514350" indent="-514350" eaLnBrk="1" hangingPunct="1">
              <a:buFont typeface="Times"/>
              <a:buNone/>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iterate type="lt">
                                    <p:tmPct val="0"/>
                                  </p:iterate>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3FE4568B-C68F-4A31-82E1-E98D7895A39E}" type="slidenum">
              <a:rPr lang="en-US" altLang="en-US" sz="1800">
                <a:solidFill>
                  <a:srgbClr val="FAF199"/>
                </a:solidFill>
              </a:rPr>
              <a:pPr>
                <a:spcBef>
                  <a:spcPct val="0"/>
                </a:spcBef>
                <a:buClrTx/>
                <a:buFontTx/>
                <a:buNone/>
              </a:pPr>
              <a:t>16</a:t>
            </a:fld>
            <a:endParaRPr lang="en-US" altLang="en-US" sz="1800">
              <a:solidFill>
                <a:srgbClr val="FAF199"/>
              </a:solidFill>
            </a:endParaRPr>
          </a:p>
        </p:txBody>
      </p:sp>
      <p:sp>
        <p:nvSpPr>
          <p:cNvPr id="33795" name="Rectangle 4"/>
          <p:cNvSpPr>
            <a:spLocks noGrp="1" noChangeArrowheads="1"/>
          </p:cNvSpPr>
          <p:nvPr>
            <p:ph type="title"/>
          </p:nvPr>
        </p:nvSpPr>
        <p:spPr/>
        <p:txBody>
          <a:bodyPr/>
          <a:lstStyle/>
          <a:p>
            <a:pPr eaLnBrk="1" hangingPunct="1"/>
            <a:r>
              <a:rPr lang="en-US" altLang="en-US" smtClean="0"/>
              <a:t>MCQs: Answers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7. The functional distribution of income refers to the distribution of income between</a:t>
            </a:r>
          </a:p>
          <a:p>
            <a:pPr>
              <a:buFont typeface="Times"/>
              <a:buNone/>
              <a:defRPr/>
            </a:pPr>
            <a:r>
              <a:rPr lang="en-US" sz="2800" dirty="0" smtClean="0"/>
              <a:t>a. individuals or households.</a:t>
            </a:r>
          </a:p>
          <a:p>
            <a:pPr>
              <a:buFont typeface="Times"/>
              <a:buNone/>
              <a:defRPr/>
            </a:pPr>
            <a:r>
              <a:rPr lang="en-US" sz="2800" dirty="0" smtClean="0"/>
              <a:t>b. rural individuals or households.</a:t>
            </a:r>
          </a:p>
          <a:p>
            <a:pPr>
              <a:buFont typeface="Times"/>
              <a:buNone/>
              <a:defRPr/>
            </a:pPr>
            <a:r>
              <a:rPr lang="en-US" sz="2800" dirty="0" smtClean="0"/>
              <a:t>c. urban individuals or households.</a:t>
            </a:r>
          </a:p>
          <a:p>
            <a:pPr>
              <a:buFont typeface="Times"/>
              <a:buNone/>
              <a:defRPr/>
            </a:pPr>
            <a:r>
              <a:rPr lang="en-US" sz="2800" dirty="0" smtClean="0"/>
              <a:t>d. the factors of production (land, labor and capital).</a:t>
            </a:r>
          </a:p>
          <a:p>
            <a:pPr marL="514350" indent="-514350" eaLnBrk="1" hangingPunct="1">
              <a:buFont typeface="Times"/>
              <a:buNone/>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iterate type="lt">
                                    <p:tmPct val="0"/>
                                  </p:iterate>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mph" presetSubtype="0" fill="hold" nodeType="clickEffect">
                                  <p:stCondLst>
                                    <p:cond delay="0"/>
                                  </p:stCondLst>
                                  <p:iterate type="lt">
                                    <p:tmPct val="4000"/>
                                  </p:iterate>
                                  <p:childTnLst>
                                    <p:set>
                                      <p:cBhvr override="childStyle">
                                        <p:cTn id="28" dur="500" fill="hold"/>
                                        <p:tgtEl>
                                          <p:spTgt spid="3077">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1D947F53-F6F5-47C5-9F54-C7F67F6A3042}" type="slidenum">
              <a:rPr lang="en-US" altLang="en-US" sz="1800">
                <a:solidFill>
                  <a:srgbClr val="FAF199"/>
                </a:solidFill>
              </a:rPr>
              <a:pPr>
                <a:spcBef>
                  <a:spcPct val="0"/>
                </a:spcBef>
                <a:buClrTx/>
                <a:buFontTx/>
                <a:buNone/>
              </a:pPr>
              <a:t>17</a:t>
            </a:fld>
            <a:endParaRPr lang="en-US" altLang="en-US" sz="1800">
              <a:solidFill>
                <a:srgbClr val="FAF199"/>
              </a:solidFill>
            </a:endParaRPr>
          </a:p>
        </p:txBody>
      </p:sp>
      <p:sp>
        <p:nvSpPr>
          <p:cNvPr id="35843" name="Rectangle 4"/>
          <p:cNvSpPr>
            <a:spLocks noGrp="1" noChangeArrowheads="1"/>
          </p:cNvSpPr>
          <p:nvPr>
            <p:ph type="title"/>
          </p:nvPr>
        </p:nvSpPr>
        <p:spPr/>
        <p:txBody>
          <a:bodyPr/>
          <a:lstStyle/>
          <a:p>
            <a:pPr algn="ctr" eaLnBrk="1" hangingPunct="1"/>
            <a:r>
              <a:rPr lang="en-US" altLang="en-US" smtClean="0"/>
              <a:t>Problem</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endParaRPr lang="en-US" altLang="en-US" sz="2800" b="1" smtClean="0"/>
          </a:p>
        </p:txBody>
      </p:sp>
      <p:pic>
        <p:nvPicPr>
          <p:cNvPr id="3584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543175"/>
            <a:ext cx="5040313" cy="271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69A75D38-5BDC-4A12-AB7F-DF6423E89063}" type="slidenum">
              <a:rPr lang="en-US" altLang="en-US" sz="1800">
                <a:solidFill>
                  <a:srgbClr val="FAF199"/>
                </a:solidFill>
              </a:rPr>
              <a:pPr>
                <a:spcBef>
                  <a:spcPct val="0"/>
                </a:spcBef>
                <a:buClrTx/>
                <a:buFontTx/>
                <a:buNone/>
              </a:pPr>
              <a:t>18</a:t>
            </a:fld>
            <a:endParaRPr lang="en-US" altLang="en-US" sz="1800">
              <a:solidFill>
                <a:srgbClr val="FAF199"/>
              </a:solidFill>
            </a:endParaRPr>
          </a:p>
        </p:txBody>
      </p:sp>
      <p:sp>
        <p:nvSpPr>
          <p:cNvPr id="37891" name="Rectangle 4"/>
          <p:cNvSpPr>
            <a:spLocks noGrp="1" noChangeArrowheads="1"/>
          </p:cNvSpPr>
          <p:nvPr>
            <p:ph type="title"/>
          </p:nvPr>
        </p:nvSpPr>
        <p:spPr/>
        <p:txBody>
          <a:bodyPr/>
          <a:lstStyle/>
          <a:p>
            <a:pPr algn="ctr" eaLnBrk="1" hangingPunct="1"/>
            <a:r>
              <a:rPr lang="en-US" altLang="en-US" smtClean="0"/>
              <a:t>Problem</a:t>
            </a:r>
          </a:p>
        </p:txBody>
      </p:sp>
      <p:sp>
        <p:nvSpPr>
          <p:cNvPr id="3077" name="Rectangle 5"/>
          <p:cNvSpPr>
            <a:spLocks noGrp="1" noChangeArrowheads="1"/>
          </p:cNvSpPr>
          <p:nvPr>
            <p:ph type="body" idx="1"/>
          </p:nvPr>
        </p:nvSpPr>
        <p:spPr/>
        <p:txBody>
          <a:bodyPr/>
          <a:lstStyle/>
          <a:p>
            <a:pPr marL="514350" indent="-514350">
              <a:buFont typeface="Times"/>
              <a:buAutoNum type="alphaLcPeriod"/>
              <a:defRPr/>
            </a:pPr>
            <a:r>
              <a:rPr lang="en-US" sz="2800" dirty="0" smtClean="0"/>
              <a:t>Carefully graph the Lorenz curve, labeling the axes.</a:t>
            </a:r>
          </a:p>
          <a:p>
            <a:pPr marL="514350" indent="-514350">
              <a:buFont typeface="Times"/>
              <a:buAutoNum type="alphaLcPeriod"/>
              <a:defRPr/>
            </a:pPr>
            <a:r>
              <a:rPr lang="en-US" sz="2800" dirty="0" smtClean="0"/>
              <a:t>Explain how to find the </a:t>
            </a:r>
            <a:r>
              <a:rPr lang="en-US" sz="2800" dirty="0" err="1" smtClean="0"/>
              <a:t>Gini</a:t>
            </a:r>
            <a:r>
              <a:rPr lang="en-US" sz="2800" dirty="0" smtClean="0"/>
              <a:t> coefficient, graphically.</a:t>
            </a:r>
          </a:p>
          <a:p>
            <a:pPr>
              <a:buFont typeface="Times"/>
              <a:buNone/>
              <a:defRPr/>
            </a:pPr>
            <a:r>
              <a:rPr lang="en-US" sz="2800" dirty="0" smtClean="0"/>
              <a:t>c. Brazil’s national income is about $300 billion. What is the approximate dollar income of the bottom 20 percent? Bottom 40 percent?</a:t>
            </a:r>
          </a:p>
          <a:p>
            <a:pPr marL="514350" indent="-514350" eaLnBrk="1" hangingPunct="1">
              <a:buFont typeface="Times"/>
              <a:buNone/>
              <a:defRPr/>
            </a:pPr>
            <a:endParaRPr lang="en-US" sz="2800"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1" end="1"/>
                                            </p:txEl>
                                          </p:spTgt>
                                        </p:tgtEl>
                                        <p:attrNameLst>
                                          <p:attrName>style.visibility</p:attrName>
                                        </p:attrNameLst>
                                      </p:cBhvr>
                                      <p:to>
                                        <p:strVal val="visible"/>
                                      </p:to>
                                    </p:set>
                                    <p:anim calcmode="lin" valueType="num">
                                      <p:cBhvr additive="base">
                                        <p:cTn id="13"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7">
                                            <p:txEl>
                                              <p:pRg st="2" end="2"/>
                                            </p:txEl>
                                          </p:spTgt>
                                        </p:tgtEl>
                                        <p:attrNameLst>
                                          <p:attrName>style.visibility</p:attrName>
                                        </p:attrNameLst>
                                      </p:cBhvr>
                                      <p:to>
                                        <p:strVal val="visible"/>
                                      </p:to>
                                    </p:set>
                                    <p:anim calcmode="lin" valueType="num">
                                      <p:cBhvr additive="base">
                                        <p:cTn id="19"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6B237777-31BC-4052-AA66-E3FE1817D569}" type="slidenum">
              <a:rPr lang="en-US" altLang="en-US" sz="1800">
                <a:solidFill>
                  <a:srgbClr val="FAF199"/>
                </a:solidFill>
              </a:rPr>
              <a:pPr>
                <a:spcBef>
                  <a:spcPct val="0"/>
                </a:spcBef>
                <a:buClrTx/>
                <a:buFontTx/>
                <a:buNone/>
              </a:pPr>
              <a:t>19</a:t>
            </a:fld>
            <a:endParaRPr lang="en-US" altLang="en-US" sz="1800">
              <a:solidFill>
                <a:srgbClr val="FAF199"/>
              </a:solidFill>
            </a:endParaRPr>
          </a:p>
        </p:txBody>
      </p:sp>
      <p:sp>
        <p:nvSpPr>
          <p:cNvPr id="39939"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800" smtClean="0"/>
              <a:t>1. About how many people are living in extreme poverty in the world? Which regions have the greatest percentages of people living in extreme poverty?</a:t>
            </a:r>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pic>
        <p:nvPicPr>
          <p:cNvPr id="1026" name="Picture 2" descr="Extreme poverty projection by the world bank to 20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314450"/>
            <a:ext cx="7486650" cy="5238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anim calcmode="lin" valueType="num">
                                      <p:cBhvr additive="base">
                                        <p:cTn id="19" dur="500" fill="hold"/>
                                        <p:tgtEl>
                                          <p:spTgt spid="1026"/>
                                        </p:tgtEl>
                                        <p:attrNameLst>
                                          <p:attrName>ppt_x</p:attrName>
                                        </p:attrNameLst>
                                      </p:cBhvr>
                                      <p:tavLst>
                                        <p:tav tm="0">
                                          <p:val>
                                            <p:strVal val="#ppt_x"/>
                                          </p:val>
                                        </p:tav>
                                        <p:tav tm="100000">
                                          <p:val>
                                            <p:strVal val="#ppt_x"/>
                                          </p:val>
                                        </p:tav>
                                      </p:tavLst>
                                    </p:anim>
                                    <p:anim calcmode="lin" valueType="num">
                                      <p:cBhvr additive="base">
                                        <p:cTn id="20"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AD9EAF32-4EE4-46A7-9BE4-B4EDE80B8E2C}" type="slidenum">
              <a:rPr lang="en-US" altLang="en-US" sz="1800">
                <a:solidFill>
                  <a:srgbClr val="FAF199"/>
                </a:solidFill>
              </a:rPr>
              <a:pPr>
                <a:spcBef>
                  <a:spcPct val="0"/>
                </a:spcBef>
                <a:buClrTx/>
                <a:buFontTx/>
                <a:buNone/>
              </a:pPr>
              <a:t>2</a:t>
            </a:fld>
            <a:endParaRPr lang="en-US" altLang="en-US" sz="1800">
              <a:solidFill>
                <a:srgbClr val="FAF199"/>
              </a:solidFill>
            </a:endParaRPr>
          </a:p>
        </p:txBody>
      </p:sp>
      <p:sp>
        <p:nvSpPr>
          <p:cNvPr id="5123" name="Rectangle 4"/>
          <p:cNvSpPr>
            <a:spLocks noGrp="1" noChangeArrowheads="1"/>
          </p:cNvSpPr>
          <p:nvPr>
            <p:ph type="title"/>
          </p:nvPr>
        </p:nvSpPr>
        <p:spPr/>
        <p:txBody>
          <a:bodyPr/>
          <a:lstStyle/>
          <a:p>
            <a:pPr eaLnBrk="1" hangingPunct="1"/>
            <a:r>
              <a:rPr lang="en-US" altLang="en-US" smtClean="0"/>
              <a:t>Outline</a:t>
            </a:r>
          </a:p>
        </p:txBody>
      </p:sp>
      <p:sp>
        <p:nvSpPr>
          <p:cNvPr id="3077" name="Rectangle 5"/>
          <p:cNvSpPr>
            <a:spLocks noGrp="1" noChangeArrowheads="1"/>
          </p:cNvSpPr>
          <p:nvPr>
            <p:ph type="body" idx="1"/>
          </p:nvPr>
        </p:nvSpPr>
        <p:spPr/>
        <p:txBody>
          <a:bodyPr/>
          <a:lstStyle/>
          <a:p>
            <a:pPr marL="514350" indent="-514350" eaLnBrk="1" hangingPunct="1">
              <a:buFont typeface="Arial" panose="020B0604020202020204" pitchFamily="34" charset="0"/>
              <a:buAutoNum type="arabicPeriod"/>
            </a:pPr>
            <a:r>
              <a:rPr lang="en-US" altLang="en-US" sz="2800" smtClean="0"/>
              <a:t>MCQs</a:t>
            </a:r>
          </a:p>
          <a:p>
            <a:pPr marL="514350" indent="-514350" eaLnBrk="1" hangingPunct="1">
              <a:buFont typeface="Arial" panose="020B0604020202020204" pitchFamily="34" charset="0"/>
              <a:buAutoNum type="arabicPeriod"/>
            </a:pPr>
            <a:r>
              <a:rPr lang="en-US" altLang="en-US" sz="2800" smtClean="0"/>
              <a:t>Problem</a:t>
            </a:r>
          </a:p>
          <a:p>
            <a:pPr marL="514350" indent="-514350" eaLnBrk="1" hangingPunct="1">
              <a:buFont typeface="Arial" panose="020B0604020202020204" pitchFamily="34" charset="0"/>
              <a:buAutoNum type="arabicPeriod"/>
            </a:pPr>
            <a:r>
              <a:rPr lang="en-US" altLang="en-US" sz="2800" smtClean="0"/>
              <a:t>Questions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1" end="1"/>
                                            </p:txEl>
                                          </p:spTgt>
                                        </p:tgtEl>
                                        <p:attrNameLst>
                                          <p:attrName>style.visibility</p:attrName>
                                        </p:attrNameLst>
                                      </p:cBhvr>
                                      <p:to>
                                        <p:strVal val="visible"/>
                                      </p:to>
                                    </p:set>
                                    <p:anim calcmode="lin" valueType="num">
                                      <p:cBhvr additive="base">
                                        <p:cTn id="13"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7">
                                            <p:txEl>
                                              <p:pRg st="2" end="2"/>
                                            </p:txEl>
                                          </p:spTgt>
                                        </p:tgtEl>
                                        <p:attrNameLst>
                                          <p:attrName>style.visibility</p:attrName>
                                        </p:attrNameLst>
                                      </p:cBhvr>
                                      <p:to>
                                        <p:strVal val="visible"/>
                                      </p:to>
                                    </p:set>
                                    <p:anim calcmode="lin" valueType="num">
                                      <p:cBhvr additive="base">
                                        <p:cTn id="19"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4B48E47A-DCD4-40F3-8D67-BCB445B4A4F6}" type="slidenum">
              <a:rPr lang="en-US" altLang="en-US" sz="1800">
                <a:solidFill>
                  <a:srgbClr val="FAF199"/>
                </a:solidFill>
              </a:rPr>
              <a:pPr>
                <a:spcBef>
                  <a:spcPct val="0"/>
                </a:spcBef>
                <a:buClrTx/>
                <a:buFontTx/>
                <a:buNone/>
              </a:pPr>
              <a:t>20</a:t>
            </a:fld>
            <a:endParaRPr lang="en-US" altLang="en-US" sz="1800">
              <a:solidFill>
                <a:srgbClr val="FAF199"/>
              </a:solidFill>
            </a:endParaRPr>
          </a:p>
        </p:txBody>
      </p:sp>
      <p:sp>
        <p:nvSpPr>
          <p:cNvPr id="41987"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2. Explain the difference between size and functional measures of income distribution.</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5864C05E-8C44-4277-898C-E1E5193C3EEA}" type="slidenum">
              <a:rPr lang="en-US" altLang="en-US" sz="1800">
                <a:solidFill>
                  <a:srgbClr val="FAF199"/>
                </a:solidFill>
              </a:rPr>
              <a:pPr>
                <a:spcBef>
                  <a:spcPct val="0"/>
                </a:spcBef>
                <a:buClrTx/>
                <a:buFontTx/>
                <a:buNone/>
              </a:pPr>
              <a:t>21</a:t>
            </a:fld>
            <a:endParaRPr lang="en-US" altLang="en-US" sz="1800">
              <a:solidFill>
                <a:srgbClr val="FAF199"/>
              </a:solidFill>
            </a:endParaRPr>
          </a:p>
        </p:txBody>
      </p:sp>
      <p:sp>
        <p:nvSpPr>
          <p:cNvPr id="44035"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3. What is a Lorenz curve? Draw one, labeling the axes.</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787EEDB1-B93E-46C5-BBF3-7BB6A8C378A9}" type="slidenum">
              <a:rPr lang="en-US" altLang="en-US" sz="1800">
                <a:solidFill>
                  <a:srgbClr val="FAF199"/>
                </a:solidFill>
              </a:rPr>
              <a:pPr>
                <a:spcBef>
                  <a:spcPct val="0"/>
                </a:spcBef>
                <a:buClrTx/>
                <a:buFontTx/>
                <a:buNone/>
              </a:pPr>
              <a:t>22</a:t>
            </a:fld>
            <a:endParaRPr lang="en-US" altLang="en-US" sz="1800">
              <a:solidFill>
                <a:srgbClr val="FAF199"/>
              </a:solidFill>
            </a:endParaRPr>
          </a:p>
        </p:txBody>
      </p:sp>
      <p:sp>
        <p:nvSpPr>
          <p:cNvPr id="46083"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4. Explain why a Lorenz curve can never lie to the left or above the 45 degree line.</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B4854130-EA29-406C-B3C4-A140B4633CCC}" type="slidenum">
              <a:rPr lang="en-US" altLang="en-US" sz="1800">
                <a:solidFill>
                  <a:srgbClr val="FAF199"/>
                </a:solidFill>
              </a:rPr>
              <a:pPr>
                <a:spcBef>
                  <a:spcPct val="0"/>
                </a:spcBef>
                <a:buClrTx/>
                <a:buFontTx/>
                <a:buNone/>
              </a:pPr>
              <a:t>23</a:t>
            </a:fld>
            <a:endParaRPr lang="en-US" altLang="en-US" sz="1800">
              <a:solidFill>
                <a:srgbClr val="FAF199"/>
              </a:solidFill>
            </a:endParaRPr>
          </a:p>
        </p:txBody>
      </p:sp>
      <p:sp>
        <p:nvSpPr>
          <p:cNvPr id="48131"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5. Using a Lorenz curve diagram, explain how to calculate the Gini coefficient.</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71BBE246-793A-4694-B326-9ED16AC28BA9}" type="slidenum">
              <a:rPr lang="en-US" altLang="en-US" sz="1800">
                <a:solidFill>
                  <a:srgbClr val="FAF199"/>
                </a:solidFill>
              </a:rPr>
              <a:pPr>
                <a:spcBef>
                  <a:spcPct val="0"/>
                </a:spcBef>
                <a:buClrTx/>
                <a:buFontTx/>
                <a:buNone/>
              </a:pPr>
              <a:t>24</a:t>
            </a:fld>
            <a:endParaRPr lang="en-US" altLang="en-US" sz="1800">
              <a:solidFill>
                <a:srgbClr val="FAF199"/>
              </a:solidFill>
            </a:endParaRPr>
          </a:p>
        </p:txBody>
      </p:sp>
      <p:sp>
        <p:nvSpPr>
          <p:cNvPr id="50179"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6. Distinguish between economic growth by modern sector enlargement, modern sector enrichment, and traditional sector enrichment. For each of the three cases, show what happens to absolute poverty and to relative inequality, using a precise measure of each.</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02D8AE13-240B-4311-9473-9918DB9D08F9}" type="slidenum">
              <a:rPr lang="en-US" altLang="en-US" sz="1800">
                <a:solidFill>
                  <a:srgbClr val="FAF199"/>
                </a:solidFill>
              </a:rPr>
              <a:pPr>
                <a:spcBef>
                  <a:spcPct val="0"/>
                </a:spcBef>
                <a:buClrTx/>
                <a:buFontTx/>
                <a:buNone/>
              </a:pPr>
              <a:t>25</a:t>
            </a:fld>
            <a:endParaRPr lang="en-US" altLang="en-US" sz="1800">
              <a:solidFill>
                <a:srgbClr val="FAF199"/>
              </a:solidFill>
            </a:endParaRPr>
          </a:p>
        </p:txBody>
      </p:sp>
      <p:sp>
        <p:nvSpPr>
          <p:cNvPr id="52227"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7. Generally speaking, higher-income countries tend to have less income inequality than low-income countries, however this does not always hold true. What could cause a low-income country to have low-income inequality?</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A5A101DC-31A8-4E18-B861-D999FAB4FDD1}" type="slidenum">
              <a:rPr lang="en-US" altLang="en-US" sz="1800">
                <a:solidFill>
                  <a:srgbClr val="FAF199"/>
                </a:solidFill>
              </a:rPr>
              <a:pPr>
                <a:spcBef>
                  <a:spcPct val="0"/>
                </a:spcBef>
                <a:buClrTx/>
                <a:buFontTx/>
                <a:buNone/>
              </a:pPr>
              <a:t>26</a:t>
            </a:fld>
            <a:endParaRPr lang="en-US" altLang="en-US" sz="1800">
              <a:solidFill>
                <a:srgbClr val="FAF199"/>
              </a:solidFill>
            </a:endParaRPr>
          </a:p>
        </p:txBody>
      </p:sp>
      <p:sp>
        <p:nvSpPr>
          <p:cNvPr id="54275"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8. “The 1980s were a lost decade for the absolutely poor.” Evaluate this statement.</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ECDBB095-9ECC-430E-BFC3-3D247720F047}" type="slidenum">
              <a:rPr lang="en-US" altLang="en-US" sz="1800">
                <a:solidFill>
                  <a:srgbClr val="FAF199"/>
                </a:solidFill>
              </a:rPr>
              <a:pPr>
                <a:spcBef>
                  <a:spcPct val="0"/>
                </a:spcBef>
                <a:buClrTx/>
                <a:buFontTx/>
                <a:buNone/>
              </a:pPr>
              <a:t>27</a:t>
            </a:fld>
            <a:endParaRPr lang="en-US" altLang="en-US" sz="1800">
              <a:solidFill>
                <a:srgbClr val="FAF199"/>
              </a:solidFill>
            </a:endParaRPr>
          </a:p>
        </p:txBody>
      </p:sp>
      <p:sp>
        <p:nvSpPr>
          <p:cNvPr id="56323"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9. What are the characteristics of the poor (be specific)?</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24179F31-59EE-4D52-83C6-5CC4B309788F}" type="slidenum">
              <a:rPr lang="en-US" altLang="en-US" sz="1800">
                <a:solidFill>
                  <a:srgbClr val="FAF199"/>
                </a:solidFill>
              </a:rPr>
              <a:pPr>
                <a:spcBef>
                  <a:spcPct val="0"/>
                </a:spcBef>
                <a:buClrTx/>
                <a:buFontTx/>
                <a:buNone/>
              </a:pPr>
              <a:t>28</a:t>
            </a:fld>
            <a:endParaRPr lang="en-US" altLang="en-US" sz="1800">
              <a:solidFill>
                <a:srgbClr val="FAF199"/>
              </a:solidFill>
            </a:endParaRPr>
          </a:p>
        </p:txBody>
      </p:sp>
      <p:sp>
        <p:nvSpPr>
          <p:cNvPr id="58371"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10. What are factor price distortions, and what are their major causes in developing countries?</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9BE39EEB-73C8-4EA0-87E8-4918D5B070F7}" type="slidenum">
              <a:rPr lang="en-US" altLang="en-US" sz="1800">
                <a:solidFill>
                  <a:srgbClr val="FAF199"/>
                </a:solidFill>
              </a:rPr>
              <a:pPr>
                <a:spcBef>
                  <a:spcPct val="0"/>
                </a:spcBef>
                <a:buClrTx/>
                <a:buFontTx/>
                <a:buNone/>
              </a:pPr>
              <a:t>29</a:t>
            </a:fld>
            <a:endParaRPr lang="en-US" altLang="en-US" sz="1800">
              <a:solidFill>
                <a:srgbClr val="FAF199"/>
              </a:solidFill>
            </a:endParaRPr>
          </a:p>
        </p:txBody>
      </p:sp>
      <p:sp>
        <p:nvSpPr>
          <p:cNvPr id="60419"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marL="514350" indent="-514350" eaLnBrk="1" hangingPunct="1">
              <a:buFont typeface="Times" panose="02020603050405020304" pitchFamily="18" charset="0"/>
              <a:buNone/>
            </a:pPr>
            <a:r>
              <a:rPr lang="en-US" altLang="en-US" sz="2800" smtClean="0"/>
              <a:t>11. Just what is it that makes a technology “appropriate” for a developing country?</a:t>
            </a:r>
          </a:p>
          <a:p>
            <a:pPr marL="514350" indent="-514350" eaLnBrk="1" hangingPunct="1">
              <a:buFont typeface="Arial" panose="020B0604020202020204" pitchFamily="34" charset="0"/>
              <a:buAutoNum type="arabicPeriod"/>
            </a:pPr>
            <a:endParaRPr lang="en-US" altLang="en-US" sz="2800" b="1"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F3318AA3-21FB-405E-A562-5EE2B828AC72}" type="slidenum">
              <a:rPr lang="en-US" altLang="en-US" sz="1800">
                <a:solidFill>
                  <a:srgbClr val="FAF199"/>
                </a:solidFill>
              </a:rPr>
              <a:pPr>
                <a:spcBef>
                  <a:spcPct val="0"/>
                </a:spcBef>
                <a:buClrTx/>
                <a:buFontTx/>
                <a:buNone/>
              </a:pPr>
              <a:t>3</a:t>
            </a:fld>
            <a:endParaRPr lang="en-US" altLang="en-US" sz="1800">
              <a:solidFill>
                <a:srgbClr val="FAF199"/>
              </a:solidFill>
            </a:endParaRPr>
          </a:p>
        </p:txBody>
      </p:sp>
      <p:sp>
        <p:nvSpPr>
          <p:cNvPr id="7171"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1. The absolute poverty line</a:t>
            </a:r>
          </a:p>
          <a:p>
            <a:pPr>
              <a:buFont typeface="Times"/>
              <a:buNone/>
              <a:defRPr/>
            </a:pPr>
            <a:r>
              <a:rPr lang="en-US" sz="2800" dirty="0" smtClean="0"/>
              <a:t>a. decreases as real income grows.</a:t>
            </a:r>
          </a:p>
          <a:p>
            <a:pPr>
              <a:buFont typeface="Times"/>
              <a:buNone/>
              <a:defRPr/>
            </a:pPr>
            <a:r>
              <a:rPr lang="en-US" sz="2800" dirty="0" smtClean="0"/>
              <a:t>b. shows the average income of the lowest income group.</a:t>
            </a:r>
          </a:p>
          <a:p>
            <a:pPr>
              <a:buFont typeface="Times"/>
              <a:buNone/>
              <a:defRPr/>
            </a:pPr>
            <a:r>
              <a:rPr lang="en-US" sz="2800" dirty="0" smtClean="0"/>
              <a:t>c. can be measured with the Lorenz curve.</a:t>
            </a:r>
          </a:p>
          <a:p>
            <a:pPr>
              <a:buFont typeface="Times"/>
              <a:buNone/>
              <a:defRPr/>
            </a:pPr>
            <a:r>
              <a:rPr lang="en-US" sz="2800" dirty="0" smtClean="0"/>
              <a:t>d. None of the above.</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37D333E4-B555-43B1-BC04-16CBFA5EB1D1}" type="slidenum">
              <a:rPr lang="en-US" altLang="en-US" sz="1800">
                <a:solidFill>
                  <a:srgbClr val="FAF199"/>
                </a:solidFill>
              </a:rPr>
              <a:pPr>
                <a:spcBef>
                  <a:spcPct val="0"/>
                </a:spcBef>
                <a:buClrTx/>
                <a:buFontTx/>
                <a:buNone/>
              </a:pPr>
              <a:t>30</a:t>
            </a:fld>
            <a:endParaRPr lang="en-US" altLang="en-US" sz="1800">
              <a:solidFill>
                <a:srgbClr val="FAF199"/>
              </a:solidFill>
            </a:endParaRPr>
          </a:p>
        </p:txBody>
      </p:sp>
      <p:sp>
        <p:nvSpPr>
          <p:cNvPr id="62467"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12. Discuss the reasons why developing countries so often use a technology with an excessively high capital labor ratio.</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AB8B25FC-3958-4124-B842-5943923B8727}" type="slidenum">
              <a:rPr lang="en-US" altLang="en-US" sz="1800">
                <a:solidFill>
                  <a:srgbClr val="FAF199"/>
                </a:solidFill>
              </a:rPr>
              <a:pPr>
                <a:spcBef>
                  <a:spcPct val="0"/>
                </a:spcBef>
                <a:buClrTx/>
                <a:buFontTx/>
                <a:buNone/>
              </a:pPr>
              <a:t>31</a:t>
            </a:fld>
            <a:endParaRPr lang="en-US" altLang="en-US" sz="1800">
              <a:solidFill>
                <a:srgbClr val="FAF199"/>
              </a:solidFill>
            </a:endParaRPr>
          </a:p>
        </p:txBody>
      </p:sp>
      <p:sp>
        <p:nvSpPr>
          <p:cNvPr id="64515" name="Rectangle 4"/>
          <p:cNvSpPr>
            <a:spLocks noGrp="1" noChangeArrowheads="1"/>
          </p:cNvSpPr>
          <p:nvPr>
            <p:ph type="title"/>
          </p:nvPr>
        </p:nvSpPr>
        <p:spPr/>
        <p:txBody>
          <a:bodyPr/>
          <a:lstStyle/>
          <a:p>
            <a:pPr algn="ctr" eaLnBrk="1" hangingPunct="1"/>
            <a:r>
              <a:rPr lang="en-US" altLang="en-US" smtClean="0"/>
              <a:t>Questions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13. Discuss some policies or strategies that would give firms an incentive to substitute labor for capital within modern production techniques.</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F9665D8A-0246-4584-AA37-62385D886F69}" type="slidenum">
              <a:rPr lang="en-US" altLang="en-US" sz="1800">
                <a:solidFill>
                  <a:srgbClr val="FAF199"/>
                </a:solidFill>
              </a:rPr>
              <a:pPr>
                <a:spcBef>
                  <a:spcPct val="0"/>
                </a:spcBef>
                <a:buClrTx/>
                <a:buFontTx/>
                <a:buNone/>
              </a:pPr>
              <a:t>4</a:t>
            </a:fld>
            <a:endParaRPr lang="en-US" altLang="en-US" sz="1800">
              <a:solidFill>
                <a:srgbClr val="FAF199"/>
              </a:solidFill>
            </a:endParaRPr>
          </a:p>
        </p:txBody>
      </p:sp>
      <p:sp>
        <p:nvSpPr>
          <p:cNvPr id="9219"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2. The </a:t>
            </a:r>
            <a:r>
              <a:rPr lang="en-US" sz="2800" dirty="0" err="1" smtClean="0"/>
              <a:t>Gini</a:t>
            </a:r>
            <a:r>
              <a:rPr lang="en-US" sz="2800" dirty="0" smtClean="0"/>
              <a:t> coefficient provides a measure of</a:t>
            </a:r>
          </a:p>
          <a:p>
            <a:pPr>
              <a:buFont typeface="Times"/>
              <a:buNone/>
              <a:defRPr/>
            </a:pPr>
            <a:r>
              <a:rPr lang="en-US" sz="2800" dirty="0" smtClean="0"/>
              <a:t>a. the level of poverty.</a:t>
            </a:r>
          </a:p>
          <a:p>
            <a:pPr>
              <a:buFont typeface="Times"/>
              <a:buNone/>
              <a:defRPr/>
            </a:pPr>
            <a:r>
              <a:rPr lang="en-US" sz="2800" dirty="0" smtClean="0"/>
              <a:t>b. the level of relative inequality.</a:t>
            </a:r>
          </a:p>
          <a:p>
            <a:pPr>
              <a:buFont typeface="Times"/>
              <a:buNone/>
              <a:defRPr/>
            </a:pPr>
            <a:r>
              <a:rPr lang="en-US" sz="2800" dirty="0" smtClean="0"/>
              <a:t>c. disguised unemployment.</a:t>
            </a:r>
          </a:p>
          <a:p>
            <a:pPr>
              <a:buFont typeface="Times"/>
              <a:buNone/>
              <a:defRPr/>
            </a:pPr>
            <a:r>
              <a:rPr lang="en-US" sz="2800" dirty="0" smtClean="0"/>
              <a:t>d. the rate of growth.</a:t>
            </a:r>
          </a:p>
          <a:p>
            <a:pPr>
              <a:buFont typeface="Times"/>
              <a:buNone/>
              <a:defRPr/>
            </a:pPr>
            <a:endParaRPr lang="en-US" sz="2800" dirty="0" smtClean="0"/>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16CFF52E-0494-46A8-AC15-BE03AB73BBEA}" type="slidenum">
              <a:rPr lang="en-US" altLang="en-US" sz="1800">
                <a:solidFill>
                  <a:srgbClr val="FAF199"/>
                </a:solidFill>
              </a:rPr>
              <a:pPr>
                <a:spcBef>
                  <a:spcPct val="0"/>
                </a:spcBef>
                <a:buClrTx/>
                <a:buFontTx/>
                <a:buNone/>
              </a:pPr>
              <a:t>5</a:t>
            </a:fld>
            <a:endParaRPr lang="en-US" altLang="en-US" sz="1800">
              <a:solidFill>
                <a:srgbClr val="FAF199"/>
              </a:solidFill>
            </a:endParaRPr>
          </a:p>
        </p:txBody>
      </p:sp>
      <p:sp>
        <p:nvSpPr>
          <p:cNvPr id="11267"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3. Kuznets’ inverted-U hypothesis</a:t>
            </a:r>
          </a:p>
          <a:p>
            <a:pPr>
              <a:buFont typeface="Times"/>
              <a:buNone/>
              <a:defRPr/>
            </a:pPr>
            <a:r>
              <a:rPr lang="en-US" sz="2800" dirty="0" smtClean="0"/>
              <a:t>a. implies that things must get worse before they get better.</a:t>
            </a:r>
          </a:p>
          <a:p>
            <a:pPr>
              <a:buFont typeface="Times"/>
              <a:buNone/>
              <a:defRPr/>
            </a:pPr>
            <a:r>
              <a:rPr lang="en-US" sz="2800" dirty="0" smtClean="0"/>
              <a:t>b. suggests that inequality will worsen and then improve as a country grows.</a:t>
            </a:r>
          </a:p>
          <a:p>
            <a:pPr>
              <a:buFont typeface="Times"/>
              <a:buNone/>
              <a:defRPr/>
            </a:pPr>
            <a:r>
              <a:rPr lang="en-US" sz="2800" dirty="0" smtClean="0"/>
              <a:t>c. suggests that inequality will improve and then worsen as a country grows.</a:t>
            </a:r>
          </a:p>
          <a:p>
            <a:pPr>
              <a:buFont typeface="Times"/>
              <a:buNone/>
              <a:defRPr/>
            </a:pPr>
            <a:r>
              <a:rPr lang="en-US" sz="2800" dirty="0" smtClean="0"/>
              <a:t>d. points out six characteristics of modern economic growth.</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6148388"/>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5000625"/>
            <a:ext cx="1270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A648BD15-1A61-49A9-9B29-4A49DFC9CF94}" type="slidenum">
              <a:rPr lang="en-US" altLang="en-US" sz="1800">
                <a:solidFill>
                  <a:srgbClr val="FAF199"/>
                </a:solidFill>
              </a:rPr>
              <a:pPr>
                <a:spcBef>
                  <a:spcPct val="0"/>
                </a:spcBef>
                <a:buClrTx/>
                <a:buFontTx/>
                <a:buNone/>
              </a:pPr>
              <a:t>6</a:t>
            </a:fld>
            <a:endParaRPr lang="en-US" altLang="en-US" sz="1800">
              <a:solidFill>
                <a:srgbClr val="FAF199"/>
              </a:solidFill>
            </a:endParaRPr>
          </a:p>
        </p:txBody>
      </p:sp>
      <p:sp>
        <p:nvSpPr>
          <p:cNvPr id="13315"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4. According to Kuznets, in the process of development inequality in an economy will normally</a:t>
            </a:r>
          </a:p>
          <a:p>
            <a:pPr>
              <a:buFont typeface="Times"/>
              <a:buNone/>
              <a:defRPr/>
            </a:pPr>
            <a:r>
              <a:rPr lang="en-US" sz="2800" dirty="0" smtClean="0"/>
              <a:t>a. first rise and then fall.</a:t>
            </a:r>
          </a:p>
          <a:p>
            <a:pPr>
              <a:buFont typeface="Times"/>
              <a:buNone/>
              <a:defRPr/>
            </a:pPr>
            <a:r>
              <a:rPr lang="en-US" sz="2800" dirty="0" smtClean="0"/>
              <a:t>b. first fall and then rise.</a:t>
            </a:r>
          </a:p>
          <a:p>
            <a:pPr>
              <a:buFont typeface="Times"/>
              <a:buNone/>
              <a:defRPr/>
            </a:pPr>
            <a:r>
              <a:rPr lang="en-US" sz="2800" dirty="0" smtClean="0"/>
              <a:t>c. remain about the same.</a:t>
            </a:r>
          </a:p>
          <a:p>
            <a:pPr>
              <a:buFont typeface="Times"/>
              <a:buNone/>
              <a:defRPr/>
            </a:pPr>
            <a:r>
              <a:rPr lang="it-IT" sz="2800" dirty="0" smtClean="0"/>
              <a:t>d. show no definite pattern.</a:t>
            </a:r>
          </a:p>
          <a:p>
            <a:pPr marL="514350" indent="-514350" eaLnBrk="1" hangingPunct="1">
              <a:buFont typeface="Arial" charset="0"/>
              <a:buAutoNum type="arabicPeriod"/>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7221EFB1-FBE5-4CD0-AD62-A7B9F7DADEF3}" type="slidenum">
              <a:rPr lang="en-US" altLang="en-US" sz="1800">
                <a:solidFill>
                  <a:srgbClr val="FAF199"/>
                </a:solidFill>
              </a:rPr>
              <a:pPr>
                <a:spcBef>
                  <a:spcPct val="0"/>
                </a:spcBef>
                <a:buClrTx/>
                <a:buFontTx/>
                <a:buNone/>
              </a:pPr>
              <a:t>7</a:t>
            </a:fld>
            <a:endParaRPr lang="en-US" altLang="en-US" sz="1800">
              <a:solidFill>
                <a:srgbClr val="FAF199"/>
              </a:solidFill>
            </a:endParaRPr>
          </a:p>
        </p:txBody>
      </p:sp>
      <p:sp>
        <p:nvSpPr>
          <p:cNvPr id="15363"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5. With modern sector enlargement growth, inequality will</a:t>
            </a:r>
          </a:p>
          <a:p>
            <a:pPr>
              <a:buFont typeface="Times"/>
              <a:buNone/>
              <a:defRPr/>
            </a:pPr>
            <a:r>
              <a:rPr lang="en-US" sz="2800" dirty="0" smtClean="0"/>
              <a:t>a. first rise and then fall.</a:t>
            </a:r>
          </a:p>
          <a:p>
            <a:pPr>
              <a:buFont typeface="Times"/>
              <a:buNone/>
              <a:defRPr/>
            </a:pPr>
            <a:r>
              <a:rPr lang="en-US" sz="2800" dirty="0" smtClean="0"/>
              <a:t>b. first fall and then rise.</a:t>
            </a:r>
          </a:p>
          <a:p>
            <a:pPr>
              <a:buFont typeface="Times"/>
              <a:buNone/>
              <a:defRPr/>
            </a:pPr>
            <a:r>
              <a:rPr lang="en-US" sz="2800" dirty="0" smtClean="0"/>
              <a:t>c. remain about the same.</a:t>
            </a:r>
          </a:p>
          <a:p>
            <a:pPr>
              <a:buFont typeface="Times"/>
              <a:buNone/>
              <a:defRPr/>
            </a:pPr>
            <a:r>
              <a:rPr lang="en-US" sz="2800" dirty="0" smtClean="0"/>
              <a:t>d. All of the above.</a:t>
            </a:r>
          </a:p>
          <a:p>
            <a:pPr marL="514350" indent="-514350" eaLnBrk="1" hangingPunct="1">
              <a:buFont typeface="Times"/>
              <a:buNone/>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0AF2F77C-32B5-42C7-BD20-17CDC4FE1AB7}" type="slidenum">
              <a:rPr lang="en-US" altLang="en-US" sz="1800">
                <a:solidFill>
                  <a:srgbClr val="FAF199"/>
                </a:solidFill>
              </a:rPr>
              <a:pPr>
                <a:spcBef>
                  <a:spcPct val="0"/>
                </a:spcBef>
                <a:buClrTx/>
                <a:buFontTx/>
                <a:buNone/>
              </a:pPr>
              <a:t>8</a:t>
            </a:fld>
            <a:endParaRPr lang="en-US" altLang="en-US" sz="1800">
              <a:solidFill>
                <a:srgbClr val="FAF199"/>
              </a:solidFill>
            </a:endParaRPr>
          </a:p>
        </p:txBody>
      </p:sp>
      <p:sp>
        <p:nvSpPr>
          <p:cNvPr id="17411"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400" dirty="0" smtClean="0"/>
              <a:t>6. The poverty gap is the</a:t>
            </a:r>
          </a:p>
          <a:p>
            <a:pPr>
              <a:buFont typeface="Times"/>
              <a:buNone/>
              <a:defRPr/>
            </a:pPr>
            <a:r>
              <a:rPr lang="en-US" sz="2400" dirty="0" smtClean="0"/>
              <a:t>a. absolute number of people below the international poverty line.</a:t>
            </a:r>
          </a:p>
          <a:p>
            <a:pPr>
              <a:buFont typeface="Times"/>
              <a:buNone/>
              <a:defRPr/>
            </a:pPr>
            <a:r>
              <a:rPr lang="en-US" sz="2400" dirty="0" smtClean="0"/>
              <a:t>b. percentage of the population below the international poverty line.</a:t>
            </a:r>
          </a:p>
          <a:p>
            <a:pPr>
              <a:buFont typeface="Times"/>
              <a:buNone/>
              <a:defRPr/>
            </a:pPr>
            <a:r>
              <a:rPr lang="en-US" sz="2400" dirty="0" smtClean="0"/>
              <a:t>c. consumption (measured in dollars) necessary to bring everyone living below the poverty line up to the poverty line.</a:t>
            </a:r>
          </a:p>
          <a:p>
            <a:pPr>
              <a:buFont typeface="Times"/>
              <a:buNone/>
              <a:defRPr/>
            </a:pPr>
            <a:r>
              <a:rPr lang="en-US" sz="2400" dirty="0" smtClean="0"/>
              <a:t>d. percentage of a country’s total consumption necessary to bring everyone in the country living below the poverty line, up to the poverty line.</a:t>
            </a:r>
          </a:p>
          <a:p>
            <a:pPr marL="514350" indent="-514350" eaLnBrk="1" hangingPunct="1">
              <a:buFont typeface="Times"/>
              <a:buNone/>
              <a:defRPr/>
            </a:pPr>
            <a:endParaRPr lang="en-US" sz="2800" b="1" dirty="0" smtClean="0"/>
          </a:p>
        </p:txBody>
      </p:sp>
      <p:sp>
        <p:nvSpPr>
          <p:cNvPr id="6" name="Rectangle 3"/>
          <p:cNvSpPr>
            <a:spLocks noChangeArrowheads="1"/>
          </p:cNvSpPr>
          <p:nvPr/>
        </p:nvSpPr>
        <p:spPr bwMode="auto">
          <a:xfrm>
            <a:off x="0" y="6481763"/>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5334000"/>
            <a:ext cx="1270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AF199"/>
                </a:solidFill>
              </a:rPr>
              <a:t>5-</a:t>
            </a:r>
            <a:fld id="{BC67AE89-AF74-49EB-8498-16FD7FA19BBD}" type="slidenum">
              <a:rPr lang="en-US" altLang="en-US" sz="1800">
                <a:solidFill>
                  <a:srgbClr val="FAF199"/>
                </a:solidFill>
              </a:rPr>
              <a:pPr>
                <a:spcBef>
                  <a:spcPct val="0"/>
                </a:spcBef>
                <a:buClrTx/>
                <a:buFontTx/>
                <a:buNone/>
              </a:pPr>
              <a:t>9</a:t>
            </a:fld>
            <a:endParaRPr lang="en-US" altLang="en-US" sz="1800">
              <a:solidFill>
                <a:srgbClr val="FAF199"/>
              </a:solidFill>
            </a:endParaRPr>
          </a:p>
        </p:txBody>
      </p:sp>
      <p:sp>
        <p:nvSpPr>
          <p:cNvPr id="19459" name="Rectangle 4"/>
          <p:cNvSpPr>
            <a:spLocks noGrp="1" noChangeArrowheads="1"/>
          </p:cNvSpPr>
          <p:nvPr>
            <p:ph type="title"/>
          </p:nvPr>
        </p:nvSpPr>
        <p:spPr/>
        <p:txBody>
          <a:bodyPr/>
          <a:lstStyle/>
          <a:p>
            <a:pPr algn="ctr" eaLnBrk="1" hangingPunct="1"/>
            <a:r>
              <a:rPr lang="en-US" altLang="en-US" smtClean="0"/>
              <a:t>MCQs</a:t>
            </a:r>
          </a:p>
        </p:txBody>
      </p:sp>
      <p:sp>
        <p:nvSpPr>
          <p:cNvPr id="3077" name="Rectangle 5"/>
          <p:cNvSpPr>
            <a:spLocks noGrp="1" noChangeArrowheads="1"/>
          </p:cNvSpPr>
          <p:nvPr>
            <p:ph type="body" idx="1"/>
          </p:nvPr>
        </p:nvSpPr>
        <p:spPr/>
        <p:txBody>
          <a:bodyPr/>
          <a:lstStyle/>
          <a:p>
            <a:pPr>
              <a:buFont typeface="Times"/>
              <a:buNone/>
              <a:defRPr/>
            </a:pPr>
            <a:r>
              <a:rPr lang="en-US" sz="2800" dirty="0" smtClean="0"/>
              <a:t>7. The functional distribution of income refers to the distribution of income between</a:t>
            </a:r>
          </a:p>
          <a:p>
            <a:pPr>
              <a:buFont typeface="Times"/>
              <a:buNone/>
              <a:defRPr/>
            </a:pPr>
            <a:r>
              <a:rPr lang="en-US" sz="2800" dirty="0" smtClean="0"/>
              <a:t>a. individuals or households.</a:t>
            </a:r>
          </a:p>
          <a:p>
            <a:pPr>
              <a:buFont typeface="Times"/>
              <a:buNone/>
              <a:defRPr/>
            </a:pPr>
            <a:r>
              <a:rPr lang="en-US" sz="2800" dirty="0" smtClean="0"/>
              <a:t>b. rural individuals or households.</a:t>
            </a:r>
          </a:p>
          <a:p>
            <a:pPr>
              <a:buFont typeface="Times"/>
              <a:buNone/>
              <a:defRPr/>
            </a:pPr>
            <a:r>
              <a:rPr lang="en-US" sz="2800" dirty="0" smtClean="0"/>
              <a:t>c. urban individuals or households.</a:t>
            </a:r>
          </a:p>
          <a:p>
            <a:pPr>
              <a:buFont typeface="Times"/>
              <a:buNone/>
              <a:defRPr/>
            </a:pPr>
            <a:r>
              <a:rPr lang="en-US" sz="2800" dirty="0" smtClean="0"/>
              <a:t>d. the factors of production (land, labor and capital).</a:t>
            </a:r>
          </a:p>
          <a:p>
            <a:pPr marL="514350" indent="-514350" eaLnBrk="1" hangingPunct="1">
              <a:buFont typeface="Times"/>
              <a:buNone/>
              <a:defRPr/>
            </a:pPr>
            <a:endParaRPr lang="en-US" sz="2800" b="1" dirty="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endParaRPr lang="en-US" altLang="en-US" sz="2400">
              <a:latin typeface="Times" panose="02020603050405020304" pitchFamily="18" charset="0"/>
            </a:endParaRPr>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30000"/>
              </a:spcBef>
              <a:buClr>
                <a:schemeClr val="tx1"/>
              </a:buClr>
              <a:buFont typeface="Times" panose="02020603050405020304" pitchFamily="18" charset="0"/>
              <a:buChar char="•"/>
              <a:defRPr sz="3200">
                <a:solidFill>
                  <a:schemeClr val="tx1"/>
                </a:solidFill>
                <a:latin typeface="Arial" panose="020B0604020202020204" pitchFamily="34" charset="0"/>
              </a:defRPr>
            </a:lvl1pPr>
            <a:lvl2pPr marL="742950" indent="-285750">
              <a:spcBef>
                <a:spcPct val="30000"/>
              </a:spcBef>
              <a:buClr>
                <a:schemeClr val="tx1"/>
              </a:buClr>
              <a:buFont typeface="Times" panose="02020603050405020304" pitchFamily="18" charset="0"/>
              <a:buChar char="–"/>
              <a:defRPr sz="2800">
                <a:solidFill>
                  <a:schemeClr val="tx1"/>
                </a:solidFill>
                <a:latin typeface="Arial" panose="020B0604020202020204" pitchFamily="34" charset="0"/>
              </a:defRPr>
            </a:lvl2pPr>
            <a:lvl3pPr marL="1143000" indent="-228600">
              <a:spcBef>
                <a:spcPct val="30000"/>
              </a:spcBef>
              <a:buClr>
                <a:schemeClr val="tx1"/>
              </a:buClr>
              <a:buFont typeface="Times" panose="02020603050405020304" pitchFamily="18" charset="0"/>
              <a:buChar char="•"/>
              <a:defRPr sz="2400">
                <a:solidFill>
                  <a:schemeClr val="tx1"/>
                </a:solidFill>
                <a:latin typeface="Arial" panose="020B0604020202020204" pitchFamily="34" charset="0"/>
              </a:defRPr>
            </a:lvl3pPr>
            <a:lvl4pPr marL="16002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4pPr>
            <a:lvl5pPr marL="2057400" indent="-228600">
              <a:spcBef>
                <a:spcPct val="30000"/>
              </a:spcBef>
              <a:buClr>
                <a:schemeClr val="tx1"/>
              </a:buClr>
              <a:buFont typeface="Times" panose="02020603050405020304" pitchFamily="18" charset="0"/>
              <a:buChar char="•"/>
              <a:defRPr sz="2000">
                <a:solidFill>
                  <a:schemeClr val="tx1"/>
                </a:solidFill>
                <a:latin typeface="Arial" panose="020B0604020202020204" pitchFamily="34" charset="0"/>
              </a:defRPr>
            </a:lvl5pPr>
            <a:lvl6pPr marL="25146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6pPr>
            <a:lvl7pPr marL="29718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7pPr>
            <a:lvl8pPr marL="34290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8pPr>
            <a:lvl9pPr marL="3886200" indent="-22860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Arial" panose="020B0604020202020204" pitchFamily="34" charset="0"/>
              </a:defRPr>
            </a:lvl9pPr>
          </a:lstStyle>
          <a:p>
            <a:pPr>
              <a:spcBef>
                <a:spcPct val="0"/>
              </a:spcBef>
              <a:buClrTx/>
              <a:buFontTx/>
              <a:buNone/>
            </a:pPr>
            <a:r>
              <a:rPr lang="en-GB" altLang="en-US" sz="4800">
                <a:latin typeface="Times" panose="02020603050405020304" pitchFamily="18" charset="0"/>
              </a:rPr>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77">
                                            <p:txEl>
                                              <p:pRg st="1" end="1"/>
                                            </p:txEl>
                                          </p:spTgt>
                                        </p:tgtEl>
                                        <p:attrNameLst>
                                          <p:attrName>style.visibility</p:attrName>
                                        </p:attrNameLst>
                                      </p:cBhvr>
                                      <p:to>
                                        <p:strVal val="visible"/>
                                      </p:to>
                                    </p:set>
                                    <p:anim calcmode="lin" valueType="num">
                                      <p:cBhvr additive="base">
                                        <p:cTn id="11"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7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77">
                                            <p:txEl>
                                              <p:pRg st="2" end="2"/>
                                            </p:txEl>
                                          </p:spTgt>
                                        </p:tgtEl>
                                        <p:attrNameLst>
                                          <p:attrName>style.visibility</p:attrName>
                                        </p:attrNameLst>
                                      </p:cBhvr>
                                      <p:to>
                                        <p:strVal val="visible"/>
                                      </p:to>
                                    </p:set>
                                    <p:anim calcmode="lin" valueType="num">
                                      <p:cBhvr additive="base">
                                        <p:cTn id="15"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7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77">
                                            <p:txEl>
                                              <p:pRg st="3" end="3"/>
                                            </p:txEl>
                                          </p:spTgt>
                                        </p:tgtEl>
                                        <p:attrNameLst>
                                          <p:attrName>style.visibility</p:attrName>
                                        </p:attrNameLst>
                                      </p:cBhvr>
                                      <p:to>
                                        <p:strVal val="visible"/>
                                      </p:to>
                                    </p:set>
                                    <p:anim calcmode="lin" valueType="num">
                                      <p:cBhvr additive="base">
                                        <p:cTn id="19" dur="500" fill="hold"/>
                                        <p:tgtEl>
                                          <p:spTgt spid="307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077">
                                            <p:txEl>
                                              <p:pRg st="4" end="4"/>
                                            </p:txEl>
                                          </p:spTgt>
                                        </p:tgtEl>
                                        <p:attrNameLst>
                                          <p:attrName>style.visibility</p:attrName>
                                        </p:attrNameLst>
                                      </p:cBhvr>
                                      <p:to>
                                        <p:strVal val="visible"/>
                                      </p:to>
                                    </p:set>
                                    <p:anim calcmode="lin" valueType="num">
                                      <p:cBhvr additive="base">
                                        <p:cTn id="23" dur="500" fill="hold"/>
                                        <p:tgtEl>
                                          <p:spTgt spid="307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077">
                                            <p:txEl>
                                              <p:pRg st="4" end="4"/>
                                            </p:txEl>
                                          </p:spTgt>
                                        </p:tgtEl>
                                        <p:attrNameLst>
                                          <p:attrName>ppt_y</p:attrName>
                                        </p:attrNameLst>
                                      </p:cBhvr>
                                      <p:tavLst>
                                        <p:tav tm="0">
                                          <p:val>
                                            <p:strVal val="1+#ppt_h/2"/>
                                          </p:val>
                                        </p:tav>
                                        <p:tav tm="100000">
                                          <p:val>
                                            <p:strVal val="#ppt_y"/>
                                          </p:val>
                                        </p:tav>
                                      </p:tavLst>
                                    </p:anim>
                                  </p:childTnLst>
                                </p:cTn>
                              </p:par>
                              <p:par>
                                <p:cTn id="25" presetID="22" presetClass="entr" presetSubtype="8"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45000"/>
                                        <p:tgtEl>
                                          <p:spTgt spid="6"/>
                                        </p:tgtEl>
                                      </p:cBhvr>
                                    </p:animEffect>
                                  </p:childTnLst>
                                </p:cTn>
                              </p:par>
                            </p:childTnLst>
                          </p:cTn>
                        </p:par>
                        <p:par>
                          <p:cTn id="28" fill="hold" nodeType="afterGroup">
                            <p:stCondLst>
                              <p:cond delay="45000"/>
                            </p:stCondLst>
                            <p:childTnLst>
                              <p:par>
                                <p:cTn id="29" presetID="1"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2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theme/theme1.xml><?xml version="1.0" encoding="utf-8"?>
<a:theme xmlns:a="http://schemas.openxmlformats.org/drawingml/2006/main" name="Rejda_template">
  <a:themeElements>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Rejda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Rejda_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Rejda_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Rejda_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Rejda_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Rejda_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Rejda_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TodaroSmith_EconDev_ch01</Template>
  <TotalTime>669</TotalTime>
  <Words>1175</Words>
  <Application>Microsoft Office PowerPoint</Application>
  <PresentationFormat>On-screen Show (4:3)</PresentationFormat>
  <Paragraphs>201</Paragraphs>
  <Slides>31</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Times</vt:lpstr>
      <vt:lpstr>Times New Roman</vt:lpstr>
      <vt:lpstr>Rejda_template</vt:lpstr>
      <vt:lpstr>Chapter 5</vt:lpstr>
      <vt:lpstr>Outline</vt:lpstr>
      <vt:lpstr>MCQs</vt:lpstr>
      <vt:lpstr>MCQs</vt:lpstr>
      <vt:lpstr>MCQs</vt:lpstr>
      <vt:lpstr>MCQs</vt:lpstr>
      <vt:lpstr>MCQs</vt:lpstr>
      <vt:lpstr>MCQs</vt:lpstr>
      <vt:lpstr>MCQs</vt:lpstr>
      <vt:lpstr>MCQs: Answers</vt:lpstr>
      <vt:lpstr>MCQs: Answers</vt:lpstr>
      <vt:lpstr>MCQs: Answers</vt:lpstr>
      <vt:lpstr>MCQs: Answers</vt:lpstr>
      <vt:lpstr>MCQs: Answers</vt:lpstr>
      <vt:lpstr>MCQs: Answers</vt:lpstr>
      <vt:lpstr>MCQs: Answers</vt:lpstr>
      <vt:lpstr>Problem</vt:lpstr>
      <vt:lpstr>Problem</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lpstr>Questions</vt:lpstr>
    </vt:vector>
  </TitlesOfParts>
  <Company>© 2009 Pearson Addison-Wesley. All rights reserved.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dc:title>
  <dc:subject>Poverty, Inequality, and Development</dc:subject>
  <dc:creator>Michael P. Todaro</dc:creator>
  <cp:lastModifiedBy>Reviewer</cp:lastModifiedBy>
  <cp:revision>170</cp:revision>
  <dcterms:created xsi:type="dcterms:W3CDTF">1999-06-02T17:56:16Z</dcterms:created>
  <dcterms:modified xsi:type="dcterms:W3CDTF">2022-09-27T03:17:28Z</dcterms:modified>
</cp:coreProperties>
</file>