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>
  <p:sldMasterIdLst>
    <p:sldMasterId id="2147483684" r:id="rId1"/>
  </p:sldMasterIdLst>
  <p:notesMasterIdLst>
    <p:notesMasterId r:id="rId24"/>
  </p:notesMasterIdLst>
  <p:handoutMasterIdLst>
    <p:handoutMasterId r:id="rId25"/>
  </p:handoutMasterIdLst>
  <p:sldIdLst>
    <p:sldId id="256" r:id="rId2"/>
    <p:sldId id="455" r:id="rId3"/>
    <p:sldId id="456" r:id="rId4"/>
    <p:sldId id="470" r:id="rId5"/>
    <p:sldId id="471" r:id="rId6"/>
    <p:sldId id="472" r:id="rId7"/>
    <p:sldId id="473" r:id="rId8"/>
    <p:sldId id="474" r:id="rId9"/>
    <p:sldId id="475" r:id="rId10"/>
    <p:sldId id="469" r:id="rId11"/>
    <p:sldId id="457" r:id="rId12"/>
    <p:sldId id="458" r:id="rId13"/>
    <p:sldId id="459" r:id="rId14"/>
    <p:sldId id="460" r:id="rId15"/>
    <p:sldId id="461" r:id="rId16"/>
    <p:sldId id="462" r:id="rId17"/>
    <p:sldId id="463" r:id="rId18"/>
    <p:sldId id="464" r:id="rId19"/>
    <p:sldId id="465" r:id="rId20"/>
    <p:sldId id="466" r:id="rId21"/>
    <p:sldId id="467" r:id="rId22"/>
    <p:sldId id="468" r:id="rId23"/>
  </p:sldIdLst>
  <p:sldSz cx="9144000" cy="6858000" type="screen4x3"/>
  <p:notesSz cx="7099300" cy="10234613"/>
  <p:embeddedFontLst>
    <p:embeddedFont>
      <p:font typeface="Book Antiqua" panose="02040602050305030304" pitchFamily="18" charset="0"/>
      <p:regular r:id="rId26"/>
      <p:bold r:id="rId27"/>
      <p:italic r:id="rId28"/>
      <p:boldItalic r:id="rId29"/>
    </p:embeddedFont>
    <p:embeddedFont>
      <p:font typeface="Lucida Sans" panose="020B0602030504020204" pitchFamily="34" charset="0"/>
      <p:regular r:id="rId30"/>
      <p:bold r:id="rId31"/>
      <p:italic r:id="rId32"/>
      <p:boldItalic r:id="rId33"/>
    </p:embeddedFont>
    <p:embeddedFont>
      <p:font typeface="Wingdings 2" panose="05020102010507070707" pitchFamily="18" charset="2"/>
      <p:regular r:id="rId34"/>
    </p:embeddedFont>
    <p:embeddedFont>
      <p:font typeface="Wingdings 3" panose="05040102010807070707" pitchFamily="18" charset="2"/>
      <p:regular r:id="rId35"/>
    </p:embeddedFont>
  </p:embeddedFontLst>
  <p:custDataLst>
    <p:tags r:id="rId3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3399"/>
    <a:srgbClr val="336699"/>
    <a:srgbClr val="008080"/>
    <a:srgbClr val="009999"/>
    <a:srgbClr val="FF9966"/>
    <a:srgbClr val="99FFFF"/>
    <a:srgbClr val="CCEC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5626" autoAdjust="0"/>
  </p:normalViewPr>
  <p:slideViewPr>
    <p:cSldViewPr>
      <p:cViewPr varScale="1">
        <p:scale>
          <a:sx n="86" d="100"/>
          <a:sy n="86" d="100"/>
        </p:scale>
        <p:origin x="2334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2604" y="-102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1.fntdata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font" Target="fonts/font9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33" Type="http://schemas.openxmlformats.org/officeDocument/2006/relationships/font" Target="fonts/font8.fntdata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4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32" Type="http://schemas.openxmlformats.org/officeDocument/2006/relationships/font" Target="fonts/font7.fntdata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3.fntdata"/><Relationship Id="rId36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6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2.fntdata"/><Relationship Id="rId30" Type="http://schemas.openxmlformats.org/officeDocument/2006/relationships/font" Target="fonts/font5.fntdata"/><Relationship Id="rId35" Type="http://schemas.openxmlformats.org/officeDocument/2006/relationships/font" Target="fonts/font10.fntdata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 eaLnBrk="0" hangingPunct="0">
              <a:defRPr kumimoji="0" sz="1300"/>
            </a:lvl1pPr>
          </a:lstStyle>
          <a:p>
            <a:pPr>
              <a:defRPr/>
            </a:pPr>
            <a:r>
              <a:rPr lang="en-US"/>
              <a:t>Presentation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 eaLnBrk="0" hangingPunct="0">
              <a:defRPr kumimoji="0" sz="1300"/>
            </a:lvl1pPr>
          </a:lstStyle>
          <a:p>
            <a:pPr>
              <a:defRPr/>
            </a:pPr>
            <a:r>
              <a:rPr lang="en-US"/>
              <a:t>Monday, September 7, 2009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 eaLnBrk="0" hangingPunct="0">
              <a:defRPr kumimoji="0" sz="1300"/>
            </a:lvl1pPr>
          </a:lstStyle>
          <a:p>
            <a:pPr>
              <a:defRPr/>
            </a:pPr>
            <a:r>
              <a:rPr lang="en-US"/>
              <a:t>ECN 3184-1 Eldar Madumarov</a:t>
            </a:r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 eaLnBrk="0" hangingPunct="0">
              <a:defRPr kumimoji="0" sz="1300"/>
            </a:lvl1pPr>
          </a:lstStyle>
          <a:p>
            <a:fld id="{60B0E0C4-0CCF-41CB-A128-654BDC92DB8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2722369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Rectangle 8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 eaLnBrk="0" hangingPunct="0">
              <a:defRPr kumimoji="0" sz="1300"/>
            </a:lvl1pPr>
          </a:lstStyle>
          <a:p>
            <a:pPr>
              <a:defRPr/>
            </a:pPr>
            <a:r>
              <a:rPr lang="en-US"/>
              <a:t>Presentation</a:t>
            </a:r>
          </a:p>
        </p:txBody>
      </p:sp>
      <p:sp>
        <p:nvSpPr>
          <p:cNvPr id="2058" name="Rectangle 10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150" y="4862513"/>
            <a:ext cx="5207000" cy="460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59" name="Rectangle 11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 eaLnBrk="0" hangingPunct="0">
              <a:defRPr kumimoji="0" sz="1300"/>
            </a:lvl1pPr>
          </a:lstStyle>
          <a:p>
            <a:pPr>
              <a:defRPr/>
            </a:pPr>
            <a:r>
              <a:rPr lang="en-US"/>
              <a:t>Monday, September 7, 2009</a:t>
            </a:r>
          </a:p>
        </p:txBody>
      </p:sp>
      <p:sp>
        <p:nvSpPr>
          <p:cNvPr id="2060" name="Rectangle 12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 eaLnBrk="0" hangingPunct="0">
              <a:defRPr kumimoji="0" sz="1300"/>
            </a:lvl1pPr>
          </a:lstStyle>
          <a:p>
            <a:pPr>
              <a:defRPr/>
            </a:pPr>
            <a:r>
              <a:rPr lang="en-US"/>
              <a:t>ECN 3184-1 Eldar Madumarov</a:t>
            </a:r>
          </a:p>
        </p:txBody>
      </p:sp>
      <p:sp>
        <p:nvSpPr>
          <p:cNvPr id="2061" name="Rectangle 13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 eaLnBrk="0" hangingPunct="0">
              <a:defRPr kumimoji="0" sz="1300"/>
            </a:lvl1pPr>
          </a:lstStyle>
          <a:p>
            <a:fld id="{D52F9C90-67D2-471A-9BD4-38554D2B19E2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8" name="Slide Image Placeholder 7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4102025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Wingdings" pitchFamily="2" charset="2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Wingdings" pitchFamily="2" charset="2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Wingdings" pitchFamily="2" charset="2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Wingdings" pitchFamily="2" charset="2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Wingdings" pitchFamily="2" charset="2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90600" y="768350"/>
            <a:ext cx="5118100" cy="38385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/>
          </a:p>
        </p:txBody>
      </p:sp>
      <p:sp>
        <p:nvSpPr>
          <p:cNvPr id="18436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Monday, September 7, 2009</a:t>
            </a:r>
          </a:p>
        </p:txBody>
      </p:sp>
      <p:sp>
        <p:nvSpPr>
          <p:cNvPr id="18437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C274811-4BC4-423A-9C44-4B9CC6977D56}" type="slidenum">
              <a:rPr kumimoji="0" lang="en-US" altLang="en-US" sz="1300"/>
              <a:pPr/>
              <a:t>1</a:t>
            </a:fld>
            <a:endParaRPr kumimoji="0" lang="en-US" altLang="en-US" sz="1300"/>
          </a:p>
        </p:txBody>
      </p:sp>
      <p:sp>
        <p:nvSpPr>
          <p:cNvPr id="18438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ECN 3184-1 Eldar Madumarov</a:t>
            </a:r>
          </a:p>
        </p:txBody>
      </p:sp>
      <p:sp>
        <p:nvSpPr>
          <p:cNvPr id="18439" name="Header Placeholder 6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Presentation</a:t>
            </a:r>
          </a:p>
        </p:txBody>
      </p:sp>
    </p:spTree>
    <p:extLst>
      <p:ext uri="{BB962C8B-B14F-4D97-AF65-F5344CB8AC3E}">
        <p14:creationId xmlns:p14="http://schemas.microsoft.com/office/powerpoint/2010/main" val="26701356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/>
          </a:p>
        </p:txBody>
      </p:sp>
      <p:sp>
        <p:nvSpPr>
          <p:cNvPr id="20484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Presentation</a:t>
            </a:r>
          </a:p>
        </p:txBody>
      </p:sp>
      <p:sp>
        <p:nvSpPr>
          <p:cNvPr id="20485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Monday, September 7, 2009</a:t>
            </a:r>
          </a:p>
        </p:txBody>
      </p:sp>
      <p:sp>
        <p:nvSpPr>
          <p:cNvPr id="20486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ECN 3184-1 Eldar Madumarov</a:t>
            </a:r>
          </a:p>
        </p:txBody>
      </p:sp>
      <p:sp>
        <p:nvSpPr>
          <p:cNvPr id="20487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5C1396B-BCBF-4C65-9626-D22690CB50EE}" type="slidenum">
              <a:rPr kumimoji="0" lang="en-US" altLang="en-US" sz="1300"/>
              <a:pPr/>
              <a:t>10</a:t>
            </a:fld>
            <a:endParaRPr kumimoji="0"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301112259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/>
          </a:p>
        </p:txBody>
      </p:sp>
      <p:sp>
        <p:nvSpPr>
          <p:cNvPr id="21508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Presentation</a:t>
            </a:r>
          </a:p>
        </p:txBody>
      </p:sp>
      <p:sp>
        <p:nvSpPr>
          <p:cNvPr id="21509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Monday, September 7, 2009</a:t>
            </a:r>
          </a:p>
        </p:txBody>
      </p:sp>
      <p:sp>
        <p:nvSpPr>
          <p:cNvPr id="21510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ECN 3184-1 Eldar Madumarov</a:t>
            </a:r>
          </a:p>
        </p:txBody>
      </p:sp>
      <p:sp>
        <p:nvSpPr>
          <p:cNvPr id="21511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7ADDB87-EE4C-4806-B854-45A52B47349A}" type="slidenum">
              <a:rPr kumimoji="0" lang="en-US" altLang="en-US" sz="1300"/>
              <a:pPr/>
              <a:t>11</a:t>
            </a:fld>
            <a:endParaRPr kumimoji="0"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279760427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/>
          </a:p>
        </p:txBody>
      </p:sp>
      <p:sp>
        <p:nvSpPr>
          <p:cNvPr id="22532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Presentation</a:t>
            </a:r>
          </a:p>
        </p:txBody>
      </p:sp>
      <p:sp>
        <p:nvSpPr>
          <p:cNvPr id="22533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Monday, September 7, 2009</a:t>
            </a:r>
          </a:p>
        </p:txBody>
      </p:sp>
      <p:sp>
        <p:nvSpPr>
          <p:cNvPr id="22534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ECN 3184-1 Eldar Madumarov</a:t>
            </a:r>
          </a:p>
        </p:txBody>
      </p:sp>
      <p:sp>
        <p:nvSpPr>
          <p:cNvPr id="22535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074F235-CA02-4305-83D7-6A04AEDB2215}" type="slidenum">
              <a:rPr kumimoji="0" lang="en-US" altLang="en-US" sz="1300"/>
              <a:pPr/>
              <a:t>12</a:t>
            </a:fld>
            <a:endParaRPr kumimoji="0"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280636806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/>
          </a:p>
        </p:txBody>
      </p:sp>
      <p:sp>
        <p:nvSpPr>
          <p:cNvPr id="23556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Presentation</a:t>
            </a:r>
          </a:p>
        </p:txBody>
      </p:sp>
      <p:sp>
        <p:nvSpPr>
          <p:cNvPr id="23557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Monday, September 7, 2009</a:t>
            </a:r>
          </a:p>
        </p:txBody>
      </p:sp>
      <p:sp>
        <p:nvSpPr>
          <p:cNvPr id="23558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ECN 3184-1 Eldar Madumarov</a:t>
            </a:r>
          </a:p>
        </p:txBody>
      </p:sp>
      <p:sp>
        <p:nvSpPr>
          <p:cNvPr id="23559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4CF66DC-6534-4C53-9908-76739C46BD5C}" type="slidenum">
              <a:rPr kumimoji="0" lang="en-US" altLang="en-US" sz="1300"/>
              <a:pPr/>
              <a:t>13</a:t>
            </a:fld>
            <a:endParaRPr kumimoji="0"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25402456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/>
          </a:p>
        </p:txBody>
      </p:sp>
      <p:sp>
        <p:nvSpPr>
          <p:cNvPr id="24580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Presentation</a:t>
            </a:r>
          </a:p>
        </p:txBody>
      </p:sp>
      <p:sp>
        <p:nvSpPr>
          <p:cNvPr id="24581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Monday, September 7, 2009</a:t>
            </a:r>
          </a:p>
        </p:txBody>
      </p:sp>
      <p:sp>
        <p:nvSpPr>
          <p:cNvPr id="24582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ECN 3184-1 Eldar Madumarov</a:t>
            </a:r>
          </a:p>
        </p:txBody>
      </p:sp>
      <p:sp>
        <p:nvSpPr>
          <p:cNvPr id="24583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1541722-64A9-420A-8795-3D7E6E8EBE6B}" type="slidenum">
              <a:rPr kumimoji="0" lang="en-US" altLang="en-US" sz="1300"/>
              <a:pPr/>
              <a:t>14</a:t>
            </a:fld>
            <a:endParaRPr kumimoji="0"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163653595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/>
          </a:p>
        </p:txBody>
      </p:sp>
      <p:sp>
        <p:nvSpPr>
          <p:cNvPr id="25604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Presentation</a:t>
            </a:r>
          </a:p>
        </p:txBody>
      </p:sp>
      <p:sp>
        <p:nvSpPr>
          <p:cNvPr id="25605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Monday, September 7, 2009</a:t>
            </a:r>
          </a:p>
        </p:txBody>
      </p:sp>
      <p:sp>
        <p:nvSpPr>
          <p:cNvPr id="25606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ECN 3184-1 Eldar Madumarov</a:t>
            </a:r>
          </a:p>
        </p:txBody>
      </p:sp>
      <p:sp>
        <p:nvSpPr>
          <p:cNvPr id="25607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AE6A3DA-5C32-4A76-A332-5595D30C1181}" type="slidenum">
              <a:rPr kumimoji="0" lang="en-US" altLang="en-US" sz="1300"/>
              <a:pPr/>
              <a:t>15</a:t>
            </a:fld>
            <a:endParaRPr kumimoji="0"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170525821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/>
          </a:p>
        </p:txBody>
      </p:sp>
      <p:sp>
        <p:nvSpPr>
          <p:cNvPr id="26628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Presentation</a:t>
            </a:r>
          </a:p>
        </p:txBody>
      </p:sp>
      <p:sp>
        <p:nvSpPr>
          <p:cNvPr id="26629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Monday, September 7, 2009</a:t>
            </a:r>
          </a:p>
        </p:txBody>
      </p:sp>
      <p:sp>
        <p:nvSpPr>
          <p:cNvPr id="26630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ECN 3184-1 Eldar Madumarov</a:t>
            </a:r>
          </a:p>
        </p:txBody>
      </p:sp>
      <p:sp>
        <p:nvSpPr>
          <p:cNvPr id="26631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DD17672-3D9A-4B66-AED9-3DA527D828C3}" type="slidenum">
              <a:rPr kumimoji="0" lang="en-US" altLang="en-US" sz="1300"/>
              <a:pPr/>
              <a:t>16</a:t>
            </a:fld>
            <a:endParaRPr kumimoji="0"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401469335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/>
          </a:p>
        </p:txBody>
      </p:sp>
      <p:sp>
        <p:nvSpPr>
          <p:cNvPr id="27652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Presentation</a:t>
            </a:r>
          </a:p>
        </p:txBody>
      </p:sp>
      <p:sp>
        <p:nvSpPr>
          <p:cNvPr id="27653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Monday, September 7, 2009</a:t>
            </a:r>
          </a:p>
        </p:txBody>
      </p:sp>
      <p:sp>
        <p:nvSpPr>
          <p:cNvPr id="27654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ECN 3184-1 Eldar Madumarov</a:t>
            </a:r>
          </a:p>
        </p:txBody>
      </p:sp>
      <p:sp>
        <p:nvSpPr>
          <p:cNvPr id="27655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17687A2-D8C2-4DE1-B912-BC69B218B5D2}" type="slidenum">
              <a:rPr kumimoji="0" lang="en-US" altLang="en-US" sz="1300"/>
              <a:pPr/>
              <a:t>17</a:t>
            </a:fld>
            <a:endParaRPr kumimoji="0"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244757925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/>
          </a:p>
        </p:txBody>
      </p:sp>
      <p:sp>
        <p:nvSpPr>
          <p:cNvPr id="28676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Presentation</a:t>
            </a:r>
          </a:p>
        </p:txBody>
      </p:sp>
      <p:sp>
        <p:nvSpPr>
          <p:cNvPr id="28677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Monday, September 7, 2009</a:t>
            </a:r>
          </a:p>
        </p:txBody>
      </p:sp>
      <p:sp>
        <p:nvSpPr>
          <p:cNvPr id="28678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ECN 3184-1 Eldar Madumarov</a:t>
            </a:r>
          </a:p>
        </p:txBody>
      </p:sp>
      <p:sp>
        <p:nvSpPr>
          <p:cNvPr id="28679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102A323D-8AC3-4DE4-8300-DE1836C7214F}" type="slidenum">
              <a:rPr kumimoji="0" lang="en-US" altLang="en-US" sz="1300"/>
              <a:pPr/>
              <a:t>18</a:t>
            </a:fld>
            <a:endParaRPr kumimoji="0"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356607938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/>
          </a:p>
        </p:txBody>
      </p:sp>
      <p:sp>
        <p:nvSpPr>
          <p:cNvPr id="29700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Presentation</a:t>
            </a:r>
          </a:p>
        </p:txBody>
      </p:sp>
      <p:sp>
        <p:nvSpPr>
          <p:cNvPr id="29701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Monday, September 7, 2009</a:t>
            </a:r>
          </a:p>
        </p:txBody>
      </p:sp>
      <p:sp>
        <p:nvSpPr>
          <p:cNvPr id="29702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ECN 3184-1 Eldar Madumarov</a:t>
            </a:r>
          </a:p>
        </p:txBody>
      </p:sp>
      <p:sp>
        <p:nvSpPr>
          <p:cNvPr id="29703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1444D8F7-A83E-4F7C-A47F-757223D80A6D}" type="slidenum">
              <a:rPr kumimoji="0" lang="en-US" altLang="en-US" sz="1300"/>
              <a:pPr/>
              <a:t>19</a:t>
            </a:fld>
            <a:endParaRPr kumimoji="0"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5184675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/>
          </a:p>
        </p:txBody>
      </p:sp>
      <p:sp>
        <p:nvSpPr>
          <p:cNvPr id="19460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Presentation</a:t>
            </a:r>
          </a:p>
        </p:txBody>
      </p:sp>
      <p:sp>
        <p:nvSpPr>
          <p:cNvPr id="19461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Monday, September 7, 2009</a:t>
            </a:r>
          </a:p>
        </p:txBody>
      </p:sp>
      <p:sp>
        <p:nvSpPr>
          <p:cNvPr id="19462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ECN 3184-1 Eldar Madumarov</a:t>
            </a:r>
          </a:p>
        </p:txBody>
      </p:sp>
      <p:sp>
        <p:nvSpPr>
          <p:cNvPr id="19463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31F78B6-8549-403E-81CA-5FCAFE2762AB}" type="slidenum">
              <a:rPr kumimoji="0" lang="en-US" altLang="en-US" sz="1300"/>
              <a:pPr/>
              <a:t>2</a:t>
            </a:fld>
            <a:endParaRPr kumimoji="0"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7207794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/>
          </a:p>
        </p:txBody>
      </p:sp>
      <p:sp>
        <p:nvSpPr>
          <p:cNvPr id="30724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Presentation</a:t>
            </a:r>
          </a:p>
        </p:txBody>
      </p:sp>
      <p:sp>
        <p:nvSpPr>
          <p:cNvPr id="30725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Monday, September 7, 2009</a:t>
            </a:r>
          </a:p>
        </p:txBody>
      </p:sp>
      <p:sp>
        <p:nvSpPr>
          <p:cNvPr id="30726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ECN 3184-1 Eldar Madumarov</a:t>
            </a:r>
          </a:p>
        </p:txBody>
      </p:sp>
      <p:sp>
        <p:nvSpPr>
          <p:cNvPr id="30727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AE6ACE0-4AAA-4438-9C2A-1D575A64FC78}" type="slidenum">
              <a:rPr kumimoji="0" lang="en-US" altLang="en-US" sz="1300"/>
              <a:pPr/>
              <a:t>20</a:t>
            </a:fld>
            <a:endParaRPr kumimoji="0"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63643935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/>
          </a:p>
        </p:txBody>
      </p:sp>
      <p:sp>
        <p:nvSpPr>
          <p:cNvPr id="31748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Presentation</a:t>
            </a:r>
          </a:p>
        </p:txBody>
      </p:sp>
      <p:sp>
        <p:nvSpPr>
          <p:cNvPr id="31749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Monday, September 7, 2009</a:t>
            </a:r>
          </a:p>
        </p:txBody>
      </p:sp>
      <p:sp>
        <p:nvSpPr>
          <p:cNvPr id="31750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ECN 3184-1 Eldar Madumarov</a:t>
            </a:r>
          </a:p>
        </p:txBody>
      </p:sp>
      <p:sp>
        <p:nvSpPr>
          <p:cNvPr id="31751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ED0F904-1C42-47FA-B471-B69268F355CC}" type="slidenum">
              <a:rPr kumimoji="0" lang="en-US" altLang="en-US" sz="1300"/>
              <a:pPr/>
              <a:t>21</a:t>
            </a:fld>
            <a:endParaRPr kumimoji="0"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186361662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/>
          </a:p>
        </p:txBody>
      </p:sp>
      <p:sp>
        <p:nvSpPr>
          <p:cNvPr id="32772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Presentation</a:t>
            </a:r>
          </a:p>
        </p:txBody>
      </p:sp>
      <p:sp>
        <p:nvSpPr>
          <p:cNvPr id="32773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Monday, September 7, 2009</a:t>
            </a:r>
          </a:p>
        </p:txBody>
      </p:sp>
      <p:sp>
        <p:nvSpPr>
          <p:cNvPr id="32774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ECN 3184-1 Eldar Madumarov</a:t>
            </a:r>
          </a:p>
        </p:txBody>
      </p:sp>
      <p:sp>
        <p:nvSpPr>
          <p:cNvPr id="32775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19515F82-8267-4ADE-8A9D-B103DDF40941}" type="slidenum">
              <a:rPr kumimoji="0" lang="en-US" altLang="en-US" sz="1300"/>
              <a:pPr/>
              <a:t>22</a:t>
            </a:fld>
            <a:endParaRPr kumimoji="0"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26212817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/>
          </a:p>
        </p:txBody>
      </p:sp>
      <p:sp>
        <p:nvSpPr>
          <p:cNvPr id="20484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Presentation</a:t>
            </a:r>
          </a:p>
        </p:txBody>
      </p:sp>
      <p:sp>
        <p:nvSpPr>
          <p:cNvPr id="20485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Monday, September 7, 2009</a:t>
            </a:r>
          </a:p>
        </p:txBody>
      </p:sp>
      <p:sp>
        <p:nvSpPr>
          <p:cNvPr id="20486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ECN 3184-1 Eldar Madumarov</a:t>
            </a:r>
          </a:p>
        </p:txBody>
      </p:sp>
      <p:sp>
        <p:nvSpPr>
          <p:cNvPr id="20487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5C1396B-BCBF-4C65-9626-D22690CB50EE}" type="slidenum">
              <a:rPr kumimoji="0" lang="en-US" altLang="en-US" sz="1300"/>
              <a:pPr/>
              <a:t>3</a:t>
            </a:fld>
            <a:endParaRPr kumimoji="0"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4662845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/>
          </a:p>
        </p:txBody>
      </p:sp>
      <p:sp>
        <p:nvSpPr>
          <p:cNvPr id="20484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Presentation</a:t>
            </a:r>
          </a:p>
        </p:txBody>
      </p:sp>
      <p:sp>
        <p:nvSpPr>
          <p:cNvPr id="20485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Monday, September 7, 2009</a:t>
            </a:r>
          </a:p>
        </p:txBody>
      </p:sp>
      <p:sp>
        <p:nvSpPr>
          <p:cNvPr id="20486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ECN 3184-1 Eldar Madumarov</a:t>
            </a:r>
          </a:p>
        </p:txBody>
      </p:sp>
      <p:sp>
        <p:nvSpPr>
          <p:cNvPr id="20487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5C1396B-BCBF-4C65-9626-D22690CB50EE}" type="slidenum">
              <a:rPr kumimoji="0" lang="en-US" altLang="en-US" sz="1300"/>
              <a:pPr/>
              <a:t>4</a:t>
            </a:fld>
            <a:endParaRPr kumimoji="0"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25594468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/>
          </a:p>
        </p:txBody>
      </p:sp>
      <p:sp>
        <p:nvSpPr>
          <p:cNvPr id="20484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Presentation</a:t>
            </a:r>
          </a:p>
        </p:txBody>
      </p:sp>
      <p:sp>
        <p:nvSpPr>
          <p:cNvPr id="20485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Monday, September 7, 2009</a:t>
            </a:r>
          </a:p>
        </p:txBody>
      </p:sp>
      <p:sp>
        <p:nvSpPr>
          <p:cNvPr id="20486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ECN 3184-1 Eldar Madumarov</a:t>
            </a:r>
          </a:p>
        </p:txBody>
      </p:sp>
      <p:sp>
        <p:nvSpPr>
          <p:cNvPr id="20487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5C1396B-BCBF-4C65-9626-D22690CB50EE}" type="slidenum">
              <a:rPr kumimoji="0" lang="en-US" altLang="en-US" sz="1300"/>
              <a:pPr/>
              <a:t>5</a:t>
            </a:fld>
            <a:endParaRPr kumimoji="0"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26016028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/>
          </a:p>
        </p:txBody>
      </p:sp>
      <p:sp>
        <p:nvSpPr>
          <p:cNvPr id="20484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Presentation</a:t>
            </a:r>
          </a:p>
        </p:txBody>
      </p:sp>
      <p:sp>
        <p:nvSpPr>
          <p:cNvPr id="20485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Monday, September 7, 2009</a:t>
            </a:r>
          </a:p>
        </p:txBody>
      </p:sp>
      <p:sp>
        <p:nvSpPr>
          <p:cNvPr id="20486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ECN 3184-1 Eldar Madumarov</a:t>
            </a:r>
          </a:p>
        </p:txBody>
      </p:sp>
      <p:sp>
        <p:nvSpPr>
          <p:cNvPr id="20487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5C1396B-BCBF-4C65-9626-D22690CB50EE}" type="slidenum">
              <a:rPr kumimoji="0" lang="en-US" altLang="en-US" sz="1300"/>
              <a:pPr/>
              <a:t>6</a:t>
            </a:fld>
            <a:endParaRPr kumimoji="0"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26582622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/>
          </a:p>
        </p:txBody>
      </p:sp>
      <p:sp>
        <p:nvSpPr>
          <p:cNvPr id="20484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Presentation</a:t>
            </a:r>
          </a:p>
        </p:txBody>
      </p:sp>
      <p:sp>
        <p:nvSpPr>
          <p:cNvPr id="20485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Monday, September 7, 2009</a:t>
            </a:r>
          </a:p>
        </p:txBody>
      </p:sp>
      <p:sp>
        <p:nvSpPr>
          <p:cNvPr id="20486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ECN 3184-1 Eldar Madumarov</a:t>
            </a:r>
          </a:p>
        </p:txBody>
      </p:sp>
      <p:sp>
        <p:nvSpPr>
          <p:cNvPr id="20487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5C1396B-BCBF-4C65-9626-D22690CB50EE}" type="slidenum">
              <a:rPr kumimoji="0" lang="en-US" altLang="en-US" sz="1300"/>
              <a:pPr/>
              <a:t>7</a:t>
            </a:fld>
            <a:endParaRPr kumimoji="0"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57096719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/>
          </a:p>
        </p:txBody>
      </p:sp>
      <p:sp>
        <p:nvSpPr>
          <p:cNvPr id="20484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Presentation</a:t>
            </a:r>
          </a:p>
        </p:txBody>
      </p:sp>
      <p:sp>
        <p:nvSpPr>
          <p:cNvPr id="20485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Monday, September 7, 2009</a:t>
            </a:r>
          </a:p>
        </p:txBody>
      </p:sp>
      <p:sp>
        <p:nvSpPr>
          <p:cNvPr id="20486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ECN 3184-1 Eldar Madumarov</a:t>
            </a:r>
          </a:p>
        </p:txBody>
      </p:sp>
      <p:sp>
        <p:nvSpPr>
          <p:cNvPr id="20487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5C1396B-BCBF-4C65-9626-D22690CB50EE}" type="slidenum">
              <a:rPr kumimoji="0" lang="en-US" altLang="en-US" sz="1300"/>
              <a:pPr/>
              <a:t>8</a:t>
            </a:fld>
            <a:endParaRPr kumimoji="0"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360974040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/>
          </a:p>
        </p:txBody>
      </p:sp>
      <p:sp>
        <p:nvSpPr>
          <p:cNvPr id="20484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Presentation</a:t>
            </a:r>
          </a:p>
        </p:txBody>
      </p:sp>
      <p:sp>
        <p:nvSpPr>
          <p:cNvPr id="20485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Monday, September 7, 2009</a:t>
            </a:r>
          </a:p>
        </p:txBody>
      </p:sp>
      <p:sp>
        <p:nvSpPr>
          <p:cNvPr id="20486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ECN 3184-1 Eldar Madumarov</a:t>
            </a:r>
          </a:p>
        </p:txBody>
      </p:sp>
      <p:sp>
        <p:nvSpPr>
          <p:cNvPr id="20487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5C1396B-BCBF-4C65-9626-D22690CB50EE}" type="slidenum">
              <a:rPr kumimoji="0" lang="en-US" altLang="en-US" sz="1300"/>
              <a:pPr/>
              <a:t>9</a:t>
            </a:fld>
            <a:endParaRPr kumimoji="0"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10507823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9/19/2025</a:t>
            </a: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BCD159-8E8D-4943-AA43-B64DFFEA4CE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935643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9/19/2025</a:t>
            </a: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2C1806-E464-42C5-B8E3-B58FB175897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557227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9/19/2025</a:t>
            </a: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171B7E-D962-4464-B458-FB9595553B4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637464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9/19/2025</a:t>
            </a: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7AE880-7196-448A-915F-AB186375EA0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632042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9/19/2025</a:t>
            </a: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5255D1-E221-41EC-901E-94CF30CCB08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898041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9/19/2025</a:t>
            </a:r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0456B-8578-4E05-BCFE-17D2AB7F78E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31761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9/19/2025</a:t>
            </a: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151D57-9D27-4667-B2BE-6A7E1957170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761346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9/19/2025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9DD110-73CA-47D6-8298-2ED7EE2417C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0435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9/19/2025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5550A9-A1EB-4257-819B-93403A35ECC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98245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9/19/2025</a:t>
            </a:r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514CF5-93D0-4063-AE0E-1FDE3FEE4DA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6870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rIns="45720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9/19/2025</a:t>
            </a:r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A4D11F-F8C7-4349-8FB5-5B88A3A9882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17451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70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/>
              <a:t>9/19/2025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wrap="square" lIns="0" tIns="45720" rIns="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solidFill>
                  <a:srgbClr val="000000"/>
                </a:solidFill>
              </a:defRPr>
            </a:lvl1pPr>
          </a:lstStyle>
          <a:p>
            <a:fld id="{A924F671-5B20-4610-B947-BF855676DED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4" r:id="rId2"/>
    <p:sldLayoutId id="2147483693" r:id="rId3"/>
    <p:sldLayoutId id="2147483692" r:id="rId4"/>
    <p:sldLayoutId id="2147483691" r:id="rId5"/>
    <p:sldLayoutId id="2147483690" r:id="rId6"/>
    <p:sldLayoutId id="2147483689" r:id="rId7"/>
    <p:sldLayoutId id="2147483688" r:id="rId8"/>
    <p:sldLayoutId id="2147483687" r:id="rId9"/>
    <p:sldLayoutId id="2147483686" r:id="rId10"/>
    <p:sldLayoutId id="2147483685" r:id="rId11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100" b="1" kern="120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Times New Roman" pitchFamily="18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9pPr>
    </p:titleStyle>
    <p:bodyStyle>
      <a:lvl1pPr marL="547688" indent="-411163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SzPct val="65000"/>
        <a:buFont typeface="Lucida Sans" panose="020B0602030504020204" pitchFamily="34" charset="0"/>
        <a:buChar char=""/>
        <a:defRPr sz="2800" kern="1200">
          <a:solidFill>
            <a:schemeClr val="tx1"/>
          </a:solidFill>
          <a:latin typeface="Arial" charset="0"/>
          <a:ea typeface="+mn-ea"/>
          <a:cs typeface="+mn-cs"/>
        </a:defRPr>
      </a:lvl1pPr>
      <a:lvl2pPr marL="868363" indent="-28257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Lucida Sans" panose="020B0602030504020204" pitchFamily="34" charset="0"/>
        <a:buChar char=""/>
        <a:defRPr sz="2400" kern="1200">
          <a:solidFill>
            <a:schemeClr val="tx1"/>
          </a:solidFill>
          <a:latin typeface="Arial" charset="0"/>
          <a:ea typeface="+mn-ea"/>
          <a:cs typeface="+mn-cs"/>
        </a:defRPr>
      </a:lvl2pPr>
      <a:lvl3pPr marL="1133475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5000"/>
        <a:buFont typeface="Book Antiqua" panose="02040602050305030304" pitchFamily="18" charset="0"/>
        <a:buChar char=""/>
        <a:defRPr sz="2200" kern="1200">
          <a:solidFill>
            <a:schemeClr val="tx1"/>
          </a:solidFill>
          <a:latin typeface="Arial" charset="0"/>
          <a:ea typeface="+mn-ea"/>
          <a:cs typeface="+mn-cs"/>
        </a:defRPr>
      </a:lvl3pPr>
      <a:lvl4pPr marL="1352550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Font typeface="Wingdings 2" panose="05020102010507070707" pitchFamily="18" charset="2"/>
        <a:buChar char=""/>
        <a:defRPr sz="2000" kern="1200">
          <a:solidFill>
            <a:schemeClr val="tx1"/>
          </a:solidFill>
          <a:latin typeface="Arial" charset="0"/>
          <a:ea typeface="+mn-ea"/>
          <a:cs typeface="+mn-cs"/>
        </a:defRPr>
      </a:lvl4pPr>
      <a:lvl5pPr marL="1544638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Lucida Sans" panose="020B0602030504020204" pitchFamily="34" charset="0"/>
        <a:buChar char=""/>
        <a:defRPr sz="2000" kern="1200">
          <a:solidFill>
            <a:schemeClr val="tx1"/>
          </a:solidFill>
          <a:latin typeface="Arial" charset="0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sp3d prstMaterial="softEdge">
              <a:bevelT w="38100" h="38100"/>
            </a:sp3d>
          </a:bodyPr>
          <a:lstStyle/>
          <a:p>
            <a:pPr>
              <a:defRPr/>
            </a:pPr>
            <a:r>
              <a:rPr lang="en-US" sz="2200" dirty="0">
                <a:effectLst/>
                <a:latin typeface="+mj-lt"/>
              </a:rPr>
              <a:t>ECN2102 macroeconomics (3 Credits/5 ECTS) </a:t>
            </a:r>
            <a:br>
              <a:rPr lang="en-US" dirty="0">
                <a:latin typeface="+mj-lt"/>
              </a:rPr>
            </a:br>
            <a:r>
              <a:rPr lang="en-US" cap="small" dirty="0">
                <a:latin typeface="+mj-lt"/>
              </a:rPr>
              <a:t>Training (Chapter 6)</a:t>
            </a:r>
            <a:endParaRPr lang="en-US" sz="3900" cap="small" dirty="0">
              <a:latin typeface="+mj-lt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57313" y="4000500"/>
            <a:ext cx="6400800" cy="1752600"/>
          </a:xfrm>
        </p:spPr>
        <p:txBody>
          <a:bodyPr/>
          <a:lstStyle/>
          <a:p>
            <a:pPr eaLnBrk="1" hangingPunct="1"/>
            <a:r>
              <a:rPr lang="en-US" altLang="en-US" dirty="0">
                <a:latin typeface="Arial" panose="020B0604020202020204" pitchFamily="34" charset="0"/>
              </a:rPr>
              <a:t>Week 5 (Session 13)</a:t>
            </a:r>
          </a:p>
          <a:p>
            <a:pPr eaLnBrk="1" hangingPunct="1"/>
            <a:endParaRPr lang="en-US" altLang="en-US" dirty="0">
              <a:latin typeface="Arial" panose="020B0604020202020204" pitchFamily="34" charset="0"/>
            </a:endParaRPr>
          </a:p>
          <a:p>
            <a:pPr eaLnBrk="1" hangingPunct="1"/>
            <a:r>
              <a:rPr lang="en-US" altLang="en-US" dirty="0">
                <a:latin typeface="Arial" panose="020B0604020202020204" pitchFamily="34" charset="0"/>
              </a:rPr>
              <a:t>Instructor: Eldar Madumarov</a:t>
            </a:r>
          </a:p>
        </p:txBody>
      </p:sp>
      <p:sp>
        <p:nvSpPr>
          <p:cNvPr id="2052" name="TextBox 3"/>
          <p:cNvSpPr txBox="1">
            <a:spLocks noChangeArrowheads="1"/>
          </p:cNvSpPr>
          <p:nvPr/>
        </p:nvSpPr>
        <p:spPr bwMode="auto">
          <a:xfrm>
            <a:off x="5000625" y="6072188"/>
            <a:ext cx="37861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dirty="0"/>
              <a:t>September 19, 2025</a:t>
            </a:r>
          </a:p>
        </p:txBody>
      </p: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Training (Chapter 6)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1) The best definition for economic growth is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A) a sustained expansion of consumption goods over a given period.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B) a sustained expansion of production possibilities measured as the increase in real GDP over a given period.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C) a sustained expansion of production possibilities measured as the increase in nominal GDP over a given period.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D) a sustained expansion of production goods over a given period.</a:t>
            </a:r>
          </a:p>
          <a:p>
            <a:pPr marL="650875" indent="-514350">
              <a:buFont typeface="Lucida Sans" panose="020B0602030504020204" pitchFamily="34" charset="0"/>
              <a:buNone/>
              <a:defRPr/>
            </a:pPr>
            <a:endParaRPr lang="en-US" sz="2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9/19/2025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36C8FCEB-B497-413A-BB70-09C32F19D1B0}" type="slidenum">
              <a:rPr kumimoji="0" lang="en-US" altLang="en-US" sz="1200">
                <a:solidFill>
                  <a:srgbClr val="000000"/>
                </a:solidFill>
              </a:rPr>
              <a:pPr eaLnBrk="1" hangingPunct="1"/>
              <a:t>10</a:t>
            </a:fld>
            <a:endParaRPr kumimoji="0" lang="en-US" altLang="en-US" sz="12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823381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Training (Chapter 6)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2) In 2008, Armenia had a real GDP of $4.21 billion and a population of 2.98 million. In 2009, real GDP was $4.59 billion and population was 2.97 million. What was Armenia’s economic growth rate from 2008 to 2009?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A) 8.3 percent 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B) 0.38 percent 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C) 9.0 percent 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D) 3.8 percent</a:t>
            </a:r>
          </a:p>
          <a:p>
            <a:pPr marL="650875" indent="-514350">
              <a:buFont typeface="Lucida Sans" panose="020B0602030504020204" pitchFamily="34" charset="0"/>
              <a:buNone/>
              <a:defRPr/>
            </a:pPr>
            <a:endParaRPr lang="en-US" sz="2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9/19/2025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99C282E1-B4FA-4388-824A-035FD672F4A0}" type="slidenum">
              <a:rPr kumimoji="0" lang="en-US" altLang="en-US" sz="1200">
                <a:solidFill>
                  <a:srgbClr val="000000"/>
                </a:solidFill>
              </a:rPr>
              <a:pPr eaLnBrk="1" hangingPunct="1"/>
              <a:t>11</a:t>
            </a:fld>
            <a:endParaRPr kumimoji="0" lang="en-US" altLang="en-US" sz="12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Training (Chapter 6)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3) In 2008, Armenia had a real GDP of approximately $4.21 billion and a population of 2.98 million. In 2009, real GDP was $4.59 billion and population was 2.97 million. From 2008 to 2009, Armenia’s standard of living ________.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A) decreased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B) did not change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C) might have increased, decreased, or remained unchanged but more information is needed to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determine which.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D) increased</a:t>
            </a:r>
          </a:p>
          <a:p>
            <a:pPr marL="650875" indent="-514350">
              <a:buFont typeface="Lucida Sans" panose="020B0602030504020204" pitchFamily="34" charset="0"/>
              <a:buNone/>
              <a:defRPr/>
            </a:pPr>
            <a:endParaRPr lang="en-US" sz="2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9/19/2025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DAD17AC4-5B4F-412F-B677-AF7A41EF0A4A}" type="slidenum">
              <a:rPr kumimoji="0" lang="en-US" altLang="en-US" sz="1200">
                <a:solidFill>
                  <a:srgbClr val="000000"/>
                </a:solidFill>
              </a:rPr>
              <a:pPr eaLnBrk="1" hangingPunct="1"/>
              <a:t>12</a:t>
            </a:fld>
            <a:endParaRPr kumimoji="0" lang="en-US" altLang="en-US" sz="12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Training (Chapter 6)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4) Using the Rule of 70, if the country of </a:t>
            </a:r>
            <a:r>
              <a:rPr lang="en-US" sz="2400" dirty="0" err="1"/>
              <a:t>Flowerdom’s</a:t>
            </a:r>
            <a:r>
              <a:rPr lang="en-US" sz="2400" dirty="0"/>
              <a:t> current growth rate of real GDP per person was 7 percent a year, how long would it take the country’s real GDP per person to double?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A) 1 year 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B) 49 years 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C) 2 years 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D) 10 years</a:t>
            </a:r>
          </a:p>
          <a:p>
            <a:pPr marL="650875" indent="-514350">
              <a:buFont typeface="Lucida Sans" panose="020B0602030504020204" pitchFamily="34" charset="0"/>
              <a:buNone/>
              <a:defRPr/>
            </a:pPr>
            <a:endParaRPr lang="en-US" sz="2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9/19/2025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14FB246A-5888-4212-82AD-195303C907E0}" type="slidenum">
              <a:rPr kumimoji="0" lang="en-US" altLang="en-US" sz="1200">
                <a:solidFill>
                  <a:srgbClr val="000000"/>
                </a:solidFill>
              </a:rPr>
              <a:pPr eaLnBrk="1" hangingPunct="1"/>
              <a:t>13</a:t>
            </a:fld>
            <a:endParaRPr kumimoji="0" lang="en-US" altLang="en-US" sz="12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Training (Chapter 6)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5) The Rule of 70 is used to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A) estimate how much of an economy’s growth rate is due to increases in capital per hour of labor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B) calculate the economy’s growth rate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C) calculate the standard of living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D) estimate how long it will take the level of any variable to double</a:t>
            </a:r>
          </a:p>
          <a:p>
            <a:pPr marL="650875" indent="-514350">
              <a:buFont typeface="Lucida Sans" panose="020B0602030504020204" pitchFamily="34" charset="0"/>
              <a:buNone/>
              <a:defRPr/>
            </a:pPr>
            <a:endParaRPr lang="en-US" sz="2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9/19/2025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BEB8BC24-432D-4461-A93F-927D5185CC52}" type="slidenum">
              <a:rPr kumimoji="0" lang="en-US" altLang="en-US" sz="1200">
                <a:solidFill>
                  <a:srgbClr val="000000"/>
                </a:solidFill>
              </a:rPr>
              <a:pPr eaLnBrk="1" hangingPunct="1"/>
              <a:t>14</a:t>
            </a:fld>
            <a:endParaRPr kumimoji="0" lang="en-US" altLang="en-US" sz="12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Training (Chapter 6)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6) Real GDP per person in the country of Flip is $10,000, and the growth rate is 10 percent a year. Real GDP per person in the country of Flap is $20,000 and the growth rate is 5 percent a year. When will real GDP per person be greater in Flip than in Flap?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A) in 2 years 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B) in 15 years 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C) in 10 years 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D) never</a:t>
            </a:r>
          </a:p>
          <a:p>
            <a:pPr marL="650875" indent="-514350">
              <a:buFont typeface="Lucida Sans" panose="020B0602030504020204" pitchFamily="34" charset="0"/>
              <a:buNone/>
              <a:defRPr/>
            </a:pPr>
            <a:endParaRPr lang="en-US" sz="2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9/19/2025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4A0001B0-9C68-4CC4-9F85-7480C9BBA43B}" type="slidenum">
              <a:rPr kumimoji="0" lang="en-US" altLang="en-US" sz="1200">
                <a:solidFill>
                  <a:srgbClr val="000000"/>
                </a:solidFill>
              </a:rPr>
              <a:pPr eaLnBrk="1" hangingPunct="1"/>
              <a:t>15</a:t>
            </a:fld>
            <a:endParaRPr kumimoji="0" lang="en-US" altLang="en-US" sz="12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Training (Chapter 6)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7) As labor increases, there is a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A) movement along the aggregate production function and real GDP will increase less with each additional increase in labor.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B) movement along the aggregate production function and real GDP will decrease less with each additional increase in labor.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C) shift of the aggregate production function, but no movement along it.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D) movement along the aggregate production function, but no shift in it.</a:t>
            </a:r>
          </a:p>
          <a:p>
            <a:pPr marL="650875" indent="-514350">
              <a:buFont typeface="Lucida Sans" panose="020B0602030504020204" pitchFamily="34" charset="0"/>
              <a:buNone/>
              <a:defRPr/>
            </a:pPr>
            <a:endParaRPr lang="en-US" sz="2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9/19/2025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E0F9D606-76B7-4559-8618-8F80A758336B}" type="slidenum">
              <a:rPr kumimoji="0" lang="en-US" altLang="en-US" sz="1200">
                <a:solidFill>
                  <a:srgbClr val="000000"/>
                </a:solidFill>
              </a:rPr>
              <a:pPr eaLnBrk="1" hangingPunct="1"/>
              <a:t>16</a:t>
            </a:fld>
            <a:endParaRPr kumimoji="0" lang="en-US" altLang="en-US" sz="12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Training (Chapter 6)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8) According to the law of diminishing returns, an additional unit of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A) labor decreases output.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B) capital produces more output than an additional unit of labor.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C) labor produces more output than the previous unit.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D) labor produces less output than the previous unit.</a:t>
            </a:r>
          </a:p>
          <a:p>
            <a:pPr marL="650875" indent="-514350">
              <a:buFont typeface="Lucida Sans" panose="020B0602030504020204" pitchFamily="34" charset="0"/>
              <a:buNone/>
              <a:defRPr/>
            </a:pPr>
            <a:endParaRPr lang="en-US" sz="2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9/19/2025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0131EB03-22C9-4ECF-B587-FD2262B68869}" type="slidenum">
              <a:rPr kumimoji="0" lang="en-US" altLang="en-US" sz="1200">
                <a:solidFill>
                  <a:srgbClr val="000000"/>
                </a:solidFill>
              </a:rPr>
              <a:pPr eaLnBrk="1" hangingPunct="1"/>
              <a:t>17</a:t>
            </a:fld>
            <a:endParaRPr kumimoji="0" lang="en-US" altLang="en-US" sz="12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Training (Chapter 6)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9) Labor productivity rises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A) if firms invest in hiring more workers rather than buying more capital.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B) in the absence of technological progress.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C) if the amount of capital per worker increases.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D) if the amount of capital per worker decreases.</a:t>
            </a:r>
          </a:p>
          <a:p>
            <a:pPr marL="650875" indent="-514350">
              <a:buFont typeface="Lucida Sans" panose="020B0602030504020204" pitchFamily="34" charset="0"/>
              <a:buNone/>
              <a:defRPr/>
            </a:pPr>
            <a:endParaRPr lang="en-US" sz="2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9/19/2025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E2AE8B59-B206-4CBC-8D89-320FD63592FD}" type="slidenum">
              <a:rPr kumimoji="0" lang="en-US" altLang="en-US" sz="1200">
                <a:solidFill>
                  <a:srgbClr val="000000"/>
                </a:solidFill>
              </a:rPr>
              <a:pPr eaLnBrk="1" hangingPunct="1"/>
              <a:t>18</a:t>
            </a:fld>
            <a:endParaRPr kumimoji="0" lang="en-US" altLang="en-US" sz="12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Training (Chapter 6)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10) Which of the following contributes to an increase in labor productivity?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A) increased capital stock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B) decreased investment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C) increased consumption expenditure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D) All of the above contribute to an increase in labor productivity.</a:t>
            </a:r>
          </a:p>
          <a:p>
            <a:pPr marL="650875" indent="-514350">
              <a:buFont typeface="Lucida Sans" panose="020B0602030504020204" pitchFamily="34" charset="0"/>
              <a:buNone/>
              <a:defRPr/>
            </a:pPr>
            <a:endParaRPr lang="en-US" sz="2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9/19/2025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33498648-9B30-4D83-86DB-3C72FA6E9509}" type="slidenum">
              <a:rPr kumimoji="0" lang="en-US" altLang="en-US" sz="1200">
                <a:solidFill>
                  <a:srgbClr val="000000"/>
                </a:solidFill>
              </a:rPr>
              <a:pPr eaLnBrk="1" hangingPunct="1"/>
              <a:t>19</a:t>
            </a:fld>
            <a:endParaRPr kumimoji="0" lang="en-US" altLang="en-US" sz="12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Outline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50875" indent="-514350">
              <a:buFont typeface="Wingdings" panose="05000000000000000000" pitchFamily="2" charset="2"/>
              <a:buChar char="§"/>
            </a:pPr>
            <a:r>
              <a:rPr lang="en-US" altLang="en-US" sz="2600" dirty="0">
                <a:latin typeface="Arial" panose="020B0604020202020204" pitchFamily="34" charset="0"/>
              </a:rPr>
              <a:t>Review Questions</a:t>
            </a:r>
          </a:p>
          <a:p>
            <a:pPr marL="650875" indent="-514350">
              <a:buFont typeface="Wingdings" panose="05000000000000000000" pitchFamily="2" charset="2"/>
              <a:buChar char="§"/>
            </a:pPr>
            <a:r>
              <a:rPr lang="en-US" altLang="en-US" sz="2600" dirty="0">
                <a:latin typeface="Arial" panose="020B0604020202020204" pitchFamily="34" charset="0"/>
              </a:rPr>
              <a:t>Training (Chapter 6)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9/19/2025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35443849-E97D-4945-8CC9-62508A07DC67}" type="slidenum">
              <a:rPr kumimoji="0" lang="en-US" altLang="en-US" sz="1200">
                <a:solidFill>
                  <a:srgbClr val="000000"/>
                </a:solidFill>
              </a:rPr>
              <a:pPr eaLnBrk="1" hangingPunct="1"/>
              <a:t>2</a:t>
            </a:fld>
            <a:endParaRPr kumimoji="0" lang="en-US" altLang="en-US" sz="12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Training (Chapter 6)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50875" indent="-514350">
              <a:buFont typeface="Lucida Sans" panose="020B0602030504020204" pitchFamily="34" charset="0"/>
              <a:buNone/>
            </a:pPr>
            <a:endParaRPr lang="en-US" altLang="en-US" sz="2600">
              <a:latin typeface="Arial" panose="020B060402020202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9/19/2025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7990A6EB-D07F-4EC5-BDD3-6D2EA2E7FAE8}" type="slidenum">
              <a:rPr kumimoji="0" lang="en-US" altLang="en-US" sz="1200">
                <a:solidFill>
                  <a:srgbClr val="000000"/>
                </a:solidFill>
              </a:rPr>
              <a:pPr eaLnBrk="1" hangingPunct="1"/>
              <a:t>20</a:t>
            </a:fld>
            <a:endParaRPr kumimoji="0" lang="en-US" altLang="en-US" sz="1200">
              <a:solidFill>
                <a:srgbClr val="000000"/>
              </a:solidFill>
            </a:endParaRPr>
          </a:p>
        </p:txBody>
      </p:sp>
      <p:pic>
        <p:nvPicPr>
          <p:cNvPr id="1434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063" y="1857375"/>
            <a:ext cx="4572000" cy="232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4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0688" y="1857375"/>
            <a:ext cx="3157537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Training (Chapter 6)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11) The first table above gives the labor demand and labor supply schedules for a nation. The second table gives its production function.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a) What is the equilibrium real wage rate and the level of employment?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b) What is potential GDP?</a:t>
            </a:r>
          </a:p>
          <a:p>
            <a:pPr marL="650875" indent="-514350">
              <a:buFont typeface="Lucida Sans" panose="020B0602030504020204" pitchFamily="34" charset="0"/>
              <a:buNone/>
              <a:defRPr/>
            </a:pPr>
            <a:endParaRPr lang="en-US" sz="2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9/19/2025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4057B9F6-51D0-4174-8F4B-6D15121C3684}" type="slidenum">
              <a:rPr kumimoji="0" lang="en-US" altLang="en-US" sz="1200">
                <a:solidFill>
                  <a:srgbClr val="000000"/>
                </a:solidFill>
              </a:rPr>
              <a:pPr eaLnBrk="1" hangingPunct="1"/>
              <a:t>21</a:t>
            </a:fld>
            <a:endParaRPr kumimoji="0" lang="en-US" altLang="en-US" sz="12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Training (Chapter 6)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11) a) The equilibrium real wage rate is $15 an hour because this is the real wage rate for which the quantity of labor demanded equals the quantity supplied. The equilibrium level of employment is 3 billion hours a year.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b) With employment equal to 3 billion hours per year, potential GDP is equal to $60 billion.</a:t>
            </a:r>
          </a:p>
          <a:p>
            <a:pPr marL="650875" indent="-514350">
              <a:buFont typeface="Lucida Sans" panose="020B0602030504020204" pitchFamily="34" charset="0"/>
              <a:buNone/>
              <a:defRPr/>
            </a:pPr>
            <a:endParaRPr lang="en-US" sz="2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9/19/2025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F86835BD-4433-4492-AE29-394FBAFC35F2}" type="slidenum">
              <a:rPr kumimoji="0" lang="en-US" altLang="en-US" sz="1200">
                <a:solidFill>
                  <a:srgbClr val="000000"/>
                </a:solidFill>
              </a:rPr>
              <a:pPr eaLnBrk="1" hangingPunct="1"/>
              <a:t>22</a:t>
            </a:fld>
            <a:endParaRPr kumimoji="0" lang="en-US" altLang="en-US" sz="12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Review Questions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  <a:defRPr/>
            </a:pPr>
            <a:r>
              <a:rPr lang="en-US" dirty="0"/>
              <a:t>1. Define economic growth. What are the primary factors that contribute to long-term economic growth in a country?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9/19/2025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36C8FCEB-B497-413A-BB70-09C32F19D1B0}" type="slidenum">
              <a:rPr kumimoji="0" lang="en-US" altLang="en-US" sz="1200">
                <a:solidFill>
                  <a:srgbClr val="000000"/>
                </a:solidFill>
              </a:rPr>
              <a:pPr eaLnBrk="1" hangingPunct="1"/>
              <a:t>3</a:t>
            </a:fld>
            <a:endParaRPr kumimoji="0" lang="en-US" altLang="en-US" sz="12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Review Questions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Lucida Sans" panose="020B0602030504020204" pitchFamily="34" charset="0"/>
              <a:buNone/>
              <a:defRPr/>
            </a:pPr>
            <a:r>
              <a:rPr lang="en-US" dirty="0"/>
              <a:t>2. How does human capital development contribute to economic growth?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9/19/2025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36C8FCEB-B497-413A-BB70-09C32F19D1B0}" type="slidenum">
              <a:rPr kumimoji="0" lang="en-US" altLang="en-US" sz="1200">
                <a:solidFill>
                  <a:srgbClr val="000000"/>
                </a:solidFill>
              </a:rPr>
              <a:pPr eaLnBrk="1" hangingPunct="1"/>
              <a:t>4</a:t>
            </a:fld>
            <a:endParaRPr kumimoji="0" lang="en-US" altLang="en-US" sz="12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2759033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Review Questions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Lucida Sans" panose="020B0602030504020204" pitchFamily="34" charset="0"/>
              <a:buNone/>
              <a:defRPr/>
            </a:pPr>
            <a:r>
              <a:rPr lang="en-US" dirty="0"/>
              <a:t>3. What is the Solow Growth Model, and how does it explain differences in economic growth rates across countries?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9/19/2025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36C8FCEB-B497-413A-BB70-09C32F19D1B0}" type="slidenum">
              <a:rPr kumimoji="0" lang="en-US" altLang="en-US" sz="1200">
                <a:solidFill>
                  <a:srgbClr val="000000"/>
                </a:solidFill>
              </a:rPr>
              <a:pPr eaLnBrk="1" hangingPunct="1"/>
              <a:t>5</a:t>
            </a:fld>
            <a:endParaRPr kumimoji="0" lang="en-US" altLang="en-US" sz="12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635979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Review Questions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Lucida Sans" panose="020B0602030504020204" pitchFamily="34" charset="0"/>
              <a:buNone/>
              <a:defRPr/>
            </a:pPr>
            <a:r>
              <a:rPr lang="en-US" dirty="0"/>
              <a:t>4. What are the roles of savings and investment in driving economic growth? Can too much saving be harmful for growth in the short term?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9/19/2025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36C8FCEB-B497-413A-BB70-09C32F19D1B0}" type="slidenum">
              <a:rPr kumimoji="0" lang="en-US" altLang="en-US" sz="1200">
                <a:solidFill>
                  <a:srgbClr val="000000"/>
                </a:solidFill>
              </a:rPr>
              <a:pPr eaLnBrk="1" hangingPunct="1"/>
              <a:t>6</a:t>
            </a:fld>
            <a:endParaRPr kumimoji="0" lang="en-US" altLang="en-US" sz="12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274199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Review Questions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Lucida Sans" panose="020B0602030504020204" pitchFamily="34" charset="0"/>
              <a:buNone/>
              <a:defRPr/>
            </a:pPr>
            <a:r>
              <a:rPr lang="en-US" dirty="0"/>
              <a:t>5. What are endogenous growth theories, and how do they differ from exogenous growth models like the Solow Model?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9/19/2025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36C8FCEB-B497-413A-BB70-09C32F19D1B0}" type="slidenum">
              <a:rPr kumimoji="0" lang="en-US" altLang="en-US" sz="1200">
                <a:solidFill>
                  <a:srgbClr val="000000"/>
                </a:solidFill>
              </a:rPr>
              <a:pPr eaLnBrk="1" hangingPunct="1"/>
              <a:t>7</a:t>
            </a:fld>
            <a:endParaRPr kumimoji="0" lang="en-US" altLang="en-US" sz="12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4169559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Review Questions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Lucida Sans" panose="020B0602030504020204" pitchFamily="34" charset="0"/>
              <a:buNone/>
              <a:defRPr/>
            </a:pPr>
            <a:r>
              <a:rPr lang="en-US" dirty="0"/>
              <a:t>6. How can government policies promote or hinder economic growth? Consider fiscal policy, monetary policy, and structural reforms.</a:t>
            </a:r>
          </a:p>
          <a:p>
            <a:pPr marL="650875" indent="-514350">
              <a:buFont typeface="Lucida Sans" panose="020B0602030504020204" pitchFamily="34" charset="0"/>
              <a:buNone/>
              <a:defRPr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9/19/2025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36C8FCEB-B497-413A-BB70-09C32F19D1B0}" type="slidenum">
              <a:rPr kumimoji="0" lang="en-US" altLang="en-US" sz="1200">
                <a:solidFill>
                  <a:srgbClr val="000000"/>
                </a:solidFill>
              </a:rPr>
              <a:pPr eaLnBrk="1" hangingPunct="1"/>
              <a:t>8</a:t>
            </a:fld>
            <a:endParaRPr kumimoji="0" lang="en-US" altLang="en-US" sz="12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4455281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Review Questions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Lucida Sans" panose="020B0602030504020204" pitchFamily="34" charset="0"/>
              <a:buNone/>
              <a:defRPr/>
            </a:pPr>
            <a:r>
              <a:rPr lang="en-US" dirty="0"/>
              <a:t>7. What is the impact of globalization on economic growth? How do trade liberalization and foreign direct investment (FDI) affect growth in both developed and developing countries?</a:t>
            </a:r>
          </a:p>
          <a:p>
            <a:pPr marL="650875" indent="-514350">
              <a:buFont typeface="Lucida Sans" panose="020B0602030504020204" pitchFamily="34" charset="0"/>
              <a:buNone/>
              <a:defRPr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9/19/2025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36C8FCEB-B497-413A-BB70-09C32F19D1B0}" type="slidenum">
              <a:rPr kumimoji="0" lang="en-US" altLang="en-US" sz="1200">
                <a:solidFill>
                  <a:srgbClr val="000000"/>
                </a:solidFill>
              </a:rPr>
              <a:pPr eaLnBrk="1" hangingPunct="1"/>
              <a:t>9</a:t>
            </a:fld>
            <a:endParaRPr kumimoji="0" lang="en-US" altLang="en-US" sz="12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9288527"/>
      </p:ext>
    </p:extLst>
  </p:cSld>
  <p:clrMapOvr>
    <a:masterClrMapping/>
  </p:clrMapOvr>
  <p:transition>
    <p:fade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INEDINNAVIGATOR" val="False"/>
  <p:tag name="HOTSPOTTYPE" val="NextSlide"/>
  <p:tag name="BRANCHTO" val="0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6267</TotalTime>
  <Words>1356</Words>
  <Application>Microsoft Office PowerPoint</Application>
  <PresentationFormat>On-screen Show (4:3)</PresentationFormat>
  <Paragraphs>242</Paragraphs>
  <Slides>22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0" baseType="lpstr">
      <vt:lpstr>Wingdings</vt:lpstr>
      <vt:lpstr>Wingdings 2</vt:lpstr>
      <vt:lpstr>Book Antiqua</vt:lpstr>
      <vt:lpstr>Times New Roman</vt:lpstr>
      <vt:lpstr>Lucida Sans</vt:lpstr>
      <vt:lpstr>Arial</vt:lpstr>
      <vt:lpstr>Wingdings 3</vt:lpstr>
      <vt:lpstr>Apex</vt:lpstr>
      <vt:lpstr>ECN2102 macroeconomics (3 Credits/5 ECTS)  Training (Chapter 6)</vt:lpstr>
      <vt:lpstr>Outline</vt:lpstr>
      <vt:lpstr>Review Questions</vt:lpstr>
      <vt:lpstr>Review Questions</vt:lpstr>
      <vt:lpstr>Review Questions</vt:lpstr>
      <vt:lpstr>Review Questions</vt:lpstr>
      <vt:lpstr>Review Questions</vt:lpstr>
      <vt:lpstr>Review Questions</vt:lpstr>
      <vt:lpstr>Review Questions</vt:lpstr>
      <vt:lpstr>Training (Chapter 6)</vt:lpstr>
      <vt:lpstr>Training (Chapter 6)</vt:lpstr>
      <vt:lpstr>Training (Chapter 6)</vt:lpstr>
      <vt:lpstr>Training (Chapter 6)</vt:lpstr>
      <vt:lpstr>Training (Chapter 6)</vt:lpstr>
      <vt:lpstr>Training (Chapter 6)</vt:lpstr>
      <vt:lpstr>Training (Chapter 6)</vt:lpstr>
      <vt:lpstr>Training (Chapter 6)</vt:lpstr>
      <vt:lpstr>Training (Chapter 6)</vt:lpstr>
      <vt:lpstr>Training (Chapter 6)</vt:lpstr>
      <vt:lpstr>Training (Chapter 6)</vt:lpstr>
      <vt:lpstr>Training (Chapter 6)</vt:lpstr>
      <vt:lpstr>Training (Chapter 6)</vt:lpstr>
    </vt:vector>
  </TitlesOfParts>
  <Company>Florida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ECN3184 Econometric Methods (3 Credits) Section 1 Two-Variable  Regression Analysis</dc:title>
  <cp:lastModifiedBy>Reviewer </cp:lastModifiedBy>
  <cp:revision>444</cp:revision>
  <dcterms:created xsi:type="dcterms:W3CDTF">1998-07-20T20:52:32Z</dcterms:created>
  <dcterms:modified xsi:type="dcterms:W3CDTF">2025-09-11T12:39:06Z</dcterms:modified>
</cp:coreProperties>
</file>