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7"/>
  </p:notesMasterIdLst>
  <p:handoutMasterIdLst>
    <p:handoutMasterId r:id="rId28"/>
  </p:handoutMasterIdLst>
  <p:sldIdLst>
    <p:sldId id="256" r:id="rId2"/>
    <p:sldId id="455" r:id="rId3"/>
    <p:sldId id="456" r:id="rId4"/>
    <p:sldId id="480" r:id="rId5"/>
    <p:sldId id="481" r:id="rId6"/>
    <p:sldId id="482" r:id="rId7"/>
    <p:sldId id="483" r:id="rId8"/>
    <p:sldId id="484" r:id="rId9"/>
    <p:sldId id="485" r:id="rId10"/>
    <p:sldId id="479" r:id="rId11"/>
    <p:sldId id="457" r:id="rId12"/>
    <p:sldId id="458" r:id="rId13"/>
    <p:sldId id="459" r:id="rId14"/>
    <p:sldId id="460" r:id="rId15"/>
    <p:sldId id="461" r:id="rId16"/>
    <p:sldId id="462" r:id="rId17"/>
    <p:sldId id="463" r:id="rId18"/>
    <p:sldId id="478" r:id="rId19"/>
    <p:sldId id="464" r:id="rId20"/>
    <p:sldId id="465" r:id="rId21"/>
    <p:sldId id="466" r:id="rId22"/>
    <p:sldId id="468" r:id="rId23"/>
    <p:sldId id="469" r:id="rId24"/>
    <p:sldId id="470" r:id="rId25"/>
    <p:sldId id="471" r:id="rId26"/>
  </p:sldIdLst>
  <p:sldSz cx="9144000" cy="6858000" type="screen4x3"/>
  <p:notesSz cx="7099300" cy="10234613"/>
  <p:embeddedFontLst>
    <p:embeddedFont>
      <p:font typeface="Book Antiqua" panose="02040602050305030304" pitchFamily="18" charset="0"/>
      <p:regular r:id="rId29"/>
      <p:bold r:id="rId30"/>
      <p:italic r:id="rId31"/>
      <p:boldItalic r:id="rId32"/>
    </p:embeddedFont>
    <p:embeddedFont>
      <p:font typeface="Lucida Sans" panose="020B0602030504020204" pitchFamily="34" charset="0"/>
      <p:regular r:id="rId33"/>
      <p:bold r:id="rId34"/>
      <p:italic r:id="rId35"/>
      <p:boldItalic r:id="rId36"/>
    </p:embeddedFont>
    <p:embeddedFont>
      <p:font typeface="Wingdings 2" panose="05020102010507070707" pitchFamily="18" charset="2"/>
      <p:regular r:id="rId37"/>
    </p:embeddedFont>
    <p:embeddedFont>
      <p:font typeface="Wingdings 3" panose="05040102010807070707" pitchFamily="18" charset="2"/>
      <p:regular r:id="rId38"/>
    </p:embeddedFont>
  </p:embeddedFontLst>
  <p:custDataLst>
    <p:tags r:id="rId39"/>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font" Target="fonts/font6.fntdata"/><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font" Target="fonts/font9.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font" Target="fonts/font7.fntdata"/><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font" Target="fonts/font10.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14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14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4D98163D-912F-4AE2-A6B5-80A26C76B2C4}" type="slidenum">
              <a:rPr lang="en-US" altLang="en-US"/>
              <a:pPr/>
              <a:t>‹#›</a:t>
            </a:fld>
            <a:endParaRPr lang="en-US" altLang="en-US"/>
          </a:p>
        </p:txBody>
      </p:sp>
    </p:spTree>
    <p:extLst>
      <p:ext uri="{BB962C8B-B14F-4D97-AF65-F5344CB8AC3E}">
        <p14:creationId xmlns:p14="http://schemas.microsoft.com/office/powerpoint/2010/main" val="141148655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2058" name="Rectangle 10"/>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2060" name="Rectangle 12"/>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68EC924E-D6CD-4B70-A26A-A416BAE78B87}" type="slidenum">
              <a:rPr lang="en-US" altLang="en-US"/>
              <a:pPr/>
              <a:t>‹#›</a:t>
            </a:fld>
            <a:endParaRPr lang="en-US" altLang="en-US"/>
          </a:p>
        </p:txBody>
      </p:sp>
      <p:sp>
        <p:nvSpPr>
          <p:cNvPr id="8" name="Slide Image Placeholder 7"/>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Tree>
    <p:extLst>
      <p:ext uri="{BB962C8B-B14F-4D97-AF65-F5344CB8AC3E}">
        <p14:creationId xmlns:p14="http://schemas.microsoft.com/office/powerpoint/2010/main" val="3902541440"/>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90600" y="768350"/>
            <a:ext cx="5118100"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662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662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8B57922-B02C-4348-BBC9-DAB8C002DC07}" type="slidenum">
              <a:rPr kumimoji="0" lang="en-US" altLang="en-US" sz="1300"/>
              <a:pPr/>
              <a:t>1</a:t>
            </a:fld>
            <a:endParaRPr kumimoji="0" lang="en-US" altLang="en-US" sz="1300"/>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6631"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Tree>
    <p:extLst>
      <p:ext uri="{BB962C8B-B14F-4D97-AF65-F5344CB8AC3E}">
        <p14:creationId xmlns:p14="http://schemas.microsoft.com/office/powerpoint/2010/main" val="2261283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379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379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379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37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22B54A5D-7888-4A61-A90F-8CD1D907CE67}" type="slidenum">
              <a:rPr kumimoji="0" lang="en-US" altLang="en-US" sz="1300"/>
              <a:pPr/>
              <a:t>10</a:t>
            </a:fld>
            <a:endParaRPr kumimoji="0" lang="en-US" altLang="en-US" sz="1300"/>
          </a:p>
        </p:txBody>
      </p:sp>
    </p:spTree>
    <p:extLst>
      <p:ext uri="{BB962C8B-B14F-4D97-AF65-F5344CB8AC3E}">
        <p14:creationId xmlns:p14="http://schemas.microsoft.com/office/powerpoint/2010/main" val="1986497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27D7C2F9-C88E-4D6F-AC6C-4AFE2433364A}" type="slidenum">
              <a:rPr kumimoji="0" lang="en-US" altLang="en-US" sz="1300"/>
              <a:pPr/>
              <a:t>11</a:t>
            </a:fld>
            <a:endParaRPr kumimoji="0" lang="en-US" altLang="en-US" sz="1300"/>
          </a:p>
        </p:txBody>
      </p:sp>
    </p:spTree>
    <p:extLst>
      <p:ext uri="{BB962C8B-B14F-4D97-AF65-F5344CB8AC3E}">
        <p14:creationId xmlns:p14="http://schemas.microsoft.com/office/powerpoint/2010/main" val="1701931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584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584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584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58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410BF47-3AEF-4CCE-B246-708440D82376}" type="slidenum">
              <a:rPr kumimoji="0" lang="en-US" altLang="en-US" sz="1300"/>
              <a:pPr/>
              <a:t>12</a:t>
            </a:fld>
            <a:endParaRPr kumimoji="0" lang="en-US" altLang="en-US" sz="1300"/>
          </a:p>
        </p:txBody>
      </p:sp>
    </p:spTree>
    <p:extLst>
      <p:ext uri="{BB962C8B-B14F-4D97-AF65-F5344CB8AC3E}">
        <p14:creationId xmlns:p14="http://schemas.microsoft.com/office/powerpoint/2010/main" val="1036425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879F473C-71A1-47FC-ADA5-2BB545C65A65}" type="slidenum">
              <a:rPr kumimoji="0" lang="en-US" altLang="en-US" sz="1300"/>
              <a:pPr/>
              <a:t>13</a:t>
            </a:fld>
            <a:endParaRPr kumimoji="0" lang="en-US" altLang="en-US" sz="1300"/>
          </a:p>
        </p:txBody>
      </p:sp>
    </p:spTree>
    <p:extLst>
      <p:ext uri="{BB962C8B-B14F-4D97-AF65-F5344CB8AC3E}">
        <p14:creationId xmlns:p14="http://schemas.microsoft.com/office/powerpoint/2010/main" val="2903017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78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78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78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789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F6FDEC3E-76C4-4DA9-8F39-BF904B13380B}" type="slidenum">
              <a:rPr kumimoji="0" lang="en-US" altLang="en-US" sz="1300"/>
              <a:pPr/>
              <a:t>14</a:t>
            </a:fld>
            <a:endParaRPr kumimoji="0" lang="en-US" altLang="en-US" sz="1300"/>
          </a:p>
        </p:txBody>
      </p:sp>
    </p:spTree>
    <p:extLst>
      <p:ext uri="{BB962C8B-B14F-4D97-AF65-F5344CB8AC3E}">
        <p14:creationId xmlns:p14="http://schemas.microsoft.com/office/powerpoint/2010/main" val="2779019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0871358-528D-423C-99E2-0F5C7029C1DB}" type="slidenum">
              <a:rPr kumimoji="0" lang="en-US" altLang="en-US" sz="1300"/>
              <a:pPr/>
              <a:t>15</a:t>
            </a:fld>
            <a:endParaRPr kumimoji="0" lang="en-US" altLang="en-US" sz="1300"/>
          </a:p>
        </p:txBody>
      </p:sp>
    </p:spTree>
    <p:extLst>
      <p:ext uri="{BB962C8B-B14F-4D97-AF65-F5344CB8AC3E}">
        <p14:creationId xmlns:p14="http://schemas.microsoft.com/office/powerpoint/2010/main" val="1201501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994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994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994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99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1585D04-E2A6-4413-ABE3-017C4E8198E3}" type="slidenum">
              <a:rPr kumimoji="0" lang="en-US" altLang="en-US" sz="1300"/>
              <a:pPr/>
              <a:t>16</a:t>
            </a:fld>
            <a:endParaRPr kumimoji="0" lang="en-US" altLang="en-US" sz="1300"/>
          </a:p>
        </p:txBody>
      </p:sp>
    </p:spTree>
    <p:extLst>
      <p:ext uri="{BB962C8B-B14F-4D97-AF65-F5344CB8AC3E}">
        <p14:creationId xmlns:p14="http://schemas.microsoft.com/office/powerpoint/2010/main" val="1036444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54362D0-C1CE-4C70-9059-4B81AA171B67}" type="slidenum">
              <a:rPr kumimoji="0" lang="en-US" altLang="en-US" sz="1300"/>
              <a:pPr/>
              <a:t>17</a:t>
            </a:fld>
            <a:endParaRPr kumimoji="0" lang="en-US" altLang="en-US" sz="1300"/>
          </a:p>
        </p:txBody>
      </p:sp>
    </p:spTree>
    <p:extLst>
      <p:ext uri="{BB962C8B-B14F-4D97-AF65-F5344CB8AC3E}">
        <p14:creationId xmlns:p14="http://schemas.microsoft.com/office/powerpoint/2010/main" val="1095271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198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198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199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19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5D8FB1B-F98B-4843-8770-17591E6DDC38}" type="slidenum">
              <a:rPr kumimoji="0" lang="en-US" altLang="en-US" sz="1300"/>
              <a:pPr/>
              <a:t>18</a:t>
            </a:fld>
            <a:endParaRPr kumimoji="0" lang="en-US" altLang="en-US" sz="1300"/>
          </a:p>
        </p:txBody>
      </p:sp>
    </p:spTree>
    <p:extLst>
      <p:ext uri="{BB962C8B-B14F-4D97-AF65-F5344CB8AC3E}">
        <p14:creationId xmlns:p14="http://schemas.microsoft.com/office/powerpoint/2010/main" val="631732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30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30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30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30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E5BA7F41-B75F-4AB2-BB4A-9BA30057A852}" type="slidenum">
              <a:rPr kumimoji="0" lang="en-US" altLang="en-US" sz="1300"/>
              <a:pPr/>
              <a:t>19</a:t>
            </a:fld>
            <a:endParaRPr kumimoji="0" lang="en-US" altLang="en-US" sz="1300"/>
          </a:p>
        </p:txBody>
      </p:sp>
    </p:spTree>
    <p:extLst>
      <p:ext uri="{BB962C8B-B14F-4D97-AF65-F5344CB8AC3E}">
        <p14:creationId xmlns:p14="http://schemas.microsoft.com/office/powerpoint/2010/main" val="3215323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76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76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76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765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40CDDB3B-3A03-4793-ACEC-775397C36D03}" type="slidenum">
              <a:rPr kumimoji="0" lang="en-US" altLang="en-US" sz="1300"/>
              <a:pPr/>
              <a:t>2</a:t>
            </a:fld>
            <a:endParaRPr kumimoji="0" lang="en-US" altLang="en-US" sz="1300"/>
          </a:p>
        </p:txBody>
      </p:sp>
    </p:spTree>
    <p:extLst>
      <p:ext uri="{BB962C8B-B14F-4D97-AF65-F5344CB8AC3E}">
        <p14:creationId xmlns:p14="http://schemas.microsoft.com/office/powerpoint/2010/main" val="4252832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403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403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403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40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12A1DDC4-CFF9-4638-8A3E-541E4B39D0CF}" type="slidenum">
              <a:rPr kumimoji="0" lang="en-US" altLang="en-US" sz="1300"/>
              <a:pPr/>
              <a:t>20</a:t>
            </a:fld>
            <a:endParaRPr kumimoji="0" lang="en-US" altLang="en-US" sz="1300"/>
          </a:p>
        </p:txBody>
      </p:sp>
    </p:spTree>
    <p:extLst>
      <p:ext uri="{BB962C8B-B14F-4D97-AF65-F5344CB8AC3E}">
        <p14:creationId xmlns:p14="http://schemas.microsoft.com/office/powerpoint/2010/main" val="36340266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50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50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50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E0B108D-809E-44B1-9369-752D5CCD64CD}" type="slidenum">
              <a:rPr kumimoji="0" lang="en-US" altLang="en-US" sz="1300"/>
              <a:pPr/>
              <a:t>21</a:t>
            </a:fld>
            <a:endParaRPr kumimoji="0" lang="en-US" altLang="en-US" sz="1300"/>
          </a:p>
        </p:txBody>
      </p:sp>
    </p:spTree>
    <p:extLst>
      <p:ext uri="{BB962C8B-B14F-4D97-AF65-F5344CB8AC3E}">
        <p14:creationId xmlns:p14="http://schemas.microsoft.com/office/powerpoint/2010/main" val="41687706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60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60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60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60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D34297C-B27E-4B34-AF89-C8EC37FB70B9}" type="slidenum">
              <a:rPr kumimoji="0" lang="en-US" altLang="en-US" sz="1300"/>
              <a:pPr/>
              <a:t>22</a:t>
            </a:fld>
            <a:endParaRPr kumimoji="0" lang="en-US" altLang="en-US" sz="1300"/>
          </a:p>
        </p:txBody>
      </p:sp>
    </p:spTree>
    <p:extLst>
      <p:ext uri="{BB962C8B-B14F-4D97-AF65-F5344CB8AC3E}">
        <p14:creationId xmlns:p14="http://schemas.microsoft.com/office/powerpoint/2010/main" val="1559889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71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71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71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71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AB076B3-60CA-4834-A09E-DB464D8B3977}" type="slidenum">
              <a:rPr kumimoji="0" lang="en-US" altLang="en-US" sz="1300"/>
              <a:pPr/>
              <a:t>23</a:t>
            </a:fld>
            <a:endParaRPr kumimoji="0" lang="en-US" altLang="en-US" sz="1300"/>
          </a:p>
        </p:txBody>
      </p:sp>
    </p:spTree>
    <p:extLst>
      <p:ext uri="{BB962C8B-B14F-4D97-AF65-F5344CB8AC3E}">
        <p14:creationId xmlns:p14="http://schemas.microsoft.com/office/powerpoint/2010/main" val="41437379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81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81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81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81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221680F-C7D7-4D6A-9A15-90E6809F5BCE}" type="slidenum">
              <a:rPr kumimoji="0" lang="en-US" altLang="en-US" sz="1300"/>
              <a:pPr/>
              <a:t>24</a:t>
            </a:fld>
            <a:endParaRPr kumimoji="0" lang="en-US" altLang="en-US" sz="1300"/>
          </a:p>
        </p:txBody>
      </p:sp>
    </p:spTree>
    <p:extLst>
      <p:ext uri="{BB962C8B-B14F-4D97-AF65-F5344CB8AC3E}">
        <p14:creationId xmlns:p14="http://schemas.microsoft.com/office/powerpoint/2010/main" val="35237839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915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915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915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91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A078ED4-11D6-49B3-B62A-F9ACC599D333}" type="slidenum">
              <a:rPr kumimoji="0" lang="en-US" altLang="en-US" sz="1300"/>
              <a:pPr/>
              <a:t>25</a:t>
            </a:fld>
            <a:endParaRPr kumimoji="0" lang="en-US" altLang="en-US" sz="1300"/>
          </a:p>
        </p:txBody>
      </p:sp>
    </p:spTree>
    <p:extLst>
      <p:ext uri="{BB962C8B-B14F-4D97-AF65-F5344CB8AC3E}">
        <p14:creationId xmlns:p14="http://schemas.microsoft.com/office/powerpoint/2010/main" val="3591353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41029221-751E-4343-945A-30691726676C}" type="slidenum">
              <a:rPr kumimoji="0" lang="en-US" altLang="en-US" sz="1300"/>
              <a:pPr/>
              <a:t>3</a:t>
            </a:fld>
            <a:endParaRPr kumimoji="0" lang="en-US" altLang="en-US" sz="1300"/>
          </a:p>
        </p:txBody>
      </p:sp>
    </p:spTree>
    <p:extLst>
      <p:ext uri="{BB962C8B-B14F-4D97-AF65-F5344CB8AC3E}">
        <p14:creationId xmlns:p14="http://schemas.microsoft.com/office/powerpoint/2010/main" val="829644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BF7285A-3119-411A-B3BB-3D28AD83B1CA}" type="slidenum">
              <a:rPr kumimoji="0" lang="en-US" altLang="en-US" sz="1300"/>
              <a:pPr/>
              <a:t>4</a:t>
            </a:fld>
            <a:endParaRPr kumimoji="0" lang="en-US" altLang="en-US" sz="1300"/>
          </a:p>
        </p:txBody>
      </p:sp>
    </p:spTree>
    <p:extLst>
      <p:ext uri="{BB962C8B-B14F-4D97-AF65-F5344CB8AC3E}">
        <p14:creationId xmlns:p14="http://schemas.microsoft.com/office/powerpoint/2010/main" val="1406622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D33035CC-100A-455C-B99B-B24B60DFBD95}" type="slidenum">
              <a:rPr kumimoji="0" lang="en-US" altLang="en-US" sz="1300"/>
              <a:pPr/>
              <a:t>5</a:t>
            </a:fld>
            <a:endParaRPr kumimoji="0" lang="en-US" altLang="en-US" sz="1300"/>
          </a:p>
        </p:txBody>
      </p:sp>
    </p:spTree>
    <p:extLst>
      <p:ext uri="{BB962C8B-B14F-4D97-AF65-F5344CB8AC3E}">
        <p14:creationId xmlns:p14="http://schemas.microsoft.com/office/powerpoint/2010/main" val="2051183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174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174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175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175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4296F29-9549-4924-B978-B6C5005D01A2}" type="slidenum">
              <a:rPr kumimoji="0" lang="en-US" altLang="en-US" sz="1300"/>
              <a:pPr/>
              <a:t>6</a:t>
            </a:fld>
            <a:endParaRPr kumimoji="0" lang="en-US" altLang="en-US" sz="1300"/>
          </a:p>
        </p:txBody>
      </p:sp>
    </p:spTree>
    <p:extLst>
      <p:ext uri="{BB962C8B-B14F-4D97-AF65-F5344CB8AC3E}">
        <p14:creationId xmlns:p14="http://schemas.microsoft.com/office/powerpoint/2010/main" val="2667662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27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27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95DBCC8-9C94-4219-899B-CB4E4815BB07}" type="slidenum">
              <a:rPr kumimoji="0" lang="en-US" altLang="en-US" sz="1300"/>
              <a:pPr/>
              <a:t>7</a:t>
            </a:fld>
            <a:endParaRPr kumimoji="0" lang="en-US" altLang="en-US" sz="1300"/>
          </a:p>
        </p:txBody>
      </p:sp>
    </p:spTree>
    <p:extLst>
      <p:ext uri="{BB962C8B-B14F-4D97-AF65-F5344CB8AC3E}">
        <p14:creationId xmlns:p14="http://schemas.microsoft.com/office/powerpoint/2010/main" val="1943549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27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27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95DBCC8-9C94-4219-899B-CB4E4815BB07}" type="slidenum">
              <a:rPr kumimoji="0" lang="en-US" altLang="en-US" sz="1300"/>
              <a:pPr/>
              <a:t>8</a:t>
            </a:fld>
            <a:endParaRPr kumimoji="0" lang="en-US" altLang="en-US" sz="1300"/>
          </a:p>
        </p:txBody>
      </p:sp>
    </p:spTree>
    <p:extLst>
      <p:ext uri="{BB962C8B-B14F-4D97-AF65-F5344CB8AC3E}">
        <p14:creationId xmlns:p14="http://schemas.microsoft.com/office/powerpoint/2010/main" val="1793802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27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27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95DBCC8-9C94-4219-899B-CB4E4815BB07}" type="slidenum">
              <a:rPr kumimoji="0" lang="en-US" altLang="en-US" sz="1300"/>
              <a:pPr/>
              <a:t>9</a:t>
            </a:fld>
            <a:endParaRPr kumimoji="0" lang="en-US" altLang="en-US" sz="1300"/>
          </a:p>
        </p:txBody>
      </p:sp>
    </p:spTree>
    <p:extLst>
      <p:ext uri="{BB962C8B-B14F-4D97-AF65-F5344CB8AC3E}">
        <p14:creationId xmlns:p14="http://schemas.microsoft.com/office/powerpoint/2010/main" val="851522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9/25/2024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3E67F094-9E79-4121-AE0D-8532A8C25508}" type="slidenum">
              <a:rPr lang="en-US" altLang="en-US"/>
              <a:pPr/>
              <a:t>‹#›</a:t>
            </a:fld>
            <a:endParaRPr lang="en-US" altLang="en-US"/>
          </a:p>
        </p:txBody>
      </p:sp>
    </p:spTree>
    <p:extLst>
      <p:ext uri="{BB962C8B-B14F-4D97-AF65-F5344CB8AC3E}">
        <p14:creationId xmlns:p14="http://schemas.microsoft.com/office/powerpoint/2010/main" val="3227435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9/25/2024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20CE9D3B-3A90-4F4F-BBA5-B69EF58B6910}" type="slidenum">
              <a:rPr lang="en-US" altLang="en-US"/>
              <a:pPr/>
              <a:t>‹#›</a:t>
            </a:fld>
            <a:endParaRPr lang="en-US" altLang="en-US"/>
          </a:p>
        </p:txBody>
      </p:sp>
    </p:spTree>
    <p:extLst>
      <p:ext uri="{BB962C8B-B14F-4D97-AF65-F5344CB8AC3E}">
        <p14:creationId xmlns:p14="http://schemas.microsoft.com/office/powerpoint/2010/main" val="1216592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9/25/2024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BCCD9084-F245-41DD-8129-BD80ABF9958C}" type="slidenum">
              <a:rPr lang="en-US" altLang="en-US"/>
              <a:pPr/>
              <a:t>‹#›</a:t>
            </a:fld>
            <a:endParaRPr lang="en-US" altLang="en-US"/>
          </a:p>
        </p:txBody>
      </p:sp>
    </p:spTree>
    <p:extLst>
      <p:ext uri="{BB962C8B-B14F-4D97-AF65-F5344CB8AC3E}">
        <p14:creationId xmlns:p14="http://schemas.microsoft.com/office/powerpoint/2010/main" val="416681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9/25/2024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558F5C8E-F095-45B8-9760-51E3E97E60BC}" type="slidenum">
              <a:rPr lang="en-US" altLang="en-US"/>
              <a:pPr/>
              <a:t>‹#›</a:t>
            </a:fld>
            <a:endParaRPr lang="en-US" altLang="en-US"/>
          </a:p>
        </p:txBody>
      </p:sp>
    </p:spTree>
    <p:extLst>
      <p:ext uri="{BB962C8B-B14F-4D97-AF65-F5344CB8AC3E}">
        <p14:creationId xmlns:p14="http://schemas.microsoft.com/office/powerpoint/2010/main" val="95033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9/25/2024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36C016EA-B265-417A-9F88-D635ABC6EE51}" type="slidenum">
              <a:rPr lang="en-US" altLang="en-US"/>
              <a:pPr/>
              <a:t>‹#›</a:t>
            </a:fld>
            <a:endParaRPr lang="en-US" altLang="en-US"/>
          </a:p>
        </p:txBody>
      </p:sp>
    </p:spTree>
    <p:extLst>
      <p:ext uri="{BB962C8B-B14F-4D97-AF65-F5344CB8AC3E}">
        <p14:creationId xmlns:p14="http://schemas.microsoft.com/office/powerpoint/2010/main" val="968932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9/25/2024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2D2F6E60-DE6F-437C-9BFC-D33378FE0DA1}" type="slidenum">
              <a:rPr lang="en-US" altLang="en-US"/>
              <a:pPr/>
              <a:t>‹#›</a:t>
            </a:fld>
            <a:endParaRPr lang="en-US" altLang="en-US"/>
          </a:p>
        </p:txBody>
      </p:sp>
    </p:spTree>
    <p:extLst>
      <p:ext uri="{BB962C8B-B14F-4D97-AF65-F5344CB8AC3E}">
        <p14:creationId xmlns:p14="http://schemas.microsoft.com/office/powerpoint/2010/main" val="2279287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9/25/2024</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5A1B629F-1E41-458C-AD79-B71260B87A45}" type="slidenum">
              <a:rPr lang="en-US" altLang="en-US"/>
              <a:pPr/>
              <a:t>‹#›</a:t>
            </a:fld>
            <a:endParaRPr lang="en-US" altLang="en-US"/>
          </a:p>
        </p:txBody>
      </p:sp>
    </p:spTree>
    <p:extLst>
      <p:ext uri="{BB962C8B-B14F-4D97-AF65-F5344CB8AC3E}">
        <p14:creationId xmlns:p14="http://schemas.microsoft.com/office/powerpoint/2010/main" val="680195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9/25/2024</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36D73B34-E7A0-43DC-80A3-0ADE38D564E1}" type="slidenum">
              <a:rPr lang="en-US" altLang="en-US"/>
              <a:pPr/>
              <a:t>‹#›</a:t>
            </a:fld>
            <a:endParaRPr lang="en-US" altLang="en-US"/>
          </a:p>
        </p:txBody>
      </p:sp>
    </p:spTree>
    <p:extLst>
      <p:ext uri="{BB962C8B-B14F-4D97-AF65-F5344CB8AC3E}">
        <p14:creationId xmlns:p14="http://schemas.microsoft.com/office/powerpoint/2010/main" val="137136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9/25/2024</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66DA86B7-97FB-4B1E-A3F7-D6C68D36123D}" type="slidenum">
              <a:rPr lang="en-US" altLang="en-US"/>
              <a:pPr/>
              <a:t>‹#›</a:t>
            </a:fld>
            <a:endParaRPr lang="en-US" altLang="en-US"/>
          </a:p>
        </p:txBody>
      </p:sp>
    </p:spTree>
    <p:extLst>
      <p:ext uri="{BB962C8B-B14F-4D97-AF65-F5344CB8AC3E}">
        <p14:creationId xmlns:p14="http://schemas.microsoft.com/office/powerpoint/2010/main" val="2785156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9/25/2024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99574478-BB5D-48C6-992E-24F5A8D2148F}" type="slidenum">
              <a:rPr lang="en-US" altLang="en-US"/>
              <a:pPr/>
              <a:t>‹#›</a:t>
            </a:fld>
            <a:endParaRPr lang="en-US" altLang="en-US"/>
          </a:p>
        </p:txBody>
      </p:sp>
    </p:spTree>
    <p:extLst>
      <p:ext uri="{BB962C8B-B14F-4D97-AF65-F5344CB8AC3E}">
        <p14:creationId xmlns:p14="http://schemas.microsoft.com/office/powerpoint/2010/main" val="1617136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9/25/2024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D1D9B654-D23E-44F6-80DE-EBF0F8F75BC1}" type="slidenum">
              <a:rPr lang="en-US" altLang="en-US"/>
              <a:pPr/>
              <a:t>‹#›</a:t>
            </a:fld>
            <a:endParaRPr lang="en-US" altLang="en-US"/>
          </a:p>
        </p:txBody>
      </p:sp>
    </p:spTree>
    <p:extLst>
      <p:ext uri="{BB962C8B-B14F-4D97-AF65-F5344CB8AC3E}">
        <p14:creationId xmlns:p14="http://schemas.microsoft.com/office/powerpoint/2010/main" val="1910515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r>
              <a:rPr lang="en-US"/>
              <a:t>9/25/2024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FB019321-FB7E-4C83-B7B2-B4D501BB5B0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a:effectLst/>
                <a:latin typeface="+mj-lt"/>
              </a:rPr>
              <a:t>ECN2102 macroeconomics (3 Credits/5 ECTS) </a:t>
            </a:r>
            <a:br>
              <a:rPr lang="en-US" dirty="0">
                <a:latin typeface="+mj-lt"/>
              </a:rPr>
            </a:br>
            <a:r>
              <a:rPr lang="en-US" cap="small" dirty="0">
                <a:latin typeface="+mj-lt"/>
              </a:rPr>
              <a:t>Training (Chapter 7)</a:t>
            </a:r>
            <a:endParaRPr lang="en-US" sz="3900" cap="small" dirty="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a:latin typeface="Arial" panose="020B0604020202020204" pitchFamily="34" charset="0"/>
              </a:rPr>
              <a:t>Week 6 (Session 17)</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September 25, 2024</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 The term ‘capital,’ as used in macroeconomics, refers to </a:t>
            </a:r>
          </a:p>
          <a:p>
            <a:pPr>
              <a:buFont typeface="Lucida Sans" panose="020B0602030504020204" pitchFamily="34" charset="0"/>
              <a:buNone/>
              <a:defRPr/>
            </a:pPr>
            <a:r>
              <a:rPr lang="en-US" sz="2400" dirty="0"/>
              <a:t>A) the plant, equipment, buildings, and inventories of raw materials and semi-finished goods.</a:t>
            </a:r>
          </a:p>
          <a:p>
            <a:pPr>
              <a:buFont typeface="Lucida Sans" panose="020B0602030504020204" pitchFamily="34" charset="0"/>
              <a:buNone/>
              <a:defRPr/>
            </a:pPr>
            <a:r>
              <a:rPr lang="en-US" sz="2400" dirty="0"/>
              <a:t>B) the sum of investment and government purchases of goods.</a:t>
            </a:r>
          </a:p>
          <a:p>
            <a:pPr>
              <a:buFont typeface="Lucida Sans" panose="020B0602030504020204" pitchFamily="34" charset="0"/>
              <a:buNone/>
              <a:defRPr/>
            </a:pPr>
            <a:r>
              <a:rPr lang="en-US" sz="2400" dirty="0"/>
              <a:t>C) financial wealth.</a:t>
            </a:r>
          </a:p>
          <a:p>
            <a:pPr>
              <a:buFont typeface="Lucida Sans" panose="020B0602030504020204" pitchFamily="34" charset="0"/>
              <a:buNone/>
              <a:defRPr/>
            </a:pPr>
            <a:r>
              <a:rPr lang="en-US" sz="2400" dirty="0"/>
              <a:t>D) investment.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FA2D43A6-80C7-4825-857F-30B66D5D2620}"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2) At the beginning of the year, your wealth is $10,000. During the year, you have an income of $90,000 and you spend $80,000 on consumption. You pay no taxes. Your wealth at the end of the year is</a:t>
            </a:r>
          </a:p>
          <a:p>
            <a:pPr>
              <a:buFont typeface="Lucida Sans" panose="020B0602030504020204" pitchFamily="34" charset="0"/>
              <a:buNone/>
              <a:defRPr/>
            </a:pPr>
            <a:r>
              <a:rPr lang="pt-BR" sz="2400" dirty="0"/>
              <a:t>A) $0. </a:t>
            </a:r>
          </a:p>
          <a:p>
            <a:pPr>
              <a:buFont typeface="Lucida Sans" panose="020B0602030504020204" pitchFamily="34" charset="0"/>
              <a:buNone/>
              <a:defRPr/>
            </a:pPr>
            <a:r>
              <a:rPr lang="pt-BR" sz="2400" dirty="0"/>
              <a:t>B) $100,000.00. </a:t>
            </a:r>
          </a:p>
          <a:p>
            <a:pPr>
              <a:buFont typeface="Lucida Sans" panose="020B0602030504020204" pitchFamily="34" charset="0"/>
              <a:buNone/>
              <a:defRPr/>
            </a:pPr>
            <a:r>
              <a:rPr lang="pt-BR" sz="2400" dirty="0"/>
              <a:t>C) $90,000.00. </a:t>
            </a:r>
          </a:p>
          <a:p>
            <a:pPr>
              <a:buFont typeface="Lucida Sans" panose="020B0602030504020204" pitchFamily="34" charset="0"/>
              <a:buNone/>
              <a:defRPr/>
            </a:pPr>
            <a:r>
              <a:rPr lang="pt-BR" sz="2400" dirty="0"/>
              <a:t>D) $20,000.00.</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99DF8FA3-2913-418A-B2D0-160D3D44D872}" type="slidenum">
              <a:rPr kumimoji="0" lang="en-US" altLang="en-US" sz="1200">
                <a:solidFill>
                  <a:srgbClr val="000000"/>
                </a:solidFill>
              </a:rPr>
              <a:pPr eaLnBrk="1" hangingPunct="1"/>
              <a:t>11</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3) A decrease in disposable income shifts the ________.</a:t>
            </a:r>
          </a:p>
          <a:p>
            <a:pPr>
              <a:buFont typeface="Lucida Sans" panose="020B0602030504020204" pitchFamily="34" charset="0"/>
              <a:buNone/>
              <a:defRPr/>
            </a:pPr>
            <a:r>
              <a:rPr lang="en-US" sz="2400" dirty="0"/>
              <a:t>A) demand for </a:t>
            </a:r>
            <a:r>
              <a:rPr lang="en-US" sz="2400" dirty="0" err="1"/>
              <a:t>loanable</a:t>
            </a:r>
            <a:r>
              <a:rPr lang="en-US" sz="2400" dirty="0"/>
              <a:t> funds curve rightward</a:t>
            </a:r>
          </a:p>
          <a:p>
            <a:pPr>
              <a:buFont typeface="Lucida Sans" panose="020B0602030504020204" pitchFamily="34" charset="0"/>
              <a:buNone/>
              <a:defRPr/>
            </a:pPr>
            <a:r>
              <a:rPr lang="en-US" sz="2400" dirty="0"/>
              <a:t>B) demand for </a:t>
            </a:r>
            <a:r>
              <a:rPr lang="en-US" sz="2400" dirty="0" err="1"/>
              <a:t>loanable</a:t>
            </a:r>
            <a:r>
              <a:rPr lang="en-US" sz="2400" dirty="0"/>
              <a:t> funds curve leftward</a:t>
            </a:r>
          </a:p>
          <a:p>
            <a:pPr>
              <a:buFont typeface="Lucida Sans" panose="020B0602030504020204" pitchFamily="34" charset="0"/>
              <a:buNone/>
              <a:defRPr/>
            </a:pPr>
            <a:r>
              <a:rPr lang="en-US" sz="2400" dirty="0"/>
              <a:t>C) supply of </a:t>
            </a:r>
            <a:r>
              <a:rPr lang="en-US" sz="2400" dirty="0" err="1"/>
              <a:t>loanable</a:t>
            </a:r>
            <a:r>
              <a:rPr lang="en-US" sz="2400" dirty="0"/>
              <a:t> funds curve rightward</a:t>
            </a:r>
          </a:p>
          <a:p>
            <a:pPr>
              <a:buFont typeface="Lucida Sans" panose="020B0602030504020204" pitchFamily="34" charset="0"/>
              <a:buNone/>
              <a:defRPr/>
            </a:pPr>
            <a:r>
              <a:rPr lang="en-US" sz="2400" dirty="0"/>
              <a:t>D) supply of </a:t>
            </a:r>
            <a:r>
              <a:rPr lang="en-US" sz="2400" dirty="0" err="1"/>
              <a:t>loanable</a:t>
            </a:r>
            <a:r>
              <a:rPr lang="en-US" sz="2400" dirty="0"/>
              <a:t> funds curve leftward</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95FC5A9-A4E1-4130-B5EA-82635E1FB0CD}" type="slidenum">
              <a:rPr kumimoji="0" lang="en-US" altLang="en-US" sz="1200">
                <a:solidFill>
                  <a:srgbClr val="000000"/>
                </a:solidFill>
              </a:rPr>
              <a:pPr eaLnBrk="1" hangingPunct="1"/>
              <a:t>12</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4) A decrease in the government budget deficit decreases the ________ </a:t>
            </a:r>
            <a:r>
              <a:rPr lang="en-US" sz="2400" dirty="0" err="1"/>
              <a:t>loanable</a:t>
            </a:r>
            <a:r>
              <a:rPr lang="en-US" sz="2400" dirty="0"/>
              <a:t> funds and an increase in the government budget surplus increases the ________ </a:t>
            </a:r>
            <a:r>
              <a:rPr lang="en-US" sz="2400" dirty="0" err="1"/>
              <a:t>loanable</a:t>
            </a:r>
            <a:r>
              <a:rPr lang="en-US" sz="2400" dirty="0"/>
              <a:t> funds.</a:t>
            </a:r>
          </a:p>
          <a:p>
            <a:pPr>
              <a:buFont typeface="Lucida Sans" panose="020B0602030504020204" pitchFamily="34" charset="0"/>
              <a:buNone/>
              <a:defRPr/>
            </a:pPr>
            <a:r>
              <a:rPr lang="en-US" sz="2400" dirty="0"/>
              <a:t>A) demand for; demand for </a:t>
            </a:r>
          </a:p>
          <a:p>
            <a:pPr>
              <a:buFont typeface="Lucida Sans" panose="020B0602030504020204" pitchFamily="34" charset="0"/>
              <a:buNone/>
              <a:defRPr/>
            </a:pPr>
            <a:r>
              <a:rPr lang="en-US" sz="2400" dirty="0"/>
              <a:t>B) supply of; supply of</a:t>
            </a:r>
          </a:p>
          <a:p>
            <a:pPr>
              <a:buFont typeface="Lucida Sans" panose="020B0602030504020204" pitchFamily="34" charset="0"/>
              <a:buNone/>
              <a:defRPr/>
            </a:pPr>
            <a:r>
              <a:rPr lang="en-US" sz="2400" dirty="0"/>
              <a:t>C) demand for; supply of </a:t>
            </a:r>
          </a:p>
          <a:p>
            <a:pPr>
              <a:buFont typeface="Lucida Sans" panose="020B0602030504020204" pitchFamily="34" charset="0"/>
              <a:buNone/>
              <a:defRPr/>
            </a:pPr>
            <a:r>
              <a:rPr lang="en-US" sz="2400" dirty="0"/>
              <a:t>D) supply of; demand for</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19912F0-413E-42C2-97EF-A271C3BFAA3C}" type="slidenum">
              <a:rPr kumimoji="0" lang="en-US" altLang="en-US" sz="1200">
                <a:solidFill>
                  <a:srgbClr val="000000"/>
                </a:solidFill>
              </a:rPr>
              <a:pPr eaLnBrk="1" hangingPunct="1"/>
              <a:t>13</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5) A small country is a net foreign borrower and its supply of </a:t>
            </a:r>
            <a:r>
              <a:rPr lang="en-US" sz="2400" dirty="0" err="1"/>
              <a:t>loanable</a:t>
            </a:r>
            <a:r>
              <a:rPr lang="en-US" sz="2400" dirty="0"/>
              <a:t> funds increases. As a result, the equilibrium quantity of </a:t>
            </a:r>
            <a:r>
              <a:rPr lang="en-US" sz="2400" dirty="0" err="1"/>
              <a:t>loanable</a:t>
            </a:r>
            <a:r>
              <a:rPr lang="en-US" sz="2400" dirty="0"/>
              <a:t> funds used in the country ________ and the country’s foreign borrowing ________.</a:t>
            </a:r>
          </a:p>
          <a:p>
            <a:pPr>
              <a:buFont typeface="Lucida Sans" panose="020B0602030504020204" pitchFamily="34" charset="0"/>
              <a:buNone/>
              <a:defRPr/>
            </a:pPr>
            <a:r>
              <a:rPr lang="en-US" sz="2400" dirty="0"/>
              <a:t>A) does not change; decreases </a:t>
            </a:r>
          </a:p>
          <a:p>
            <a:pPr>
              <a:buFont typeface="Lucida Sans" panose="020B0602030504020204" pitchFamily="34" charset="0"/>
              <a:buNone/>
              <a:defRPr/>
            </a:pPr>
            <a:r>
              <a:rPr lang="en-US" sz="2400" dirty="0"/>
              <a:t>B) increases; does not change</a:t>
            </a:r>
          </a:p>
          <a:p>
            <a:pPr>
              <a:buFont typeface="Lucida Sans" panose="020B0602030504020204" pitchFamily="34" charset="0"/>
              <a:buNone/>
              <a:defRPr/>
            </a:pPr>
            <a:r>
              <a:rPr lang="en-US" sz="2400" dirty="0"/>
              <a:t>C) does not change; does not change </a:t>
            </a:r>
          </a:p>
          <a:p>
            <a:pPr>
              <a:buFont typeface="Lucida Sans" panose="020B0602030504020204" pitchFamily="34" charset="0"/>
              <a:buNone/>
              <a:defRPr/>
            </a:pPr>
            <a:r>
              <a:rPr lang="en-US" sz="2400" dirty="0"/>
              <a:t>D) does not change; increases</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53FC472-18CE-4F51-8419-E595303BCD12}" type="slidenum">
              <a:rPr kumimoji="0" lang="en-US" altLang="en-US" sz="1200">
                <a:solidFill>
                  <a:srgbClr val="000000"/>
                </a:solidFill>
              </a:rPr>
              <a:pPr eaLnBrk="1" hangingPunct="1"/>
              <a:t>14</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6) If the world real interest rate falls, then a country that is a net foreign lender</a:t>
            </a:r>
          </a:p>
          <a:p>
            <a:pPr>
              <a:buFont typeface="Lucida Sans" panose="020B0602030504020204" pitchFamily="34" charset="0"/>
              <a:buNone/>
              <a:defRPr/>
            </a:pPr>
            <a:r>
              <a:rPr lang="en-US" sz="2400" dirty="0"/>
              <a:t>A) increases the amount of its lending.</a:t>
            </a:r>
          </a:p>
          <a:p>
            <a:pPr>
              <a:buFont typeface="Lucida Sans" panose="020B0602030504020204" pitchFamily="34" charset="0"/>
              <a:buNone/>
              <a:defRPr/>
            </a:pPr>
            <a:r>
              <a:rPr lang="en-US" sz="2400" dirty="0"/>
              <a:t>B) None of the above answers is correct because lending might increase, decrease, or not change.</a:t>
            </a:r>
          </a:p>
          <a:p>
            <a:pPr>
              <a:buFont typeface="Lucida Sans" panose="020B0602030504020204" pitchFamily="34" charset="0"/>
              <a:buNone/>
              <a:defRPr/>
            </a:pPr>
            <a:r>
              <a:rPr lang="en-US" sz="2400" dirty="0"/>
              <a:t>C) decreases the amount of its lending.</a:t>
            </a:r>
          </a:p>
          <a:p>
            <a:pPr>
              <a:buFont typeface="Lucida Sans" panose="020B0602030504020204" pitchFamily="34" charset="0"/>
              <a:buNone/>
              <a:defRPr/>
            </a:pPr>
            <a:r>
              <a:rPr lang="en-US" sz="2400" dirty="0"/>
              <a:t>D) does not change the amount of its lending.</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1EF6F015-D4D5-443D-8389-F0CDF7562FC1}" type="slidenum">
              <a:rPr kumimoji="0" lang="en-US" altLang="en-US" sz="1200">
                <a:solidFill>
                  <a:srgbClr val="000000"/>
                </a:solidFill>
              </a:rPr>
              <a:pPr eaLnBrk="1" hangingPunct="1"/>
              <a:t>15</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15363"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712D9637-E2CF-43F5-8688-72F35618875C}" type="slidenum">
              <a:rPr kumimoji="0" lang="en-US" altLang="en-US" sz="1200">
                <a:solidFill>
                  <a:srgbClr val="000000"/>
                </a:solidFill>
              </a:rPr>
              <a:pPr eaLnBrk="1" hangingPunct="1"/>
              <a:t>16</a:t>
            </a:fld>
            <a:endParaRPr kumimoji="0" lang="en-US" altLang="en-US" sz="1200">
              <a:solidFill>
                <a:srgbClr val="000000"/>
              </a:solidFill>
            </a:endParaRPr>
          </a:p>
        </p:txBody>
      </p:sp>
      <p:pic>
        <p:nvPicPr>
          <p:cNvPr id="1536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1870075"/>
            <a:ext cx="7315200"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7) The table above shows the </a:t>
            </a:r>
            <a:r>
              <a:rPr lang="en-US" sz="2400" dirty="0" err="1"/>
              <a:t>loanable</a:t>
            </a:r>
            <a:r>
              <a:rPr lang="en-US" sz="2400" dirty="0"/>
              <a:t> funds supply and demand schedules.</a:t>
            </a:r>
          </a:p>
          <a:p>
            <a:pPr>
              <a:buFont typeface="Lucida Sans" panose="020B0602030504020204" pitchFamily="34" charset="0"/>
              <a:buNone/>
              <a:defRPr/>
            </a:pPr>
            <a:r>
              <a:rPr lang="en-US" sz="2400" dirty="0"/>
              <a:t>a) What is the equilibrium real interest rate and the equilibrium quantity of </a:t>
            </a:r>
            <a:r>
              <a:rPr lang="en-US" sz="2400" dirty="0" err="1"/>
              <a:t>loanable</a:t>
            </a:r>
            <a:r>
              <a:rPr lang="en-US" sz="2400" dirty="0"/>
              <a:t> funds?</a:t>
            </a:r>
          </a:p>
          <a:p>
            <a:pPr>
              <a:buFont typeface="Lucida Sans" panose="020B0602030504020204" pitchFamily="34" charset="0"/>
              <a:buNone/>
              <a:defRPr/>
            </a:pPr>
            <a:r>
              <a:rPr lang="en-US" sz="2400" dirty="0"/>
              <a:t>b) If the real interest rate is 4 percent, is there a shortage or surplus? What will happen in the market?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1947D97-C14C-4353-BF81-AF1A72B4BF37}" type="slidenum">
              <a:rPr kumimoji="0" lang="en-US" altLang="en-US" sz="1200">
                <a:solidFill>
                  <a:srgbClr val="000000"/>
                </a:solidFill>
              </a:rPr>
              <a:pPr eaLnBrk="1" hangingPunct="1"/>
              <a:t>17</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marL="650875" indent="-514350">
              <a:buFont typeface="Lucida Sans" panose="020B0602030504020204" pitchFamily="34" charset="0"/>
              <a:buNone/>
              <a:defRPr/>
            </a:pPr>
            <a:r>
              <a:rPr lang="en-US" sz="2400" dirty="0"/>
              <a:t>a) The equilibrium real interest rate is 6 percent and the equilibrium quantity of </a:t>
            </a:r>
            <a:r>
              <a:rPr lang="en-US" sz="2400" dirty="0" err="1"/>
              <a:t>loanable</a:t>
            </a:r>
            <a:r>
              <a:rPr lang="en-US" sz="2400" dirty="0"/>
              <a:t> funds is $1.1 trillion.</a:t>
            </a:r>
          </a:p>
          <a:p>
            <a:pPr>
              <a:buFont typeface="Lucida Sans" panose="020B0602030504020204" pitchFamily="34" charset="0"/>
              <a:buNone/>
              <a:defRPr/>
            </a:pPr>
            <a:r>
              <a:rPr lang="en-US" sz="2400" dirty="0"/>
              <a:t>b) If the real interest rate is 4 percent, there is a shortage of </a:t>
            </a:r>
            <a:r>
              <a:rPr lang="en-US" sz="2400" dirty="0" err="1"/>
              <a:t>loanable</a:t>
            </a:r>
            <a:r>
              <a:rPr lang="en-US" sz="2400" dirty="0"/>
              <a:t> funds. The shortage means that the quantity of funds demanded for investment exceeds the quantity supplied, so the real interest rate will rise to its equilibrium of 6 percent.</a:t>
            </a:r>
          </a:p>
          <a:p>
            <a:pPr marL="650875" indent="-514350">
              <a:buFont typeface="Lucida Sans" panose="020B0602030504020204" pitchFamily="34" charset="0"/>
              <a:buNone/>
              <a:defRPr/>
            </a:pPr>
            <a:endParaRPr lang="en-US" sz="2400" dirty="0"/>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1CBF411-F561-4BC8-BD81-480BD0057DA0}" type="slidenum">
              <a:rPr kumimoji="0" lang="en-US" altLang="en-US" sz="1200">
                <a:solidFill>
                  <a:srgbClr val="000000"/>
                </a:solidFill>
              </a:rPr>
              <a:pPr eaLnBrk="1" hangingPunct="1"/>
              <a:t>18</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18435"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70F022E8-C21B-4064-BD4E-62EDCE99CBF4}" type="slidenum">
              <a:rPr kumimoji="0" lang="en-US" altLang="en-US" sz="1200">
                <a:solidFill>
                  <a:srgbClr val="000000"/>
                </a:solidFill>
              </a:rPr>
              <a:pPr eaLnBrk="1" hangingPunct="1"/>
              <a:t>19</a:t>
            </a:fld>
            <a:endParaRPr kumimoji="0" lang="en-US" altLang="en-US" sz="1200">
              <a:solidFill>
                <a:srgbClr val="000000"/>
              </a:solidFill>
            </a:endParaRPr>
          </a:p>
        </p:txBody>
      </p:sp>
      <p:pic>
        <p:nvPicPr>
          <p:cNvPr id="1843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2667000"/>
            <a:ext cx="7315200" cy="263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Outline</a:t>
            </a:r>
          </a:p>
        </p:txBody>
      </p:sp>
      <p:sp>
        <p:nvSpPr>
          <p:cNvPr id="3075" name="Content Placeholder 2"/>
          <p:cNvSpPr>
            <a:spLocks noGrp="1"/>
          </p:cNvSpPr>
          <p:nvPr>
            <p:ph idx="1"/>
          </p:nvPr>
        </p:nvSpPr>
        <p:spPr/>
        <p:txBody>
          <a:bodyPr/>
          <a:lstStyle/>
          <a:p>
            <a:pPr marL="650875" indent="-514350">
              <a:buFont typeface="Wingdings" panose="05000000000000000000" pitchFamily="2" charset="2"/>
              <a:buChar char="§"/>
            </a:pPr>
            <a:r>
              <a:rPr lang="en-US" altLang="en-US" sz="2600">
                <a:latin typeface="Arial" panose="020B0604020202020204" pitchFamily="34" charset="0"/>
              </a:rPr>
              <a:t>Questions (Chapter 7)</a:t>
            </a:r>
          </a:p>
          <a:p>
            <a:pPr marL="650875" indent="-514350">
              <a:buFont typeface="Wingdings" panose="05000000000000000000" pitchFamily="2" charset="2"/>
              <a:buChar char="§"/>
            </a:pPr>
            <a:r>
              <a:rPr lang="en-US" altLang="en-US" sz="2600">
                <a:latin typeface="Arial" panose="020B0604020202020204" pitchFamily="34" charset="0"/>
              </a:rPr>
              <a:t>Training (Chapter 7)</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8337024-2263-4F94-A456-144AA611ABCD}"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19459"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8) The economy of Dream Island, which is isolated from the rest of the world, has the supply of loanable funds schedule and the demand for loanable funds schedule shown in the table above. As it happens, all of the supply of loanable funds are from households’ saving and the entre demand for loanable funds is from firms’ investment demand.</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839AD35-7D12-4204-AF6C-C09FA03EEF6F}" type="slidenum">
              <a:rPr kumimoji="0" lang="en-US" altLang="en-US" sz="1200">
                <a:solidFill>
                  <a:srgbClr val="000000"/>
                </a:solidFill>
              </a:rPr>
              <a:pPr eaLnBrk="1" hangingPunct="1"/>
              <a:t>20</a:t>
            </a:fld>
            <a:endParaRPr kumimoji="0" lang="en-US" altLang="en-US" sz="1200">
              <a:solidFill>
                <a:srgbClr val="000000"/>
              </a:solidFill>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a) Draw the demand and supply curves.</a:t>
            </a:r>
          </a:p>
          <a:p>
            <a:pPr>
              <a:buFont typeface="Lucida Sans" panose="020B0602030504020204" pitchFamily="34" charset="0"/>
              <a:buNone/>
              <a:defRPr/>
            </a:pPr>
            <a:r>
              <a:rPr lang="en-US" sz="2400" dirty="0"/>
              <a:t>b) What is the equilibrium real interest rate?</a:t>
            </a:r>
          </a:p>
          <a:p>
            <a:pPr>
              <a:buFont typeface="Lucida Sans" panose="020B0602030504020204" pitchFamily="34" charset="0"/>
              <a:buNone/>
              <a:defRPr/>
            </a:pPr>
            <a:r>
              <a:rPr lang="en-US" sz="2400" dirty="0"/>
              <a:t>c) What is equilibrium investment? Equilibrium saving?</a:t>
            </a:r>
          </a:p>
          <a:p>
            <a:pPr>
              <a:buFont typeface="Lucida Sans" panose="020B0602030504020204" pitchFamily="34" charset="0"/>
              <a:buNone/>
              <a:defRPr/>
            </a:pPr>
            <a:r>
              <a:rPr lang="en-US" sz="2400" dirty="0"/>
              <a:t>d) Describe the situation in Dream Island’s </a:t>
            </a:r>
            <a:r>
              <a:rPr lang="en-US" sz="2400" dirty="0" err="1"/>
              <a:t>loanable</a:t>
            </a:r>
            <a:r>
              <a:rPr lang="en-US" sz="2400" dirty="0"/>
              <a:t> funds market when the real interest rate is 10 percent. Is there a shortage of </a:t>
            </a:r>
            <a:r>
              <a:rPr lang="en-US" sz="2400" dirty="0" err="1"/>
              <a:t>loanable</a:t>
            </a:r>
            <a:r>
              <a:rPr lang="en-US" sz="2400" dirty="0"/>
              <a:t> funds? A surplus of </a:t>
            </a:r>
            <a:r>
              <a:rPr lang="en-US" sz="2400" dirty="0" err="1"/>
              <a:t>loanable</a:t>
            </a:r>
            <a:r>
              <a:rPr lang="en-US" sz="2400" dirty="0"/>
              <a:t> funds?</a:t>
            </a:r>
          </a:p>
          <a:p>
            <a:pPr>
              <a:buFont typeface="Lucida Sans" panose="020B0602030504020204" pitchFamily="34" charset="0"/>
              <a:buNone/>
              <a:defRPr/>
            </a:pPr>
            <a:r>
              <a:rPr lang="en-US" sz="2400" dirty="0"/>
              <a:t>e) Describe the situation in Dream Island’s capital market when the real interest rate is 6 percent. Is there a shortage of </a:t>
            </a:r>
            <a:r>
              <a:rPr lang="en-US" sz="2400" dirty="0" err="1"/>
              <a:t>loanable</a:t>
            </a:r>
            <a:r>
              <a:rPr lang="en-US" sz="2400" dirty="0"/>
              <a:t> funds? A surplus of </a:t>
            </a:r>
            <a:r>
              <a:rPr lang="en-US" sz="2400" dirty="0" err="1"/>
              <a:t>loanable</a:t>
            </a:r>
            <a:r>
              <a:rPr lang="en-US" sz="2400" dirty="0"/>
              <a:t> funds?</a:t>
            </a:r>
          </a:p>
          <a:p>
            <a:pPr marL="650875" indent="-514350">
              <a:buFont typeface="Lucida Sans" panose="020B0602030504020204" pitchFamily="34" charset="0"/>
              <a:buNone/>
              <a:defRPr/>
            </a:pPr>
            <a:endParaRPr lang="en-US" sz="3200" dirty="0"/>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77D547B6-35A8-4318-B479-378C23FC8A8A}" type="slidenum">
              <a:rPr kumimoji="0" lang="en-US" altLang="en-US" sz="1200">
                <a:solidFill>
                  <a:srgbClr val="000000"/>
                </a:solidFill>
              </a:rPr>
              <a:pPr eaLnBrk="1" hangingPunct="1"/>
              <a:t>21</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fade">
                                      <p:cBhvr>
                                        <p:cTn id="22" dur="2000"/>
                                        <p:tgtEl>
                                          <p:spTgt spid="51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fade">
                                      <p:cBhvr>
                                        <p:cTn id="27" dur="20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21507"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4EA90F7-058A-42A8-BF70-9C33C80E270A}" type="slidenum">
              <a:rPr kumimoji="0" lang="en-US" altLang="en-US" sz="1200">
                <a:solidFill>
                  <a:srgbClr val="000000"/>
                </a:solidFill>
              </a:rPr>
              <a:pPr eaLnBrk="1" hangingPunct="1"/>
              <a:t>22</a:t>
            </a:fld>
            <a:endParaRPr kumimoji="0" lang="en-US" altLang="en-US" sz="1200">
              <a:solidFill>
                <a:srgbClr val="000000"/>
              </a:solidFill>
            </a:endParaRPr>
          </a:p>
        </p:txBody>
      </p:sp>
      <p:pic>
        <p:nvPicPr>
          <p:cNvPr id="215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813" y="1285875"/>
            <a:ext cx="5486400" cy="505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a) See the figure above.</a:t>
            </a:r>
          </a:p>
          <a:p>
            <a:pPr>
              <a:buFont typeface="Lucida Sans" panose="020B0602030504020204" pitchFamily="34" charset="0"/>
              <a:buNone/>
            </a:pPr>
            <a:r>
              <a:rPr lang="en-US" altLang="en-US" sz="2400">
                <a:latin typeface="Arial" panose="020B0604020202020204" pitchFamily="34" charset="0"/>
              </a:rPr>
              <a:t>b) As the figure shows, in the economy of Dream Island, the equilibrium real interest rate is 8 percent.</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40F06E9-2DF6-4E6F-9A3F-B3060A2D6A5D}" type="slidenum">
              <a:rPr kumimoji="0" lang="en-US" altLang="en-US" sz="1200">
                <a:solidFill>
                  <a:srgbClr val="000000"/>
                </a:solidFill>
              </a:rPr>
              <a:pPr eaLnBrk="1" hangingPunct="1"/>
              <a:t>23</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pPr>
            <a:r>
              <a:rPr lang="en-US" altLang="en-US" sz="2400">
                <a:latin typeface="Arial" panose="020B0604020202020204" pitchFamily="34" charset="0"/>
              </a:rPr>
              <a:t>c) The equilibrium amount of investment equals 3,500 dollars. The equilibrium amount of saving is the same, $3,500.</a:t>
            </a:r>
          </a:p>
          <a:p>
            <a:pPr>
              <a:buFont typeface="Lucida Sans" panose="020B0602030504020204" pitchFamily="34" charset="0"/>
              <a:buNone/>
            </a:pPr>
            <a:r>
              <a:rPr lang="en-US" altLang="en-US" sz="2400">
                <a:latin typeface="Arial" panose="020B0604020202020204" pitchFamily="34" charset="0"/>
              </a:rPr>
              <a:t>d) When the real interest rate is 10 percent, the quantity of loanable funds supplied(which is the quantity of saving supplied), $4,500, exceeds the quantity of loanable funds demanded (which is the quantity of investment demanded), $2,500. So there a surplus of loanable funds. </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E701812A-628E-4C20-BB7D-F56C4088A170}" type="slidenum">
              <a:rPr kumimoji="0" lang="en-US" altLang="en-US" sz="1200">
                <a:solidFill>
                  <a:srgbClr val="000000"/>
                </a:solidFill>
              </a:rPr>
              <a:pPr eaLnBrk="1" hangingPunct="1"/>
              <a:t>24</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7)</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e) When the real interest rate is 6 percent, the quantity of </a:t>
            </a:r>
            <a:r>
              <a:rPr lang="en-US" sz="2400" dirty="0" err="1"/>
              <a:t>loanable</a:t>
            </a:r>
            <a:r>
              <a:rPr lang="en-US" sz="2400" dirty="0"/>
              <a:t> funds supplied (which is the quantity of saving supplied) $2,500, is less than the quantity of </a:t>
            </a:r>
            <a:r>
              <a:rPr lang="en-US" sz="2400" dirty="0" err="1"/>
              <a:t>loanable</a:t>
            </a:r>
            <a:r>
              <a:rPr lang="en-US" sz="2400" dirty="0"/>
              <a:t> funds demanded (which is the quantity of investment demanded), $4,500. There is a shortage of </a:t>
            </a:r>
            <a:r>
              <a:rPr lang="en-US" sz="2400" dirty="0" err="1"/>
              <a:t>loanable</a:t>
            </a:r>
            <a:r>
              <a:rPr lang="en-US" sz="2400" dirty="0"/>
              <a:t> funds. </a:t>
            </a:r>
          </a:p>
          <a:p>
            <a:pPr marL="650875" indent="-514350">
              <a:buFont typeface="Lucida Sans" panose="020B0602030504020204" pitchFamily="34" charset="0"/>
              <a:buNone/>
              <a:defRPr/>
            </a:pPr>
            <a:endParaRPr lang="en-US" sz="3600" dirty="0"/>
          </a:p>
          <a:p>
            <a:pPr marL="650875" indent="-514350">
              <a:buFont typeface="Lucida Sans" panose="020B0602030504020204" pitchFamily="34" charset="0"/>
              <a:buNone/>
              <a:defRPr/>
            </a:pPr>
            <a:endParaRPr lang="en-US" sz="3200" dirty="0"/>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F106B49-B490-4216-B8C8-246A0BE2656C}" type="slidenum">
              <a:rPr kumimoji="0" lang="en-US" altLang="en-US" sz="1200">
                <a:solidFill>
                  <a:srgbClr val="000000"/>
                </a:solidFill>
              </a:rPr>
              <a:pPr eaLnBrk="1" hangingPunct="1"/>
              <a:t>25</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7)</a:t>
            </a:r>
          </a:p>
        </p:txBody>
      </p:sp>
      <p:sp>
        <p:nvSpPr>
          <p:cNvPr id="4099"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1. Distinguish between physical capital and financial capital and give examples of each.</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43BB7DC-BCDB-4B7E-B9EF-7ECB200F7D12}" type="slidenum">
              <a:rPr kumimoji="0" lang="en-US" altLang="en-US" sz="1200">
                <a:solidFill>
                  <a:srgbClr val="000000"/>
                </a:solidFill>
              </a:rPr>
              <a:pPr eaLnBrk="1" hangingPunct="1"/>
              <a:t>3</a:t>
            </a:fld>
            <a:endParaRPr kumimoji="0" lang="en-US" altLang="en-US" sz="1200">
              <a:solidFill>
                <a:srgbClr val="000000"/>
              </a:solidFill>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7)</a:t>
            </a:r>
          </a:p>
        </p:txBody>
      </p:sp>
      <p:sp>
        <p:nvSpPr>
          <p:cNvPr id="5123"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2. What is the difference between gross investment and net investment?</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978494A-B301-4A9D-A25A-83DF7CAE3723}" type="slidenum">
              <a:rPr kumimoji="0" lang="en-US" altLang="en-US" sz="1200">
                <a:solidFill>
                  <a:srgbClr val="000000"/>
                </a:solidFill>
              </a:rPr>
              <a:pPr eaLnBrk="1" hangingPunct="1"/>
              <a:t>4</a:t>
            </a:fld>
            <a:endParaRPr kumimoji="0" lang="en-US" altLang="en-US" sz="1200">
              <a:solidFill>
                <a:srgbClr val="000000"/>
              </a:solidFill>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7)</a:t>
            </a:r>
          </a:p>
        </p:txBody>
      </p:sp>
      <p:sp>
        <p:nvSpPr>
          <p:cNvPr id="6147"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3. How do firms make investment decisions?</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1574629-E04F-4034-AD2A-CC5C13DDCA40}" type="slidenum">
              <a:rPr kumimoji="0" lang="en-US" altLang="en-US" sz="1200">
                <a:solidFill>
                  <a:srgbClr val="000000"/>
                </a:solidFill>
              </a:rPr>
              <a:pPr eaLnBrk="1" hangingPunct="1"/>
              <a:t>5</a:t>
            </a:fld>
            <a:endParaRPr kumimoji="0" lang="en-US" altLang="en-US" sz="1200">
              <a:solidFill>
                <a:srgbClr val="000000"/>
              </a:solidFill>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7)</a:t>
            </a:r>
          </a:p>
        </p:txBody>
      </p:sp>
      <p:sp>
        <p:nvSpPr>
          <p:cNvPr id="7171"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4. How does the government budget surplus or deficit influence the market for loanable funds?</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39E170F-9A76-48FA-B5F2-7EE97BC5AAF5}"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7)</a:t>
            </a:r>
          </a:p>
        </p:txBody>
      </p:sp>
      <p:sp>
        <p:nvSpPr>
          <p:cNvPr id="8195"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5. What happens if a country has a shortage of loanable funds at the world interest rate?</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1990123-58ED-4204-98C2-28B98980FD46}"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7)</a:t>
            </a:r>
          </a:p>
        </p:txBody>
      </p:sp>
      <p:sp>
        <p:nvSpPr>
          <p:cNvPr id="8195"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dirty="0">
                <a:latin typeface="Arial" panose="020B0604020202020204" pitchFamily="34" charset="0"/>
              </a:rPr>
              <a:t>6. How can you explain a crowding-out effect?</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1990123-58ED-4204-98C2-28B98980FD46}" type="slidenum">
              <a:rPr kumimoji="0" lang="en-US" altLang="en-US" sz="1200">
                <a:solidFill>
                  <a:srgbClr val="000000"/>
                </a:solidFill>
              </a:rPr>
              <a:pPr eaLnBrk="1" hangingPunct="1"/>
              <a:t>8</a:t>
            </a:fld>
            <a:endParaRPr kumimoji="0" lang="en-US" altLang="en-US" sz="1200">
              <a:solidFill>
                <a:srgbClr val="000000"/>
              </a:solidFill>
            </a:endParaRPr>
          </a:p>
        </p:txBody>
      </p:sp>
    </p:spTree>
    <p:extLst>
      <p:ext uri="{BB962C8B-B14F-4D97-AF65-F5344CB8AC3E}">
        <p14:creationId xmlns:p14="http://schemas.microsoft.com/office/powerpoint/2010/main" val="398188214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7)</a:t>
            </a:r>
          </a:p>
        </p:txBody>
      </p:sp>
      <p:sp>
        <p:nvSpPr>
          <p:cNvPr id="8195"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dirty="0">
                <a:latin typeface="Arial" panose="020B0604020202020204" pitchFamily="34" charset="0"/>
              </a:rPr>
              <a:t>7. What is a Ricardo-</a:t>
            </a:r>
            <a:r>
              <a:rPr lang="en-US" altLang="en-US" sz="2600" dirty="0" err="1">
                <a:latin typeface="Arial" panose="020B0604020202020204" pitchFamily="34" charset="0"/>
              </a:rPr>
              <a:t>Barro</a:t>
            </a:r>
            <a:r>
              <a:rPr lang="en-US" altLang="en-US" sz="2600" dirty="0">
                <a:latin typeface="Arial" panose="020B0604020202020204" pitchFamily="34" charset="0"/>
              </a:rPr>
              <a:t> effect?</a:t>
            </a:r>
          </a:p>
        </p:txBody>
      </p:sp>
      <p:sp>
        <p:nvSpPr>
          <p:cNvPr id="4" name="Date Placeholder 3"/>
          <p:cNvSpPr>
            <a:spLocks noGrp="1"/>
          </p:cNvSpPr>
          <p:nvPr>
            <p:ph type="dt" sz="quarter" idx="10"/>
          </p:nvPr>
        </p:nvSpPr>
        <p:spPr/>
        <p:txBody>
          <a:bodyPr/>
          <a:lstStyle/>
          <a:p>
            <a:pPr>
              <a:defRPr/>
            </a:pPr>
            <a:r>
              <a:rPr lang="en-US"/>
              <a:t>9/25/2024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1990123-58ED-4204-98C2-28B98980FD46}" type="slidenum">
              <a:rPr kumimoji="0" lang="en-US" altLang="en-US" sz="1200">
                <a:solidFill>
                  <a:srgbClr val="000000"/>
                </a:solidFill>
              </a:rPr>
              <a:pPr eaLnBrk="1" hangingPunct="1"/>
              <a:t>9</a:t>
            </a:fld>
            <a:endParaRPr kumimoji="0" lang="en-US" altLang="en-US" sz="1200">
              <a:solidFill>
                <a:srgbClr val="000000"/>
              </a:solidFill>
            </a:endParaRPr>
          </a:p>
        </p:txBody>
      </p:sp>
    </p:spTree>
    <p:extLst>
      <p:ext uri="{BB962C8B-B14F-4D97-AF65-F5344CB8AC3E}">
        <p14:creationId xmlns:p14="http://schemas.microsoft.com/office/powerpoint/2010/main" val="1853947221"/>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6228</TotalTime>
  <Words>1432</Words>
  <Application>Microsoft Office PowerPoint</Application>
  <PresentationFormat>On-screen Show (4:3)</PresentationFormat>
  <Paragraphs>257</Paragraphs>
  <Slides>25</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Wingdings 3</vt:lpstr>
      <vt:lpstr>Book Antiqua</vt:lpstr>
      <vt:lpstr>Lucida Sans</vt:lpstr>
      <vt:lpstr>Wingdings</vt:lpstr>
      <vt:lpstr>Times New Roman</vt:lpstr>
      <vt:lpstr>Wingdings 2</vt:lpstr>
      <vt:lpstr>Apex</vt:lpstr>
      <vt:lpstr>ECN2102 macroeconomics (3 Credits/5 ECTS)  Training (Chapter 7)</vt:lpstr>
      <vt:lpstr>Outline</vt:lpstr>
      <vt:lpstr>Questions (Chapter 7)</vt:lpstr>
      <vt:lpstr>Questions (Chapter 7)</vt:lpstr>
      <vt:lpstr>Questions (Chapter 7)</vt:lpstr>
      <vt:lpstr>Questions (Chapter 7)</vt:lpstr>
      <vt:lpstr>Questions (Chapter 7)</vt:lpstr>
      <vt:lpstr>Questions (Chapter 7)</vt:lpstr>
      <vt:lpstr>Questions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lpstr>Training (Chapter 7)</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dc:creator>Madumarov Eldar</dc:creator>
  <cp:lastModifiedBy>Eldar Madumarov</cp:lastModifiedBy>
  <cp:revision>442</cp:revision>
  <dcterms:created xsi:type="dcterms:W3CDTF">1998-07-20T20:52:32Z</dcterms:created>
  <dcterms:modified xsi:type="dcterms:W3CDTF">2024-09-25T04:04:30Z</dcterms:modified>
</cp:coreProperties>
</file>