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1" r:id="rId2"/>
  </p:sldMasterIdLst>
  <p:notesMasterIdLst>
    <p:notesMasterId r:id="rId55"/>
  </p:notesMasterIdLst>
  <p:handoutMasterIdLst>
    <p:handoutMasterId r:id="rId56"/>
  </p:handoutMasterIdLst>
  <p:sldIdLst>
    <p:sldId id="284" r:id="rId3"/>
    <p:sldId id="286" r:id="rId4"/>
    <p:sldId id="364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15" r:id="rId14"/>
    <p:sldId id="288" r:id="rId15"/>
    <p:sldId id="289" r:id="rId16"/>
    <p:sldId id="290" r:id="rId17"/>
    <p:sldId id="328" r:id="rId18"/>
    <p:sldId id="291" r:id="rId19"/>
    <p:sldId id="292" r:id="rId20"/>
    <p:sldId id="367" r:id="rId21"/>
    <p:sldId id="368" r:id="rId22"/>
    <p:sldId id="293" r:id="rId23"/>
    <p:sldId id="294" r:id="rId24"/>
    <p:sldId id="316" r:id="rId25"/>
    <p:sldId id="349" r:id="rId26"/>
    <p:sldId id="342" r:id="rId27"/>
    <p:sldId id="351" r:id="rId28"/>
    <p:sldId id="350" r:id="rId29"/>
    <p:sldId id="320" r:id="rId30"/>
    <p:sldId id="321" r:id="rId31"/>
    <p:sldId id="322" r:id="rId32"/>
    <p:sldId id="352" r:id="rId33"/>
    <p:sldId id="323" r:id="rId34"/>
    <p:sldId id="324" r:id="rId35"/>
    <p:sldId id="325" r:id="rId36"/>
    <p:sldId id="331" r:id="rId37"/>
    <p:sldId id="326" r:id="rId38"/>
    <p:sldId id="327" r:id="rId39"/>
    <p:sldId id="332" r:id="rId40"/>
    <p:sldId id="333" r:id="rId41"/>
    <p:sldId id="334" r:id="rId42"/>
    <p:sldId id="335" r:id="rId43"/>
    <p:sldId id="336" r:id="rId44"/>
    <p:sldId id="354" r:id="rId45"/>
    <p:sldId id="337" r:id="rId46"/>
    <p:sldId id="338" r:id="rId47"/>
    <p:sldId id="369" r:id="rId48"/>
    <p:sldId id="339" r:id="rId49"/>
    <p:sldId id="340" r:id="rId50"/>
    <p:sldId id="366" r:id="rId51"/>
    <p:sldId id="370" r:id="rId52"/>
    <p:sldId id="341" r:id="rId53"/>
    <p:sldId id="371" r:id="rId54"/>
  </p:sldIdLst>
  <p:sldSz cx="9144000" cy="6858000" type="screen4x3"/>
  <p:notesSz cx="7104063" cy="10234613"/>
  <p:custShowLst>
    <p:custShow name="lecture2" id="0">
      <p:sldLst/>
    </p:custShow>
  </p:custShowLst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1pPr>
    <a:lvl2pPr marL="4572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2pPr>
    <a:lvl3pPr marL="9144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3pPr>
    <a:lvl4pPr marL="1371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4pPr>
    <a:lvl5pPr marL="18288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2">
          <p15:clr>
            <a:srgbClr val="A4A3A4"/>
          </p15:clr>
        </p15:guide>
        <p15:guide id="2" pos="223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" initials="G" lastIdx="2" clrIdx="0"/>
  <p:cmAuthor id="2" name="gpech" initials="g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03" autoAdjust="0"/>
    <p:restoredTop sz="94658" autoAdjust="0"/>
  </p:normalViewPr>
  <p:slideViewPr>
    <p:cSldViewPr>
      <p:cViewPr varScale="1">
        <p:scale>
          <a:sx n="116" d="100"/>
          <a:sy n="116" d="100"/>
        </p:scale>
        <p:origin x="1410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268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70" y="-108"/>
      </p:cViewPr>
      <p:guideLst>
        <p:guide orient="horz" pos="3022"/>
        <p:guide pos="22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commentAuthors" Target="commentAuthors.xml"/><Relationship Id="rId6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8" tIns="45729" rIns="91458" bIns="45729" numCol="1" anchor="t" anchorCtr="0" compatLnSpc="1">
            <a:prstTxWarp prst="textNoShape">
              <a:avLst/>
            </a:prstTxWarp>
          </a:bodyPr>
          <a:lstStyle>
            <a:lvl1pPr eaLnBrk="0" hangingPunct="0">
              <a:buClr>
                <a:srgbClr val="000000"/>
              </a:buClr>
              <a:buSzPct val="100000"/>
              <a:buFont typeface="Arial" charset="0"/>
              <a:buNone/>
              <a:defRPr sz="1200">
                <a:latin typeface="Arial" charset="0"/>
                <a:ea typeface="MS Gothic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8" tIns="45729" rIns="91458" bIns="45729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>
                <a:srgbClr val="000000"/>
              </a:buClr>
              <a:buSzPct val="100000"/>
              <a:buFont typeface="Arial" charset="0"/>
              <a:buNone/>
              <a:defRPr sz="1200">
                <a:latin typeface="Arial" charset="0"/>
                <a:ea typeface="MS Gothic" charset="-128"/>
                <a:cs typeface="+mn-cs"/>
              </a:defRPr>
            </a:lvl1pPr>
          </a:lstStyle>
          <a:p>
            <a:pPr>
              <a:defRPr/>
            </a:pPr>
            <a:fld id="{8E930C2E-A894-4EEE-BDF5-0C6DCD5B543A}" type="datetimeFigureOut">
              <a:rPr lang="en-US"/>
              <a:pPr>
                <a:defRPr/>
              </a:pPr>
              <a:t>03-Nov-23</a:t>
            </a:fld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 eaLnBrk="0" hangingPunct="0">
              <a:buClr>
                <a:srgbClr val="000000"/>
              </a:buClr>
              <a:buSzPct val="100000"/>
              <a:buFont typeface="Arial" charset="0"/>
              <a:buNone/>
              <a:defRPr sz="1200">
                <a:latin typeface="Arial" charset="0"/>
                <a:ea typeface="MS Gothic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>
                <a:srgbClr val="000000"/>
              </a:buClr>
              <a:buSzPct val="100000"/>
              <a:buFont typeface="Arial" panose="020B0604020202020204" pitchFamily="34" charset="0"/>
              <a:buNone/>
              <a:defRPr sz="1200" smtClean="0"/>
            </a:lvl1pPr>
          </a:lstStyle>
          <a:p>
            <a:pPr>
              <a:defRPr/>
            </a:pPr>
            <a:fld id="{D5198365-9C25-48DB-AF62-F6817593A3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57777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1"/>
          <p:cNvSpPr>
            <a:spLocks noChangeArrowheads="1"/>
          </p:cNvSpPr>
          <p:nvPr/>
        </p:nvSpPr>
        <p:spPr bwMode="auto">
          <a:xfrm>
            <a:off x="0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wrap="none" lIns="91458" tIns="45729" rIns="91458" bIns="45729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/>
          </a:p>
        </p:txBody>
      </p:sp>
      <p:sp>
        <p:nvSpPr>
          <p:cNvPr id="47107" name="AutoShape 2"/>
          <p:cNvSpPr>
            <a:spLocks noChangeArrowheads="1"/>
          </p:cNvSpPr>
          <p:nvPr/>
        </p:nvSpPr>
        <p:spPr bwMode="auto">
          <a:xfrm>
            <a:off x="0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wrap="none" lIns="91458" tIns="45729" rIns="91458" bIns="45729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/>
          </a:p>
        </p:txBody>
      </p:sp>
      <p:sp>
        <p:nvSpPr>
          <p:cNvPr id="47108" name="AutoShape 3"/>
          <p:cNvSpPr>
            <a:spLocks noChangeArrowheads="1"/>
          </p:cNvSpPr>
          <p:nvPr/>
        </p:nvSpPr>
        <p:spPr bwMode="auto">
          <a:xfrm>
            <a:off x="0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wrap="none" lIns="91458" tIns="45729" rIns="91458" bIns="45729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/>
          </a:p>
        </p:txBody>
      </p:sp>
      <p:sp>
        <p:nvSpPr>
          <p:cNvPr id="47109" name="AutoShape 4"/>
          <p:cNvSpPr>
            <a:spLocks noChangeArrowheads="1"/>
          </p:cNvSpPr>
          <p:nvPr/>
        </p:nvSpPr>
        <p:spPr bwMode="auto">
          <a:xfrm>
            <a:off x="0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wrap="none" lIns="91458" tIns="45729" rIns="91458" bIns="45729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/>
          </a:p>
        </p:txBody>
      </p:sp>
      <p:sp>
        <p:nvSpPr>
          <p:cNvPr id="47110" name="AutoShape 5"/>
          <p:cNvSpPr>
            <a:spLocks noChangeArrowheads="1"/>
          </p:cNvSpPr>
          <p:nvPr/>
        </p:nvSpPr>
        <p:spPr bwMode="auto">
          <a:xfrm>
            <a:off x="0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wrap="none" lIns="91458" tIns="45729" rIns="91458" bIns="45729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70225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39" tIns="46450" rIns="92539" bIns="4645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765" algn="l"/>
                <a:tab pos="897118" algn="l"/>
                <a:tab pos="1346470" algn="l"/>
                <a:tab pos="1795824" algn="l"/>
                <a:tab pos="2245176" algn="l"/>
                <a:tab pos="2694529" algn="l"/>
                <a:tab pos="3143881" algn="l"/>
                <a:tab pos="3593235" algn="l"/>
                <a:tab pos="4042587" algn="l"/>
                <a:tab pos="4491940" algn="l"/>
                <a:tab pos="4941292" algn="l"/>
                <a:tab pos="5390646" algn="l"/>
                <a:tab pos="5839998" algn="l"/>
                <a:tab pos="6289351" algn="l"/>
                <a:tab pos="6738704" algn="l"/>
                <a:tab pos="7188058" algn="l"/>
                <a:tab pos="7637410" algn="l"/>
                <a:tab pos="8086763" algn="l"/>
                <a:tab pos="8536115" algn="l"/>
                <a:tab pos="8985469" algn="l"/>
              </a:tabLst>
              <a:defRPr sz="1300">
                <a:solidFill>
                  <a:srgbClr val="000000"/>
                </a:solidFill>
                <a:latin typeface="Arial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/>
          </p:nvPr>
        </p:nvSpPr>
        <p:spPr bwMode="auto">
          <a:xfrm>
            <a:off x="4024313" y="0"/>
            <a:ext cx="3070225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39" tIns="46450" rIns="92539" bIns="4645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765" algn="l"/>
                <a:tab pos="897118" algn="l"/>
                <a:tab pos="1346470" algn="l"/>
                <a:tab pos="1795824" algn="l"/>
                <a:tab pos="2245176" algn="l"/>
                <a:tab pos="2694529" algn="l"/>
                <a:tab pos="3143881" algn="l"/>
                <a:tab pos="3593235" algn="l"/>
                <a:tab pos="4042587" algn="l"/>
                <a:tab pos="4491940" algn="l"/>
                <a:tab pos="4941292" algn="l"/>
                <a:tab pos="5390646" algn="l"/>
                <a:tab pos="5839998" algn="l"/>
                <a:tab pos="6289351" algn="l"/>
                <a:tab pos="6738704" algn="l"/>
                <a:tab pos="7188058" algn="l"/>
                <a:tab pos="7637410" algn="l"/>
                <a:tab pos="8086763" algn="l"/>
                <a:tab pos="8536115" algn="l"/>
                <a:tab pos="8985469" algn="l"/>
              </a:tabLst>
              <a:defRPr sz="1300">
                <a:solidFill>
                  <a:srgbClr val="000000"/>
                </a:solidFill>
                <a:latin typeface="Arial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81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6950" y="766763"/>
            <a:ext cx="5108575" cy="38306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7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709613" y="4859338"/>
            <a:ext cx="5676900" cy="4598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39" tIns="46450" rIns="92539" bIns="4645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/>
          </p:nvPr>
        </p:nvSpPr>
        <p:spPr bwMode="auto">
          <a:xfrm>
            <a:off x="0" y="9718675"/>
            <a:ext cx="3070225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39" tIns="46450" rIns="92539" bIns="4645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765" algn="l"/>
                <a:tab pos="897118" algn="l"/>
                <a:tab pos="1346470" algn="l"/>
                <a:tab pos="1795824" algn="l"/>
                <a:tab pos="2245176" algn="l"/>
                <a:tab pos="2694529" algn="l"/>
                <a:tab pos="3143881" algn="l"/>
                <a:tab pos="3593235" algn="l"/>
                <a:tab pos="4042587" algn="l"/>
                <a:tab pos="4491940" algn="l"/>
                <a:tab pos="4941292" algn="l"/>
                <a:tab pos="5390646" algn="l"/>
                <a:tab pos="5839998" algn="l"/>
                <a:tab pos="6289351" algn="l"/>
                <a:tab pos="6738704" algn="l"/>
                <a:tab pos="7188058" algn="l"/>
                <a:tab pos="7637410" algn="l"/>
                <a:tab pos="8086763" algn="l"/>
                <a:tab pos="8536115" algn="l"/>
                <a:tab pos="8985469" algn="l"/>
              </a:tabLst>
              <a:defRPr sz="1300">
                <a:solidFill>
                  <a:srgbClr val="000000"/>
                </a:solidFill>
                <a:latin typeface="Arial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4024313" y="9718675"/>
            <a:ext cx="3070225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39" tIns="46450" rIns="92539" bIns="464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6725" algn="l"/>
                <a:tab pos="8535988" algn="l"/>
                <a:tab pos="8985250" algn="l"/>
              </a:tabLst>
              <a:defRPr sz="1300" smtClean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B4996D42-3DEC-4AAE-BF41-BBCD267E83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12250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6725" algn="l"/>
                <a:tab pos="8535988" algn="l"/>
                <a:tab pos="89852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6725" algn="l"/>
                <a:tab pos="8535988" algn="l"/>
                <a:tab pos="89852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6725" algn="l"/>
                <a:tab pos="8535988" algn="l"/>
                <a:tab pos="89852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6725" algn="l"/>
                <a:tab pos="8535988" algn="l"/>
                <a:tab pos="89852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6725" algn="l"/>
                <a:tab pos="8535988" algn="l"/>
                <a:tab pos="89852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6725" algn="l"/>
                <a:tab pos="8535988" algn="l"/>
                <a:tab pos="89852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6725" algn="l"/>
                <a:tab pos="8535988" algn="l"/>
                <a:tab pos="89852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6725" algn="l"/>
                <a:tab pos="8535988" algn="l"/>
                <a:tab pos="89852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6725" algn="l"/>
                <a:tab pos="8535988" algn="l"/>
                <a:tab pos="89852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fld id="{70C78F17-6219-4478-A594-37B8AD5E8688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t>1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973138" y="766763"/>
            <a:ext cx="5165725" cy="38401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58" tIns="45729" rIns="91458" bIns="45729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/>
          </p:nvPr>
        </p:nvSpPr>
        <p:spPr>
          <a:xfrm>
            <a:off x="709613" y="4860925"/>
            <a:ext cx="568325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568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65C04-4490-4B87-B32D-3310B2493F7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1734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5D14F-6E09-402E-98C6-D21511113F8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7329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274638"/>
            <a:ext cx="2054225" cy="58435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5038" cy="58435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458A9-3072-4D8D-91CF-87B6587C296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95198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90618-B6B8-44CC-A19E-38CB4EEF7D2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83913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4C09-AC69-4B58-A083-4D7F7B46C2F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3684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5067C-3944-4957-9707-DA2092C089C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54491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E4010-F5F1-4305-9DDE-4F8F24CCDF5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225604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5425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62669-9FA7-4103-8227-D35213AE2AD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115831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4B6B7-6D74-4F38-8056-36442B71432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410357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0E0CE-C9FC-4218-893C-513DF98AC12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236191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95FB6-2BB7-4A0A-9517-76D105F17EE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52455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64C31-1B78-4724-8A14-0E564ACF0EA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641522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A0024-8F04-46FF-8998-F9F303FCCBF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426721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D789A-5F9D-48F9-BFA3-2AD5717224E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461134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63AE8-DF5F-416F-81DA-B8192A5A743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43392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274638"/>
            <a:ext cx="2054225" cy="58435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5038" cy="58435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A987F-8C80-4E83-A916-9D905CDB2AE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703799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3C6A-775A-4417-8A46-F9E0FF70E1A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0085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7D922-FF26-414A-B1CD-57675F9B46A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1088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5425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622F1-9F75-4D59-9F25-F50C2EE8134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58820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5C0C3-42A5-46FF-AD4B-5081AD49B27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8577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F71D1-739F-4879-9D4A-EA09E35D7E2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21189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48EF0-F18B-488D-A631-E5748C8DBD5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35086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0144E-0C60-4383-B488-A23D0C5586A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0921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B7CC0-CE65-472D-9ABE-F4289BA753C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8139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7416800" y="6400800"/>
            <a:ext cx="1476375" cy="276225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333399"/>
              </a:buClr>
              <a:buSzPct val="100000"/>
              <a:buFont typeface="Book Antiqua" pitchFamily="18" charset="0"/>
              <a:buNone/>
              <a:defRPr/>
            </a:pPr>
            <a:r>
              <a:rPr lang="en-GB" sz="1200" i="1">
                <a:solidFill>
                  <a:srgbClr val="333399"/>
                </a:solidFill>
                <a:latin typeface="Book Antiqua" pitchFamily="18" charset="0"/>
              </a:rPr>
              <a:t>© Pech 2009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B8E3D65-6C85-4E17-943E-85EF9FA4603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+mj-lt"/>
          <a:ea typeface="+mj-ea"/>
          <a:cs typeface="MS Gothic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5pPr>
      <a:lvl6pPr marL="4572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6pPr>
      <a:lvl7pPr marL="9144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7pPr>
      <a:lvl8pPr marL="13716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8pPr>
      <a:lvl9pPr marL="18288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9pPr>
    </p:titleStyle>
    <p:bodyStyle>
      <a:lvl1pPr marL="334963" indent="-334963" algn="l" defTabSz="449263" rtl="0" eaLnBrk="0" fontAlgn="base" hangingPunct="0">
        <a:spcBef>
          <a:spcPts val="8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•"/>
        <a:defRPr sz="3200">
          <a:solidFill>
            <a:srgbClr val="333399"/>
          </a:solidFill>
          <a:latin typeface="+mn-lt"/>
          <a:ea typeface="+mn-ea"/>
          <a:cs typeface="MS Gothic"/>
        </a:defRPr>
      </a:lvl1pPr>
      <a:lvl2pPr marL="735013" indent="-277813" algn="l" defTabSz="449263" rtl="0" eaLnBrk="0" fontAlgn="base" hangingPunct="0">
        <a:spcBef>
          <a:spcPts val="700"/>
        </a:spcBef>
        <a:spcAft>
          <a:spcPct val="0"/>
        </a:spcAft>
        <a:buClr>
          <a:srgbClr val="333399"/>
        </a:buClr>
        <a:buSzPct val="100000"/>
        <a:buFont typeface="Arial" panose="020B0604020202020204" pitchFamily="34" charset="0"/>
        <a:buChar char="►"/>
        <a:defRPr sz="2800">
          <a:solidFill>
            <a:srgbClr val="333399"/>
          </a:solidFill>
          <a:latin typeface="+mn-lt"/>
          <a:ea typeface="+mn-ea"/>
          <a:cs typeface="MS Gothic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•"/>
        <a:defRPr sz="2400">
          <a:solidFill>
            <a:srgbClr val="333399"/>
          </a:solidFill>
          <a:latin typeface="+mn-lt"/>
          <a:ea typeface="+mn-ea"/>
          <a:cs typeface="MS Gothic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–"/>
        <a:defRPr sz="2000">
          <a:solidFill>
            <a:srgbClr val="333399"/>
          </a:solidFill>
          <a:latin typeface="+mn-lt"/>
          <a:ea typeface="+mn-ea"/>
          <a:cs typeface="MS Gothic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»"/>
        <a:defRPr sz="2000">
          <a:solidFill>
            <a:srgbClr val="333399"/>
          </a:solidFill>
          <a:latin typeface="+mn-lt"/>
          <a:ea typeface="+mn-ea"/>
          <a:cs typeface="MS Gothic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7416800" y="6400800"/>
            <a:ext cx="1476375" cy="276225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333399"/>
              </a:buClr>
              <a:buSzPct val="100000"/>
              <a:buFont typeface="Book Antiqua" pitchFamily="18" charset="0"/>
              <a:buNone/>
              <a:defRPr/>
            </a:pPr>
            <a:r>
              <a:rPr lang="en-GB" sz="1200" i="1">
                <a:solidFill>
                  <a:srgbClr val="333399"/>
                </a:solidFill>
                <a:latin typeface="Book Antiqua" pitchFamily="18" charset="0"/>
              </a:rPr>
              <a:t>© Pech 2009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4F87712-CFC6-4E71-BCFB-66DEC814BF9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+mj-lt"/>
          <a:ea typeface="+mj-ea"/>
          <a:cs typeface="MS Gothic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5pPr>
      <a:lvl6pPr marL="4572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6pPr>
      <a:lvl7pPr marL="9144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7pPr>
      <a:lvl8pPr marL="13716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8pPr>
      <a:lvl9pPr marL="18288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9pPr>
    </p:titleStyle>
    <p:bodyStyle>
      <a:lvl1pPr marL="334963" indent="-334963" algn="l" defTabSz="449263" rtl="0" eaLnBrk="0" fontAlgn="base" hangingPunct="0">
        <a:spcBef>
          <a:spcPts val="8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•"/>
        <a:defRPr sz="3200">
          <a:solidFill>
            <a:srgbClr val="333399"/>
          </a:solidFill>
          <a:latin typeface="+mn-lt"/>
          <a:ea typeface="+mn-ea"/>
          <a:cs typeface="MS Gothic"/>
        </a:defRPr>
      </a:lvl1pPr>
      <a:lvl2pPr marL="735013" indent="-277813" algn="l" defTabSz="449263" rtl="0" eaLnBrk="0" fontAlgn="base" hangingPunct="0">
        <a:spcBef>
          <a:spcPts val="700"/>
        </a:spcBef>
        <a:spcAft>
          <a:spcPct val="0"/>
        </a:spcAft>
        <a:buClr>
          <a:srgbClr val="333399"/>
        </a:buClr>
        <a:buSzPct val="100000"/>
        <a:buFont typeface="Arial" panose="020B0604020202020204" pitchFamily="34" charset="0"/>
        <a:buChar char="►"/>
        <a:defRPr sz="2800">
          <a:solidFill>
            <a:srgbClr val="333399"/>
          </a:solidFill>
          <a:latin typeface="+mn-lt"/>
          <a:ea typeface="+mn-ea"/>
          <a:cs typeface="MS Gothic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•"/>
        <a:defRPr sz="2400">
          <a:solidFill>
            <a:srgbClr val="333399"/>
          </a:solidFill>
          <a:latin typeface="+mn-lt"/>
          <a:ea typeface="+mn-ea"/>
          <a:cs typeface="MS Gothic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–"/>
        <a:defRPr sz="2000">
          <a:solidFill>
            <a:srgbClr val="333399"/>
          </a:solidFill>
          <a:latin typeface="+mn-lt"/>
          <a:ea typeface="+mn-ea"/>
          <a:cs typeface="MS Gothic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»"/>
        <a:defRPr sz="2000">
          <a:solidFill>
            <a:srgbClr val="333399"/>
          </a:solidFill>
          <a:latin typeface="+mn-lt"/>
          <a:ea typeface="+mn-ea"/>
          <a:cs typeface="MS Gothic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2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7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1.w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5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6.wmf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8.w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0.w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png"/><Relationship Id="rId4" Type="http://schemas.openxmlformats.org/officeDocument/2006/relationships/image" Target="../media/image38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7.wmf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4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5219700" y="260350"/>
            <a:ext cx="3600450" cy="5473700"/>
          </a:xfrm>
          <a:prstGeom prst="rect">
            <a:avLst/>
          </a:prstGeom>
          <a:solidFill>
            <a:srgbClr val="333399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292725" y="1817688"/>
            <a:ext cx="3455988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r" eaLnBrk="1" hangingPunct="1">
              <a:spcBef>
                <a:spcPts val="1500"/>
              </a:spcBef>
              <a:buClrTx/>
              <a:buSzTx/>
              <a:buFont typeface="Times New Roman" panose="02020603050405020304" pitchFamily="18" charset="0"/>
              <a:buNone/>
            </a:pPr>
            <a:r>
              <a:rPr lang="en-GB" altLang="en-US" sz="4000">
                <a:solidFill>
                  <a:srgbClr val="FFFFFF"/>
                </a:solidFill>
              </a:rPr>
              <a:t>Chapter 5:</a:t>
            </a:r>
            <a:br>
              <a:rPr lang="en-GB" altLang="en-US" sz="4000">
                <a:solidFill>
                  <a:srgbClr val="FFFFFF"/>
                </a:solidFill>
              </a:rPr>
            </a:br>
            <a:r>
              <a:rPr lang="en-US" altLang="en-US" sz="4000">
                <a:solidFill>
                  <a:srgbClr val="FFFFFF"/>
                </a:solidFill>
              </a:rPr>
              <a:t>Determinants of Borrowing Capacity</a:t>
            </a:r>
            <a:endParaRPr lang="bg-BG" altLang="en-US" sz="400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  <a:buClr>
                <a:srgbClr val="FFFFFF"/>
              </a:buClr>
              <a:buSzTx/>
              <a:buFont typeface="Tahoma" panose="020B0604030504040204" pitchFamily="34" charset="0"/>
              <a:buNone/>
            </a:pPr>
            <a:endParaRPr lang="en-GB" altLang="en-US" sz="4000">
              <a:solidFill>
                <a:srgbClr val="FFFFFF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79388" y="260350"/>
            <a:ext cx="4968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GB" altLang="en-US" sz="4000">
                <a:latin typeface="Arial" panose="020B0604020202020204" pitchFamily="34" charset="0"/>
              </a:rPr>
              <a:t>ECN5</a:t>
            </a:r>
            <a:r>
              <a:rPr lang="en-US" altLang="en-US" sz="4000">
                <a:latin typeface="Arial" panose="020B0604020202020204" pitchFamily="34" charset="0"/>
              </a:rPr>
              <a:t>355</a:t>
            </a:r>
            <a:r>
              <a:rPr lang="en-GB" altLang="en-US" sz="400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GB" altLang="en-US" sz="4000">
                <a:latin typeface="Arial" panose="020B0604020202020204" pitchFamily="34" charset="0"/>
              </a:rPr>
              <a:t>Theory of Corporate </a:t>
            </a:r>
            <a:r>
              <a:rPr lang="en-US" altLang="en-US" sz="4000">
                <a:latin typeface="Arial" panose="020B0604020202020204" pitchFamily="34" charset="0"/>
              </a:rPr>
              <a:t>Finance</a:t>
            </a:r>
            <a:endParaRPr lang="bg-BG" altLang="en-US" sz="4000">
              <a:latin typeface="Arial" panose="020B0604020202020204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838200" y="5562600"/>
            <a:ext cx="3548063" cy="98425"/>
          </a:xfrm>
          <a:prstGeom prst="rect">
            <a:avLst/>
          </a:prstGeom>
          <a:solidFill>
            <a:srgbClr val="333399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12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348CB5D-70A7-4A7D-9C8D-06C3ED52DD58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Don’t put all your eggs in one basket</a:t>
            </a:r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</p:nvPr>
        </p:nvGraphicFramePr>
        <p:xfrm>
          <a:off x="457200" y="3668713"/>
          <a:ext cx="8221662" cy="1920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4029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 </a:t>
                      </a:r>
                      <a:br>
                        <a:rPr lang="en-US" sz="18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q = 0.5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not </a:t>
                      </a:r>
                      <a:br>
                        <a:rPr lang="en-US" sz="180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(1-q)=0.5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r>
                        <a:rPr lang="en-US" sz="1800" dirty="0"/>
                        <a:t>Dr. Foster trips 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p=0.5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</a:t>
                      </a:r>
                      <a:r>
                        <a:rPr lang="en-US" sz="1800" baseline="0" dirty="0"/>
                        <a:t> q = 0.25</a:t>
                      </a:r>
                    </a:p>
                    <a:p>
                      <a:r>
                        <a:rPr lang="en-US" sz="1800" baseline="0" dirty="0">
                          <a:latin typeface="+mj-lt"/>
                        </a:rPr>
                        <a:t>U = 0 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</a:t>
                      </a:r>
                      <a:r>
                        <a:rPr lang="en-US" sz="1800" baseline="0" dirty="0"/>
                        <a:t> (1 – q) = 0.25</a:t>
                      </a:r>
                    </a:p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 = 14.1</a:t>
                      </a:r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r>
                        <a:rPr lang="en-US" sz="1800" dirty="0"/>
                        <a:t>Dr. Foster trips not 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(1-p)=0.5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(1-p) q =</a:t>
                      </a:r>
                      <a:r>
                        <a:rPr lang="en-US" sz="1800" baseline="0" dirty="0"/>
                        <a:t> 0.25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 = 14.1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(1-p)(1-q) = 0.25</a:t>
                      </a:r>
                    </a:p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 = 20</a:t>
                      </a:r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5317" name="Текстово поле 4"/>
          <p:cNvSpPr txBox="1">
            <a:spLocks noChangeArrowheads="1"/>
          </p:cNvSpPr>
          <p:nvPr/>
        </p:nvSpPr>
        <p:spPr bwMode="auto">
          <a:xfrm>
            <a:off x="684213" y="1700213"/>
            <a:ext cx="7359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chemeClr val="tx1"/>
                </a:solidFill>
                <a:latin typeface="Arial" panose="020B0604020202020204" pitchFamily="34" charset="0"/>
              </a:rPr>
              <a:t>How to take 400 eggs to the market (each selling for 1 $), U = sqrt (W)</a:t>
            </a:r>
          </a:p>
        </p:txBody>
      </p:sp>
      <p:graphicFrame>
        <p:nvGraphicFramePr>
          <p:cNvPr id="6" name="Контейнер за съдържание 3"/>
          <p:cNvGraphicFramePr>
            <a:graphicFrameLocks/>
          </p:cNvGraphicFramePr>
          <p:nvPr/>
        </p:nvGraphicFramePr>
        <p:xfrm>
          <a:off x="323850" y="2398713"/>
          <a:ext cx="8221662" cy="741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 q = 0.5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trips not,  (1-q)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=0.5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 = 0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 =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20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5332" name="Текстово поле 6"/>
          <p:cNvSpPr txBox="1">
            <a:spLocks noChangeArrowheads="1"/>
          </p:cNvSpPr>
          <p:nvPr/>
        </p:nvSpPr>
        <p:spPr bwMode="auto">
          <a:xfrm>
            <a:off x="5076825" y="3141663"/>
            <a:ext cx="15684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 EU = 10</a:t>
            </a:r>
            <a:endParaRPr lang="en-US" altLang="en-US" sz="22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Текстово поле 7"/>
          <p:cNvSpPr txBox="1">
            <a:spLocks noChangeArrowheads="1"/>
          </p:cNvSpPr>
          <p:nvPr/>
        </p:nvSpPr>
        <p:spPr bwMode="auto">
          <a:xfrm>
            <a:off x="5229225" y="5732463"/>
            <a:ext cx="178911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 EU = 12.1</a:t>
            </a:r>
            <a:endParaRPr lang="en-US" altLang="en-US" sz="22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08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dirty="0"/>
              <a:t>Diversification with Borrowing Constraints</a:t>
            </a:r>
          </a:p>
        </p:txBody>
      </p:sp>
      <p:sp>
        <p:nvSpPr>
          <p:cNvPr id="9219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01C8F7-6134-4B63-BBBB-B9C344240782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949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Diversification with Borrowing Constraints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We show that for risk neutral investors and borrowers</a:t>
            </a:r>
          </a:p>
          <a:p>
            <a:r>
              <a:rPr lang="en-US" altLang="en-US"/>
              <a:t>And independent projects</a:t>
            </a:r>
          </a:p>
          <a:p>
            <a:r>
              <a:rPr lang="en-US" altLang="en-US"/>
              <a:t>Diversified projects come with less required own wealth per project than each separate project</a:t>
            </a:r>
          </a:p>
          <a:p>
            <a:r>
              <a:rPr lang="en-US" altLang="en-US"/>
              <a:t>And sometimes diversification eliminates the need for own wealth altogether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4A8E042-D413-49A3-88F6-E8643E7B6457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Two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Same size</a:t>
            </a:r>
          </a:p>
          <a:p>
            <a:r>
              <a:rPr lang="en-GB" altLang="en-US" dirty="0"/>
              <a:t>Statistically independent</a:t>
            </a:r>
          </a:p>
          <a:p>
            <a:r>
              <a:rPr lang="en-GB" altLang="en-US" dirty="0"/>
              <a:t>Expected revenue is 2 p</a:t>
            </a:r>
            <a:r>
              <a:rPr lang="en-GB" altLang="en-US" baseline="-25000" dirty="0"/>
              <a:t>H</a:t>
            </a:r>
            <a:r>
              <a:rPr lang="en-GB" altLang="en-US" dirty="0"/>
              <a:t> R</a:t>
            </a:r>
          </a:p>
          <a:p>
            <a:pPr lvl="1"/>
            <a:r>
              <a:rPr lang="en-GB" altLang="en-US" dirty="0"/>
              <a:t>assuming p</a:t>
            </a:r>
            <a:r>
              <a:rPr lang="en-GB" altLang="en-US" baseline="-25000" dirty="0"/>
              <a:t>H</a:t>
            </a:r>
            <a:r>
              <a:rPr lang="en-GB" altLang="en-US" dirty="0"/>
              <a:t> is supported in </a:t>
            </a:r>
            <a:r>
              <a:rPr lang="en-GB" altLang="en-US" dirty="0" err="1"/>
              <a:t>equilibirum</a:t>
            </a:r>
            <a:endParaRPr lang="en-GB" altLang="en-US" dirty="0"/>
          </a:p>
          <a:p>
            <a:r>
              <a:rPr lang="en-GB" altLang="en-US" dirty="0"/>
              <a:t>Let R</a:t>
            </a:r>
            <a:r>
              <a:rPr lang="en-GB" altLang="en-US" baseline="-25000" dirty="0"/>
              <a:t>2</a:t>
            </a:r>
            <a:r>
              <a:rPr lang="en-GB" altLang="en-US" dirty="0"/>
              <a:t>, R</a:t>
            </a:r>
            <a:r>
              <a:rPr lang="en-GB" altLang="en-US" baseline="-25000" dirty="0"/>
              <a:t>1</a:t>
            </a:r>
            <a:r>
              <a:rPr lang="en-GB" altLang="en-US" dirty="0"/>
              <a:t> and R</a:t>
            </a:r>
            <a:r>
              <a:rPr lang="en-GB" altLang="en-US" baseline="-25000" dirty="0"/>
              <a:t>0</a:t>
            </a:r>
            <a:r>
              <a:rPr lang="en-GB" altLang="en-US" dirty="0"/>
              <a:t> be the </a:t>
            </a:r>
            <a:r>
              <a:rPr lang="en-GB" altLang="en-US" dirty="0">
                <a:solidFill>
                  <a:srgbClr val="FF0000"/>
                </a:solidFill>
              </a:rPr>
              <a:t>reward for the borrower</a:t>
            </a:r>
            <a:r>
              <a:rPr lang="en-GB" altLang="en-US" dirty="0"/>
              <a:t> if both, one or no project is successful</a:t>
            </a:r>
          </a:p>
          <a:p>
            <a:r>
              <a:rPr lang="en-GB" altLang="en-US" dirty="0"/>
              <a:t>Assume borrower’s wealth is 2 A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368B28-1193-4DB2-B4E9-80A67ED1D631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One project in isolation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>
                <a:latin typeface="Symbol" panose="05050102010706020507" pitchFamily="18" charset="2"/>
              </a:rPr>
              <a:t>D</a:t>
            </a:r>
            <a:r>
              <a:rPr lang="en-GB" altLang="en-US"/>
              <a:t>p R</a:t>
            </a:r>
            <a:r>
              <a:rPr lang="en-GB" altLang="en-US" baseline="-25000"/>
              <a:t>b</a:t>
            </a:r>
            <a:r>
              <a:rPr lang="en-GB" altLang="en-US"/>
              <a:t> </a:t>
            </a:r>
            <a:r>
              <a:rPr lang="en-GB" altLang="en-US">
                <a:sym typeface="Symbol" panose="05050102010706020507" pitchFamily="18" charset="2"/>
              </a:rPr>
              <a:t> B</a:t>
            </a:r>
          </a:p>
          <a:p>
            <a:r>
              <a:rPr lang="en-GB" altLang="en-US">
                <a:sym typeface="Symbol" panose="05050102010706020507" pitchFamily="18" charset="2"/>
              </a:rPr>
              <a:t>p</a:t>
            </a:r>
            <a:r>
              <a:rPr lang="en-GB" altLang="en-US" baseline="-25000">
                <a:sym typeface="Symbol" panose="05050102010706020507" pitchFamily="18" charset="2"/>
              </a:rPr>
              <a:t>H</a:t>
            </a:r>
            <a:r>
              <a:rPr lang="en-GB" altLang="en-US">
                <a:sym typeface="Symbol" panose="05050102010706020507" pitchFamily="18" charset="2"/>
              </a:rPr>
              <a:t>(R – B/</a:t>
            </a:r>
            <a:r>
              <a:rPr lang="en-GB" altLang="en-US">
                <a:latin typeface="Symbol" panose="05050102010706020507" pitchFamily="18" charset="2"/>
                <a:sym typeface="Symbol" panose="05050102010706020507" pitchFamily="18" charset="2"/>
              </a:rPr>
              <a:t>D</a:t>
            </a:r>
            <a:r>
              <a:rPr lang="en-GB" altLang="en-US">
                <a:sym typeface="Symbol" panose="05050102010706020507" pitchFamily="18" charset="2"/>
              </a:rPr>
              <a:t>p)  I – A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800D4-FA68-4575-94B5-7F510903B036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Two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dirty="0"/>
              <a:t>Reward of the borrower</a:t>
            </a:r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Sufficient to pay the borrower when both projects are successful: 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/>
              <a:t>one can show that for any (R</a:t>
            </a:r>
            <a:r>
              <a:rPr lang="en-GB" baseline="-25000" dirty="0"/>
              <a:t>2</a:t>
            </a:r>
            <a:r>
              <a:rPr lang="en-GB" dirty="0"/>
              <a:t>,R</a:t>
            </a:r>
            <a:r>
              <a:rPr lang="en-GB" baseline="-25000" dirty="0"/>
              <a:t>1</a:t>
            </a:r>
            <a:r>
              <a:rPr lang="en-GB" dirty="0"/>
              <a:t>,R</a:t>
            </a:r>
            <a:r>
              <a:rPr lang="en-GB" baseline="-25000" dirty="0"/>
              <a:t>0</a:t>
            </a:r>
            <a:r>
              <a:rPr lang="en-GB" dirty="0"/>
              <a:t>) there exists (R</a:t>
            </a:r>
            <a:r>
              <a:rPr lang="en-GB" baseline="-25000" dirty="0"/>
              <a:t>2</a:t>
            </a:r>
            <a:r>
              <a:rPr lang="en-GB" dirty="0"/>
              <a:t>’,0,0) such that expected pay-off is the same.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/>
              <a:t>so we can focus on R</a:t>
            </a:r>
            <a:r>
              <a:rPr lang="en-GB" baseline="-25000" dirty="0"/>
              <a:t>2</a:t>
            </a:r>
            <a:r>
              <a:rPr lang="en-GB" dirty="0"/>
              <a:t>&gt;0, R</a:t>
            </a:r>
            <a:r>
              <a:rPr lang="en-GB" baseline="-25000" dirty="0"/>
              <a:t>1</a:t>
            </a:r>
            <a:r>
              <a:rPr lang="en-GB" dirty="0"/>
              <a:t>=R</a:t>
            </a:r>
            <a:r>
              <a:rPr lang="en-GB" baseline="-25000" dirty="0"/>
              <a:t>0</a:t>
            </a:r>
            <a:r>
              <a:rPr lang="en-GB" dirty="0"/>
              <a:t>=0.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/>
              <a:t>remark: formerly we had </a:t>
            </a:r>
            <a:r>
              <a:rPr lang="en-GB" dirty="0" err="1"/>
              <a:t>R</a:t>
            </a:r>
            <a:r>
              <a:rPr lang="en-GB" baseline="-25000" dirty="0" err="1"/>
              <a:t>b</a:t>
            </a:r>
            <a:r>
              <a:rPr lang="en-GB" dirty="0"/>
              <a:t>&gt;0 if successful.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43A5631-A730-43EE-A794-395A25EBED4B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403350" y="2341563"/>
          <a:ext cx="6175375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2273300" imgH="241300" progId="Equation.DSMT4">
                  <p:embed/>
                </p:oleObj>
              </mc:Choice>
              <mc:Fallback>
                <p:oleObj name="Equation" r:id="rId3" imgW="2273300" imgH="241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341563"/>
                        <a:ext cx="6175375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Incentive compatibility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Note that R</a:t>
            </a:r>
            <a:r>
              <a:rPr lang="en-US" altLang="en-US" baseline="-25000"/>
              <a:t>0</a:t>
            </a:r>
            <a:r>
              <a:rPr lang="en-US" altLang="en-US"/>
              <a:t> is the borrower’s monetary income if both projects fail. </a:t>
            </a:r>
          </a:p>
          <a:p>
            <a:r>
              <a:rPr lang="en-US" altLang="en-US"/>
              <a:t>She may still receive the private benefit from misbehaving if she decides to misbehave (which we try not to make an equilibrium)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758EE42-81FB-4725-8FC9-FB9432DD79CF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Incentive compatibility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GB" dirty="0"/>
              <a:t>Entrepreneur/borrower wants to work on two projects rather than none:</a:t>
            </a:r>
          </a:p>
          <a:p>
            <a:pPr marL="0" indent="0">
              <a:buFont typeface="Tahoma" panose="020B0604030504040204" pitchFamily="34" charset="0"/>
              <a:buNone/>
              <a:defRPr/>
            </a:pPr>
            <a:r>
              <a:rPr lang="en-GB" dirty="0">
                <a:solidFill>
                  <a:srgbClr val="C00000"/>
                </a:solidFill>
              </a:rPr>
              <a:t>	</a:t>
            </a:r>
            <a:r>
              <a:rPr lang="en-GB" dirty="0">
                <a:solidFill>
                  <a:srgbClr val="FF0000"/>
                </a:solidFill>
              </a:rPr>
              <a:t>p</a:t>
            </a:r>
            <a:r>
              <a:rPr lang="en-GB" baseline="-25000" dirty="0">
                <a:solidFill>
                  <a:srgbClr val="FF0000"/>
                </a:solidFill>
              </a:rPr>
              <a:t>H</a:t>
            </a:r>
            <a:r>
              <a:rPr lang="en-GB" baseline="30000" dirty="0">
                <a:solidFill>
                  <a:srgbClr val="FF0000"/>
                </a:solidFill>
              </a:rPr>
              <a:t>2</a:t>
            </a:r>
            <a:r>
              <a:rPr lang="en-GB" dirty="0">
                <a:solidFill>
                  <a:srgbClr val="FF0000"/>
                </a:solidFill>
              </a:rPr>
              <a:t>R</a:t>
            </a:r>
            <a:r>
              <a:rPr lang="en-GB" baseline="-25000" dirty="0">
                <a:solidFill>
                  <a:srgbClr val="FF0000"/>
                </a:solidFill>
              </a:rPr>
              <a:t>2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>
                <a:solidFill>
                  <a:srgbClr val="FF0000"/>
                </a:solidFill>
                <a:sym typeface="Symbol"/>
              </a:rPr>
              <a:t> p</a:t>
            </a:r>
            <a:r>
              <a:rPr lang="en-GB" baseline="-25000" dirty="0">
                <a:solidFill>
                  <a:srgbClr val="FF0000"/>
                </a:solidFill>
                <a:sym typeface="Symbol"/>
              </a:rPr>
              <a:t>L</a:t>
            </a:r>
            <a:r>
              <a:rPr lang="en-GB" baseline="30000" dirty="0">
                <a:solidFill>
                  <a:srgbClr val="FF0000"/>
                </a:solidFill>
                <a:sym typeface="Symbol"/>
              </a:rPr>
              <a:t>2</a:t>
            </a:r>
            <a:r>
              <a:rPr lang="en-GB" dirty="0">
                <a:solidFill>
                  <a:srgbClr val="FF0000"/>
                </a:solidFill>
                <a:sym typeface="Symbol"/>
              </a:rPr>
              <a:t> R</a:t>
            </a:r>
            <a:r>
              <a:rPr lang="en-GB" baseline="-25000" dirty="0">
                <a:solidFill>
                  <a:srgbClr val="FF0000"/>
                </a:solidFill>
                <a:sym typeface="Symbol"/>
              </a:rPr>
              <a:t>2</a:t>
            </a:r>
            <a:r>
              <a:rPr lang="en-GB" dirty="0">
                <a:solidFill>
                  <a:srgbClr val="FF0000"/>
                </a:solidFill>
                <a:sym typeface="Symbol"/>
              </a:rPr>
              <a:t>+2B                    (</a:t>
            </a:r>
            <a:r>
              <a:rPr lang="en-GB" dirty="0" err="1">
                <a:solidFill>
                  <a:srgbClr val="FF0000"/>
                </a:solidFill>
                <a:sym typeface="Symbol"/>
              </a:rPr>
              <a:t>IC</a:t>
            </a:r>
            <a:r>
              <a:rPr lang="en-GB" baseline="-25000" dirty="0" err="1">
                <a:solidFill>
                  <a:srgbClr val="FF0000"/>
                </a:solidFill>
                <a:sym typeface="Symbol"/>
              </a:rPr>
              <a:t>b</a:t>
            </a:r>
            <a:r>
              <a:rPr lang="en-GB" dirty="0">
                <a:solidFill>
                  <a:srgbClr val="FF0000"/>
                </a:solidFill>
                <a:sym typeface="Symbol"/>
              </a:rPr>
              <a:t>)</a:t>
            </a:r>
          </a:p>
          <a:p>
            <a:pPr>
              <a:buFont typeface="Symbol" panose="05050102010706020507" pitchFamily="18" charset="2"/>
              <a:buChar char="Þ"/>
              <a:defRPr/>
            </a:pPr>
            <a:r>
              <a:rPr lang="en-GB" dirty="0">
                <a:sym typeface="Symbol"/>
              </a:rPr>
              <a:t>(</a:t>
            </a:r>
            <a:r>
              <a:rPr lang="en-GB" dirty="0"/>
              <a:t>p</a:t>
            </a:r>
            <a:r>
              <a:rPr lang="en-GB" baseline="-25000" dirty="0"/>
              <a:t>H</a:t>
            </a:r>
            <a:r>
              <a:rPr lang="en-GB" baseline="30000" dirty="0"/>
              <a:t>2</a:t>
            </a:r>
            <a:r>
              <a:rPr lang="en-GB" dirty="0"/>
              <a:t> – </a:t>
            </a:r>
            <a:r>
              <a:rPr lang="en-GB" dirty="0">
                <a:sym typeface="Symbol"/>
              </a:rPr>
              <a:t>p</a:t>
            </a:r>
            <a:r>
              <a:rPr lang="en-GB" baseline="-25000" dirty="0">
                <a:sym typeface="Symbol"/>
              </a:rPr>
              <a:t>L</a:t>
            </a:r>
            <a:r>
              <a:rPr lang="en-GB" baseline="30000" dirty="0">
                <a:sym typeface="Symbol"/>
              </a:rPr>
              <a:t>2</a:t>
            </a:r>
            <a:r>
              <a:rPr lang="en-GB" dirty="0"/>
              <a:t>)R</a:t>
            </a:r>
            <a:r>
              <a:rPr lang="en-GB" baseline="-25000" dirty="0"/>
              <a:t>2</a:t>
            </a:r>
            <a:r>
              <a:rPr lang="en-GB" dirty="0"/>
              <a:t> </a:t>
            </a:r>
            <a:r>
              <a:rPr lang="en-GB" dirty="0">
                <a:sym typeface="Symbol"/>
              </a:rPr>
              <a:t>= (</a:t>
            </a:r>
            <a:r>
              <a:rPr lang="en-GB" dirty="0" err="1">
                <a:sym typeface="Symbol"/>
              </a:rPr>
              <a:t>p</a:t>
            </a:r>
            <a:r>
              <a:rPr lang="en-GB" baseline="-25000" dirty="0" err="1">
                <a:sym typeface="Symbol"/>
              </a:rPr>
              <a:t>H</a:t>
            </a:r>
            <a:r>
              <a:rPr lang="en-GB" dirty="0" err="1">
                <a:sym typeface="Symbol"/>
              </a:rPr>
              <a:t>+p</a:t>
            </a:r>
            <a:r>
              <a:rPr lang="en-GB" baseline="-25000" dirty="0" err="1">
                <a:sym typeface="Symbol"/>
              </a:rPr>
              <a:t>L</a:t>
            </a:r>
            <a:r>
              <a:rPr lang="en-GB" dirty="0">
                <a:sym typeface="Symbol"/>
              </a:rPr>
              <a:t>)(</a:t>
            </a:r>
            <a:r>
              <a:rPr lang="en-GB" dirty="0"/>
              <a:t>p</a:t>
            </a:r>
            <a:r>
              <a:rPr lang="en-GB" baseline="-25000" dirty="0"/>
              <a:t>H</a:t>
            </a:r>
            <a:r>
              <a:rPr lang="en-GB" dirty="0"/>
              <a:t> – </a:t>
            </a:r>
            <a:r>
              <a:rPr lang="en-GB" dirty="0" err="1">
                <a:sym typeface="Symbol"/>
              </a:rPr>
              <a:t>p</a:t>
            </a:r>
            <a:r>
              <a:rPr lang="en-GB" baseline="-25000" dirty="0" err="1">
                <a:sym typeface="Symbol"/>
              </a:rPr>
              <a:t>L</a:t>
            </a:r>
            <a:r>
              <a:rPr lang="en-GB" dirty="0"/>
              <a:t>)R</a:t>
            </a:r>
            <a:r>
              <a:rPr lang="en-GB" baseline="-25000" dirty="0"/>
              <a:t>2</a:t>
            </a:r>
            <a:r>
              <a:rPr lang="en-GB" dirty="0"/>
              <a:t> </a:t>
            </a:r>
            <a:r>
              <a:rPr lang="en-GB" dirty="0">
                <a:sym typeface="Symbol"/>
              </a:rPr>
              <a:t> 2B</a:t>
            </a:r>
          </a:p>
          <a:p>
            <a:pPr>
              <a:buFont typeface="Symbol" panose="05050102010706020507" pitchFamily="18" charset="2"/>
              <a:buChar char="Þ"/>
              <a:defRPr/>
            </a:pPr>
            <a:r>
              <a:rPr lang="en-GB" dirty="0">
                <a:sym typeface="Symbol"/>
              </a:rPr>
              <a:t>(</a:t>
            </a:r>
            <a:r>
              <a:rPr lang="en-GB" dirty="0" err="1">
                <a:sym typeface="Symbol"/>
              </a:rPr>
              <a:t>p</a:t>
            </a:r>
            <a:r>
              <a:rPr lang="en-GB" baseline="-25000" dirty="0" err="1">
                <a:sym typeface="Symbol"/>
              </a:rPr>
              <a:t>H</a:t>
            </a:r>
            <a:r>
              <a:rPr lang="en-GB" dirty="0" err="1">
                <a:sym typeface="Symbol"/>
              </a:rPr>
              <a:t>+p</a:t>
            </a:r>
            <a:r>
              <a:rPr lang="en-GB" baseline="-25000" dirty="0" err="1">
                <a:sym typeface="Symbol"/>
              </a:rPr>
              <a:t>L</a:t>
            </a:r>
            <a:r>
              <a:rPr lang="en-GB" dirty="0">
                <a:sym typeface="Symbol"/>
              </a:rPr>
              <a:t>)R</a:t>
            </a:r>
            <a:r>
              <a:rPr lang="en-GB" baseline="-25000" dirty="0">
                <a:sym typeface="Symbol"/>
              </a:rPr>
              <a:t>2</a:t>
            </a:r>
            <a:r>
              <a:rPr lang="en-GB" dirty="0">
                <a:sym typeface="Symbol"/>
              </a:rPr>
              <a:t>2B/</a:t>
            </a:r>
            <a:r>
              <a:rPr lang="en-GB" dirty="0" err="1">
                <a:latin typeface="Symbol" panose="05050102010706020507" pitchFamily="18" charset="2"/>
                <a:sym typeface="Symbol"/>
              </a:rPr>
              <a:t>D</a:t>
            </a:r>
            <a:r>
              <a:rPr lang="en-GB" dirty="0" err="1">
                <a:sym typeface="Symbol"/>
              </a:rPr>
              <a:t>p</a:t>
            </a:r>
            <a:endParaRPr lang="en-GB" dirty="0">
              <a:sym typeface="Symbol"/>
            </a:endParaRPr>
          </a:p>
          <a:p>
            <a:pPr>
              <a:defRPr/>
            </a:pPr>
            <a:r>
              <a:rPr lang="en-GB" dirty="0">
                <a:sym typeface="Symbol"/>
              </a:rPr>
              <a:t>Entrepreneur wants to work on two rather than on one project:</a:t>
            </a:r>
          </a:p>
          <a:p>
            <a:pPr marL="0" indent="0">
              <a:buNone/>
              <a:defRPr/>
            </a:pPr>
            <a:r>
              <a:rPr lang="en-GB" dirty="0">
                <a:sym typeface="Symbol"/>
              </a:rPr>
              <a:t>	p</a:t>
            </a:r>
            <a:r>
              <a:rPr lang="en-GB" baseline="-25000" dirty="0">
                <a:sym typeface="Symbol"/>
              </a:rPr>
              <a:t>H</a:t>
            </a:r>
            <a:r>
              <a:rPr lang="en-GB" baseline="30000" dirty="0">
                <a:sym typeface="Symbol"/>
              </a:rPr>
              <a:t>2</a:t>
            </a:r>
            <a:r>
              <a:rPr lang="en-GB" dirty="0">
                <a:sym typeface="Symbol"/>
              </a:rPr>
              <a:t> R</a:t>
            </a:r>
            <a:r>
              <a:rPr lang="en-GB" baseline="-25000" dirty="0">
                <a:sym typeface="Symbol"/>
              </a:rPr>
              <a:t>2</a:t>
            </a:r>
            <a:r>
              <a:rPr lang="en-GB" dirty="0">
                <a:sym typeface="Symbol"/>
              </a:rPr>
              <a:t>  p</a:t>
            </a:r>
            <a:r>
              <a:rPr lang="en-GB" baseline="-25000" dirty="0">
                <a:sym typeface="Symbol"/>
              </a:rPr>
              <a:t>H </a:t>
            </a:r>
            <a:r>
              <a:rPr lang="en-GB" dirty="0" err="1">
                <a:sym typeface="Symbol"/>
              </a:rPr>
              <a:t>p</a:t>
            </a:r>
            <a:r>
              <a:rPr lang="en-GB" baseline="-25000" dirty="0" err="1">
                <a:sym typeface="Symbol"/>
              </a:rPr>
              <a:t>L</a:t>
            </a:r>
            <a:r>
              <a:rPr lang="en-GB" dirty="0">
                <a:sym typeface="Symbol"/>
              </a:rPr>
              <a:t> R</a:t>
            </a:r>
            <a:r>
              <a:rPr lang="en-GB" baseline="-25000" dirty="0">
                <a:sym typeface="Symbol"/>
              </a:rPr>
              <a:t>2</a:t>
            </a:r>
            <a:r>
              <a:rPr lang="en-GB" dirty="0">
                <a:sym typeface="Symbol"/>
              </a:rPr>
              <a:t> + B</a:t>
            </a:r>
          </a:p>
          <a:p>
            <a:pPr>
              <a:buFont typeface="Symbol" panose="05050102010706020507" pitchFamily="18" charset="2"/>
              <a:buChar char="Þ"/>
              <a:defRPr/>
            </a:pPr>
            <a:r>
              <a:rPr lang="en-GB" dirty="0">
                <a:sym typeface="Symbol"/>
              </a:rPr>
              <a:t>p</a:t>
            </a:r>
            <a:r>
              <a:rPr lang="en-GB" baseline="-25000" dirty="0">
                <a:sym typeface="Symbol"/>
              </a:rPr>
              <a:t>H</a:t>
            </a:r>
            <a:r>
              <a:rPr lang="en-GB" dirty="0">
                <a:sym typeface="Symbol"/>
              </a:rPr>
              <a:t>(</a:t>
            </a:r>
            <a:r>
              <a:rPr lang="en-GB" dirty="0" err="1">
                <a:latin typeface="Symbol" panose="05050102010706020507" pitchFamily="18" charset="2"/>
                <a:sym typeface="Symbol"/>
              </a:rPr>
              <a:t>D</a:t>
            </a:r>
            <a:r>
              <a:rPr lang="en-GB" dirty="0" err="1">
                <a:sym typeface="Symbol"/>
              </a:rPr>
              <a:t>p</a:t>
            </a:r>
            <a:r>
              <a:rPr lang="en-GB" dirty="0">
                <a:sym typeface="Symbol"/>
              </a:rPr>
              <a:t>) R</a:t>
            </a:r>
            <a:r>
              <a:rPr lang="en-GB" baseline="-25000" dirty="0">
                <a:sym typeface="Symbol"/>
              </a:rPr>
              <a:t>2</a:t>
            </a:r>
            <a:r>
              <a:rPr lang="en-GB" dirty="0">
                <a:sym typeface="Symbol"/>
              </a:rPr>
              <a:t>  B </a:t>
            </a:r>
            <a:r>
              <a:rPr lang="en-GB" dirty="0">
                <a:sym typeface="Symbol" panose="05050102010706020507" pitchFamily="18" charset="2"/>
              </a:rPr>
              <a:t> </a:t>
            </a:r>
            <a:r>
              <a:rPr lang="en-GB" dirty="0">
                <a:sym typeface="Symbol"/>
              </a:rPr>
              <a:t>p</a:t>
            </a:r>
            <a:r>
              <a:rPr lang="en-GB" baseline="-25000" dirty="0">
                <a:sym typeface="Symbol"/>
              </a:rPr>
              <a:t>H</a:t>
            </a:r>
            <a:r>
              <a:rPr lang="en-GB" dirty="0">
                <a:sym typeface="Symbol"/>
              </a:rPr>
              <a:t>R</a:t>
            </a:r>
            <a:r>
              <a:rPr lang="en-GB" baseline="-25000" dirty="0">
                <a:sym typeface="Symbol"/>
              </a:rPr>
              <a:t>2</a:t>
            </a:r>
            <a:r>
              <a:rPr lang="en-GB" dirty="0">
                <a:sym typeface="Symbol"/>
              </a:rPr>
              <a:t>  B/</a:t>
            </a:r>
            <a:r>
              <a:rPr lang="en-GB" dirty="0" err="1">
                <a:latin typeface="Symbol" panose="05050102010706020507" pitchFamily="18" charset="2"/>
                <a:sym typeface="Symbol"/>
              </a:rPr>
              <a:t>D</a:t>
            </a:r>
            <a:r>
              <a:rPr lang="en-GB" dirty="0" err="1">
                <a:sym typeface="Symbol"/>
              </a:rPr>
              <a:t>p</a:t>
            </a:r>
            <a:endParaRPr lang="en-GB" dirty="0">
              <a:sym typeface="Symbol"/>
            </a:endParaRPr>
          </a:p>
          <a:p>
            <a:pPr>
              <a:defRPr/>
            </a:pPr>
            <a:r>
              <a:rPr lang="en-GB" dirty="0">
                <a:sym typeface="Symbol"/>
              </a:rPr>
              <a:t>As p</a:t>
            </a:r>
            <a:r>
              <a:rPr lang="en-GB" baseline="-25000" dirty="0">
                <a:sym typeface="Symbol"/>
              </a:rPr>
              <a:t>H </a:t>
            </a:r>
            <a:r>
              <a:rPr lang="en-GB" dirty="0">
                <a:sym typeface="Symbol"/>
              </a:rPr>
              <a:t>&gt; ½ (</a:t>
            </a:r>
            <a:r>
              <a:rPr lang="en-GB" dirty="0" err="1">
                <a:sym typeface="Symbol"/>
              </a:rPr>
              <a:t>p</a:t>
            </a:r>
            <a:r>
              <a:rPr lang="en-GB" baseline="-25000" dirty="0" err="1">
                <a:sym typeface="Symbol"/>
              </a:rPr>
              <a:t>H</a:t>
            </a:r>
            <a:r>
              <a:rPr lang="en-GB" dirty="0" err="1">
                <a:sym typeface="Symbol"/>
              </a:rPr>
              <a:t>+p</a:t>
            </a:r>
            <a:r>
              <a:rPr lang="en-GB" baseline="-25000" dirty="0" err="1">
                <a:sym typeface="Symbol"/>
              </a:rPr>
              <a:t>L</a:t>
            </a:r>
            <a:r>
              <a:rPr lang="en-GB" dirty="0">
                <a:sym typeface="Symbol"/>
              </a:rPr>
              <a:t>), this is implied by </a:t>
            </a:r>
            <a:r>
              <a:rPr lang="en-GB" dirty="0" err="1">
                <a:sym typeface="Symbol"/>
              </a:rPr>
              <a:t>IC</a:t>
            </a:r>
            <a:r>
              <a:rPr lang="en-GB" baseline="-25000" dirty="0" err="1">
                <a:sym typeface="Symbol"/>
              </a:rPr>
              <a:t>b</a:t>
            </a:r>
            <a:r>
              <a:rPr lang="en-GB" dirty="0">
                <a:sym typeface="Symbol"/>
              </a:rPr>
              <a:t>!</a:t>
            </a:r>
          </a:p>
          <a:p>
            <a:pPr>
              <a:defRPr/>
            </a:pPr>
            <a:endParaRPr lang="en-GB" dirty="0">
              <a:sym typeface="Symbol"/>
            </a:endParaRPr>
          </a:p>
          <a:p>
            <a:pPr>
              <a:defRPr/>
            </a:pPr>
            <a:endParaRPr lang="en-GB" dirty="0">
              <a:sym typeface="Symbol"/>
            </a:endParaRPr>
          </a:p>
          <a:p>
            <a:pPr>
              <a:defRPr/>
            </a:pPr>
            <a:endParaRPr lang="en-GB" dirty="0">
              <a:sym typeface="Symbol"/>
            </a:endParaRPr>
          </a:p>
          <a:p>
            <a:pPr>
              <a:defRPr/>
            </a:pPr>
            <a:endParaRPr lang="en-GB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4E5D939-970F-46DF-A83E-9BCA8E557A8A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err="1"/>
              <a:t>Pledgeable</a:t>
            </a:r>
            <a:r>
              <a:rPr lang="en-GB" altLang="en-US" dirty="0"/>
              <a:t> Income</a:t>
            </a:r>
          </a:p>
        </p:txBody>
      </p:sp>
      <p:sp>
        <p:nvSpPr>
          <p:cNvPr id="20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From (</a:t>
            </a:r>
            <a:r>
              <a:rPr lang="en-GB" altLang="en-US" dirty="0" err="1"/>
              <a:t>IC</a:t>
            </a:r>
            <a:r>
              <a:rPr lang="en-GB" altLang="en-US" baseline="-25000" dirty="0" err="1"/>
              <a:t>b</a:t>
            </a:r>
            <a:r>
              <a:rPr lang="en-GB" altLang="en-US" dirty="0"/>
              <a:t>),</a:t>
            </a:r>
          </a:p>
          <a:p>
            <a:endParaRPr lang="en-GB" altLang="en-US" dirty="0"/>
          </a:p>
          <a:p>
            <a:r>
              <a:rPr lang="en-GB" altLang="en-US" dirty="0"/>
              <a:t>Expected </a:t>
            </a:r>
            <a:r>
              <a:rPr lang="en-GB" altLang="en-US" dirty="0" err="1"/>
              <a:t>pledgeable</a:t>
            </a:r>
            <a:r>
              <a:rPr lang="en-GB" altLang="en-US" dirty="0"/>
              <a:t> income is </a:t>
            </a:r>
            <a:br>
              <a:rPr lang="en-GB" altLang="en-US" dirty="0"/>
            </a:br>
            <a:r>
              <a:rPr lang="en-GB" altLang="en-US" dirty="0">
                <a:solidFill>
                  <a:srgbClr val="FF0000"/>
                </a:solidFill>
              </a:rPr>
              <a:t>2p</a:t>
            </a:r>
            <a:r>
              <a:rPr lang="en-GB" altLang="en-US" baseline="-25000" dirty="0">
                <a:solidFill>
                  <a:srgbClr val="FF0000"/>
                </a:solidFill>
              </a:rPr>
              <a:t>H</a:t>
            </a:r>
            <a:r>
              <a:rPr lang="en-GB" altLang="en-US" dirty="0">
                <a:solidFill>
                  <a:srgbClr val="FF0000"/>
                </a:solidFill>
              </a:rPr>
              <a:t>R – p</a:t>
            </a:r>
            <a:r>
              <a:rPr lang="en-GB" altLang="en-US" baseline="-25000" dirty="0">
                <a:solidFill>
                  <a:srgbClr val="FF0000"/>
                </a:solidFill>
              </a:rPr>
              <a:t>H</a:t>
            </a:r>
            <a:r>
              <a:rPr lang="en-GB" altLang="en-US" baseline="30000" dirty="0">
                <a:solidFill>
                  <a:srgbClr val="FF0000"/>
                </a:solidFill>
              </a:rPr>
              <a:t>2</a:t>
            </a:r>
            <a:r>
              <a:rPr lang="en-GB" altLang="en-US" dirty="0">
                <a:solidFill>
                  <a:srgbClr val="FF0000"/>
                </a:solidFill>
              </a:rPr>
              <a:t>R</a:t>
            </a:r>
            <a:r>
              <a:rPr lang="en-GB" altLang="en-US" baseline="-25000" dirty="0">
                <a:solidFill>
                  <a:srgbClr val="FF0000"/>
                </a:solidFill>
              </a:rPr>
              <a:t>2</a:t>
            </a:r>
            <a:r>
              <a:rPr lang="en-GB" altLang="en-US" dirty="0">
                <a:solidFill>
                  <a:srgbClr val="FF0000"/>
                </a:solidFill>
              </a:rPr>
              <a:t> </a:t>
            </a:r>
          </a:p>
          <a:p>
            <a:endParaRPr lang="en-GB" altLang="en-US" dirty="0"/>
          </a:p>
          <a:p>
            <a:r>
              <a:rPr lang="en-GB" altLang="en-US" dirty="0"/>
              <a:t>or </a:t>
            </a:r>
            <a:br>
              <a:rPr lang="en-GB" altLang="en-US" dirty="0"/>
            </a:br>
            <a:endParaRPr lang="en-GB" altLang="en-US" dirty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C4083D-CC92-4BE3-87F7-96818F4409B7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3276600" y="1557338"/>
          <a:ext cx="2976563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1167893" imgH="431613" progId="Equation.DSMT4">
                  <p:embed/>
                </p:oleObj>
              </mc:Choice>
              <mc:Fallback>
                <p:oleObj name="Equation" r:id="rId3" imgW="1167893" imgH="4316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57338"/>
                        <a:ext cx="2976563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435285" imgH="677109" progId="Equation.DSMT4">
                  <p:embed/>
                </p:oleObj>
              </mc:Choice>
              <mc:Fallback>
                <p:oleObj name="Equation" r:id="rId5" imgW="435285" imgH="67710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4587" y="4437112"/>
            <a:ext cx="4314825" cy="1209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err="1"/>
              <a:t>Pledgeable</a:t>
            </a:r>
            <a:r>
              <a:rPr lang="en-GB" altLang="en-US" dirty="0"/>
              <a:t> Income</a:t>
            </a:r>
          </a:p>
        </p:txBody>
      </p:sp>
      <p:sp>
        <p:nvSpPr>
          <p:cNvPr id="20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For comparisons, it is convenient to write </a:t>
            </a:r>
            <a:r>
              <a:rPr lang="en-GB" altLang="en-US" dirty="0" err="1"/>
              <a:t>pledgeable</a:t>
            </a:r>
            <a:r>
              <a:rPr lang="en-GB" altLang="en-US" dirty="0"/>
              <a:t> income as </a:t>
            </a:r>
            <a:br>
              <a:rPr lang="en-GB" altLang="en-US" dirty="0"/>
            </a:br>
            <a:r>
              <a:rPr lang="en-GB" altLang="en-US" dirty="0"/>
              <a:t/>
            </a:r>
            <a:br>
              <a:rPr lang="en-GB" altLang="en-US" dirty="0"/>
            </a:br>
            <a:r>
              <a:rPr lang="en-GB" altLang="en-US" dirty="0"/>
              <a:t/>
            </a:r>
            <a:br>
              <a:rPr lang="en-GB" altLang="en-US" dirty="0"/>
            </a:br>
            <a:r>
              <a:rPr lang="en-GB" altLang="en-US" dirty="0"/>
              <a:t/>
            </a:r>
            <a:br>
              <a:rPr lang="en-GB" altLang="en-US" dirty="0"/>
            </a:br>
            <a:r>
              <a:rPr lang="en-GB" altLang="en-US" dirty="0"/>
              <a:t>with d</a:t>
            </a:r>
            <a:r>
              <a:rPr lang="en-GB" altLang="en-US" baseline="-25000" dirty="0"/>
              <a:t>2</a:t>
            </a:r>
            <a:r>
              <a:rPr lang="en-GB" altLang="en-US" dirty="0"/>
              <a:t> = </a:t>
            </a:r>
            <a:r>
              <a:rPr lang="en-GB" altLang="en-US" dirty="0" err="1"/>
              <a:t>p</a:t>
            </a:r>
            <a:r>
              <a:rPr lang="en-GB" altLang="en-US" baseline="-25000" dirty="0" err="1"/>
              <a:t>L</a:t>
            </a:r>
            <a:r>
              <a:rPr lang="en-GB" altLang="en-US" dirty="0"/>
              <a:t>/(</a:t>
            </a:r>
            <a:r>
              <a:rPr lang="en-GB" altLang="en-US" dirty="0" err="1"/>
              <a:t>p</a:t>
            </a:r>
            <a:r>
              <a:rPr lang="en-GB" altLang="en-US" baseline="-25000" dirty="0" err="1"/>
              <a:t>L</a:t>
            </a:r>
            <a:r>
              <a:rPr lang="en-GB" altLang="en-US" dirty="0" err="1"/>
              <a:t>+p</a:t>
            </a:r>
            <a:r>
              <a:rPr lang="en-GB" altLang="en-US" baseline="-25000" dirty="0" err="1"/>
              <a:t>H</a:t>
            </a:r>
            <a:r>
              <a:rPr lang="en-GB" altLang="en-US" dirty="0"/>
              <a:t>) </a:t>
            </a:r>
            <a:r>
              <a:rPr lang="en-GB" altLang="en-US" dirty="0">
                <a:sym typeface="Symbol" panose="05050102010706020507" pitchFamily="18" charset="2"/>
              </a:rPr>
              <a:t>(0,</a:t>
            </a:r>
            <a:r>
              <a:rPr lang="en-GB" altLang="en-US" dirty="0"/>
              <a:t>½) </a:t>
            </a:r>
            <a:br>
              <a:rPr lang="en-GB" altLang="en-US" dirty="0"/>
            </a:br>
            <a:endParaRPr lang="en-GB" altLang="en-US" dirty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C4083D-CC92-4BE3-87F7-96818F4409B7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435285" imgH="677109" progId="Equation.DSMT4">
                  <p:embed/>
                </p:oleObj>
              </mc:Choice>
              <mc:Fallback>
                <p:oleObj name="Equation" r:id="rId3" imgW="435285" imgH="67710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584" y="2843866"/>
            <a:ext cx="7083451" cy="117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20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Insight of previous chapter: Magnitude of </a:t>
            </a:r>
            <a:r>
              <a:rPr lang="en-US" altLang="en-US" dirty="0" err="1"/>
              <a:t>pledgeable</a:t>
            </a:r>
            <a:r>
              <a:rPr lang="en-US" altLang="en-US" dirty="0"/>
              <a:t> income restricts investment in profitable projects.</a:t>
            </a:r>
            <a:endParaRPr lang="en-GB" altLang="en-US" dirty="0"/>
          </a:p>
          <a:p>
            <a:r>
              <a:rPr lang="en-GB" altLang="en-US" dirty="0"/>
              <a:t>How to increase/decrease </a:t>
            </a:r>
            <a:r>
              <a:rPr lang="en-GB" altLang="en-US" dirty="0" err="1"/>
              <a:t>pledgeable</a:t>
            </a:r>
            <a:r>
              <a:rPr lang="en-GB" altLang="en-US" dirty="0"/>
              <a:t> income:</a:t>
            </a:r>
          </a:p>
          <a:p>
            <a:pPr lvl="1"/>
            <a:r>
              <a:rPr lang="en-GB" altLang="en-US" dirty="0"/>
              <a:t>Diversification: Pledging proceeds from one project to get finance for another</a:t>
            </a:r>
          </a:p>
          <a:p>
            <a:pPr lvl="1"/>
            <a:r>
              <a:rPr lang="en-GB" altLang="en-US" dirty="0"/>
              <a:t>Group lending and microfinance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F168AE3-8AD4-4D4A-B047-2E7BC2A6A3C0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because we can rewrite 1 – d</a:t>
            </a:r>
            <a:r>
              <a:rPr lang="en-GB" baseline="-25000" dirty="0"/>
              <a:t>2</a:t>
            </a:r>
            <a:r>
              <a:rPr lang="en-GB" dirty="0"/>
              <a:t> as follows: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864C31-1B78-4724-8A14-0E564ACF0EA5}" type="slidenum">
              <a:rPr lang="ru-RU" altLang="en-US" smtClean="0"/>
              <a:pPr>
                <a:defRPr/>
              </a:pPr>
              <a:t>20</a:t>
            </a:fld>
            <a:endParaRPr lang="ru-RU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>
                <a:spLocks noChangeAspect="1"/>
              </p:cNvSpPr>
              <p:nvPr/>
            </p:nvSpPr>
            <p:spPr>
              <a:xfrm>
                <a:off x="1619666" y="2780928"/>
                <a:ext cx="5759212" cy="83337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den>
                    </m:f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den>
                    </m:f>
                  </m:oMath>
                </a14:m>
                <a:endParaRPr lang="en-GB" sz="2400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66" y="2780928"/>
                <a:ext cx="5759212" cy="83337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3244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Pledgeable</a:t>
            </a:r>
            <a:r>
              <a:rPr lang="en-US" altLang="en-US" dirty="0"/>
              <a:t> income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So each project has a smaller A</a:t>
            </a:r>
            <a:r>
              <a:rPr lang="en-US" altLang="en-US" baseline="30000" dirty="0"/>
              <a:t>min</a:t>
            </a:r>
            <a:r>
              <a:rPr lang="en-US" altLang="en-US" dirty="0"/>
              <a:t> than in isolation (satisfying p</a:t>
            </a:r>
            <a:r>
              <a:rPr lang="en-US" altLang="en-US" baseline="-25000" dirty="0"/>
              <a:t>H</a:t>
            </a:r>
            <a:r>
              <a:rPr lang="en-US" altLang="en-US" dirty="0"/>
              <a:t>(R – B/</a:t>
            </a:r>
            <a:r>
              <a:rPr lang="en-US" altLang="en-US" dirty="0" err="1">
                <a:latin typeface="Symbol" panose="05050102010706020507" pitchFamily="18" charset="2"/>
              </a:rPr>
              <a:t>D</a:t>
            </a:r>
            <a:r>
              <a:rPr lang="en-US" altLang="en-US" dirty="0" err="1"/>
              <a:t>p</a:t>
            </a:r>
            <a:r>
              <a:rPr lang="en-US" altLang="en-US" dirty="0"/>
              <a:t>) ≥ I – A.)</a:t>
            </a:r>
          </a:p>
          <a:p>
            <a:r>
              <a:rPr lang="en-US" altLang="en-US" dirty="0"/>
              <a:t>Owing to the probability of being lucky with the other project even if one fails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63D139-FE4D-4139-B6AD-7028F551832F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2293" name="Object 4"/>
          <p:cNvGraphicFramePr>
            <a:graphicFrameLocks noChangeAspect="1"/>
          </p:cNvGraphicFramePr>
          <p:nvPr/>
        </p:nvGraphicFramePr>
        <p:xfrm>
          <a:off x="1403350" y="2420938"/>
          <a:ext cx="441642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1752600" imgH="457200" progId="Equation.DSMT4">
                  <p:embed/>
                </p:oleObj>
              </mc:Choice>
              <mc:Fallback>
                <p:oleObj name="Equation" r:id="rId3" imgW="175260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420938"/>
                        <a:ext cx="4416425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258888" y="1341438"/>
          <a:ext cx="5024437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5" imgW="1993900" imgH="419100" progId="Equation.DSMT4">
                  <p:embed/>
                </p:oleObj>
              </mc:Choice>
              <mc:Fallback>
                <p:oleObj name="Equation" r:id="rId5" imgW="1993900" imgH="419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341438"/>
                        <a:ext cx="5024437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Reduction in required wealth</a:t>
            </a:r>
            <a:endParaRPr lang="en-US" altLang="en-US" baseline="30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4800"/>
            <a:ext cx="8221663" cy="451802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altLang="en-US" dirty="0">
                <a:sym typeface="Symbol" pitchFamily="18" charset="2"/>
              </a:rPr>
              <a:t>For each project:</a:t>
            </a:r>
            <a:endParaRPr lang="en-US" altLang="en-US" i="1" dirty="0">
              <a:solidFill>
                <a:srgbClr val="C00000"/>
              </a:solidFill>
              <a:sym typeface="Symbol" pitchFamily="18" charset="2"/>
            </a:endParaRPr>
          </a:p>
          <a:p>
            <a:pPr>
              <a:defRPr/>
            </a:pPr>
            <a:r>
              <a:rPr lang="en-US" altLang="en-US" i="1" dirty="0" err="1">
                <a:solidFill>
                  <a:schemeClr val="accent6"/>
                </a:solidFill>
                <a:sym typeface="Symbol" pitchFamily="18" charset="2"/>
              </a:rPr>
              <a:t>A</a:t>
            </a:r>
            <a:r>
              <a:rPr lang="en-US" altLang="en-US" i="1" baseline="30000" dirty="0" err="1">
                <a:solidFill>
                  <a:schemeClr val="accent6"/>
                </a:solidFill>
                <a:sym typeface="Symbol" pitchFamily="18" charset="2"/>
              </a:rPr>
              <a:t>min</a:t>
            </a:r>
            <a:r>
              <a:rPr lang="en-US" altLang="en-US" i="1" dirty="0">
                <a:solidFill>
                  <a:schemeClr val="accent6"/>
                </a:solidFill>
                <a:sym typeface="Symbol" pitchFamily="18" charset="2"/>
              </a:rPr>
              <a:t> = I – </a:t>
            </a:r>
            <a:r>
              <a:rPr lang="en-US" altLang="en-US" i="1" dirty="0" err="1">
                <a:solidFill>
                  <a:schemeClr val="accent6"/>
                </a:solidFill>
                <a:sym typeface="Symbol" pitchFamily="18" charset="2"/>
              </a:rPr>
              <a:t>p</a:t>
            </a:r>
            <a:r>
              <a:rPr lang="en-US" altLang="en-US" i="1" baseline="-25000" dirty="0" err="1">
                <a:solidFill>
                  <a:schemeClr val="accent6"/>
                </a:solidFill>
                <a:sym typeface="Symbol" pitchFamily="18" charset="2"/>
              </a:rPr>
              <a:t>H</a:t>
            </a:r>
            <a:r>
              <a:rPr lang="en-US" altLang="en-US" i="1" dirty="0" err="1">
                <a:solidFill>
                  <a:schemeClr val="accent6"/>
                </a:solidFill>
                <a:sym typeface="Symbol" pitchFamily="18" charset="2"/>
              </a:rPr>
              <a:t>R</a:t>
            </a:r>
            <a:r>
              <a:rPr lang="en-US" altLang="en-US" i="1" dirty="0">
                <a:solidFill>
                  <a:schemeClr val="accent6"/>
                </a:solidFill>
                <a:sym typeface="Symbol" pitchFamily="18" charset="2"/>
              </a:rPr>
              <a:t> + (1 – d</a:t>
            </a:r>
            <a:r>
              <a:rPr lang="en-US" altLang="en-US" i="1" baseline="-25000" dirty="0">
                <a:solidFill>
                  <a:schemeClr val="accent6"/>
                </a:solidFill>
                <a:sym typeface="Symbol" pitchFamily="18" charset="2"/>
              </a:rPr>
              <a:t>2</a:t>
            </a:r>
            <a:r>
              <a:rPr lang="en-US" altLang="en-US" i="1" dirty="0">
                <a:solidFill>
                  <a:schemeClr val="accent6"/>
                </a:solidFill>
                <a:sym typeface="Symbol" pitchFamily="18" charset="2"/>
              </a:rPr>
              <a:t>) </a:t>
            </a:r>
            <a:r>
              <a:rPr lang="en-US" altLang="en-US" i="1" dirty="0" err="1">
                <a:solidFill>
                  <a:schemeClr val="accent6"/>
                </a:solidFill>
                <a:sym typeface="Symbol" pitchFamily="18" charset="2"/>
              </a:rPr>
              <a:t>p</a:t>
            </a:r>
            <a:r>
              <a:rPr lang="en-US" altLang="en-US" i="1" baseline="-25000" dirty="0" err="1">
                <a:solidFill>
                  <a:schemeClr val="accent6"/>
                </a:solidFill>
                <a:sym typeface="Symbol" pitchFamily="18" charset="2"/>
              </a:rPr>
              <a:t>H</a:t>
            </a:r>
            <a:r>
              <a:rPr lang="en-US" altLang="en-US" i="1" dirty="0" err="1">
                <a:solidFill>
                  <a:schemeClr val="accent6"/>
                </a:solidFill>
                <a:sym typeface="Symbol" pitchFamily="18" charset="2"/>
              </a:rPr>
              <a:t>B</a:t>
            </a:r>
            <a:r>
              <a:rPr lang="en-US" altLang="en-US" i="1" dirty="0">
                <a:solidFill>
                  <a:schemeClr val="accent6"/>
                </a:solidFill>
                <a:sym typeface="Symbol" pitchFamily="18" charset="2"/>
              </a:rPr>
              <a:t>/</a:t>
            </a:r>
            <a:r>
              <a:rPr lang="en-US" altLang="en-US" i="1" dirty="0" err="1">
                <a:solidFill>
                  <a:schemeClr val="accent6"/>
                </a:solidFill>
                <a:latin typeface="Symbol" pitchFamily="18" charset="2"/>
                <a:sym typeface="Symbol" pitchFamily="18" charset="2"/>
              </a:rPr>
              <a:t>D</a:t>
            </a:r>
            <a:r>
              <a:rPr lang="en-US" altLang="en-US" i="1" dirty="0" err="1">
                <a:solidFill>
                  <a:schemeClr val="accent6"/>
                </a:solidFill>
                <a:sym typeface="Symbol" pitchFamily="18" charset="2"/>
              </a:rPr>
              <a:t>p</a:t>
            </a:r>
            <a:endParaRPr lang="en-US" altLang="en-US" i="1" dirty="0">
              <a:solidFill>
                <a:schemeClr val="accent6"/>
              </a:solidFill>
              <a:sym typeface="Symbol" pitchFamily="18" charset="2"/>
            </a:endParaRPr>
          </a:p>
          <a:p>
            <a:pPr>
              <a:defRPr/>
            </a:pPr>
            <a:r>
              <a:rPr lang="en-US" dirty="0"/>
              <a:t>For </a:t>
            </a:r>
            <a:r>
              <a:rPr lang="en-US" dirty="0" err="1"/>
              <a:t>p</a:t>
            </a:r>
            <a:r>
              <a:rPr lang="en-US" baseline="-25000" dirty="0" err="1"/>
              <a:t>L</a:t>
            </a:r>
            <a:r>
              <a:rPr lang="en-US" dirty="0" err="1">
                <a:sym typeface="Wingdings" pitchFamily="2" charset="2"/>
              </a:rPr>
              <a:t>p</a:t>
            </a:r>
            <a:r>
              <a:rPr lang="en-US" baseline="-25000" dirty="0" err="1">
                <a:sym typeface="Wingdings" pitchFamily="2" charset="2"/>
              </a:rPr>
              <a:t>H</a:t>
            </a:r>
            <a:r>
              <a:rPr lang="en-US" dirty="0">
                <a:sym typeface="Wingdings" pitchFamily="2" charset="2"/>
              </a:rPr>
              <a:t> impact of private benefit is halved.</a:t>
            </a:r>
          </a:p>
          <a:p>
            <a:pPr lvl="1">
              <a:buFont typeface="Arial" charset="0"/>
              <a:buChar char="►"/>
              <a:defRPr/>
            </a:pPr>
            <a:r>
              <a:rPr lang="en-US" dirty="0">
                <a:sym typeface="Wingdings" pitchFamily="2" charset="2"/>
              </a:rPr>
              <a:t>For the marginal investment project with </a:t>
            </a:r>
            <a:br>
              <a:rPr lang="en-US" dirty="0">
                <a:sym typeface="Wingdings" pitchFamily="2" charset="2"/>
              </a:rPr>
            </a:br>
            <a:r>
              <a:rPr lang="en-US" dirty="0">
                <a:sym typeface="Wingdings" pitchFamily="2" charset="2"/>
              </a:rPr>
              <a:t>I = </a:t>
            </a:r>
            <a:r>
              <a:rPr lang="en-US" dirty="0" err="1">
                <a:sym typeface="Wingdings" pitchFamily="2" charset="2"/>
              </a:rPr>
              <a:t>p</a:t>
            </a:r>
            <a:r>
              <a:rPr lang="en-US" baseline="-25000" dirty="0" err="1">
                <a:sym typeface="Wingdings" pitchFamily="2" charset="2"/>
              </a:rPr>
              <a:t>H</a:t>
            </a:r>
            <a:r>
              <a:rPr lang="en-US" dirty="0" err="1">
                <a:sym typeface="Wingdings" pitchFamily="2" charset="2"/>
              </a:rPr>
              <a:t>R</a:t>
            </a:r>
            <a:r>
              <a:rPr lang="en-US" dirty="0">
                <a:sym typeface="Wingdings" pitchFamily="2" charset="2"/>
              </a:rPr>
              <a:t>, the necessary wealth is halved as well</a:t>
            </a:r>
          </a:p>
          <a:p>
            <a:pPr lvl="1">
              <a:buFont typeface="Arial" charset="0"/>
              <a:buChar char="►"/>
              <a:defRPr/>
            </a:pPr>
            <a:r>
              <a:rPr lang="en-US" dirty="0">
                <a:sym typeface="Wingdings" pitchFamily="2" charset="2"/>
              </a:rPr>
              <a:t>For profitable investment projects the effect on required wealth is even larger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3238ED-A885-444C-9351-BD1F678A64CF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Extensions</a:t>
            </a:r>
          </a:p>
        </p:txBody>
      </p:sp>
      <p:sp>
        <p:nvSpPr>
          <p:cNvPr id="20483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104EB1-CCAF-47A7-A16D-764E40A2181A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n</a:t>
            </a:r>
            <a:r>
              <a:rPr lang="en-US" altLang="en-US"/>
              <a:t> projects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Assume for now</a:t>
            </a:r>
            <a:r>
              <a:rPr lang="en-US" altLang="en-US" baseline="30000"/>
              <a:t>*)</a:t>
            </a:r>
            <a:r>
              <a:rPr lang="en-US" altLang="en-US"/>
              <a:t> </a:t>
            </a:r>
            <a:br>
              <a:rPr lang="en-US" altLang="en-US"/>
            </a:br>
            <a:r>
              <a:rPr lang="en-US" altLang="en-US"/>
              <a:t>         </a:t>
            </a:r>
            <a:r>
              <a:rPr lang="en-US" altLang="en-US">
                <a:sym typeface="Wingdings" panose="05000000000000000000" pitchFamily="2" charset="2"/>
              </a:rPr>
              <a:t>p</a:t>
            </a:r>
            <a:r>
              <a:rPr lang="en-US" altLang="en-US" baseline="-25000">
                <a:sym typeface="Wingdings" panose="05000000000000000000" pitchFamily="2" charset="2"/>
              </a:rPr>
              <a:t>H</a:t>
            </a:r>
            <a:r>
              <a:rPr lang="en-US" altLang="en-US">
                <a:sym typeface="Wingdings" panose="05000000000000000000" pitchFamily="2" charset="2"/>
              </a:rPr>
              <a:t> R – I &lt; B</a:t>
            </a:r>
          </a:p>
          <a:p>
            <a:r>
              <a:rPr lang="en-US" altLang="en-US">
                <a:sym typeface="Wingdings" panose="05000000000000000000" pitchFamily="2" charset="2"/>
              </a:rPr>
              <a:t>Incentive compatibility for n projects:</a:t>
            </a:r>
          </a:p>
          <a:p>
            <a:endParaRPr lang="en-US" altLang="en-US">
              <a:sym typeface="Wingdings" panose="05000000000000000000" pitchFamily="2" charset="2"/>
            </a:endParaRPr>
          </a:p>
          <a:p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Participation constraint for bank:</a:t>
            </a:r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B56AB49-A2FF-48D8-A951-EC7623D2238B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203575" y="5926138"/>
            <a:ext cx="54340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aseline="30000">
                <a:solidFill>
                  <a:schemeClr val="tx1"/>
                </a:solidFill>
                <a:latin typeface="Arial" panose="020B0604020202020204" pitchFamily="34" charset="0"/>
              </a:rPr>
              <a:t>*)</a:t>
            </a:r>
            <a:r>
              <a:rPr lang="en-GB" altLang="en-US" sz="2000">
                <a:solidFill>
                  <a:schemeClr val="tx1"/>
                </a:solidFill>
                <a:latin typeface="Arial" panose="020B0604020202020204" pitchFamily="34" charset="0"/>
              </a:rPr>
              <a:t> otherwise no own wealth is needed for n</a:t>
            </a:r>
            <a:r>
              <a:rPr lang="en-GB" altLang="en-US" sz="2000">
                <a:solidFill>
                  <a:schemeClr val="tx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GB" altLang="en-US" sz="2000">
                <a:solidFill>
                  <a:schemeClr val="tx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</a:t>
            </a:r>
            <a:endParaRPr lang="en-GB" altLang="en-US" sz="2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8678" name="Object 2"/>
          <p:cNvGraphicFramePr>
            <a:graphicFrameLocks noChangeAspect="1"/>
          </p:cNvGraphicFramePr>
          <p:nvPr/>
        </p:nvGraphicFramePr>
        <p:xfrm>
          <a:off x="1331913" y="3573463"/>
          <a:ext cx="33766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1257300" imgH="241300" progId="Equation.DSMT4">
                  <p:embed/>
                </p:oleObj>
              </mc:Choice>
              <mc:Fallback>
                <p:oleObj name="Equation" r:id="rId3" imgW="1257300" imgH="2413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573463"/>
                        <a:ext cx="337661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3"/>
          <p:cNvGraphicFramePr>
            <a:graphicFrameLocks noChangeAspect="1"/>
          </p:cNvGraphicFramePr>
          <p:nvPr/>
        </p:nvGraphicFramePr>
        <p:xfrm>
          <a:off x="1476375" y="5229225"/>
          <a:ext cx="309245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5" imgW="1497950" imgH="241195" progId="Equation.DSMT4">
                  <p:embed/>
                </p:oleObj>
              </mc:Choice>
              <mc:Fallback>
                <p:oleObj name="Equation" r:id="rId5" imgW="1497950" imgH="24119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229225"/>
                        <a:ext cx="309245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i="1"/>
              <a:t>n</a:t>
            </a:r>
            <a:r>
              <a:rPr lang="en-GB" altLang="en-US"/>
              <a:t> projects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807D58-5039-4D03-AF09-717E12D67231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468313" y="2781300"/>
          <a:ext cx="35496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3" imgW="1943100" imgH="457200" progId="Equation.DSMT4">
                  <p:embed/>
                </p:oleObj>
              </mc:Choice>
              <mc:Fallback>
                <p:oleObj name="Equation" r:id="rId3" imgW="194310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781300"/>
                        <a:ext cx="354965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3954463" y="2763838"/>
          <a:ext cx="299402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" imgW="1638300" imgH="457200" progId="Equation.DSMT4">
                  <p:embed/>
                </p:oleObj>
              </mc:Choice>
              <mc:Fallback>
                <p:oleObj name="Equation" r:id="rId5" imgW="163830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4463" y="2763838"/>
                        <a:ext cx="2994025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253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9704" name="Object 1"/>
          <p:cNvGraphicFramePr>
            <a:graphicFrameLocks noChangeAspect="1"/>
          </p:cNvGraphicFramePr>
          <p:nvPr/>
        </p:nvGraphicFramePr>
        <p:xfrm>
          <a:off x="1119188" y="1989138"/>
          <a:ext cx="309245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7" imgW="1497950" imgH="241195" progId="Equation.DSMT4">
                  <p:embed/>
                </p:oleObj>
              </mc:Choice>
              <mc:Fallback>
                <p:oleObj name="Equation" r:id="rId7" imgW="1497950" imgH="24119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1989138"/>
                        <a:ext cx="309245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5" name="TextBox 11"/>
          <p:cNvSpPr txBox="1">
            <a:spLocks noChangeArrowheads="1"/>
          </p:cNvSpPr>
          <p:nvPr/>
        </p:nvSpPr>
        <p:spPr bwMode="auto">
          <a:xfrm>
            <a:off x="7092950" y="2747963"/>
            <a:ext cx="1863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condition to find </a:t>
            </a:r>
            <a:b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finance per </a:t>
            </a:r>
            <a:b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project.</a:t>
            </a:r>
          </a:p>
        </p:txBody>
      </p:sp>
      <p:graphicFrame>
        <p:nvGraphicFramePr>
          <p:cNvPr id="29706" name="Object 2"/>
          <p:cNvGraphicFramePr>
            <a:graphicFrameLocks noChangeAspect="1"/>
          </p:cNvGraphicFramePr>
          <p:nvPr/>
        </p:nvGraphicFramePr>
        <p:xfrm>
          <a:off x="701675" y="3662363"/>
          <a:ext cx="276225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9" imgW="1307532" imgH="431613" progId="Equation.DSMT4">
                  <p:embed/>
                </p:oleObj>
              </mc:Choice>
              <mc:Fallback>
                <p:oleObj name="Equation" r:id="rId9" imgW="1307532" imgH="43161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3662363"/>
                        <a:ext cx="276225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7" name="Object 6"/>
          <p:cNvGraphicFramePr>
            <a:graphicFrameLocks noChangeAspect="1"/>
          </p:cNvGraphicFramePr>
          <p:nvPr/>
        </p:nvGraphicFramePr>
        <p:xfrm>
          <a:off x="720725" y="4581525"/>
          <a:ext cx="770255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1" imgW="4216400" imgH="482600" progId="Equation.DSMT4">
                  <p:embed/>
                </p:oleObj>
              </mc:Choice>
              <mc:Fallback>
                <p:oleObj name="Equation" r:id="rId11" imgW="4216400" imgH="482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" y="4581525"/>
                        <a:ext cx="770255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n</a:t>
            </a:r>
            <a:r>
              <a:rPr lang="en-US" altLang="en-US"/>
              <a:t> projects</a:t>
            </a:r>
          </a:p>
        </p:txBody>
      </p:sp>
      <p:sp>
        <p:nvSpPr>
          <p:cNvPr id="2355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48E63B-6393-457A-A761-3C2A6312C315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9706" name="Object 2"/>
          <p:cNvGraphicFramePr>
            <a:graphicFrameLocks noChangeAspect="1"/>
          </p:cNvGraphicFramePr>
          <p:nvPr/>
        </p:nvGraphicFramePr>
        <p:xfrm>
          <a:off x="874713" y="1557338"/>
          <a:ext cx="324485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1536700" imgH="431800" progId="Equation.DSMT4">
                  <p:embed/>
                </p:oleObj>
              </mc:Choice>
              <mc:Fallback>
                <p:oleObj name="Equation" r:id="rId3" imgW="1536700" imgH="431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1557338"/>
                        <a:ext cx="324485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468313" y="2492375"/>
          <a:ext cx="447357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5" imgW="2336800" imgH="419100" progId="Equation.DSMT4">
                  <p:embed/>
                </p:oleObj>
              </mc:Choice>
              <mc:Fallback>
                <p:oleObj name="Equation" r:id="rId5" imgW="23368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492375"/>
                        <a:ext cx="4473575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2" name="Object 4"/>
          <p:cNvGraphicFramePr>
            <a:graphicFrameLocks noChangeAspect="1"/>
          </p:cNvGraphicFramePr>
          <p:nvPr/>
        </p:nvGraphicFramePr>
        <p:xfrm>
          <a:off x="539750" y="3860800"/>
          <a:ext cx="3233738" cy="150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7" imgW="1689100" imgH="787400" progId="Equation.DSMT4">
                  <p:embed/>
                </p:oleObj>
              </mc:Choice>
              <mc:Fallback>
                <p:oleObj name="Equation" r:id="rId7" imgW="1689100" imgH="787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860800"/>
                        <a:ext cx="3233738" cy="150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n</a:t>
            </a:r>
            <a:r>
              <a:rPr lang="en-US" altLang="en-US"/>
              <a:t> projects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benefit from diversification increases with a larger number </a:t>
            </a:r>
            <a:r>
              <a:rPr lang="en-US" altLang="en-US" i="1"/>
              <a:t>n</a:t>
            </a:r>
            <a:r>
              <a:rPr lang="en-US" altLang="en-US"/>
              <a:t> of projects so that the pledgeable income for n </a:t>
            </a:r>
            <a:r>
              <a:rPr lang="en-US" altLang="en-US">
                <a:sym typeface="Wingdings" panose="05000000000000000000" pitchFamily="2" charset="2"/>
              </a:rPr>
              <a:t> ∞ goes to</a:t>
            </a:r>
            <a:br>
              <a:rPr lang="en-US" altLang="en-US">
                <a:sym typeface="Wingdings" panose="05000000000000000000" pitchFamily="2" charset="2"/>
              </a:rPr>
            </a:br>
            <a:r>
              <a:rPr lang="en-US" altLang="en-US">
                <a:sym typeface="Wingdings" panose="05000000000000000000" pitchFamily="2" charset="2"/>
              </a:rPr>
              <a:t>       p</a:t>
            </a:r>
            <a:r>
              <a:rPr lang="en-US" altLang="en-US" baseline="-25000">
                <a:sym typeface="Wingdings" panose="05000000000000000000" pitchFamily="2" charset="2"/>
              </a:rPr>
              <a:t>H</a:t>
            </a:r>
            <a:r>
              <a:rPr lang="en-US" altLang="en-US">
                <a:sym typeface="Wingdings" panose="05000000000000000000" pitchFamily="2" charset="2"/>
              </a:rPr>
              <a:t> R – B ≥ I – A</a:t>
            </a:r>
          </a:p>
          <a:p>
            <a:endParaRPr lang="en-US" altLang="en-US"/>
          </a:p>
          <a:p>
            <a:r>
              <a:rPr lang="en-US" altLang="en-US"/>
              <a:t>But this needs to be balanced against the absorption of a given wealth by an increasing number of projects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47A90BC-9922-43A2-B2F3-E1AEC752BAFE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 dirty="0"/>
              <a:t>n</a:t>
            </a:r>
            <a:r>
              <a:rPr lang="en-US" altLang="en-US" dirty="0"/>
              <a:t> projects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en-US" dirty="0"/>
              <a:t>Assume, therefore, </a:t>
            </a:r>
            <a:r>
              <a:rPr lang="en-US" altLang="en-US" dirty="0">
                <a:sym typeface="Wingdings" pitchFamily="2" charset="2"/>
              </a:rPr>
              <a:t>p</a:t>
            </a:r>
            <a:r>
              <a:rPr lang="en-US" altLang="en-US" baseline="-25000" dirty="0">
                <a:sym typeface="Wingdings" pitchFamily="2" charset="2"/>
              </a:rPr>
              <a:t>H</a:t>
            </a:r>
            <a:r>
              <a:rPr lang="en-US" altLang="en-US" dirty="0">
                <a:sym typeface="Wingdings" pitchFamily="2" charset="2"/>
              </a:rPr>
              <a:t> R – I &gt; B</a:t>
            </a:r>
            <a:r>
              <a:rPr lang="en-US" altLang="en-US" dirty="0"/>
              <a:t> </a:t>
            </a:r>
            <a:br>
              <a:rPr lang="en-US" altLang="en-US" dirty="0"/>
            </a:br>
            <a:r>
              <a:rPr lang="en-US" altLang="en-US" dirty="0"/>
              <a:t>(and that p</a:t>
            </a:r>
            <a:r>
              <a:rPr lang="en-US" altLang="en-US" baseline="-25000" dirty="0"/>
              <a:t>H</a:t>
            </a:r>
            <a:r>
              <a:rPr lang="en-US" altLang="en-US" dirty="0"/>
              <a:t> R &gt; I &gt; </a:t>
            </a:r>
            <a:r>
              <a:rPr lang="en-US" altLang="en-US" dirty="0" err="1"/>
              <a:t>p</a:t>
            </a:r>
            <a:r>
              <a:rPr lang="en-US" altLang="en-US" baseline="-25000" dirty="0" err="1"/>
              <a:t>L</a:t>
            </a:r>
            <a:r>
              <a:rPr lang="en-US" altLang="en-US" dirty="0"/>
              <a:t> R) and n </a:t>
            </a:r>
            <a:r>
              <a:rPr lang="en-US" altLang="en-US" dirty="0">
                <a:sym typeface="Wingdings" pitchFamily="2" charset="2"/>
              </a:rPr>
              <a:t> </a:t>
            </a:r>
            <a:r>
              <a:rPr lang="en-US" altLang="en-US" dirty="0"/>
              <a:t>∞ with a total mass of 1 and A = 0.</a:t>
            </a:r>
          </a:p>
          <a:p>
            <a:pPr lvl="1">
              <a:buFont typeface="Arial" charset="0"/>
              <a:buChar char="►"/>
              <a:defRPr/>
            </a:pPr>
            <a:r>
              <a:rPr lang="en-US" altLang="en-US" dirty="0"/>
              <a:t>Infinitely many + infinitely small projects</a:t>
            </a:r>
          </a:p>
          <a:p>
            <a:pPr lvl="1">
              <a:buFont typeface="Arial" charset="0"/>
              <a:buChar char="►"/>
              <a:defRPr/>
            </a:pPr>
            <a:r>
              <a:rPr lang="en-US" altLang="en-US" dirty="0"/>
              <a:t>k&lt;1 is the share of projects worked on</a:t>
            </a:r>
          </a:p>
          <a:p>
            <a:pPr>
              <a:defRPr/>
            </a:pPr>
            <a:r>
              <a:rPr lang="en-US" altLang="en-US" b="1" dirty="0"/>
              <a:t>Equilibrium</a:t>
            </a:r>
            <a:r>
              <a:rPr lang="en-US" altLang="en-US" dirty="0"/>
              <a:t>: The borrower signs a debt contract with D = I, she prefers to work on all projects and guarantees (because of the law of large numbers) a certain income of </a:t>
            </a:r>
            <a:r>
              <a:rPr lang="en-US" altLang="en-US" dirty="0" err="1"/>
              <a:t>p</a:t>
            </a:r>
            <a:r>
              <a:rPr lang="en-US" altLang="en-US" baseline="-25000" dirty="0" err="1"/>
              <a:t>H</a:t>
            </a:r>
            <a:r>
              <a:rPr lang="en-US" altLang="en-US" dirty="0" err="1"/>
              <a:t>R.</a:t>
            </a: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56D863-1146-4E27-9DDF-86C796DBAA86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Equilibrium with n </a:t>
            </a:r>
            <a:r>
              <a:rPr lang="en-US" altLang="en-US">
                <a:sym typeface="Wingdings" panose="05000000000000000000" pitchFamily="2" charset="2"/>
              </a:rPr>
              <a:t> </a:t>
            </a:r>
            <a:r>
              <a:rPr lang="en-US" altLang="en-US"/>
              <a:t>∞ 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Reasoning behind this claim: </a:t>
            </a:r>
          </a:p>
          <a:p>
            <a:r>
              <a:rPr lang="en-US" altLang="en-US"/>
              <a:t>The borrower never wants to shirk on a fraction of projects but either on all or none</a:t>
            </a:r>
          </a:p>
          <a:p>
            <a:r>
              <a:rPr lang="en-US" altLang="en-US"/>
              <a:t>By the law of large number, the outcome if she works (shirks) on all is p</a:t>
            </a:r>
            <a:r>
              <a:rPr lang="en-US" altLang="en-US" baseline="-25000"/>
              <a:t>H</a:t>
            </a:r>
            <a:r>
              <a:rPr lang="en-US" altLang="en-US"/>
              <a:t>R (p</a:t>
            </a:r>
            <a:r>
              <a:rPr lang="en-US" altLang="en-US" baseline="-25000"/>
              <a:t>L</a:t>
            </a:r>
            <a:r>
              <a:rPr lang="en-US" altLang="en-US"/>
              <a:t>R).</a:t>
            </a:r>
          </a:p>
          <a:p>
            <a:r>
              <a:rPr lang="en-US" altLang="en-US"/>
              <a:t>Because p</a:t>
            </a:r>
            <a:r>
              <a:rPr lang="en-US" altLang="en-US" baseline="-25000"/>
              <a:t>H</a:t>
            </a:r>
            <a:r>
              <a:rPr lang="en-US" altLang="en-US"/>
              <a:t> R &gt; B + I &gt; B + p</a:t>
            </a:r>
            <a:r>
              <a:rPr lang="en-US" altLang="en-US" baseline="-25000"/>
              <a:t>L</a:t>
            </a:r>
            <a:r>
              <a:rPr lang="en-US" altLang="en-US"/>
              <a:t> R, she prefers working on all to shirking on all. 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A81687B-C411-4DD1-8E49-44C0C21E75A5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Diversification in Finance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Diversification with independent projects: Don’t put all your eggs into one basket</a:t>
            </a:r>
          </a:p>
          <a:p>
            <a:r>
              <a:rPr lang="en-US" altLang="en-US" dirty="0"/>
              <a:t>Hedging: Combine projects whose pay-offs are negatively correlated</a:t>
            </a:r>
          </a:p>
          <a:p>
            <a:r>
              <a:rPr lang="en-US" altLang="en-US" dirty="0">
                <a:sym typeface="Wingdings" panose="05000000000000000000" pitchFamily="2" charset="2"/>
              </a:rPr>
              <a:t> Standard deviation of pay-off distribution is reduced </a:t>
            </a:r>
          </a:p>
          <a:p>
            <a:r>
              <a:rPr lang="en-US" altLang="en-US" dirty="0">
                <a:sym typeface="Wingdings" panose="05000000000000000000" pitchFamily="2" charset="2"/>
              </a:rPr>
              <a:t> Risk averse investors prefer: assume EU decision maker with U = </a:t>
            </a:r>
            <a:r>
              <a:rPr lang="en-US" altLang="en-US" dirty="0" err="1">
                <a:sym typeface="Wingdings" panose="05000000000000000000" pitchFamily="2" charset="2"/>
              </a:rPr>
              <a:t>sqrt</a:t>
            </a:r>
            <a:r>
              <a:rPr lang="en-US" altLang="en-US" dirty="0">
                <a:sym typeface="Wingdings" panose="05000000000000000000" pitchFamily="2" charset="2"/>
              </a:rPr>
              <a:t>(x)</a:t>
            </a:r>
            <a:endParaRPr lang="en-US" altLang="en-US" dirty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1AC91D-6ECE-4759-9487-F7950A9177B1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62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Equilibrium with n </a:t>
            </a:r>
            <a:r>
              <a:rPr lang="en-US" altLang="en-US">
                <a:sym typeface="Wingdings" panose="05000000000000000000" pitchFamily="2" charset="2"/>
              </a:rPr>
              <a:t> </a:t>
            </a:r>
            <a:r>
              <a:rPr lang="en-US" altLang="en-US"/>
              <a:t>∞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/>
              <a:t>With the debt contract, the borrower receives the incremental value! (not R</a:t>
            </a:r>
            <a:r>
              <a:rPr lang="en-US" baseline="-25000" dirty="0"/>
              <a:t>∞</a:t>
            </a:r>
            <a:r>
              <a:rPr lang="en-US" dirty="0"/>
              <a:t> &gt;0,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baseline="-25000" dirty="0"/>
              <a:t>&lt;∞</a:t>
            </a:r>
            <a:r>
              <a:rPr lang="en-US" dirty="0"/>
              <a:t>=0)</a:t>
            </a:r>
          </a:p>
          <a:p>
            <a:pPr>
              <a:defRPr/>
            </a:pPr>
            <a:r>
              <a:rPr lang="en-US" dirty="0"/>
              <a:t>If she prefers to default on some projects, she prefers defaulting on all projects:</a:t>
            </a:r>
          </a:p>
          <a:p>
            <a:pPr>
              <a:defRPr/>
            </a:pPr>
            <a:r>
              <a:rPr lang="en-US" dirty="0"/>
              <a:t>Suppose the borrower works on k projects</a:t>
            </a:r>
          </a:p>
          <a:p>
            <a:pPr lvl="1">
              <a:buFont typeface="Arial" charset="0"/>
              <a:buChar char="►"/>
              <a:defRPr/>
            </a:pPr>
            <a:r>
              <a:rPr lang="en-US" dirty="0"/>
              <a:t>Case k p</a:t>
            </a:r>
            <a:r>
              <a:rPr lang="en-US" baseline="30000" dirty="0"/>
              <a:t>H</a:t>
            </a:r>
            <a:r>
              <a:rPr lang="en-US" dirty="0"/>
              <a:t> R + (1 – k) </a:t>
            </a:r>
            <a:r>
              <a:rPr lang="en-US" dirty="0" err="1"/>
              <a:t>p</a:t>
            </a:r>
            <a:r>
              <a:rPr lang="en-US" baseline="-25000" dirty="0" err="1"/>
              <a:t>L</a:t>
            </a:r>
            <a:r>
              <a:rPr lang="en-US" dirty="0"/>
              <a:t> R &lt; I</a:t>
            </a:r>
          </a:p>
          <a:p>
            <a:pPr lvl="2">
              <a:defRPr/>
            </a:pPr>
            <a:r>
              <a:rPr lang="en-US" dirty="0"/>
              <a:t>There is default, and the borrower gets nothing, so she would be better off not working </a:t>
            </a:r>
          </a:p>
          <a:p>
            <a:pPr lvl="1">
              <a:buFont typeface="Arial" charset="0"/>
              <a:buChar char="►"/>
              <a:defRPr/>
            </a:pPr>
            <a:r>
              <a:rPr lang="en-US" dirty="0"/>
              <a:t>Case k p</a:t>
            </a:r>
            <a:r>
              <a:rPr lang="en-US" baseline="30000" dirty="0"/>
              <a:t>H</a:t>
            </a:r>
            <a:r>
              <a:rPr lang="en-US" dirty="0"/>
              <a:t> R + (1 – k) </a:t>
            </a:r>
            <a:r>
              <a:rPr lang="en-US" dirty="0" err="1"/>
              <a:t>p</a:t>
            </a:r>
            <a:r>
              <a:rPr lang="en-US" baseline="-25000" dirty="0" err="1"/>
              <a:t>L</a:t>
            </a:r>
            <a:r>
              <a:rPr lang="en-US" dirty="0"/>
              <a:t> R &gt; I</a:t>
            </a:r>
          </a:p>
          <a:p>
            <a:pPr lvl="2">
              <a:defRPr/>
            </a:pPr>
            <a:r>
              <a:rPr lang="en-US" dirty="0"/>
              <a:t>As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she is better off increasing k.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BBE91AA-E50A-4032-A896-997D65FF89AE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195513" y="5084763"/>
          <a:ext cx="5303837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3048000" imgH="393700" progId="Equation.DSMT4">
                  <p:embed/>
                </p:oleObj>
              </mc:Choice>
              <mc:Fallback>
                <p:oleObj name="Equation" r:id="rId3" imgW="3048000" imgH="393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5084763"/>
                        <a:ext cx="5303837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Correlation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Borrower can pledge income from the second project as collateral in case the first project fails.</a:t>
            </a:r>
          </a:p>
          <a:p>
            <a:r>
              <a:rPr lang="en-US" altLang="en-US"/>
              <a:t>Negative correlation between projects’ success reinforces, positive correlation weakens this benefit.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E4FA33-1F1B-406A-9EE9-80DCB21BE85D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Group Lending and Microfinance</a:t>
            </a:r>
          </a:p>
        </p:txBody>
      </p:sp>
      <p:sp>
        <p:nvSpPr>
          <p:cNvPr id="30723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2DF8EA8-BC49-4054-8F89-224CF86DC5B9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Some Questions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Does cross-pledging in groups increase borrowing capacity?</a:t>
            </a:r>
          </a:p>
          <a:p>
            <a:r>
              <a:rPr lang="en-US" altLang="en-US"/>
              <a:t>A related question: Does a sublease system have advantages over a system of privatized farms in Kazakhstani agriculture? 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759C685-A633-403B-9D9F-0AD2804D0077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Benchmarking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/>
              <a:t>Investor may be interested in relative performance of farmers because it reveals whether another farmer was lazy or diligent</a:t>
            </a:r>
          </a:p>
          <a:p>
            <a:pPr>
              <a:defRPr/>
            </a:pPr>
            <a:r>
              <a:rPr lang="en-US" dirty="0"/>
              <a:t>It would be desirable to make the reward contingent on this information.</a:t>
            </a:r>
          </a:p>
          <a:p>
            <a:pPr>
              <a:defRPr/>
            </a:pPr>
            <a:r>
              <a:rPr lang="en-US" dirty="0" err="1"/>
              <a:t>Tirole</a:t>
            </a:r>
            <a:r>
              <a:rPr lang="en-US" dirty="0"/>
              <a:t> 3.2.6 reinterpretation of the model where effort only matters in an “intermediate” range</a:t>
            </a:r>
          </a:p>
          <a:p>
            <a:pPr lvl="1">
              <a:defRPr/>
            </a:pPr>
            <a:r>
              <a:rPr lang="en-US" dirty="0"/>
              <a:t>Optimal to punish a firm if the benchmark firm succeeds but the firm itself fails</a:t>
            </a:r>
          </a:p>
          <a:p>
            <a:pPr lvl="1">
              <a:defRPr/>
            </a:pPr>
            <a:r>
              <a:rPr lang="en-US" dirty="0"/>
              <a:t>But if a firm fails, it already receives zero income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ACEDEE0-A604-4BAF-BCD4-033FCF52237C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Group lending versus benchmarking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/>
              <a:t>What is potentially good about benchmarking is information revelation and meting out punishment contingent on this information</a:t>
            </a:r>
          </a:p>
          <a:p>
            <a:pPr lvl="1">
              <a:buFont typeface="Arial" charset="0"/>
              <a:buChar char="►"/>
              <a:defRPr/>
            </a:pPr>
            <a:r>
              <a:rPr lang="en-US" dirty="0"/>
              <a:t>However: Punishment is constrained</a:t>
            </a:r>
          </a:p>
          <a:p>
            <a:pPr>
              <a:defRPr/>
            </a:pPr>
            <a:r>
              <a:rPr lang="en-US" dirty="0"/>
              <a:t>What is good about group lending is that neighbors can monitor (and get that information) and impose non-financial punishment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25D7E60-7D5C-4B38-916C-F4389569228E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Cross-pledging in groups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/>
              <a:t>Benchmarking alone does not increase </a:t>
            </a:r>
            <a:r>
              <a:rPr lang="en-US" dirty="0" err="1"/>
              <a:t>pledgeable</a:t>
            </a:r>
            <a:r>
              <a:rPr lang="en-US" dirty="0"/>
              <a:t> income and, generally, taking joint responsibility reduces incentives.</a:t>
            </a:r>
          </a:p>
          <a:p>
            <a:pPr>
              <a:defRPr/>
            </a:pPr>
            <a:r>
              <a:rPr lang="en-US" dirty="0"/>
              <a:t>But: advantages of group lending</a:t>
            </a:r>
          </a:p>
          <a:p>
            <a:pPr lvl="1">
              <a:buFont typeface="Arial" charset="0"/>
              <a:buChar char="►"/>
              <a:defRPr/>
            </a:pPr>
            <a:r>
              <a:rPr lang="en-US" dirty="0"/>
              <a:t>Safe borrowers are more likely to team up with other safe borrowers</a:t>
            </a:r>
          </a:p>
          <a:p>
            <a:pPr lvl="1">
              <a:buFont typeface="Arial" charset="0"/>
              <a:buChar char="►"/>
              <a:defRPr/>
            </a:pPr>
            <a:r>
              <a:rPr lang="en-US" dirty="0"/>
              <a:t>Social capital within the group can help increase </a:t>
            </a:r>
            <a:r>
              <a:rPr lang="en-US" dirty="0" err="1"/>
              <a:t>pledgeable</a:t>
            </a:r>
            <a:r>
              <a:rPr lang="en-US" dirty="0"/>
              <a:t> income</a:t>
            </a:r>
          </a:p>
          <a:p>
            <a:pPr lvl="1">
              <a:buFont typeface="Arial" charset="0"/>
              <a:buChar char="►"/>
              <a:defRPr/>
            </a:pPr>
            <a:r>
              <a:rPr lang="en-US" dirty="0"/>
              <a:t>Peer monitoring can reduce private benefit.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03F5706-84DB-4257-AA04-9D0EA60A5F10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Financing two independent projects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Two independent projects which cannot be financed on stand-alone basis</a:t>
            </a:r>
            <a:br>
              <a:rPr lang="en-US" altLang="en-US"/>
            </a:br>
            <a:r>
              <a:rPr lang="en-US" altLang="en-US"/>
              <a:t/>
            </a:r>
            <a:br>
              <a:rPr lang="en-US" altLang="en-US"/>
            </a:br>
            <a:r>
              <a:rPr lang="en-US" altLang="en-US"/>
              <a:t>p</a:t>
            </a:r>
            <a:r>
              <a:rPr lang="en-US" altLang="en-US" baseline="-25000"/>
              <a:t>H</a:t>
            </a:r>
            <a:r>
              <a:rPr lang="en-US" altLang="en-US"/>
              <a:t>(R – B/</a:t>
            </a:r>
            <a:r>
              <a:rPr lang="en-US" altLang="en-US">
                <a:latin typeface="Symbol" panose="05050102010706020507" pitchFamily="18" charset="2"/>
              </a:rPr>
              <a:t>D</a:t>
            </a:r>
            <a:r>
              <a:rPr lang="en-US" altLang="en-US"/>
              <a:t>p) &lt; I – A</a:t>
            </a:r>
            <a:br>
              <a:rPr lang="en-US" altLang="en-US"/>
            </a:br>
            <a:endParaRPr lang="en-US" altLang="en-US"/>
          </a:p>
          <a:p>
            <a:r>
              <a:rPr lang="en-US" altLang="en-US"/>
              <a:t>Can group lending help?</a:t>
            </a:r>
          </a:p>
          <a:p>
            <a:pPr>
              <a:buFont typeface="Tahoma" panose="020B0604030504040204" pitchFamily="34" charset="0"/>
              <a:buNone/>
            </a:pPr>
            <a:endParaRPr lang="en-US" alt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AA2C19-E166-4DCB-8886-8CB647B60DD7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Social Capital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dirty="0"/>
              <a:t>Interpretation 1: group members trust each other and can jointly achieve better outcomes</a:t>
            </a:r>
          </a:p>
          <a:p>
            <a:pPr lvl="1"/>
            <a:r>
              <a:rPr lang="en-US" altLang="en-US" dirty="0"/>
              <a:t>Misbehavior means a person is non-trustworthy and there is no future cooperation</a:t>
            </a:r>
          </a:p>
          <a:p>
            <a:r>
              <a:rPr lang="en-US" altLang="en-US" dirty="0"/>
              <a:t>Our (alternative) interpretation 2: People care about outcomes for the community even if they only partially share it</a:t>
            </a:r>
          </a:p>
          <a:p>
            <a:pPr lvl="1"/>
            <a:r>
              <a:rPr lang="en-US" altLang="en-US" dirty="0"/>
              <a:t>Captured by the altruism parameter </a:t>
            </a:r>
            <a:r>
              <a:rPr lang="en-US" altLang="en-US" i="1" dirty="0"/>
              <a:t>a</a:t>
            </a:r>
            <a:r>
              <a:rPr lang="en-US" altLang="en-US" dirty="0"/>
              <a:t>: evaluation of the income of others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DE228D-44F7-4101-9302-CB8D6C6EFC8B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Social Capital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dirty="0"/>
              <a:t>Here is the work-on-your-project-rather-than-not condition assuming that the other group member behaves: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Or                          so critical expected </a:t>
            </a:r>
            <a:r>
              <a:rPr lang="en-US" dirty="0" err="1"/>
              <a:t>R</a:t>
            </a:r>
            <a:r>
              <a:rPr lang="en-US" baseline="-25000" dirty="0" err="1"/>
              <a:t>b</a:t>
            </a:r>
            <a:r>
              <a:rPr lang="en-US" dirty="0"/>
              <a:t> is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                        .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EC4E1C-8BCA-4EDA-96FA-162F8CAA01DC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116013" y="3284538"/>
          <a:ext cx="6376987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" imgW="2260600" imgH="241300" progId="Equation.DSMT4">
                  <p:embed/>
                </p:oleObj>
              </mc:Choice>
              <mc:Fallback>
                <p:oleObj name="Equation" r:id="rId3" imgW="2260600" imgH="2413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3284538"/>
                        <a:ext cx="6376987" cy="68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1403350" y="4005263"/>
          <a:ext cx="295275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5" imgW="1206500" imgH="419100" progId="Equation.DSMT4">
                  <p:embed/>
                </p:oleObj>
              </mc:Choice>
              <mc:Fallback>
                <p:oleObj name="Equation" r:id="rId5" imgW="12065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005263"/>
                        <a:ext cx="2952750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0" name="Object 4"/>
          <p:cNvGraphicFramePr>
            <a:graphicFrameLocks noChangeAspect="1"/>
          </p:cNvGraphicFramePr>
          <p:nvPr/>
        </p:nvGraphicFramePr>
        <p:xfrm>
          <a:off x="900113" y="5157788"/>
          <a:ext cx="2703512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7" imgW="1104900" imgH="419100" progId="Equation.DSMT4">
                  <p:embed/>
                </p:oleObj>
              </mc:Choice>
              <mc:Fallback>
                <p:oleObj name="Equation" r:id="rId7" imgW="1104900" imgH="419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157788"/>
                        <a:ext cx="2703512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Don’t put all your eggs in one basket</a:t>
            </a:r>
          </a:p>
        </p:txBody>
      </p:sp>
      <p:sp>
        <p:nvSpPr>
          <p:cNvPr id="49155" name="Текстово поле 4"/>
          <p:cNvSpPr txBox="1">
            <a:spLocks noChangeArrowheads="1"/>
          </p:cNvSpPr>
          <p:nvPr/>
        </p:nvSpPr>
        <p:spPr bwMode="auto">
          <a:xfrm>
            <a:off x="684213" y="1700213"/>
            <a:ext cx="7359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chemeClr val="tx1"/>
                </a:solidFill>
                <a:latin typeface="Arial" panose="020B0604020202020204" pitchFamily="34" charset="0"/>
              </a:rPr>
              <a:t>How to take 400 eggs to the market (each selling for 1 $), U = sqrt (W)</a:t>
            </a:r>
          </a:p>
        </p:txBody>
      </p:sp>
      <p:graphicFrame>
        <p:nvGraphicFramePr>
          <p:cNvPr id="6" name="Контейнер за съдържание 3"/>
          <p:cNvGraphicFramePr>
            <a:graphicFrameLocks/>
          </p:cNvGraphicFramePr>
          <p:nvPr/>
        </p:nvGraphicFramePr>
        <p:xfrm>
          <a:off x="323850" y="2398713"/>
          <a:ext cx="8221662" cy="741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 q = 0.5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trips not,  (1-q)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=0.5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91426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Social Capital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Expected pledgeable income (per project!) now is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And the condition</a:t>
            </a:r>
            <a:br>
              <a:rPr lang="en-US" altLang="en-US"/>
            </a:br>
            <a:r>
              <a:rPr lang="en-US" altLang="en-US"/>
              <a:t/>
            </a:r>
            <a:br>
              <a:rPr lang="en-US" altLang="en-US"/>
            </a:br>
            <a:r>
              <a:rPr lang="en-US" altLang="en-US"/>
              <a:t>is more easily fulfilled than with individual projects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63F5B9-1C81-44C9-BEFC-494BAD11E372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2700338" y="2349500"/>
          <a:ext cx="3449637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3" imgW="1409700" imgH="419100" progId="Equation.DSMT4">
                  <p:embed/>
                </p:oleObj>
              </mc:Choice>
              <mc:Fallback>
                <p:oleObj name="Equation" r:id="rId3" imgW="1409700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349500"/>
                        <a:ext cx="3449637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3" name="Object 3"/>
          <p:cNvGraphicFramePr>
            <a:graphicFrameLocks noChangeAspect="1"/>
          </p:cNvGraphicFramePr>
          <p:nvPr/>
        </p:nvGraphicFramePr>
        <p:xfrm>
          <a:off x="4284663" y="3573463"/>
          <a:ext cx="39465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5" imgW="1612900" imgH="419100" progId="Equation.DSMT4">
                  <p:embed/>
                </p:oleObj>
              </mc:Choice>
              <mc:Fallback>
                <p:oleObj name="Equation" r:id="rId5" imgW="16129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3573463"/>
                        <a:ext cx="3946525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Peer monitoring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Ex ante: Ability to find partners is information revealing</a:t>
            </a:r>
          </a:p>
          <a:p>
            <a:r>
              <a:rPr lang="en-US" altLang="en-US"/>
              <a:t>Ex post: Monitoring so as to reduce the other party’s private benefit</a:t>
            </a:r>
          </a:p>
          <a:p>
            <a:endParaRPr lang="en-US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0765C19-0B5F-4E51-A313-0AB07EC7BA1E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Peer monitoring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1663" cy="2620963"/>
          </a:xfrm>
        </p:spPr>
        <p:txBody>
          <a:bodyPr/>
          <a:lstStyle/>
          <a:p>
            <a:r>
              <a:rPr lang="en-US" altLang="en-US"/>
              <a:t>Borrower can choose from a range of projects </a:t>
            </a:r>
          </a:p>
          <a:p>
            <a:pPr lvl="1"/>
            <a:r>
              <a:rPr lang="en-US" altLang="en-US"/>
              <a:t>Private information for each borrower but the other borrower can observe if willing to incur some publicly visible monitoring cost </a:t>
            </a:r>
            <a:r>
              <a:rPr lang="en-US" altLang="en-US" i="1"/>
              <a:t>c</a:t>
            </a:r>
            <a:r>
              <a:rPr lang="en-US" altLang="en-US"/>
              <a:t>.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CBE041-5505-46E9-9C29-2F1A63CC6821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4213" y="4437063"/>
          <a:ext cx="8064500" cy="165576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16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4500"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6" marR="91436" marT="45695" marB="45695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Work at project</a:t>
                      </a:r>
                    </a:p>
                  </a:txBody>
                  <a:tcPr marL="91436" marR="91436" marT="45695" marB="45695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not work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at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project</a:t>
                      </a:r>
                    </a:p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with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small b</a:t>
                      </a:r>
                    </a:p>
                  </a:txBody>
                  <a:tcPr marL="91436" marR="91436" marT="45695" marB="45695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not work at project with big B</a:t>
                      </a:r>
                    </a:p>
                  </a:txBody>
                  <a:tcPr marL="91436" marR="91436" marT="45695" marB="4569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631">
                <a:tc>
                  <a:txBody>
                    <a:bodyPr/>
                    <a:lstStyle/>
                    <a:p>
                      <a:r>
                        <a:rPr lang="en-US" sz="1800" dirty="0"/>
                        <a:t>Pr</a:t>
                      </a:r>
                      <a:r>
                        <a:rPr lang="en-US" sz="1800" baseline="0" dirty="0"/>
                        <a:t>(success)</a:t>
                      </a:r>
                      <a:endParaRPr lang="en-US" sz="1800" dirty="0"/>
                    </a:p>
                  </a:txBody>
                  <a:tcPr marL="91436" marR="91436" marT="45695" marB="4569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</a:t>
                      </a:r>
                      <a:r>
                        <a:rPr lang="en-US" sz="1800" baseline="-25000" dirty="0"/>
                        <a:t>H</a:t>
                      </a:r>
                    </a:p>
                  </a:txBody>
                  <a:tcPr marL="91436" marR="91436" marT="45695" marB="45695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</a:t>
                      </a:r>
                      <a:r>
                        <a:rPr lang="en-US" sz="1800" baseline="-25000" dirty="0" err="1"/>
                        <a:t>L</a:t>
                      </a:r>
                      <a:endParaRPr lang="en-US" sz="1800" baseline="-25000" dirty="0"/>
                    </a:p>
                  </a:txBody>
                  <a:tcPr marL="91436" marR="91436" marT="45695" marB="45695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</a:t>
                      </a:r>
                      <a:r>
                        <a:rPr lang="en-US" sz="1800" baseline="-25000" dirty="0" err="1"/>
                        <a:t>L</a:t>
                      </a:r>
                      <a:endParaRPr lang="en-US" sz="1800" baseline="-25000" dirty="0"/>
                    </a:p>
                  </a:txBody>
                  <a:tcPr marL="91436" marR="91436" marT="45695" marB="4569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631">
                <a:tc>
                  <a:txBody>
                    <a:bodyPr/>
                    <a:lstStyle/>
                    <a:p>
                      <a:r>
                        <a:rPr lang="en-US" sz="1800" dirty="0"/>
                        <a:t>Private</a:t>
                      </a:r>
                      <a:r>
                        <a:rPr lang="en-US" sz="1800" baseline="0" dirty="0"/>
                        <a:t> benefit</a:t>
                      </a:r>
                      <a:endParaRPr lang="en-US" sz="1800" dirty="0"/>
                    </a:p>
                  </a:txBody>
                  <a:tcPr marL="91436" marR="91436" marT="45695" marB="4569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36" marR="91436" marT="45695" marB="4569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</a:p>
                  </a:txBody>
                  <a:tcPr marL="91436" marR="91436" marT="45695" marB="4569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</a:p>
                  </a:txBody>
                  <a:tcPr marL="91436" marR="91436" marT="45695" marB="4569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41987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51175" y="1663700"/>
            <a:ext cx="2881313" cy="2171700"/>
          </a:xfrm>
        </p:spPr>
      </p:pic>
      <p:sp>
        <p:nvSpPr>
          <p:cNvPr id="419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5AE7AB-F648-43F4-A311-6458A3DA6F76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1989" name="TextBox 6"/>
          <p:cNvSpPr txBox="1">
            <a:spLocks noChangeArrowheads="1"/>
          </p:cNvSpPr>
          <p:nvPr/>
        </p:nvSpPr>
        <p:spPr bwMode="auto">
          <a:xfrm>
            <a:off x="611188" y="2565400"/>
            <a:ext cx="16208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Market stall: b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39750" y="4206875"/>
            <a:ext cx="5616575" cy="1743075"/>
            <a:chOff x="539552" y="4206995"/>
            <a:chExt cx="5616624" cy="1742285"/>
          </a:xfrm>
        </p:grpSpPr>
        <p:pic>
          <p:nvPicPr>
            <p:cNvPr id="41991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9832" y="4206995"/>
              <a:ext cx="3096344" cy="1742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992" name="TextBox 7"/>
            <p:cNvSpPr txBox="1">
              <a:spLocks noChangeArrowheads="1"/>
            </p:cNvSpPr>
            <p:nvPr/>
          </p:nvSpPr>
          <p:spPr bwMode="auto">
            <a:xfrm>
              <a:off x="539552" y="4499828"/>
              <a:ext cx="164660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Clr>
                  <a:srgbClr val="333399"/>
                </a:buClr>
                <a:buSzPct val="100000"/>
                <a:buFont typeface="Tahoma" panose="020B0604030504040204" pitchFamily="34" charset="0"/>
                <a:buChar char="•"/>
                <a:defRPr sz="3200">
                  <a:solidFill>
                    <a:srgbClr val="333399"/>
                  </a:solidFill>
                  <a:latin typeface="Tahoma" panose="020B0604030504040204" pitchFamily="34" charset="0"/>
                  <a:ea typeface="MS Gothic" panose="020B0609070205080204" pitchFamily="49" charset="-128"/>
                </a:defRPr>
              </a:lvl1pPr>
              <a:lvl2pPr marL="742950" indent="-285750">
                <a:spcBef>
                  <a:spcPts val="700"/>
                </a:spcBef>
                <a:buClr>
                  <a:srgbClr val="333399"/>
                </a:buClr>
                <a:buSzPct val="100000"/>
                <a:buFont typeface="Arial" panose="020B0604020202020204" pitchFamily="34" charset="0"/>
                <a:buChar char="►"/>
                <a:defRPr sz="2800">
                  <a:solidFill>
                    <a:srgbClr val="333399"/>
                  </a:solidFill>
                  <a:latin typeface="Tahoma" panose="020B0604030504040204" pitchFamily="34" charset="0"/>
                  <a:ea typeface="MS Gothic" panose="020B0609070205080204" pitchFamily="49" charset="-128"/>
                </a:defRPr>
              </a:lvl2pPr>
              <a:lvl3pPr marL="1143000" indent="-228600">
                <a:spcBef>
                  <a:spcPts val="600"/>
                </a:spcBef>
                <a:buClr>
                  <a:srgbClr val="333399"/>
                </a:buClr>
                <a:buSzPct val="100000"/>
                <a:buFont typeface="Tahoma" panose="020B0604030504040204" pitchFamily="34" charset="0"/>
                <a:buChar char="•"/>
                <a:defRPr sz="2400">
                  <a:solidFill>
                    <a:srgbClr val="333399"/>
                  </a:solidFill>
                  <a:latin typeface="Tahoma" panose="020B0604030504040204" pitchFamily="34" charset="0"/>
                  <a:ea typeface="MS Gothic" panose="020B0609070205080204" pitchFamily="49" charset="-128"/>
                </a:defRPr>
              </a:lvl3pPr>
              <a:lvl4pPr marL="1600200" indent="-228600">
                <a:spcBef>
                  <a:spcPts val="500"/>
                </a:spcBef>
                <a:buClr>
                  <a:srgbClr val="333399"/>
                </a:buClr>
                <a:buSzPct val="100000"/>
                <a:buFont typeface="Tahoma" panose="020B0604030504040204" pitchFamily="34" charset="0"/>
                <a:buChar char="–"/>
                <a:defRPr sz="2000">
                  <a:solidFill>
                    <a:srgbClr val="333399"/>
                  </a:solidFill>
                  <a:latin typeface="Tahoma" panose="020B0604030504040204" pitchFamily="34" charset="0"/>
                  <a:ea typeface="MS Gothic" panose="020B0609070205080204" pitchFamily="49" charset="-128"/>
                </a:defRPr>
              </a:lvl4pPr>
              <a:lvl5pPr marL="2057400" indent="-228600">
                <a:spcBef>
                  <a:spcPts val="500"/>
                </a:spcBef>
                <a:buClr>
                  <a:srgbClr val="333399"/>
                </a:buClr>
                <a:buSzPct val="100000"/>
                <a:buFont typeface="Tahoma" panose="020B0604030504040204" pitchFamily="34" charset="0"/>
                <a:buChar char="»"/>
                <a:defRPr sz="2000">
                  <a:solidFill>
                    <a:srgbClr val="333399"/>
                  </a:solidFill>
                  <a:latin typeface="Tahoma" panose="020B0604030504040204" pitchFamily="34" charset="0"/>
                  <a:ea typeface="MS Gothic" panose="020B0609070205080204" pitchFamily="49" charset="-128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333399"/>
                </a:buClr>
                <a:buSzPct val="100000"/>
                <a:buFont typeface="Tahoma" panose="020B0604030504040204" pitchFamily="34" charset="0"/>
                <a:buChar char="»"/>
                <a:defRPr sz="2000">
                  <a:solidFill>
                    <a:srgbClr val="333399"/>
                  </a:solidFill>
                  <a:latin typeface="Tahoma" panose="020B0604030504040204" pitchFamily="34" charset="0"/>
                  <a:ea typeface="MS Gothic" panose="020B0609070205080204" pitchFamily="49" charset="-128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333399"/>
                </a:buClr>
                <a:buSzPct val="100000"/>
                <a:buFont typeface="Tahoma" panose="020B0604030504040204" pitchFamily="34" charset="0"/>
                <a:buChar char="»"/>
                <a:defRPr sz="2000">
                  <a:solidFill>
                    <a:srgbClr val="333399"/>
                  </a:solidFill>
                  <a:latin typeface="Tahoma" panose="020B0604030504040204" pitchFamily="34" charset="0"/>
                  <a:ea typeface="MS Gothic" panose="020B0609070205080204" pitchFamily="49" charset="-128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333399"/>
                </a:buClr>
                <a:buSzPct val="100000"/>
                <a:buFont typeface="Tahoma" panose="020B0604030504040204" pitchFamily="34" charset="0"/>
                <a:buChar char="»"/>
                <a:defRPr sz="2000">
                  <a:solidFill>
                    <a:srgbClr val="333399"/>
                  </a:solidFill>
                  <a:latin typeface="Tahoma" panose="020B0604030504040204" pitchFamily="34" charset="0"/>
                  <a:ea typeface="MS Gothic" panose="020B0609070205080204" pitchFamily="49" charset="-128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333399"/>
                </a:buClr>
                <a:buSzPct val="100000"/>
                <a:buFont typeface="Tahoma" panose="020B0604030504040204" pitchFamily="34" charset="0"/>
                <a:buChar char="»"/>
                <a:defRPr sz="2000">
                  <a:solidFill>
                    <a:srgbClr val="333399"/>
                  </a:solidFill>
                  <a:latin typeface="Tahoma" panose="020B0604030504040204" pitchFamily="34" charset="0"/>
                  <a:ea typeface="MS Gothic" panose="020B0609070205080204" pitchFamily="49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800">
                  <a:solidFill>
                    <a:schemeClr val="tx1"/>
                  </a:solidFill>
                  <a:latin typeface="Arial" panose="020B0604020202020204" pitchFamily="34" charset="0"/>
                </a:rPr>
                <a:t>Market stall: B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Peer monitoring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More income can be pledged if borrower chooses project with small </a:t>
            </a:r>
            <a:r>
              <a:rPr lang="en-US" altLang="en-US" i="1" dirty="0"/>
              <a:t>b</a:t>
            </a:r>
          </a:p>
          <a:p>
            <a:r>
              <a:rPr lang="en-US" altLang="en-US" dirty="0"/>
              <a:t>We assume that monitoring cost </a:t>
            </a:r>
            <a:r>
              <a:rPr lang="en-US" altLang="en-US" i="1" dirty="0"/>
              <a:t>c = b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Community runs two projects, only if both are successful, they are rewarded.</a:t>
            </a:r>
          </a:p>
          <a:p>
            <a:r>
              <a:rPr lang="en-US" altLang="en-US" dirty="0"/>
              <a:t>First possibility: borrowers monitor each other and behave. Each one gets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5C5F44D-A6E5-4738-84F0-82DB0B044B2C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608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900771"/>
              </p:ext>
            </p:extLst>
          </p:nvPr>
        </p:nvGraphicFramePr>
        <p:xfrm>
          <a:off x="3491880" y="5301208"/>
          <a:ext cx="1792288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3" imgW="634725" imgH="241195" progId="Equation.DSMT4">
                  <p:embed/>
                </p:oleObj>
              </mc:Choice>
              <mc:Fallback>
                <p:oleObj name="Equation" r:id="rId3" imgW="634725" imgH="241195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5301208"/>
                        <a:ext cx="1792288" cy="68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Peer monitoring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2</a:t>
            </a:r>
            <a:r>
              <a:rPr lang="en-US" altLang="en-US" baseline="30000" dirty="0"/>
              <a:t>nd</a:t>
            </a:r>
            <a:r>
              <a:rPr lang="en-US" altLang="en-US" dirty="0"/>
              <a:t>: If a borrower misbehaves and monitors (and the other behaves) she gets</a:t>
            </a:r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3</a:t>
            </a:r>
            <a:r>
              <a:rPr lang="en-US" altLang="en-US" baseline="30000" dirty="0"/>
              <a:t>rd</a:t>
            </a:r>
            <a:r>
              <a:rPr lang="en-US" altLang="en-US" dirty="0"/>
              <a:t>: If a borrower behaves but fails to monitor (upon which other agent shirks</a:t>
            </a:r>
            <a:r>
              <a:rPr lang="en-US" altLang="en-US" baseline="30000" dirty="0"/>
              <a:t>*</a:t>
            </a:r>
            <a:r>
              <a:rPr lang="en-US" altLang="en-US" dirty="0"/>
              <a:t>) she gets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55821A4-47D2-460B-9679-646657CBC0C6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7109" name="Object 2"/>
          <p:cNvGraphicFramePr>
            <a:graphicFrameLocks noChangeAspect="1"/>
          </p:cNvGraphicFramePr>
          <p:nvPr/>
        </p:nvGraphicFramePr>
        <p:xfrm>
          <a:off x="2397125" y="2836863"/>
          <a:ext cx="26860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3" imgW="952087" imgH="228501" progId="Equation.DSMT4">
                  <p:embed/>
                </p:oleObj>
              </mc:Choice>
              <mc:Fallback>
                <p:oleObj name="Equation" r:id="rId3" imgW="952087" imgH="228501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25" y="2836863"/>
                        <a:ext cx="2686050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3"/>
          <p:cNvGraphicFramePr>
            <a:graphicFrameLocks noChangeAspect="1"/>
          </p:cNvGraphicFramePr>
          <p:nvPr/>
        </p:nvGraphicFramePr>
        <p:xfrm>
          <a:off x="3148013" y="4945063"/>
          <a:ext cx="14684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5" imgW="520700" imgH="228600" progId="Equation.DSMT4">
                  <p:embed/>
                </p:oleObj>
              </mc:Choice>
              <mc:Fallback>
                <p:oleObj name="Equation" r:id="rId5" imgW="5207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8013" y="4945063"/>
                        <a:ext cx="1468437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1" name="TextBox 6"/>
          <p:cNvSpPr txBox="1">
            <a:spLocks noChangeArrowheads="1"/>
          </p:cNvSpPr>
          <p:nvPr/>
        </p:nvSpPr>
        <p:spPr bwMode="auto">
          <a:xfrm>
            <a:off x="395288" y="5589588"/>
            <a:ext cx="84248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* If it is better for one borrower not to monitor it is also better for the other to shirk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  <p:bldP spid="47111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Peer 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4</a:t>
            </a:r>
            <a:r>
              <a:rPr lang="en-GB" baseline="30000" dirty="0"/>
              <a:t>th</a:t>
            </a:r>
            <a:r>
              <a:rPr lang="en-GB" dirty="0"/>
              <a:t>: if a borrower neither works nor monitors (so the other agents does not work either although she might monitor!)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864C31-1B78-4724-8A14-0E564ACF0EA5}" type="slidenum">
              <a:rPr lang="ru-RU" altLang="en-US" smtClean="0"/>
              <a:pPr>
                <a:defRPr/>
              </a:pPr>
              <a:t>46</a:t>
            </a:fld>
            <a:endParaRPr lang="ru-RU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DD3A9DEC-4FE3-A3E1-3794-7241AA6E4F18}"/>
                  </a:ext>
                </a:extLst>
              </p:cNvPr>
              <p:cNvSpPr txBox="1"/>
              <p:nvPr/>
            </p:nvSpPr>
            <p:spPr>
              <a:xfrm>
                <a:off x="3657700" y="3645024"/>
                <a:ext cx="1490364" cy="71391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  <m:sup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b>
                        <m:sSub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800" b="0" dirty="0">
                  <a:solidFill>
                    <a:schemeClr val="tx1"/>
                  </a:solidFill>
                </a:endParaRPr>
              </a:p>
              <a:p>
                <a:endParaRPr lang="en-GB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D3A9DEC-4FE3-A3E1-3794-7241AA6E4F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700" y="3645024"/>
                <a:ext cx="1490364" cy="71391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37471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Peer monitoring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Support a (Nash) equilibrium: no single-handed deviation</a:t>
            </a:r>
          </a:p>
          <a:p>
            <a:r>
              <a:rPr lang="en-US" altLang="en-US" b="1" dirty="0"/>
              <a:t>Incentive compatibility condition</a:t>
            </a:r>
          </a:p>
          <a:p>
            <a:pPr lvl="1"/>
            <a:r>
              <a:rPr lang="en-US" altLang="en-US" dirty="0"/>
              <a:t>ensures that each agent would rather work and monitor than failing at one of those tasks:</a:t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                                           .</a:t>
            </a:r>
          </a:p>
          <a:p>
            <a:r>
              <a:rPr lang="en-US" altLang="en-US" dirty="0"/>
              <a:t>Hence,                                        (IC</a:t>
            </a:r>
            <a:r>
              <a:rPr lang="en-US" altLang="en-US" baseline="-25000" dirty="0"/>
              <a:t>1</a:t>
            </a:r>
            <a:r>
              <a:rPr lang="en-US" altLang="en-US" dirty="0"/>
              <a:t>) 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647C017-A67C-4BA4-BC8C-7FAC09800BF5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81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8106"/>
              </p:ext>
            </p:extLst>
          </p:nvPr>
        </p:nvGraphicFramePr>
        <p:xfrm>
          <a:off x="2555776" y="4260130"/>
          <a:ext cx="3548062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3" imgW="1257300" imgH="241300" progId="Equation.DSMT4">
                  <p:embed/>
                </p:oleObj>
              </mc:Choice>
              <mc:Fallback>
                <p:oleObj name="Equation" r:id="rId3" imgW="1257300" imgH="2413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260130"/>
                        <a:ext cx="3548062" cy="68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877427"/>
              </p:ext>
            </p:extLst>
          </p:nvPr>
        </p:nvGraphicFramePr>
        <p:xfrm>
          <a:off x="2627313" y="4869160"/>
          <a:ext cx="3046412" cy="118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5" imgW="1079500" imgH="419100" progId="Equation.DSMT4">
                  <p:embed/>
                </p:oleObj>
              </mc:Choice>
              <mc:Fallback>
                <p:oleObj name="Equation" r:id="rId5" imgW="10795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4869160"/>
                        <a:ext cx="3046412" cy="118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Peer monitoring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Another IC constraint ensuring a borrower wants to work and monitor rather than failing at both:</a:t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  <a:p>
            <a:pPr marL="0" indent="0">
              <a:buFont typeface="Tahoma" panose="020B0604030504040204" pitchFamily="34" charset="0"/>
              <a:buNone/>
              <a:defRPr/>
            </a:pPr>
            <a:r>
              <a:rPr lang="en-US" altLang="en-US" dirty="0"/>
              <a:t>                                                 (IC</a:t>
            </a:r>
            <a:r>
              <a:rPr lang="en-US" altLang="en-US" baseline="-25000" dirty="0"/>
              <a:t>2</a:t>
            </a:r>
            <a:r>
              <a:rPr lang="en-US" altLang="en-US" dirty="0"/>
              <a:t>)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r>
              <a:rPr lang="en-US" altLang="en-US" dirty="0"/>
              <a:t>Obviously IC</a:t>
            </a:r>
            <a:r>
              <a:rPr lang="en-US" altLang="en-US" baseline="-25000" dirty="0"/>
              <a:t>2</a:t>
            </a:r>
            <a:r>
              <a:rPr lang="en-US" altLang="en-US" dirty="0"/>
              <a:t> implies IC</a:t>
            </a:r>
            <a:r>
              <a:rPr lang="en-US" altLang="en-US" baseline="-25000" dirty="0"/>
              <a:t>1</a:t>
            </a:r>
            <a:r>
              <a:rPr lang="en-US" altLang="en-US" dirty="0"/>
              <a:t> (next slide)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561C5C-BB4C-49F3-B992-4847BA0DAF19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9157" name="Object 2"/>
          <p:cNvGraphicFramePr>
            <a:graphicFrameLocks noChangeAspect="1"/>
          </p:cNvGraphicFramePr>
          <p:nvPr/>
        </p:nvGraphicFramePr>
        <p:xfrm>
          <a:off x="1638300" y="3068638"/>
          <a:ext cx="3835400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3" imgW="1358310" imgH="241195" progId="Equation.DSMT4">
                  <p:embed/>
                </p:oleObj>
              </mc:Choice>
              <mc:Fallback>
                <p:oleObj name="Equation" r:id="rId3" imgW="1358310" imgH="241195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3068638"/>
                        <a:ext cx="3835400" cy="68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3"/>
          <p:cNvGraphicFramePr>
            <a:graphicFrameLocks noChangeAspect="1"/>
          </p:cNvGraphicFramePr>
          <p:nvPr/>
        </p:nvGraphicFramePr>
        <p:xfrm>
          <a:off x="1835150" y="3898900"/>
          <a:ext cx="3549650" cy="118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5" imgW="1257300" imgH="419100" progId="Equation.DSMT4">
                  <p:embed/>
                </p:oleObj>
              </mc:Choice>
              <mc:Fallback>
                <p:oleObj name="Equation" r:id="rId5" imgW="12573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898900"/>
                        <a:ext cx="3549650" cy="118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864C31-1B78-4724-8A14-0E564ACF0EA5}" type="slidenum">
              <a:rPr lang="ru-RU" altLang="en-US" smtClean="0"/>
              <a:pPr>
                <a:defRPr/>
              </a:pPr>
              <a:t>49</a:t>
            </a:fld>
            <a:endParaRPr lang="ru-RU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11560" y="4581128"/>
            <a:ext cx="7789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as the denominator in IC 2 is smaller: if IC 2 is fulfilled, IC 1 is also fulfilled.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7AA76125-8314-D9EE-54EF-C348556E30DC}"/>
                  </a:ext>
                </a:extLst>
              </p:cNvPr>
              <p:cNvSpPr txBox="1"/>
              <p:nvPr/>
            </p:nvSpPr>
            <p:spPr>
              <a:xfrm>
                <a:off x="3135480" y="2832623"/>
                <a:ext cx="3236720" cy="8844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en-GB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GB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GB" sz="28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p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GB" sz="28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sub>
                            </m:sSub>
                            <m:r>
                              <a:rPr lang="en-GB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GB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GB" sz="28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p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GB" sz="28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L</m:t>
                                </m:r>
                                <m:r>
                                  <a:rPr lang="en-GB" sz="28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sub>
                            </m:sSub>
                          </m:num>
                          <m:den>
                            <m:r>
                              <a:rPr lang="en-GB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den>
                    </m:f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GB" dirty="0"/>
                  <a:t>/</a:t>
                </a:r>
                <a:r>
                  <a:rPr lang="en-GB" sz="2800" dirty="0">
                    <a:solidFill>
                      <a:schemeClr val="tx1"/>
                    </a:solidFill>
                  </a:rPr>
                  <a:t>(IC 2)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AA76125-8314-D9EE-54EF-C348556E30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5480" y="2832623"/>
                <a:ext cx="3236720" cy="884409"/>
              </a:xfrm>
              <a:prstGeom prst="rect">
                <a:avLst/>
              </a:prstGeom>
              <a:blipFill>
                <a:blip r:embed="rId2"/>
                <a:stretch>
                  <a:fillRect t="-1379" r="-54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F29640A2-B862-B5FB-8679-8FD9E271D569}"/>
                  </a:ext>
                </a:extLst>
              </p:cNvPr>
              <p:cNvSpPr txBox="1"/>
              <p:nvPr/>
            </p:nvSpPr>
            <p:spPr>
              <a:xfrm>
                <a:off x="3347864" y="1376878"/>
                <a:ext cx="2587888" cy="6839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GB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GB" sz="2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GB" sz="2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sub>
                        </m:sSub>
                      </m:den>
                    </m:f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GB" dirty="0"/>
                  <a:t>/</a:t>
                </a:r>
                <a:r>
                  <a:rPr lang="en-GB" sz="2800" dirty="0">
                    <a:solidFill>
                      <a:schemeClr val="tx1"/>
                    </a:solidFill>
                  </a:rPr>
                  <a:t>(IC 1)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9640A2-B862-B5FB-8679-8FD9E271D5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1376878"/>
                <a:ext cx="2587888" cy="683970"/>
              </a:xfrm>
              <a:prstGeom prst="rect">
                <a:avLst/>
              </a:prstGeom>
              <a:blipFill>
                <a:blip r:embed="rId3"/>
                <a:stretch>
                  <a:fillRect t="-1786" r="-7059" b="-80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2248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Don’t put all your eggs in one basket</a:t>
            </a:r>
          </a:p>
        </p:txBody>
      </p:sp>
      <p:sp>
        <p:nvSpPr>
          <p:cNvPr id="50179" name="Текстово поле 4"/>
          <p:cNvSpPr txBox="1">
            <a:spLocks noChangeArrowheads="1"/>
          </p:cNvSpPr>
          <p:nvPr/>
        </p:nvSpPr>
        <p:spPr bwMode="auto">
          <a:xfrm>
            <a:off x="684213" y="1700213"/>
            <a:ext cx="7359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chemeClr val="tx1"/>
                </a:solidFill>
                <a:latin typeface="Arial" panose="020B0604020202020204" pitchFamily="34" charset="0"/>
              </a:rPr>
              <a:t>How to take 400 eggs to the market (each selling for 1 $), U = sqrt (W)</a:t>
            </a:r>
          </a:p>
        </p:txBody>
      </p:sp>
      <p:graphicFrame>
        <p:nvGraphicFramePr>
          <p:cNvPr id="6" name="Контейнер за съдържание 3"/>
          <p:cNvGraphicFramePr>
            <a:graphicFrameLocks/>
          </p:cNvGraphicFramePr>
          <p:nvPr/>
        </p:nvGraphicFramePr>
        <p:xfrm>
          <a:off x="323850" y="2398713"/>
          <a:ext cx="8221662" cy="741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 q = 0.5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trips not,  (1-q)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=0.5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 = 0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95674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11237F-B20F-A307-3232-1C631CDC25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B48EF0-F18B-488D-A631-E5748C8DBD55}" type="slidenum">
              <a:rPr lang="ru-RU" altLang="en-US" smtClean="0"/>
              <a:pPr>
                <a:defRPr/>
              </a:pPr>
              <a:t>50</a:t>
            </a:fld>
            <a:endParaRPr lang="ru-RU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1D966A31-1A27-57C5-275C-AB6B235464AB}"/>
                  </a:ext>
                </a:extLst>
              </p:cNvPr>
              <p:cNvSpPr txBox="1"/>
              <p:nvPr/>
            </p:nvSpPr>
            <p:spPr>
              <a:xfrm>
                <a:off x="3275856" y="2488030"/>
                <a:ext cx="2803075" cy="4369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𝒫</m:t>
                      </m:r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Sup>
                        <m:sSub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b>
                        <m:sSub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D966A31-1A27-57C5-275C-AB6B235464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2488030"/>
                <a:ext cx="2803075" cy="43691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5A18456F-A55E-A03C-DD81-78175C4A6FF5}"/>
                  </a:ext>
                </a:extLst>
              </p:cNvPr>
              <p:cNvSpPr txBox="1"/>
              <p:nvPr/>
            </p:nvSpPr>
            <p:spPr>
              <a:xfrm>
                <a:off x="2699792" y="3330267"/>
                <a:ext cx="4561313" cy="8908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𝒫</m:t>
                      </m:r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Sup>
                        <m:sSub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f>
                        <m:fPr>
                          <m:ctrlP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sSub>
                            <m:sSubPr>
                              <m:ctrlP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  <m: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L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A18456F-A55E-A03C-DD81-78175C4A6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3330267"/>
                <a:ext cx="4561313" cy="89082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C7AA7743-A0D6-9159-0963-91E8E3099A77}"/>
                  </a:ext>
                </a:extLst>
              </p:cNvPr>
              <p:cNvSpPr txBox="1"/>
              <p:nvPr/>
            </p:nvSpPr>
            <p:spPr>
              <a:xfrm>
                <a:off x="3135480" y="1032423"/>
                <a:ext cx="3236720" cy="8844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en-GB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GB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GB" sz="28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p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GB" sz="28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sub>
                            </m:sSub>
                            <m:r>
                              <a:rPr lang="en-GB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GB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GB" sz="28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p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GB" sz="28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L</m:t>
                                </m:r>
                                <m:r>
                                  <a:rPr lang="en-GB" sz="28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sub>
                            </m:sSub>
                          </m:num>
                          <m:den>
                            <m:r>
                              <a:rPr lang="en-GB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den>
                    </m:f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GB" dirty="0"/>
                  <a:t>/</a:t>
                </a:r>
                <a:r>
                  <a:rPr lang="en-GB" sz="2800" dirty="0">
                    <a:solidFill>
                      <a:schemeClr val="tx1"/>
                    </a:solidFill>
                  </a:rPr>
                  <a:t>(IC 2)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7AA7743-A0D6-9159-0963-91E8E3099A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5480" y="1032423"/>
                <a:ext cx="3236720" cy="884409"/>
              </a:xfrm>
              <a:prstGeom prst="rect">
                <a:avLst/>
              </a:prstGeom>
              <a:blipFill>
                <a:blip r:embed="rId4"/>
                <a:stretch>
                  <a:fillRect t="-1379" r="-54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D2A4677C-F2FE-0D46-3C93-8280E5DD720F}"/>
                  </a:ext>
                </a:extLst>
              </p:cNvPr>
              <p:cNvSpPr txBox="1"/>
              <p:nvPr/>
            </p:nvSpPr>
            <p:spPr>
              <a:xfrm>
                <a:off x="827584" y="4915977"/>
                <a:ext cx="7488832" cy="5292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sub>
                      </m:sSub>
                      <m:r>
                        <a:rPr lang="en-GB" sz="2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</m:t>
                          </m:r>
                        </m:sub>
                      </m:sSub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sty m:val="p"/>
                        </m:rPr>
                        <a:rPr lang="en-GB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sub>
                      </m:sSub>
                      <m:r>
                        <a:rPr lang="en-GB" sz="2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</m:t>
                          </m:r>
                        </m:sub>
                      </m:sSub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d>
                        <m:d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e>
                      </m:d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  <m:sup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  <m:sup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2A4677C-F2FE-0D46-3C93-8280E5DD72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4915977"/>
                <a:ext cx="7488832" cy="52924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187624" y="2051556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chemeClr val="tx1"/>
                </a:solidFill>
              </a:rPr>
              <a:t>pledgeable</a:t>
            </a:r>
            <a:r>
              <a:rPr lang="en-GB" dirty="0" smtClean="0">
                <a:solidFill>
                  <a:schemeClr val="tx1"/>
                </a:solidFill>
              </a:rPr>
              <a:t> income per project is: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5616" y="4427820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to simplify we can use the relationship: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49310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Peer monitoring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So expected </a:t>
            </a:r>
            <a:r>
              <a:rPr lang="en-US" altLang="en-US" dirty="0" err="1"/>
              <a:t>pledgeable</a:t>
            </a:r>
            <a:r>
              <a:rPr lang="en-US" altLang="en-US" dirty="0"/>
              <a:t> income per project </a:t>
            </a:r>
            <a:r>
              <a:rPr lang="en-US" altLang="en-US" dirty="0" smtClean="0"/>
              <a:t>is</a:t>
            </a:r>
          </a:p>
          <a:p>
            <a:endParaRPr lang="en-US" altLang="en-US" dirty="0"/>
          </a:p>
          <a:p>
            <a:r>
              <a:rPr lang="en-US" altLang="en-US" dirty="0" smtClean="0"/>
              <a:t>or (as shown on the previous slide):</a:t>
            </a:r>
            <a:endParaRPr lang="en-US" altLang="en-US" dirty="0"/>
          </a:p>
          <a:p>
            <a:endParaRPr lang="en-US" altLang="en-US" dirty="0"/>
          </a:p>
          <a:p>
            <a:endParaRPr lang="en-US" altLang="en-US" dirty="0" smtClean="0"/>
          </a:p>
          <a:p>
            <a:r>
              <a:rPr lang="en-US" altLang="en-US" dirty="0" smtClean="0"/>
              <a:t>or (recalling c=b)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 smtClean="0"/>
              <a:t>                            </a:t>
            </a:r>
            <a:endParaRPr lang="en-US" altLang="en-US" dirty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100224-FE57-4A7B-9C64-C1A94A8F6EE5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018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936232"/>
              </p:ext>
            </p:extLst>
          </p:nvPr>
        </p:nvGraphicFramePr>
        <p:xfrm>
          <a:off x="4132088" y="4941168"/>
          <a:ext cx="3824288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3" imgW="1739900" imgH="457200" progId="Equation.DSMT4">
                  <p:embed/>
                </p:oleObj>
              </mc:Choice>
              <mc:Fallback>
                <p:oleObj name="Equation" r:id="rId3" imgW="173990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088" y="4941168"/>
                        <a:ext cx="3824288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5A18456F-A55E-A03C-DD81-78175C4A6FF5}"/>
                  </a:ext>
                </a:extLst>
              </p:cNvPr>
              <p:cNvSpPr txBox="1"/>
              <p:nvPr/>
            </p:nvSpPr>
            <p:spPr>
              <a:xfrm>
                <a:off x="2699792" y="2420888"/>
                <a:ext cx="4150560" cy="8908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𝒫</m:t>
                      </m:r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Sup>
                        <m:sSub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f>
                        <m:fPr>
                          <m:ctrlP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sSub>
                            <m:sSubPr>
                              <m:ctrlP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  <m: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L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A18456F-A55E-A03C-DD81-78175C4A6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2420888"/>
                <a:ext cx="4150560" cy="89082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5A18456F-A55E-A03C-DD81-78175C4A6FF5}"/>
                  </a:ext>
                </a:extLst>
              </p:cNvPr>
              <p:cNvSpPr txBox="1"/>
              <p:nvPr/>
            </p:nvSpPr>
            <p:spPr>
              <a:xfrm>
                <a:off x="2852192" y="3861048"/>
                <a:ext cx="3672800" cy="9259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𝒫</m:t>
                      </m:r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Sup>
                        <m:sSub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f>
                        <m:fPr>
                          <m:ctrlP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sSubSup>
                            <m:sSubSup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sub>
                            <m:sup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L</m:t>
                              </m:r>
                            </m:sub>
                            <m:sup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A18456F-A55E-A03C-DD81-78175C4A6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2192" y="3861048"/>
                <a:ext cx="3672800" cy="92595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Peer monitoring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So </a:t>
            </a:r>
            <a:r>
              <a:rPr lang="en-US" altLang="en-US" dirty="0" err="1" smtClean="0"/>
              <a:t>pledgeable</a:t>
            </a:r>
            <a:r>
              <a:rPr lang="en-US" altLang="en-US" dirty="0" smtClean="0"/>
              <a:t> </a:t>
            </a:r>
            <a:r>
              <a:rPr lang="en-US" altLang="en-US" dirty="0"/>
              <a:t>income has increased if</a:t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                            or</a:t>
            </a:r>
          </a:p>
          <a:p>
            <a:endParaRPr lang="en-US" altLang="en-US" dirty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100224-FE57-4A7B-9C64-C1A94A8F6EE5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018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348194"/>
              </p:ext>
            </p:extLst>
          </p:nvPr>
        </p:nvGraphicFramePr>
        <p:xfrm>
          <a:off x="827088" y="2564904"/>
          <a:ext cx="3349625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3" imgW="1524000" imgH="457200" progId="Equation.DSMT4">
                  <p:embed/>
                </p:oleObj>
              </mc:Choice>
              <mc:Fallback>
                <p:oleObj name="Equation" r:id="rId3" imgW="15240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564904"/>
                        <a:ext cx="3349625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47764"/>
              </p:ext>
            </p:extLst>
          </p:nvPr>
        </p:nvGraphicFramePr>
        <p:xfrm>
          <a:off x="5148263" y="2564904"/>
          <a:ext cx="3629025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5" imgW="1651000" imgH="431800" progId="Equation.DSMT4">
                  <p:embed/>
                </p:oleObj>
              </mc:Choice>
              <mc:Fallback>
                <p:oleObj name="Equation" r:id="rId5" imgW="16510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2564904"/>
                        <a:ext cx="3629025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640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Don’t put all your eggs in one basket</a:t>
            </a:r>
          </a:p>
        </p:txBody>
      </p:sp>
      <p:sp>
        <p:nvSpPr>
          <p:cNvPr id="51203" name="Текстово поле 4"/>
          <p:cNvSpPr txBox="1">
            <a:spLocks noChangeArrowheads="1"/>
          </p:cNvSpPr>
          <p:nvPr/>
        </p:nvSpPr>
        <p:spPr bwMode="auto">
          <a:xfrm>
            <a:off x="684213" y="1700213"/>
            <a:ext cx="7359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chemeClr val="tx1"/>
                </a:solidFill>
                <a:latin typeface="Arial" panose="020B0604020202020204" pitchFamily="34" charset="0"/>
              </a:rPr>
              <a:t>How to take 400 eggs to the market (each selling for 1 $), U = sqrt (W)</a:t>
            </a:r>
          </a:p>
        </p:txBody>
      </p:sp>
      <p:graphicFrame>
        <p:nvGraphicFramePr>
          <p:cNvPr id="6" name="Контейнер за съдържание 3"/>
          <p:cNvGraphicFramePr>
            <a:graphicFrameLocks/>
          </p:cNvGraphicFramePr>
          <p:nvPr/>
        </p:nvGraphicFramePr>
        <p:xfrm>
          <a:off x="323850" y="2398713"/>
          <a:ext cx="8221662" cy="741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 q = 0.5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trips not,  (1-q)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=0.5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 = 0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 = 20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Текстово поле 6"/>
          <p:cNvSpPr txBox="1">
            <a:spLocks noChangeArrowheads="1"/>
          </p:cNvSpPr>
          <p:nvPr/>
        </p:nvSpPr>
        <p:spPr bwMode="auto">
          <a:xfrm>
            <a:off x="5076825" y="3141663"/>
            <a:ext cx="15684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 EU = 10</a:t>
            </a:r>
            <a:endParaRPr lang="en-US" altLang="en-US" sz="22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04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Don’t put all your eggs in one basket</a:t>
            </a:r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</p:nvPr>
        </p:nvGraphicFramePr>
        <p:xfrm>
          <a:off x="457200" y="3668713"/>
          <a:ext cx="8221662" cy="1920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4029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 </a:t>
                      </a:r>
                      <a:br>
                        <a:rPr lang="en-US" sz="18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q = 0.5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not </a:t>
                      </a:r>
                      <a:br>
                        <a:rPr lang="en-US" sz="180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(1-q)=0.5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r>
                        <a:rPr lang="en-US" sz="1800" dirty="0"/>
                        <a:t>Dr. Foster trips 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p=0.5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+mj-lt"/>
                      </a:endParaRP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r>
                        <a:rPr lang="en-US" sz="1800" dirty="0"/>
                        <a:t>Dr. Foster trips not 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(1-p)=0.5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2245" name="Текстово поле 4"/>
          <p:cNvSpPr txBox="1">
            <a:spLocks noChangeArrowheads="1"/>
          </p:cNvSpPr>
          <p:nvPr/>
        </p:nvSpPr>
        <p:spPr bwMode="auto">
          <a:xfrm>
            <a:off x="684213" y="1700213"/>
            <a:ext cx="7359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chemeClr val="tx1"/>
                </a:solidFill>
                <a:latin typeface="Arial" panose="020B0604020202020204" pitchFamily="34" charset="0"/>
              </a:rPr>
              <a:t>How to take 400 eggs to the market (each selling for 1 $), U = sqrt (W)</a:t>
            </a:r>
          </a:p>
        </p:txBody>
      </p:sp>
      <p:graphicFrame>
        <p:nvGraphicFramePr>
          <p:cNvPr id="6" name="Контейнер за съдържание 3"/>
          <p:cNvGraphicFramePr>
            <a:graphicFrameLocks/>
          </p:cNvGraphicFramePr>
          <p:nvPr/>
        </p:nvGraphicFramePr>
        <p:xfrm>
          <a:off x="323850" y="2398713"/>
          <a:ext cx="8221662" cy="741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 q = 0.5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trips not,  (1-q)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=0.5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 = 0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 = 20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2260" name="Текстово поле 6"/>
          <p:cNvSpPr txBox="1">
            <a:spLocks noChangeArrowheads="1"/>
          </p:cNvSpPr>
          <p:nvPr/>
        </p:nvSpPr>
        <p:spPr bwMode="auto">
          <a:xfrm>
            <a:off x="5076825" y="3141663"/>
            <a:ext cx="15684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 EU = 10</a:t>
            </a:r>
            <a:endParaRPr lang="en-US" altLang="en-US" sz="22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66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Don’t put all your eggs in one basket</a:t>
            </a:r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</p:nvPr>
        </p:nvGraphicFramePr>
        <p:xfrm>
          <a:off x="457200" y="3668713"/>
          <a:ext cx="8221662" cy="1920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4029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 </a:t>
                      </a:r>
                      <a:br>
                        <a:rPr lang="en-US" sz="18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q = 0.5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not </a:t>
                      </a:r>
                      <a:br>
                        <a:rPr lang="en-US" sz="180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(1-q)=0.5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r>
                        <a:rPr lang="en-US" sz="1800" dirty="0"/>
                        <a:t>Dr. Foster trips 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p=0.5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</a:t>
                      </a:r>
                      <a:r>
                        <a:rPr lang="en-US" sz="1800" baseline="0" dirty="0"/>
                        <a:t> q = 0.25</a:t>
                      </a:r>
                    </a:p>
                    <a:p>
                      <a:r>
                        <a:rPr lang="en-US" sz="1800" baseline="0" dirty="0">
                          <a:latin typeface="+mj-lt"/>
                        </a:rPr>
                        <a:t>U = 0 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r>
                        <a:rPr lang="en-US" sz="1800" dirty="0"/>
                        <a:t>Dr. Foster trips not 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(1-p)=0.5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3269" name="Текстово поле 4"/>
          <p:cNvSpPr txBox="1">
            <a:spLocks noChangeArrowheads="1"/>
          </p:cNvSpPr>
          <p:nvPr/>
        </p:nvSpPr>
        <p:spPr bwMode="auto">
          <a:xfrm>
            <a:off x="684213" y="1700213"/>
            <a:ext cx="7359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chemeClr val="tx1"/>
                </a:solidFill>
                <a:latin typeface="Arial" panose="020B0604020202020204" pitchFamily="34" charset="0"/>
              </a:rPr>
              <a:t>How to take 400 eggs to the market (each selling for 1 $), U = sqrt (W)</a:t>
            </a:r>
          </a:p>
        </p:txBody>
      </p:sp>
      <p:graphicFrame>
        <p:nvGraphicFramePr>
          <p:cNvPr id="6" name="Контейнер за съдържание 3"/>
          <p:cNvGraphicFramePr>
            <a:graphicFrameLocks/>
          </p:cNvGraphicFramePr>
          <p:nvPr/>
        </p:nvGraphicFramePr>
        <p:xfrm>
          <a:off x="323850" y="2398713"/>
          <a:ext cx="8221662" cy="741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 q = 0.5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trips not,  (1-q)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=0.5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 = 0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 =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20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3284" name="Текстово поле 6"/>
          <p:cNvSpPr txBox="1">
            <a:spLocks noChangeArrowheads="1"/>
          </p:cNvSpPr>
          <p:nvPr/>
        </p:nvSpPr>
        <p:spPr bwMode="auto">
          <a:xfrm>
            <a:off x="5076825" y="3141663"/>
            <a:ext cx="15684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 EU = 10</a:t>
            </a:r>
            <a:endParaRPr lang="en-US" altLang="en-US" sz="22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99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Don’t put all your eggs in one basket</a:t>
            </a:r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</p:nvPr>
        </p:nvGraphicFramePr>
        <p:xfrm>
          <a:off x="457200" y="3668713"/>
          <a:ext cx="8221662" cy="1920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4029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 </a:t>
                      </a:r>
                      <a:br>
                        <a:rPr lang="en-US" sz="18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q = 0.5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not </a:t>
                      </a:r>
                      <a:br>
                        <a:rPr lang="en-US" sz="180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(1-q)=0.5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r>
                        <a:rPr lang="en-US" sz="1800" dirty="0"/>
                        <a:t>Dr. Foster trips 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p=0.5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</a:t>
                      </a:r>
                      <a:r>
                        <a:rPr lang="en-US" sz="1800" baseline="0" dirty="0"/>
                        <a:t> q = 0.25</a:t>
                      </a:r>
                    </a:p>
                    <a:p>
                      <a:r>
                        <a:rPr lang="en-US" sz="1800" baseline="0" dirty="0">
                          <a:latin typeface="+mj-lt"/>
                        </a:rPr>
                        <a:t>U = 0 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</a:t>
                      </a:r>
                      <a:r>
                        <a:rPr lang="en-US" sz="1800" baseline="0" dirty="0"/>
                        <a:t> (1 – q) = 0.25</a:t>
                      </a:r>
                    </a:p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 = 14.1</a:t>
                      </a:r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r>
                        <a:rPr lang="en-US" sz="1800" dirty="0"/>
                        <a:t>Dr. Foster trips not 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(1-p)=0.5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4293" name="Текстово поле 4"/>
          <p:cNvSpPr txBox="1">
            <a:spLocks noChangeArrowheads="1"/>
          </p:cNvSpPr>
          <p:nvPr/>
        </p:nvSpPr>
        <p:spPr bwMode="auto">
          <a:xfrm>
            <a:off x="684213" y="1700213"/>
            <a:ext cx="7359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chemeClr val="tx1"/>
                </a:solidFill>
                <a:latin typeface="Arial" panose="020B0604020202020204" pitchFamily="34" charset="0"/>
              </a:rPr>
              <a:t>How to take 400 eggs to the market (each selling for 1 $), U = sqrt (W)</a:t>
            </a:r>
          </a:p>
        </p:txBody>
      </p:sp>
      <p:graphicFrame>
        <p:nvGraphicFramePr>
          <p:cNvPr id="6" name="Контейнер за съдържание 3"/>
          <p:cNvGraphicFramePr>
            <a:graphicFrameLocks/>
          </p:cNvGraphicFramePr>
          <p:nvPr/>
        </p:nvGraphicFramePr>
        <p:xfrm>
          <a:off x="323850" y="2398713"/>
          <a:ext cx="8221662" cy="741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0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Simon trips q = 0.5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trips not,  (1-q)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=0.5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 = 0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 =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20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4308" name="Текстово поле 6"/>
          <p:cNvSpPr txBox="1">
            <a:spLocks noChangeArrowheads="1"/>
          </p:cNvSpPr>
          <p:nvPr/>
        </p:nvSpPr>
        <p:spPr bwMode="auto">
          <a:xfrm>
            <a:off x="5076825" y="3141663"/>
            <a:ext cx="15684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 EU = 10</a:t>
            </a:r>
            <a:endParaRPr lang="en-US" altLang="en-US" sz="22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849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ahoma"/>
        <a:ea typeface="MS Gothic"/>
        <a:cs typeface=""/>
      </a:majorFont>
      <a:minorFont>
        <a:latin typeface="Tahom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ahoma"/>
        <a:ea typeface="MS Gothic"/>
        <a:cs typeface=""/>
      </a:majorFont>
      <a:minorFont>
        <a:latin typeface="Tahom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9778</TotalTime>
  <Words>1878</Words>
  <Application>Microsoft Office PowerPoint</Application>
  <PresentationFormat>On-screen Show (4:3)</PresentationFormat>
  <Paragraphs>336</Paragraphs>
  <Slides>52</Slides>
  <Notes>1</Notes>
  <HiddenSlides>0</HiddenSlides>
  <MMClips>0</MMClips>
  <ScaleCrop>false</ScaleCrop>
  <HeadingPairs>
    <vt:vector size="10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  <vt:variant>
        <vt:lpstr>Custom Shows</vt:lpstr>
      </vt:variant>
      <vt:variant>
        <vt:i4>1</vt:i4>
      </vt:variant>
    </vt:vector>
  </HeadingPairs>
  <TitlesOfParts>
    <vt:vector size="65" baseType="lpstr">
      <vt:lpstr>Arial Unicode MS</vt:lpstr>
      <vt:lpstr>MS Gothic</vt:lpstr>
      <vt:lpstr>Arial</vt:lpstr>
      <vt:lpstr>Book Antiqua</vt:lpstr>
      <vt:lpstr>Cambria Math</vt:lpstr>
      <vt:lpstr>Symbol</vt:lpstr>
      <vt:lpstr>Tahoma</vt:lpstr>
      <vt:lpstr>Times New Roman</vt:lpstr>
      <vt:lpstr>Wingdings</vt:lpstr>
      <vt:lpstr>Office Theme</vt:lpstr>
      <vt:lpstr>1_Office Theme</vt:lpstr>
      <vt:lpstr>Equation</vt:lpstr>
      <vt:lpstr>PowerPoint Presentation</vt:lpstr>
      <vt:lpstr>Overview</vt:lpstr>
      <vt:lpstr>Diversification in Finance</vt:lpstr>
      <vt:lpstr>Don’t put all your eggs in one basket</vt:lpstr>
      <vt:lpstr>Don’t put all your eggs in one basket</vt:lpstr>
      <vt:lpstr>Don’t put all your eggs in one basket</vt:lpstr>
      <vt:lpstr>Don’t put all your eggs in one basket</vt:lpstr>
      <vt:lpstr>Don’t put all your eggs in one basket</vt:lpstr>
      <vt:lpstr>Don’t put all your eggs in one basket</vt:lpstr>
      <vt:lpstr>Don’t put all your eggs in one basket</vt:lpstr>
      <vt:lpstr>Diversification with Borrowing Constraints</vt:lpstr>
      <vt:lpstr>Diversification with Borrowing Constraints </vt:lpstr>
      <vt:lpstr>Two projects</vt:lpstr>
      <vt:lpstr>One project in isolation</vt:lpstr>
      <vt:lpstr>Two projects</vt:lpstr>
      <vt:lpstr>Incentive compatibility</vt:lpstr>
      <vt:lpstr>Incentive compatibility</vt:lpstr>
      <vt:lpstr>Pledgeable Income</vt:lpstr>
      <vt:lpstr>Pledgeable Income</vt:lpstr>
      <vt:lpstr>PowerPoint Presentation</vt:lpstr>
      <vt:lpstr>Pledgeable income</vt:lpstr>
      <vt:lpstr>Reduction in required wealth</vt:lpstr>
      <vt:lpstr>Extensions</vt:lpstr>
      <vt:lpstr>n projects</vt:lpstr>
      <vt:lpstr>n projects</vt:lpstr>
      <vt:lpstr>n projects</vt:lpstr>
      <vt:lpstr>n projects</vt:lpstr>
      <vt:lpstr>n projects</vt:lpstr>
      <vt:lpstr>Equilibrium with n  ∞ </vt:lpstr>
      <vt:lpstr>Equilibrium with n  ∞ </vt:lpstr>
      <vt:lpstr>Correlation</vt:lpstr>
      <vt:lpstr>Group Lending and Microfinance</vt:lpstr>
      <vt:lpstr>Some Questions</vt:lpstr>
      <vt:lpstr>Benchmarking</vt:lpstr>
      <vt:lpstr>Group lending versus benchmarking</vt:lpstr>
      <vt:lpstr>Cross-pledging in groups</vt:lpstr>
      <vt:lpstr>Financing two independent projects</vt:lpstr>
      <vt:lpstr>Social Capital</vt:lpstr>
      <vt:lpstr>Social Capital</vt:lpstr>
      <vt:lpstr>Social Capital</vt:lpstr>
      <vt:lpstr>Peer monitoring</vt:lpstr>
      <vt:lpstr>Peer monitoring</vt:lpstr>
      <vt:lpstr>PowerPoint Presentation</vt:lpstr>
      <vt:lpstr>Peer monitoring</vt:lpstr>
      <vt:lpstr>Peer monitoring</vt:lpstr>
      <vt:lpstr>Peer monitoring</vt:lpstr>
      <vt:lpstr>Peer monitoring</vt:lpstr>
      <vt:lpstr>Peer monitoring</vt:lpstr>
      <vt:lpstr>PowerPoint Presentation</vt:lpstr>
      <vt:lpstr>PowerPoint Presentation</vt:lpstr>
      <vt:lpstr>Peer monitoring</vt:lpstr>
      <vt:lpstr>Peer monitoring</vt:lpstr>
      <vt:lpstr>lecture2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Management and Organisational Behaviour</dc:title>
  <dc:creator>wendy bloisi</dc:creator>
  <cp:lastModifiedBy>Gerald Pech</cp:lastModifiedBy>
  <cp:revision>2311</cp:revision>
  <cp:lastPrinted>2023-11-01T11:06:21Z</cp:lastPrinted>
  <dcterms:modified xsi:type="dcterms:W3CDTF">2023-11-03T04:11:17Z</dcterms:modified>
</cp:coreProperties>
</file>