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71" r:id="rId1"/>
    <p:sldMasterId id="2147485158" r:id="rId2"/>
    <p:sldMasterId id="2147485165" r:id="rId3"/>
    <p:sldMasterId id="2147483738" r:id="rId4"/>
    <p:sldMasterId id="2147485167" r:id="rId5"/>
    <p:sldMasterId id="2147485169" r:id="rId6"/>
  </p:sldMasterIdLst>
  <p:notesMasterIdLst>
    <p:notesMasterId r:id="rId62"/>
  </p:notesMasterIdLst>
  <p:handoutMasterIdLst>
    <p:handoutMasterId r:id="rId63"/>
  </p:handoutMasterIdLst>
  <p:sldIdLst>
    <p:sldId id="686" r:id="rId7"/>
    <p:sldId id="687" r:id="rId8"/>
    <p:sldId id="688" r:id="rId9"/>
    <p:sldId id="590" r:id="rId10"/>
    <p:sldId id="689" r:id="rId11"/>
    <p:sldId id="690" r:id="rId12"/>
    <p:sldId id="691" r:id="rId13"/>
    <p:sldId id="640" r:id="rId14"/>
    <p:sldId id="549" r:id="rId15"/>
    <p:sldId id="550" r:id="rId16"/>
    <p:sldId id="551" r:id="rId17"/>
    <p:sldId id="597" r:id="rId18"/>
    <p:sldId id="598" r:id="rId19"/>
    <p:sldId id="553" r:id="rId20"/>
    <p:sldId id="599" r:id="rId21"/>
    <p:sldId id="555" r:id="rId22"/>
    <p:sldId id="600" r:id="rId23"/>
    <p:sldId id="663" r:id="rId24"/>
    <p:sldId id="678" r:id="rId25"/>
    <p:sldId id="679" r:id="rId26"/>
    <p:sldId id="680" r:id="rId27"/>
    <p:sldId id="605" r:id="rId28"/>
    <p:sldId id="607" r:id="rId29"/>
    <p:sldId id="608" r:id="rId30"/>
    <p:sldId id="566" r:id="rId31"/>
    <p:sldId id="567" r:id="rId32"/>
    <p:sldId id="568" r:id="rId33"/>
    <p:sldId id="569" r:id="rId34"/>
    <p:sldId id="609" r:id="rId35"/>
    <p:sldId id="611" r:id="rId36"/>
    <p:sldId id="613" r:id="rId37"/>
    <p:sldId id="612" r:id="rId38"/>
    <p:sldId id="681" r:id="rId39"/>
    <p:sldId id="617" r:id="rId40"/>
    <p:sldId id="574" r:id="rId41"/>
    <p:sldId id="575" r:id="rId42"/>
    <p:sldId id="576" r:id="rId43"/>
    <p:sldId id="577" r:id="rId44"/>
    <p:sldId id="618" r:id="rId45"/>
    <p:sldId id="682" r:id="rId46"/>
    <p:sldId id="683" r:id="rId47"/>
    <p:sldId id="684" r:id="rId48"/>
    <p:sldId id="685" r:id="rId49"/>
    <p:sldId id="622" r:id="rId50"/>
    <p:sldId id="623" r:id="rId51"/>
    <p:sldId id="625" r:id="rId52"/>
    <p:sldId id="626" r:id="rId53"/>
    <p:sldId id="629" r:id="rId54"/>
    <p:sldId id="630" r:id="rId55"/>
    <p:sldId id="632" r:id="rId56"/>
    <p:sldId id="637" r:id="rId57"/>
    <p:sldId id="638" r:id="rId58"/>
    <p:sldId id="633" r:id="rId59"/>
    <p:sldId id="634" r:id="rId60"/>
    <p:sldId id="636" r:id="rId61"/>
  </p:sldIdLst>
  <p:sldSz cx="9144000" cy="6858000" type="screen4x3"/>
  <p:notesSz cx="6858000" cy="9144000"/>
  <p:custDataLst>
    <p:tags r:id="rId64"/>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1B7"/>
    <a:srgbClr val="7030A0"/>
    <a:srgbClr val="6054A1"/>
    <a:srgbClr val="009CAF"/>
    <a:srgbClr val="F2615F"/>
    <a:srgbClr val="5E9E7E"/>
    <a:srgbClr val="DB8657"/>
    <a:srgbClr val="3963AB"/>
    <a:srgbClr val="8B037E"/>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9785" autoAdjust="0"/>
  </p:normalViewPr>
  <p:slideViewPr>
    <p:cSldViewPr>
      <p:cViewPr varScale="1">
        <p:scale>
          <a:sx n="125" d="100"/>
          <a:sy n="125" d="100"/>
        </p:scale>
        <p:origin x="11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18"/>
    </p:cViewPr>
  </p:sorterViewPr>
  <p:notesViewPr>
    <p:cSldViewPr>
      <p:cViewPr>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gs" Target="tags/tag1.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139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139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139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02551681-499B-4731-AB25-1E4F82E40B02}" type="slidenum">
              <a:rPr lang="en-US" altLang="en-US"/>
              <a:pPr/>
              <a:t>‹#›</a:t>
            </a:fld>
            <a:endParaRPr lang="en-US" altLang="en-US"/>
          </a:p>
        </p:txBody>
      </p:sp>
    </p:spTree>
    <p:extLst>
      <p:ext uri="{BB962C8B-B14F-4D97-AF65-F5344CB8AC3E}">
        <p14:creationId xmlns:p14="http://schemas.microsoft.com/office/powerpoint/2010/main" val="1396641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58B51953-33B1-4CCE-AB4D-1C817388BF4A}" type="slidenum">
              <a:rPr lang="en-US" altLang="en-US"/>
              <a:pPr/>
              <a:t>‹#›</a:t>
            </a:fld>
            <a:endParaRPr lang="en-US" altLang="en-US"/>
          </a:p>
        </p:txBody>
      </p:sp>
    </p:spTree>
    <p:extLst>
      <p:ext uri="{BB962C8B-B14F-4D97-AF65-F5344CB8AC3E}">
        <p14:creationId xmlns:p14="http://schemas.microsoft.com/office/powerpoint/2010/main" val="3763300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756FA3-5A82-496C-BA2D-9E3A66F1E5EC}" type="slidenum">
              <a:rPr lang="en-US" altLang="en-US">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80973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FA1FE2-0EE4-41C1-8AED-E75CFCBC4D18}" type="slidenum">
              <a:rPr lang="en-US" altLang="en-US"/>
              <a:pPr>
                <a:spcBef>
                  <a:spcPct val="0"/>
                </a:spcBef>
              </a:pPr>
              <a:t>10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64674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EB32E3-B537-4219-8ACA-EDA291CBD989}" type="slidenum">
              <a:rPr lang="en-US" altLang="en-US"/>
              <a:pPr>
                <a:spcBef>
                  <a:spcPct val="0"/>
                </a:spcBef>
              </a:pPr>
              <a:t>11</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5819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3AC502-1321-4FD8-91D9-15B489015379}" type="slidenum">
              <a:rPr lang="en-US" altLang="en-US"/>
              <a:pPr>
                <a:spcBef>
                  <a:spcPct val="0"/>
                </a:spcBef>
              </a:pPr>
              <a:t>12</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2248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2742E9-85FC-4476-890B-A399A798D4BA}" type="slidenum">
              <a:rPr lang="en-US" altLang="en-US"/>
              <a:pPr>
                <a:spcBef>
                  <a:spcPct val="0"/>
                </a:spcBef>
              </a:pPr>
              <a:t>13</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66801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FC0291-2DBA-47F8-B3CE-9F16BDE114E4}" type="slidenum">
              <a:rPr lang="en-US" altLang="en-US"/>
              <a:pPr>
                <a:spcBef>
                  <a:spcPct val="0"/>
                </a:spcBef>
              </a:pPr>
              <a:t>14</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722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EDC8E3-7842-47D4-8BC0-7843A540D1A2}" type="slidenum">
              <a:rPr lang="en-US" altLang="en-US"/>
              <a:pPr>
                <a:spcBef>
                  <a:spcPct val="0"/>
                </a:spcBef>
              </a:pPr>
              <a:t>15</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885020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9C5342-9325-49D0-BE48-0A01E4569A4A}" type="slidenum">
              <a:rPr lang="en-US" altLang="en-US"/>
              <a:pPr>
                <a:spcBef>
                  <a:spcPct val="0"/>
                </a:spcBef>
              </a:pPr>
              <a:t>16</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67277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C4535-F385-435E-A8C2-02C741509972}" type="slidenum">
              <a:rPr lang="en-US" altLang="en-US"/>
              <a:pPr>
                <a:spcBef>
                  <a:spcPct val="0"/>
                </a:spcBef>
              </a:pPr>
              <a:t>17</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9963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80E6B3-CA40-4B0E-82A3-C33B5288C606}" type="slidenum">
              <a:rPr lang="en-US" altLang="en-US"/>
              <a:pPr>
                <a:spcBef>
                  <a:spcPct val="0"/>
                </a:spcBef>
              </a:pPr>
              <a:t>18</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56313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652A2B-7DCA-4556-851E-9A9CEA8F6FB6}" type="slidenum">
              <a:rPr lang="en-US" altLang="en-US"/>
              <a:pPr>
                <a:spcBef>
                  <a:spcPct val="0"/>
                </a:spcBef>
              </a:pPr>
              <a:t>19</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4047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t>Notes and teaching tips: 4, 5, 6, 23, 29, 43, 45, 48, 51, and 52. </a:t>
            </a:r>
          </a:p>
          <a:p>
            <a:pPr eaLnBrk="1" hangingPunct="1">
              <a:spcBef>
                <a:spcPts val="100"/>
              </a:spcBef>
            </a:pPr>
            <a:r>
              <a:rPr lang="en-CA" altLang="en-US" dirty="0"/>
              <a:t>To view a full-screen figure during a class, click the expand button.</a:t>
            </a:r>
          </a:p>
          <a:p>
            <a:pPr eaLnBrk="1" hangingPunct="1">
              <a:spcBef>
                <a:spcPts val="100"/>
              </a:spcBef>
            </a:pPr>
            <a:r>
              <a:rPr lang="en-CA" altLang="en-US" dirty="0"/>
              <a:t>To return to the previous slide, click the shrink button.</a:t>
            </a:r>
          </a:p>
          <a:p>
            <a:pPr eaLnBrk="1" hangingPunct="1">
              <a:spcBef>
                <a:spcPts val="100"/>
              </a:spcBef>
            </a:pPr>
            <a:r>
              <a:rPr lang="en-CA" altLang="en-US" dirty="0"/>
              <a:t>To advance to the next slide, click anywhere on the full screen figure.</a:t>
            </a:r>
          </a:p>
          <a:p>
            <a:r>
              <a:rPr lang="en-AU" altLang="en-US" dirty="0"/>
              <a:t>Applying the principles of economics to interpret and understand the news is a major goal of the principles course. You can encourage your students in this activity by using the two features: </a:t>
            </a:r>
            <a:r>
              <a:rPr lang="en-AU" altLang="en-US" i="1" dirty="0"/>
              <a:t>Economics in the News </a:t>
            </a:r>
            <a:r>
              <a:rPr lang="en-AU" altLang="en-US" dirty="0"/>
              <a:t>and</a:t>
            </a:r>
            <a:r>
              <a:rPr lang="en-AU" altLang="en-US" i="1" dirty="0"/>
              <a:t> Economics in Action</a:t>
            </a:r>
            <a:r>
              <a:rPr lang="en-AU" altLang="en-US" dirty="0"/>
              <a:t>.</a:t>
            </a:r>
            <a:endParaRPr lang="en-US" altLang="en-US" dirty="0"/>
          </a:p>
          <a:p>
            <a:r>
              <a:rPr lang="en-AU" altLang="en-US" dirty="0"/>
              <a:t>(1) </a:t>
            </a:r>
            <a:r>
              <a:rPr lang="en-AU" altLang="en-US" i="1" dirty="0"/>
              <a:t>Before each class</a:t>
            </a:r>
            <a:r>
              <a:rPr lang="en-AU" altLang="en-US"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p>
          <a:p>
            <a:r>
              <a:rPr lang="en-AU" altLang="en-US" dirty="0"/>
              <a:t>(2) </a:t>
            </a:r>
            <a:r>
              <a:rPr lang="en-AU" altLang="en-US" i="1" dirty="0"/>
              <a:t>Once or twice a semester</a:t>
            </a:r>
            <a:r>
              <a:rPr lang="en-AU" altLang="en-US" dirty="0"/>
              <a:t>, set an assignment, for credit, with the following instructions:</a:t>
            </a:r>
            <a:endParaRPr lang="en-US" altLang="en-US" dirty="0"/>
          </a:p>
          <a:p>
            <a:pPr>
              <a:spcBef>
                <a:spcPts val="100"/>
              </a:spcBef>
            </a:pPr>
            <a:r>
              <a:rPr lang="en-AU" altLang="en-US" dirty="0"/>
              <a:t>(a) Find a news article about an economic topic that you find interesting.</a:t>
            </a:r>
            <a:endParaRPr lang="en-US" altLang="en-US" dirty="0"/>
          </a:p>
          <a:p>
            <a:pPr>
              <a:spcBef>
                <a:spcPts val="100"/>
              </a:spcBef>
            </a:pPr>
            <a:r>
              <a:rPr lang="en-AU" altLang="en-US" dirty="0"/>
              <a:t>(b) Make a short bullet-list summary of the article.</a:t>
            </a:r>
            <a:endParaRPr lang="en-US" altLang="en-US" dirty="0"/>
          </a:p>
          <a:p>
            <a:pPr>
              <a:spcBef>
                <a:spcPts val="100"/>
              </a:spcBef>
            </a:pPr>
            <a:r>
              <a:rPr lang="en-AU" altLang="en-US" dirty="0"/>
              <a:t>(c) Write and illustrate with appropriate graphs an economic analysis of the key points in the article.</a:t>
            </a:r>
            <a:endParaRPr lang="en-US" altLang="en-US" dirty="0"/>
          </a:p>
          <a:p>
            <a:r>
              <a:rPr lang="en-AU" altLang="en-US" dirty="0"/>
              <a:t>Use the </a:t>
            </a:r>
            <a:r>
              <a:rPr lang="en-AU" altLang="en-US" i="1" dirty="0"/>
              <a:t>Economics in the News</a:t>
            </a:r>
            <a:r>
              <a:rPr lang="en-AU" altLang="en-US" dirty="0"/>
              <a:t> features in your textbook as models.</a:t>
            </a:r>
            <a:endParaRPr lang="en-US" altLang="en-US" dirty="0"/>
          </a:p>
          <a:p>
            <a:pPr eaLnBrk="1" hangingPunct="1"/>
            <a:endParaRPr lang="en-CA" altLang="en-US" dirty="0"/>
          </a:p>
          <a:p>
            <a:pPr eaLnBrk="1" hangingPunct="1"/>
            <a:endParaRPr lang="en-GB" alt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326B29-5797-412D-9DA1-B3706D04C71C}" type="slidenum">
              <a:rPr lang="en-US" altLang="en-US">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98097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D83D9B-9E0F-4904-8714-AAC7889DA0B3}" type="slidenum">
              <a:rPr lang="en-US" altLang="en-US"/>
              <a:pPr>
                <a:spcBef>
                  <a:spcPct val="0"/>
                </a:spcBef>
              </a:pPr>
              <a:t>20</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06232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E3C40E-13BB-4394-9CC5-E334C0C9393C}" type="slidenum">
              <a:rPr lang="en-US" altLang="en-US"/>
              <a:pPr>
                <a:spcBef>
                  <a:spcPct val="0"/>
                </a:spcBef>
              </a:pPr>
              <a:t>21</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775967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554658-ECE9-4FDC-B3ED-B5FC37FBFE6E}" type="slidenum">
              <a:rPr lang="en-US" altLang="en-US"/>
              <a:pPr>
                <a:spcBef>
                  <a:spcPct val="0"/>
                </a:spcBef>
              </a:pPr>
              <a:t>22</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56430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C0F568-A4B2-4DBB-AFE9-00D0DE63305E}" type="slidenum">
              <a:rPr lang="en-US" altLang="en-US"/>
              <a:pPr>
                <a:spcBef>
                  <a:spcPct val="0"/>
                </a:spcBef>
              </a:pPr>
              <a:t>23</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formal analysis in this section is straightforward. You might want to draw parallels between tariffs and taxes.</a:t>
            </a:r>
          </a:p>
          <a:p>
            <a:pPr eaLnBrk="1" hangingPunct="1"/>
            <a:endParaRPr lang="en-US" altLang="en-US" dirty="0"/>
          </a:p>
          <a:p>
            <a:pPr eaLnBrk="1" hangingPunct="1"/>
            <a:r>
              <a:rPr lang="en-CA" altLang="en-US" b="1" dirty="0">
                <a:solidFill>
                  <a:srgbClr val="FF0000"/>
                </a:solidFill>
              </a:rPr>
              <a:t>Classroom activity</a:t>
            </a:r>
            <a:endParaRPr lang="en-CA" altLang="en-US" dirty="0">
              <a:solidFill>
                <a:srgbClr val="FF0000"/>
              </a:solidFill>
            </a:endParaRPr>
          </a:p>
          <a:p>
            <a:pPr eaLnBrk="1" hangingPunct="1"/>
            <a:r>
              <a:rPr lang="en-CA" altLang="en-US" dirty="0"/>
              <a:t>Check out </a:t>
            </a:r>
            <a:r>
              <a:rPr lang="en-CA" altLang="en-US" i="1" dirty="0"/>
              <a:t>Economics in Action</a:t>
            </a:r>
            <a:r>
              <a:rPr lang="en-CA" altLang="en-US" dirty="0"/>
              <a:t>: U.S. Tariffs Almost Gone</a:t>
            </a:r>
          </a:p>
          <a:p>
            <a:pPr eaLnBrk="1" hangingPunct="1"/>
            <a:r>
              <a:rPr lang="en-CA" altLang="en-US" dirty="0"/>
              <a:t>Check out </a:t>
            </a:r>
            <a:r>
              <a:rPr lang="en-CA" altLang="en-US" i="1" dirty="0"/>
              <a:t>Economics in the News</a:t>
            </a:r>
            <a:r>
              <a:rPr lang="en-CA" altLang="en-US" dirty="0"/>
              <a:t>: The U.S.-Canada Lumber Dispute</a:t>
            </a:r>
            <a:endParaRPr lang="en-US" altLang="en-US" dirty="0"/>
          </a:p>
          <a:p>
            <a:pPr eaLnBrk="1" hangingPunct="1"/>
            <a:endParaRPr lang="en-CA" altLang="en-US" dirty="0"/>
          </a:p>
        </p:txBody>
      </p:sp>
    </p:spTree>
    <p:extLst>
      <p:ext uri="{BB962C8B-B14F-4D97-AF65-F5344CB8AC3E}">
        <p14:creationId xmlns:p14="http://schemas.microsoft.com/office/powerpoint/2010/main" val="527859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617734-3135-4F99-8615-07D80ED39818}" type="slidenum">
              <a:rPr lang="en-US" altLang="en-US"/>
              <a:pPr>
                <a:spcBef>
                  <a:spcPct val="0"/>
                </a:spcBef>
              </a:pPr>
              <a:t>24</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756620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74558C-E17E-4FEF-AC97-F96D0EB73BBC}" type="slidenum">
              <a:rPr lang="en-US" altLang="en-US"/>
              <a:pPr>
                <a:spcBef>
                  <a:spcPct val="0"/>
                </a:spcBef>
              </a:pPr>
              <a:t>25</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303282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142F1A-A6FC-4AA2-B38A-16BF4B36C5EC}" type="slidenum">
              <a:rPr lang="en-US" altLang="en-US"/>
              <a:pPr>
                <a:spcBef>
                  <a:spcPct val="0"/>
                </a:spcBef>
              </a:pPr>
              <a:t>26</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534312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944266-DACB-4F96-9D73-B8E5935702DC}" type="slidenum">
              <a:rPr lang="en-US" altLang="en-US"/>
              <a:pPr>
                <a:spcBef>
                  <a:spcPct val="0"/>
                </a:spcBef>
              </a:pPr>
              <a:t>27</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48430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4C8F1B-F54A-4996-A2AB-EB43B2096601}" type="slidenum">
              <a:rPr lang="en-US" altLang="en-US"/>
              <a:pPr>
                <a:spcBef>
                  <a:spcPct val="0"/>
                </a:spcBef>
              </a:pPr>
              <a:t>28</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98470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C1B8A0-0811-46B6-87B1-0236598033A7}" type="slidenum">
              <a:rPr lang="en-US" altLang="en-US"/>
              <a:pPr>
                <a:spcBef>
                  <a:spcPct val="0"/>
                </a:spcBef>
              </a:pPr>
              <a:t>29</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endParaRPr lang="en-CA" altLang="en-US" dirty="0">
              <a:solidFill>
                <a:srgbClr val="FF0000"/>
              </a:solidFill>
            </a:endParaRPr>
          </a:p>
          <a:p>
            <a:pPr eaLnBrk="1" hangingPunct="1"/>
            <a:r>
              <a:rPr lang="en-CA" altLang="en-US" dirty="0"/>
              <a:t>Check out </a:t>
            </a:r>
            <a:r>
              <a:rPr lang="en-CA" altLang="en-US" i="1" dirty="0"/>
              <a:t>Economics in the News</a:t>
            </a:r>
            <a:r>
              <a:rPr lang="en-CA" altLang="en-US" dirty="0"/>
              <a:t>: The Cost of a Tariff</a:t>
            </a:r>
            <a:endParaRPr lang="en-US" altLang="en-US" dirty="0"/>
          </a:p>
          <a:p>
            <a:pPr eaLnBrk="1" hangingPunct="1"/>
            <a:endParaRPr lang="en-US" altLang="en-US" dirty="0"/>
          </a:p>
        </p:txBody>
      </p:sp>
    </p:spTree>
    <p:extLst>
      <p:ext uri="{BB962C8B-B14F-4D97-AF65-F5344CB8AC3E}">
        <p14:creationId xmlns:p14="http://schemas.microsoft.com/office/powerpoint/2010/main" val="333281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30854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AADE66-279A-4969-BFBE-3EFBF4C82460}" type="slidenum">
              <a:rPr lang="en-US" altLang="en-US"/>
              <a:pPr>
                <a:spcBef>
                  <a:spcPct val="0"/>
                </a:spcBef>
              </a:pPr>
              <a:t>30</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87665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8E1E78-D403-479D-B0D2-B0429037E482}" type="slidenum">
              <a:rPr lang="en-US" altLang="en-US"/>
              <a:pPr>
                <a:spcBef>
                  <a:spcPct val="0"/>
                </a:spcBef>
              </a:pPr>
              <a:t>31</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51369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6F63C3-902E-45F1-A50F-B66048C6A87E}" type="slidenum">
              <a:rPr lang="en-US" altLang="en-US"/>
              <a:pPr>
                <a:spcBef>
                  <a:spcPct val="0"/>
                </a:spcBef>
              </a:pPr>
              <a:t>32</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60173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919216-AAB4-40C7-9974-A68EC1E2377C}" type="slidenum">
              <a:rPr lang="en-US" altLang="en-US"/>
              <a:pPr>
                <a:spcBef>
                  <a:spcPct val="0"/>
                </a:spcBef>
              </a:pPr>
              <a:t>33</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89941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5600CF-0737-4063-A347-951E03410C7B}" type="slidenum">
              <a:rPr lang="en-US" altLang="en-US"/>
              <a:pPr>
                <a:spcBef>
                  <a:spcPct val="0"/>
                </a:spcBef>
              </a:pPr>
              <a:t>34</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14411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FF7967-DCF7-4337-88DB-9750BC01F31C}" type="slidenum">
              <a:rPr lang="en-US" altLang="en-US"/>
              <a:pPr>
                <a:spcBef>
                  <a:spcPct val="0"/>
                </a:spcBef>
              </a:pPr>
              <a:t>35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249383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DFE02C-24AF-4354-82A4-77DFF4B2C7F5}" type="slidenum">
              <a:rPr lang="en-US" altLang="en-US"/>
              <a:pPr>
                <a:spcBef>
                  <a:spcPct val="0"/>
                </a:spcBef>
              </a:pPr>
              <a:t>36</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860292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C11501-0993-4E6A-B34B-1E5F8FCE7A32}" type="slidenum">
              <a:rPr lang="en-US" altLang="en-US"/>
              <a:pPr>
                <a:spcBef>
                  <a:spcPct val="0"/>
                </a:spcBef>
              </a:pPr>
              <a:t>37</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83746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D75CB1-693F-49A5-AD64-0B25327B4CE5}" type="slidenum">
              <a:rPr lang="en-US" altLang="en-US"/>
              <a:pPr>
                <a:spcBef>
                  <a:spcPct val="0"/>
                </a:spcBef>
              </a:pPr>
              <a:t>38</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90054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855A14-A9A6-4309-BE1D-9A94B0E1AAC3}" type="slidenum">
              <a:rPr lang="en-US" altLang="en-US"/>
              <a:pPr>
                <a:spcBef>
                  <a:spcPct val="0"/>
                </a:spcBef>
              </a:pPr>
              <a:t>39</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764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780DBB-58B0-4EDB-A9C7-34A12A20449D}" type="slidenum">
              <a:rPr lang="en-US" altLang="en-US"/>
              <a:pPr>
                <a:spcBef>
                  <a:spcPct val="0"/>
                </a:spcBef>
              </a:pPr>
              <a:t>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key facts are worth emphasizing: enormous growth in volume of trade and huge two way trade in manufactures.</a:t>
            </a:r>
          </a:p>
          <a:p>
            <a:pPr eaLnBrk="1" hangingPunct="1"/>
            <a:r>
              <a:rPr lang="en-US" altLang="en-US"/>
              <a:t>Explain that the </a:t>
            </a:r>
            <a:r>
              <a:rPr lang="en-US" altLang="en-US" i="1"/>
              <a:t>balance</a:t>
            </a:r>
            <a:r>
              <a:rPr lang="en-US" altLang="en-US"/>
              <a:t> of trade along with the international borrowing and lending that finances it results from spending and saving decisions in the United States and the rest of the world and is independent of the forces that generate the </a:t>
            </a:r>
            <a:r>
              <a:rPr lang="en-US" altLang="en-US" i="1"/>
              <a:t>volume</a:t>
            </a:r>
            <a:r>
              <a:rPr lang="en-US" altLang="en-US"/>
              <a:t> of trade, which this chapter covers. </a:t>
            </a:r>
            <a:endParaRPr lang="en-CA" altLang="en-US"/>
          </a:p>
        </p:txBody>
      </p:sp>
    </p:spTree>
    <p:extLst>
      <p:ext uri="{BB962C8B-B14F-4D97-AF65-F5344CB8AC3E}">
        <p14:creationId xmlns:p14="http://schemas.microsoft.com/office/powerpoint/2010/main" val="1306196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F38188-9405-4F2F-B398-F2A0230A46B8}" type="slidenum">
              <a:rPr lang="en-US" altLang="en-US"/>
              <a:pPr>
                <a:spcBef>
                  <a:spcPct val="0"/>
                </a:spcBef>
              </a:pPr>
              <a:t>40</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12548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2A3933-9C12-44DC-B157-155E00B3FF54}" type="slidenum">
              <a:rPr lang="en-US" altLang="en-US"/>
              <a:pPr>
                <a:spcBef>
                  <a:spcPct val="0"/>
                </a:spcBef>
              </a:pPr>
              <a:t>41</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84055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24ED45-7CAB-443D-B9FF-25D80973DF07}" type="slidenum">
              <a:rPr lang="en-US" altLang="en-US"/>
              <a:pPr>
                <a:spcBef>
                  <a:spcPct val="0"/>
                </a:spcBef>
              </a:pPr>
              <a:t>42</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1188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E3B82A-7AE9-48D2-B079-EA2414848EEC}" type="slidenum">
              <a:rPr lang="en-US" altLang="en-US"/>
              <a:pPr>
                <a:spcBef>
                  <a:spcPct val="0"/>
                </a:spcBef>
              </a:pPr>
              <a:t>43</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endParaRPr lang="en-CA" altLang="en-US" dirty="0">
              <a:solidFill>
                <a:srgbClr val="FF0000"/>
              </a:solidFill>
            </a:endParaRPr>
          </a:p>
          <a:p>
            <a:pPr eaLnBrk="1" hangingPunct="1"/>
            <a:r>
              <a:rPr lang="en-CA" altLang="en-US" dirty="0"/>
              <a:t>Check out </a:t>
            </a:r>
            <a:r>
              <a:rPr lang="en-CA" altLang="en-US" i="1" dirty="0"/>
              <a:t>Economics in Action</a:t>
            </a:r>
            <a:r>
              <a:rPr lang="en-CA" altLang="en-US" dirty="0"/>
              <a:t>: Self-Interest Beats the Social Interest</a:t>
            </a:r>
          </a:p>
          <a:p>
            <a:pPr eaLnBrk="1" hangingPunct="1"/>
            <a:endParaRPr lang="en-US" altLang="en-US" dirty="0"/>
          </a:p>
        </p:txBody>
      </p:sp>
    </p:spTree>
    <p:extLst>
      <p:ext uri="{BB962C8B-B14F-4D97-AF65-F5344CB8AC3E}">
        <p14:creationId xmlns:p14="http://schemas.microsoft.com/office/powerpoint/2010/main" val="3846189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E9113F-86DA-4241-AB2B-21332B73FFBE}" type="slidenum">
              <a:rPr lang="en-US" altLang="en-US"/>
              <a:pPr>
                <a:spcBef>
                  <a:spcPct val="0"/>
                </a:spcBef>
              </a:pPr>
              <a:t>44</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extLst>
      <p:ext uri="{BB962C8B-B14F-4D97-AF65-F5344CB8AC3E}">
        <p14:creationId xmlns:p14="http://schemas.microsoft.com/office/powerpoint/2010/main" val="3313615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5D6F58-564B-4B01-866C-D5595AC810DC}" type="slidenum">
              <a:rPr lang="en-US" altLang="en-US"/>
              <a:pPr>
                <a:spcBef>
                  <a:spcPct val="0"/>
                </a:spcBef>
              </a:pPr>
              <a:t>45</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Unrestricted international trade benefits </a:t>
            </a:r>
            <a:r>
              <a:rPr lang="en-US" altLang="en-US" sz="1000" b="1"/>
              <a:t>all</a:t>
            </a:r>
            <a:r>
              <a:rPr lang="en-US" altLang="en-US" sz="1000" b="1" i="1"/>
              <a:t> the countries involved with trade.</a:t>
            </a:r>
          </a:p>
          <a:p>
            <a:pPr eaLnBrk="1" hangingPunct="1"/>
            <a:r>
              <a:rPr lang="en-US" altLang="en-US" sz="1000"/>
              <a:t>Emphasize the key benefits from unrestricted international trade: </a:t>
            </a:r>
            <a:endParaRPr lang="en-US" altLang="en-US" sz="1000">
              <a:sym typeface="Zapf Dingbats"/>
            </a:endParaRPr>
          </a:p>
          <a:p>
            <a:pPr eaLnBrk="1" hangingPunct="1">
              <a:buFontTx/>
              <a:buChar char="•"/>
            </a:pPr>
            <a:r>
              <a:rPr lang="en-US" altLang="en-US" sz="1000" i="1"/>
              <a:t> The gains from international trade arise from the diversity of opportunity costs of production across countries</a:t>
            </a:r>
            <a:r>
              <a:rPr lang="en-US" altLang="en-US" sz="1000"/>
              <a:t>. The source of prosperity in free trade arises from each country generating gains from specialization in their comparative advantage, minimizing its own opportunity cost of production, and sharing in each of the other country’s gains.</a:t>
            </a:r>
            <a:endParaRPr lang="en-US" altLang="en-US" sz="1000">
              <a:sym typeface="Zapf Dingbats"/>
            </a:endParaRPr>
          </a:p>
          <a:p>
            <a:pPr eaLnBrk="1" hangingPunct="1">
              <a:buFontTx/>
              <a:buChar char="•"/>
            </a:pPr>
            <a:r>
              <a:rPr lang="en-US" altLang="en-US" sz="1000" i="1"/>
              <a:t> Both exporting and importing domestic industries benefit from free trade</a:t>
            </a:r>
            <a:r>
              <a:rPr lang="en-US" altLang="en-US" sz="1000"/>
              <a:t>. Free trade liberates each country’s consumption possibilities from the bonds of their own production possibilities frontier, enabling the consumers in both the importing and exporting country to enjoy consumption bundles of goods and services that would be unobtainable without trade. </a:t>
            </a:r>
            <a:endParaRPr lang="en-US" altLang="en-US" sz="1000">
              <a:sym typeface="Zapf Dingbats"/>
            </a:endParaRPr>
          </a:p>
          <a:p>
            <a:pPr eaLnBrk="1" hangingPunct="1">
              <a:buFontTx/>
              <a:buChar char="•"/>
            </a:pPr>
            <a:r>
              <a:rPr lang="en-US" altLang="en-US" sz="1000" i="1"/>
              <a:t> Restrictions on international trade hurt the importing firms, the consumers of imports, the domestic exporting firms, and even the non-exporting firms.</a:t>
            </a:r>
            <a:r>
              <a:rPr lang="en-US" altLang="en-US" sz="1000"/>
              <a:t> Protecting domestic industry from international competition backfires: i) it increases the relative price that other countries pay for domestically produced goods and services that are exported; ii) it raises the price of the imported goods consumed by domestic consumers; and iii) it lowers the income of producers of the goods for which the country has a comparative advantage in production by </a:t>
            </a:r>
            <a:r>
              <a:rPr lang="en-US" altLang="en-US" sz="1000" i="1"/>
              <a:t>more</a:t>
            </a:r>
            <a:r>
              <a:rPr lang="en-US" altLang="en-US" sz="1000"/>
              <a:t> than the increase in the incomes of those industries that gain from trade restrictions. Together, these influences decrease the total demand for domestic goods and services in the country imposing trade restrictions by more than the increase in demand for those domestic goods and services in industries for which the country does not have a comparative advantage.</a:t>
            </a:r>
            <a:endParaRPr lang="en-US" altLang="en-US" sz="1000" b="1" i="1"/>
          </a:p>
          <a:p>
            <a:pPr eaLnBrk="1" hangingPunct="1"/>
            <a:endParaRPr lang="en-US" altLang="en-US" sz="1000"/>
          </a:p>
        </p:txBody>
      </p:sp>
    </p:spTree>
    <p:extLst>
      <p:ext uri="{BB962C8B-B14F-4D97-AF65-F5344CB8AC3E}">
        <p14:creationId xmlns:p14="http://schemas.microsoft.com/office/powerpoint/2010/main" val="2320309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44424A-8260-48C4-BC99-9FFDC00F3E4F}" type="slidenum">
              <a:rPr lang="en-US" altLang="en-US"/>
              <a:pPr>
                <a:spcBef>
                  <a:spcPct val="0"/>
                </a:spcBef>
              </a:pPr>
              <a:t>46</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74016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6CC8F6-586B-47B8-8542-581D17546DD2}" type="slidenum">
              <a:rPr lang="en-US" altLang="en-US"/>
              <a:pPr>
                <a:spcBef>
                  <a:spcPct val="0"/>
                </a:spcBef>
              </a:pPr>
              <a:t>47</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7089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91C602-4EAB-40D0-9963-2B2B3AFCE621}" type="slidenum">
              <a:rPr lang="en-US" altLang="en-US"/>
              <a:pPr>
                <a:spcBef>
                  <a:spcPct val="0"/>
                </a:spcBef>
              </a:pPr>
              <a:t>48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85800" y="4343400"/>
            <a:ext cx="55626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t>[Continuing the story of Adam Blackbox.]</a:t>
            </a:r>
          </a:p>
          <a:p>
            <a:pPr eaLnBrk="1" hangingPunct="1">
              <a:lnSpc>
                <a:spcPct val="90000"/>
              </a:lnSpc>
            </a:pPr>
            <a:r>
              <a:rPr lang="en-US" altLang="en-US"/>
              <a:t>The press becomes increasingly curious about what is going on in the giant New England auto plant. Investigative journalists create endless hours of speculative television programming on the amazing new technology. Then a tabloid journalist with a big checkbook finds a worker who is willing to talk. Adam Blackbox's secret is revealed. Nothing is </a:t>
            </a:r>
            <a:r>
              <a:rPr lang="en-US" altLang="en-US" i="1"/>
              <a:t>produced</a:t>
            </a:r>
            <a:r>
              <a:rPr lang="en-US" altLang="en-US"/>
              <a:t> at the plant. Adam Blackbox is a trader, not a producer. He buys grain from American farmers, exports it to Japan, and imports automobiles from Japan.</a:t>
            </a:r>
          </a:p>
          <a:p>
            <a:pPr eaLnBrk="1" hangingPunct="1">
              <a:lnSpc>
                <a:spcPct val="90000"/>
              </a:lnSpc>
            </a:pPr>
            <a:r>
              <a:rPr lang="en-US" altLang="en-US"/>
              <a:t>His secret revealed, Adam Blackbox is hauled before Congressional committees on fair trade and denounced as an evil destroyer of American jobs. The president makes a special State of the Union speech in which he denounces Adam Blackbox, praises a vigilant press for saving Americans from the threat of cheap foreign labor, and announces a new budget initiative that will spend $50 billion on research in technologies to produce low cost, high-quality automobiles.</a:t>
            </a:r>
          </a:p>
          <a:p>
            <a:pPr eaLnBrk="1" hangingPunct="1">
              <a:lnSpc>
                <a:spcPct val="90000"/>
              </a:lnSpc>
            </a:pPr>
            <a:r>
              <a:rPr lang="en-US" altLang="en-US"/>
              <a:t>The gains from trade are like a technological advance. Adam Blackbox expanded the nation’s consumption possibilities just like a technological advance might have done. But he didn’t expand production possibilities and save American jobs.</a:t>
            </a:r>
          </a:p>
          <a:p>
            <a:pPr eaLnBrk="1" hangingPunct="1">
              <a:lnSpc>
                <a:spcPct val="90000"/>
              </a:lnSpc>
            </a:pPr>
            <a:r>
              <a:rPr lang="en-US" altLang="en-US"/>
              <a:t>Use this fable to generate a classroom discussion of questions such as:</a:t>
            </a:r>
          </a:p>
          <a:p>
            <a:pPr eaLnBrk="1" hangingPunct="1">
              <a:lnSpc>
                <a:spcPct val="90000"/>
              </a:lnSpc>
            </a:pPr>
            <a:r>
              <a:rPr lang="en-US" altLang="en-US"/>
              <a:t>Why did the president and Congress accept Adam Blackbox when they thought he had expanded production possibilities but not when they discovered that he had “only” expanded consumption possibilities?</a:t>
            </a:r>
            <a:endParaRPr lang="en-CA" altLang="en-US"/>
          </a:p>
        </p:txBody>
      </p:sp>
    </p:spTree>
    <p:extLst>
      <p:ext uri="{BB962C8B-B14F-4D97-AF65-F5344CB8AC3E}">
        <p14:creationId xmlns:p14="http://schemas.microsoft.com/office/powerpoint/2010/main" val="3556935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08C7E1-D02F-48A1-BE1A-FB144E360448}" type="slidenum">
              <a:rPr lang="en-US" altLang="en-US"/>
              <a:pPr>
                <a:spcBef>
                  <a:spcPct val="0"/>
                </a:spcBef>
              </a:pPr>
              <a:t>49</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1540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19E996-27A5-425D-8144-092F5C0661A7}" type="slidenum">
              <a:rPr lang="en-US" altLang="en-US"/>
              <a:pPr>
                <a:spcBef>
                  <a:spcPct val="0"/>
                </a:spcBef>
              </a:pPr>
              <a:t>5</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endParaRPr lang="en-CA" altLang="en-US" dirty="0">
              <a:solidFill>
                <a:srgbClr val="FF0000"/>
              </a:solidFill>
            </a:endParaRPr>
          </a:p>
          <a:p>
            <a:pPr eaLnBrk="1" hangingPunct="1"/>
            <a:r>
              <a:rPr lang="en-CA" altLang="en-US" dirty="0"/>
              <a:t>Check out </a:t>
            </a:r>
            <a:r>
              <a:rPr lang="en-CA" altLang="en-US" i="1" dirty="0"/>
              <a:t>Economics in Action</a:t>
            </a:r>
            <a:r>
              <a:rPr lang="en-CA" altLang="en-US" dirty="0"/>
              <a:t>: Travel and Transport Top Our Trade</a:t>
            </a:r>
            <a:endParaRPr lang="en-US" altLang="en-US" dirty="0"/>
          </a:p>
        </p:txBody>
      </p:sp>
    </p:spTree>
    <p:extLst>
      <p:ext uri="{BB962C8B-B14F-4D97-AF65-F5344CB8AC3E}">
        <p14:creationId xmlns:p14="http://schemas.microsoft.com/office/powerpoint/2010/main" val="1032816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2EBF6C-664B-42B5-A205-BCF08619B5B5}" type="slidenum">
              <a:rPr lang="en-US" altLang="en-US"/>
              <a:pPr>
                <a:spcBef>
                  <a:spcPct val="0"/>
                </a:spcBef>
              </a:pPr>
              <a:t>50</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95987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C3881C-E478-4FE7-9DC7-1FA647872154}" type="slidenum">
              <a:rPr lang="en-US" altLang="en-US"/>
              <a:pPr>
                <a:spcBef>
                  <a:spcPct val="0"/>
                </a:spcBef>
              </a:pPr>
              <a:t>51</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t>Does free trade exploit workers in developing countries?  </a:t>
            </a:r>
            <a:r>
              <a:rPr lang="en-US" altLang="en-US"/>
              <a:t>Students might be somewhat familiar with the terminology of “exploitation”. Have the students think about what “exploitation” means in the context of voluntary trade. If I benefit from someone I trade with, did I exploit them? Did they exploit me? If trade is voluntary, how did I manage to exploit the person whom I traded with? Is it because I am smarter than the other person? This seems to be the condescending assumption of those who talk about exploitation of workers in developing countries. Indeed, representatives from many developing countries do not see trade as exploitation, but rather see it as a way to improve standards of living. When these representatives are upset at WTO meetings, it is usually about the trade restrictions rich countries place on imports from developing countries keeping developing countries poor.</a:t>
            </a:r>
          </a:p>
        </p:txBody>
      </p:sp>
    </p:spTree>
    <p:extLst>
      <p:ext uri="{BB962C8B-B14F-4D97-AF65-F5344CB8AC3E}">
        <p14:creationId xmlns:p14="http://schemas.microsoft.com/office/powerpoint/2010/main" val="3329432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9C7B7A-6F00-4E80-8EE1-872E9EBE09D9}" type="slidenum">
              <a:rPr lang="en-US" altLang="en-US"/>
              <a:pPr>
                <a:spcBef>
                  <a:spcPct val="0"/>
                </a:spcBef>
              </a:pPr>
              <a:t>52</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endParaRPr lang="en-CA" altLang="en-US">
              <a:solidFill>
                <a:srgbClr val="FF0000"/>
              </a:solidFill>
            </a:endParaRPr>
          </a:p>
          <a:p>
            <a:pPr eaLnBrk="1" hangingPunct="1"/>
            <a:r>
              <a:rPr lang="en-CA" altLang="en-US"/>
              <a:t>Check out </a:t>
            </a:r>
            <a:r>
              <a:rPr lang="en-CA" altLang="en-US" i="1"/>
              <a:t>At Issue</a:t>
            </a:r>
            <a:r>
              <a:rPr lang="en-CA" altLang="en-US"/>
              <a:t>: Is Offshore Outsourcing Bad or Good for America?</a:t>
            </a:r>
            <a:endParaRPr lang="en-US" altLang="en-US"/>
          </a:p>
        </p:txBody>
      </p:sp>
    </p:spTree>
    <p:extLst>
      <p:ext uri="{BB962C8B-B14F-4D97-AF65-F5344CB8AC3E}">
        <p14:creationId xmlns:p14="http://schemas.microsoft.com/office/powerpoint/2010/main" val="498545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939587-C053-4CE8-82D9-F8CA994C6E45}" type="slidenum">
              <a:rPr lang="en-US" altLang="en-US"/>
              <a:pPr>
                <a:spcBef>
                  <a:spcPct val="0"/>
                </a:spcBef>
              </a:pPr>
              <a:t>53</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32530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81224B-8059-4D0D-883F-895366171916}" type="slidenum">
              <a:rPr lang="en-US" altLang="en-US"/>
              <a:pPr>
                <a:spcBef>
                  <a:spcPct val="0"/>
                </a:spcBef>
              </a:pPr>
              <a:t>54</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58489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8DAF7-2C2B-4946-955D-88D9EB69633D}" type="slidenum">
              <a:rPr lang="en-US" altLang="en-US"/>
              <a:pPr>
                <a:spcBef>
                  <a:spcPct val="0"/>
                </a:spcBef>
              </a:pPr>
              <a:t>55</a:t>
            </a:fld>
            <a:endParaRPr lang="en-US" altLang="en-US"/>
          </a:p>
        </p:txBody>
      </p:sp>
      <p:sp>
        <p:nvSpPr>
          <p:cNvPr id="118787" name="Rectangle 2"/>
          <p:cNvSpPr>
            <a:spLocks noGrp="1" noRot="1" noChangeAspect="1" noChangeArrowheads="1" noTextEdit="1"/>
          </p:cNvSpPr>
          <p:nvPr>
            <p:ph type="sldImg"/>
          </p:nvPr>
        </p:nvSpPr>
        <p:spPr>
          <a:ln/>
        </p:spPr>
      </p:sp>
      <p:sp>
        <p:nvSpPr>
          <p:cNvPr id="118788"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b="0"/>
          </a:p>
        </p:txBody>
      </p:sp>
    </p:spTree>
    <p:extLst>
      <p:ext uri="{BB962C8B-B14F-4D97-AF65-F5344CB8AC3E}">
        <p14:creationId xmlns:p14="http://schemas.microsoft.com/office/powerpoint/2010/main" val="96878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AAAB3C-155F-48B5-A51B-6217BF53A3E7}" type="slidenum">
              <a:rPr lang="en-US" altLang="en-US"/>
              <a:pPr>
                <a:spcBef>
                  <a:spcPct val="0"/>
                </a:spcBef>
              </a:pPr>
              <a:t>6</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Note that comparative advantage and its basis is explained in Chapter 2. Remind the students and send them back to that chapter for a quick review.</a:t>
            </a:r>
          </a:p>
          <a:p>
            <a:pPr eaLnBrk="1" hangingPunct="1"/>
            <a:r>
              <a:rPr lang="en-US" altLang="en-US" sz="1000" dirty="0"/>
              <a:t>There is an enormously rich heritage of stories, parables, fables, and satires that you can use to enliven your classes on this topic. The following fable, inspired by James Ingram, </a:t>
            </a:r>
            <a:r>
              <a:rPr lang="en-US" altLang="en-US" sz="1000" i="1" dirty="0"/>
              <a:t>International Economic Problems</a:t>
            </a:r>
            <a:r>
              <a:rPr lang="en-US" altLang="en-US" sz="1000" dirty="0"/>
              <a:t>, John Wiley, 1970, is a powerful way to begin. Make up your own version with local flavor and embellishment.</a:t>
            </a:r>
          </a:p>
          <a:p>
            <a:pPr eaLnBrk="1" hangingPunct="1"/>
            <a:r>
              <a:rPr lang="en-US" altLang="en-US" sz="1000" dirty="0"/>
              <a:t>Adam </a:t>
            </a:r>
            <a:r>
              <a:rPr lang="en-US" altLang="en-US" sz="1000" dirty="0" err="1"/>
              <a:t>Blackbox</a:t>
            </a:r>
            <a:r>
              <a:rPr lang="en-US" altLang="en-US" sz="1000" dirty="0"/>
              <a:t> announces that he has discovered an amazing way to produce low-price, high-quality automobiles. He sets up a plant on a large tract of land along the coast of Massachusetts, hires 10,000 employees, swears them to secrecy, and begins delivering his low-price, high-quality autos to the nation’s showrooms. Adam </a:t>
            </a:r>
            <a:r>
              <a:rPr lang="en-US" altLang="en-US" sz="1000" dirty="0" err="1"/>
              <a:t>Blackbox</a:t>
            </a:r>
            <a:r>
              <a:rPr lang="en-US" altLang="en-US" sz="1000" dirty="0"/>
              <a:t> is hailed as an American industrial hero. </a:t>
            </a:r>
            <a:r>
              <a:rPr lang="en-US" altLang="en-US" sz="1000" dirty="0" err="1"/>
              <a:t>Blackbox</a:t>
            </a:r>
            <a:r>
              <a:rPr lang="en-US" altLang="en-US" sz="1000" dirty="0"/>
              <a:t> Enterprises floats stock and Wall Street booms.</a:t>
            </a:r>
          </a:p>
          <a:p>
            <a:pPr eaLnBrk="1" hangingPunct="1"/>
            <a:r>
              <a:rPr lang="en-US" altLang="en-US" sz="1000" dirty="0"/>
              <a:t>Consumers love Adam </a:t>
            </a:r>
            <a:r>
              <a:rPr lang="en-US" altLang="en-US" sz="1000" dirty="0" err="1"/>
              <a:t>Blackbox</a:t>
            </a:r>
            <a:r>
              <a:rPr lang="en-US" altLang="en-US" sz="1000" dirty="0"/>
              <a:t>. His automobiles are better and cheaper than those they could buy before he came along. Automakers hate him, but their attempts to pass laws to restrict his operations fail. The president and congressional leaders explain that economic adjustment is an inevitable consequence of technological advance. And Adam </a:t>
            </a:r>
            <a:r>
              <a:rPr lang="en-US" altLang="en-US" sz="1000" dirty="0" err="1"/>
              <a:t>Blackbox’s</a:t>
            </a:r>
            <a:r>
              <a:rPr lang="en-US" altLang="en-US" sz="1000" dirty="0"/>
              <a:t> new technology for delivering low-price, high-quality automobiles is clearly part of the process of achieving greater prosperity for all.</a:t>
            </a:r>
          </a:p>
          <a:p>
            <a:pPr eaLnBrk="1" hangingPunct="1"/>
            <a:r>
              <a:rPr lang="en-US" altLang="en-US" sz="1000" dirty="0"/>
              <a:t>(continued on slide 48 )</a:t>
            </a:r>
          </a:p>
          <a:p>
            <a:pPr eaLnBrk="1" hangingPunct="1"/>
            <a:r>
              <a:rPr lang="en-US" altLang="en-US" sz="1000" dirty="0"/>
              <a:t>You can easily segue from this story to the analysis of the United States and China.</a:t>
            </a:r>
            <a:endParaRPr lang="en-CA" altLang="en-US" sz="1000" dirty="0"/>
          </a:p>
        </p:txBody>
      </p:sp>
    </p:spTree>
    <p:extLst>
      <p:ext uri="{BB962C8B-B14F-4D97-AF65-F5344CB8AC3E}">
        <p14:creationId xmlns:p14="http://schemas.microsoft.com/office/powerpoint/2010/main" val="198573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9A0863-BE15-4018-8D54-04F4CEC24EC1}" type="slidenum">
              <a:rPr lang="en-US" altLang="en-US"/>
              <a:pPr>
                <a:spcBef>
                  <a:spcPct val="0"/>
                </a:spcBef>
              </a:pPr>
              <a:t>7</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1476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2F0FC4-D3BB-4581-A091-6A2F7D974B20}" type="slidenum">
              <a:rPr lang="en-US" altLang="en-US"/>
              <a:pPr>
                <a:spcBef>
                  <a:spcPct val="0"/>
                </a:spcBef>
              </a:pPr>
              <a:t>8</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979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36AE4B-264E-4BC0-A637-EA547B4B04CF}" type="slidenum">
              <a:rPr lang="en-US" altLang="en-US"/>
              <a:pPr>
                <a:spcBef>
                  <a:spcPct val="0"/>
                </a:spcBef>
              </a:pPr>
              <a:t>9</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25509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7925323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4853927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2031636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8442348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462626"/>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37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90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1985"/>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3280347170"/>
      </p:ext>
    </p:extLst>
  </p:cSld>
  <p:clrMap bg1="lt1" tx1="dk1" bg2="lt2" tx2="dk2" accent1="accent1" accent2="accent2" accent3="accent3" accent4="accent4" accent5="accent5" accent6="accent6" hlink="hlink" folHlink="folHlink"/>
  <p:sldLayoutIdLst>
    <p:sldLayoutId id="2147485172" r:id="rId1"/>
    <p:sldLayoutId id="2147485173"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b="0" dirty="0">
                <a:solidFill>
                  <a:srgbClr val="000000"/>
                </a:solidFill>
              </a:rPr>
              <a:t>© 2019 Pearson Education</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3557211090"/>
      </p:ext>
    </p:extLst>
  </p:cSld>
  <p:clrMap bg1="lt1" tx1="dk1" bg2="lt2" tx2="dk2" accent1="accent1" accent2="accent2" accent3="accent3" accent4="accent4" accent5="accent5" accent6="accent6" hlink="hlink" folHlink="folHlink"/>
  <p:sldLayoutIdLst>
    <p:sldLayoutId id="2147485159" r:id="rId1"/>
    <p:sldLayoutId id="2147485160"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b="0" dirty="0">
                <a:solidFill>
                  <a:srgbClr val="000000"/>
                </a:solidFill>
              </a:rPr>
              <a:t>© 2019 Pearson Education</a:t>
            </a:r>
          </a:p>
        </p:txBody>
      </p:sp>
    </p:spTree>
    <p:extLst>
      <p:ext uri="{BB962C8B-B14F-4D97-AF65-F5344CB8AC3E}">
        <p14:creationId xmlns:p14="http://schemas.microsoft.com/office/powerpoint/2010/main" val="453733520"/>
      </p:ext>
    </p:extLst>
  </p:cSld>
  <p:clrMap bg1="lt1" tx1="dk1" bg2="lt2" tx2="dk2" accent1="accent1" accent2="accent2" accent3="accent3" accent4="accent4" accent5="accent5" accent6="accent6" hlink="hlink" folHlink="folHlink"/>
  <p:sldLayoutIdLst>
    <p:sldLayoutId id="2147485166"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5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712099"/>
      </p:ext>
    </p:extLst>
  </p:cSld>
  <p:clrMap bg1="lt1" tx1="dk1" bg2="lt2" tx2="dk2" accent1="accent1" accent2="accent2" accent3="accent3" accent4="accent4" accent5="accent5" accent6="accent6" hlink="hlink" folHlink="folHlink"/>
  <p:sldLayoutIdLst>
    <p:sldLayoutId id="214748516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b="0" dirty="0">
                <a:solidFill>
                  <a:srgbClr val="000000"/>
                </a:solidFill>
                <a:cs typeface="Arial" panose="020B0604020202020204" pitchFamily="34" charset="0"/>
              </a:rPr>
              <a:t>© 2019 Pearson Education</a:t>
            </a:r>
          </a:p>
        </p:txBody>
      </p:sp>
    </p:spTree>
    <p:extLst>
      <p:ext uri="{BB962C8B-B14F-4D97-AF65-F5344CB8AC3E}">
        <p14:creationId xmlns:p14="http://schemas.microsoft.com/office/powerpoint/2010/main" val="3500886192"/>
      </p:ext>
    </p:extLst>
  </p:cSld>
  <p:clrMap bg1="lt1" tx1="dk1" bg2="lt2" tx2="dk2" accent1="accent1" accent2="accent2" accent3="accent3" accent4="accent4" accent5="accent5" accent6="accent6" hlink="hlink" folHlink="folHlink"/>
  <p:sldLayoutIdLst>
    <p:sldLayoutId id="2147485170"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7.png"/><Relationship Id="rId7"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1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6.png"/><Relationship Id="rId7"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5" descr="Fig0701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0000" y="16560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1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0000" y="16560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Content Placeholder 2"/>
          <p:cNvSpPr>
            <a:spLocks noGrp="1"/>
          </p:cNvSpPr>
          <p:nvPr>
            <p:ph idx="1"/>
          </p:nvPr>
        </p:nvSpPr>
        <p:spPr>
          <a:xfrm>
            <a:off x="360363" y="1584325"/>
            <a:ext cx="4211637" cy="4525963"/>
          </a:xfrm>
        </p:spPr>
        <p:txBody>
          <a:bodyPr/>
          <a:lstStyle/>
          <a:p>
            <a:pPr marL="107950" lvl="1" eaLnBrk="1" hangingPunct="1"/>
            <a:r>
              <a:rPr lang="en-GB" altLang="en-US" dirty="0"/>
              <a:t>Figure 15.1(b) shows the market in the United States with international trade.</a:t>
            </a:r>
          </a:p>
          <a:p>
            <a:pPr marL="107950" lvl="1" eaLnBrk="1" hangingPunct="1"/>
            <a:r>
              <a:rPr lang="en-GB" altLang="en-US" dirty="0"/>
              <a:t>World demand and world supply determine the world price at $5 a T-shirt .</a:t>
            </a:r>
          </a:p>
          <a:p>
            <a:pPr marL="107950" lvl="1" eaLnBrk="1" hangingPunct="1"/>
            <a:r>
              <a:rPr lang="en-GB" altLang="en-US" dirty="0"/>
              <a:t>The world price </a:t>
            </a:r>
            <a:r>
              <a:rPr lang="en-GB" altLang="en-US" i="1" dirty="0"/>
              <a:t>is less</a:t>
            </a:r>
            <a:r>
              <a:rPr lang="en-GB" altLang="en-US" dirty="0"/>
              <a:t> than $8 a T-shirt, so the rest of the world has a comparative advantage in producing </a:t>
            </a:r>
            <a:br>
              <a:rPr lang="en-GB" altLang="en-US" dirty="0"/>
            </a:br>
            <a:r>
              <a:rPr lang="en-GB" altLang="en-US" dirty="0"/>
              <a:t>T-shirts.</a:t>
            </a:r>
          </a:p>
          <a:p>
            <a:pPr marL="107950"/>
            <a:endParaRPr lang="en-CA" altLang="en-US" dirty="0"/>
          </a:p>
        </p:txBody>
      </p:sp>
      <p:sp>
        <p:nvSpPr>
          <p:cNvPr id="15364" name="Title 1"/>
          <p:cNvSpPr>
            <a:spLocks noGrp="1"/>
          </p:cNvSpPr>
          <p:nvPr>
            <p:ph type="title"/>
          </p:nvPr>
        </p:nvSpPr>
        <p:spPr>
          <a:ln/>
        </p:spPr>
        <p:txBody>
          <a:bodyPr/>
          <a:lstStyle/>
          <a:p>
            <a:r>
              <a:rPr lang="en-CA" altLang="en-US"/>
              <a:t>How Global Markets Work</a:t>
            </a:r>
          </a:p>
        </p:txBody>
      </p:sp>
      <p:pic>
        <p:nvPicPr>
          <p:cNvPr id="6" name="Picture 7">
            <a:hlinkClick r:id="rId5" action="ppaction://hlinksldjump" tooltip="Click to expand the figure"/>
            <a:extLst>
              <a:ext uri="{FF2B5EF4-FFF2-40B4-BE49-F238E27FC236}">
                <a16:creationId xmlns:a16="http://schemas.microsoft.com/office/drawing/2014/main" id="{97700C65-4295-4B71-8A84-E94E6B0DCE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77000"/>
            <a:ext cx="222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xEl>
                                              <p:pRg st="1" end="1"/>
                                            </p:txEl>
                                          </p:spTgt>
                                        </p:tgtEl>
                                        <p:attrNameLst>
                                          <p:attrName>style.visibility</p:attrName>
                                        </p:attrNameLst>
                                      </p:cBhvr>
                                      <p:to>
                                        <p:strVal val="visible"/>
                                      </p:to>
                                    </p:set>
                                    <p:animEffect transition="in" filter="wipe(left)">
                                      <p:cBhvr>
                                        <p:cTn id="7" dur="1000"/>
                                        <p:tgtEl>
                                          <p:spTgt spid="2867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Effect transition="in" filter="wipe(left)">
                                      <p:cBhvr>
                                        <p:cTn id="17" dur="1000"/>
                                        <p:tgtEl>
                                          <p:spTgt spid="286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7" descr="Fig0701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9600"/>
            <a:ext cx="54006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1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609600"/>
            <a:ext cx="54006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1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09600"/>
            <a:ext cx="54006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1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609600"/>
            <a:ext cx="54006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1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609600"/>
            <a:ext cx="54006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1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609600"/>
            <a:ext cx="54006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Vertical)">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360364" y="1584325"/>
            <a:ext cx="4103638" cy="4968875"/>
          </a:xfrm>
        </p:spPr>
        <p:txBody>
          <a:bodyPr/>
          <a:lstStyle/>
          <a:p>
            <a:pPr marL="107950" lvl="1" eaLnBrk="1" hangingPunct="1"/>
            <a:r>
              <a:rPr lang="en-GB" altLang="en-US" dirty="0"/>
              <a:t>With international trade, the price of a T-shirt in the United States falls to $5.</a:t>
            </a:r>
          </a:p>
          <a:p>
            <a:pPr marL="107950" lvl="1" eaLnBrk="1" hangingPunct="1"/>
            <a:r>
              <a:rPr lang="en-GB" altLang="en-US" dirty="0"/>
              <a:t>At $5 a T-shirt, U.S. garment makers cut production to 20 million </a:t>
            </a:r>
            <a:br>
              <a:rPr lang="en-GB" altLang="en-US" dirty="0"/>
            </a:br>
            <a:r>
              <a:rPr lang="en-GB" altLang="en-US" dirty="0"/>
              <a:t>T-shirts a year.</a:t>
            </a:r>
          </a:p>
          <a:p>
            <a:pPr marL="107950" lvl="1" eaLnBrk="1" hangingPunct="1"/>
            <a:r>
              <a:rPr lang="en-GB" altLang="en-US" dirty="0"/>
              <a:t>At $5 a T-shirt, Americans buy 60 million T-shirts a year.</a:t>
            </a:r>
          </a:p>
          <a:p>
            <a:pPr marL="107950" lvl="1" eaLnBrk="1" hangingPunct="1"/>
            <a:r>
              <a:rPr lang="en-GB" altLang="en-US" dirty="0"/>
              <a:t>The United States imports 40 million T-shirts a year.</a:t>
            </a:r>
          </a:p>
          <a:p>
            <a:pPr marL="107950"/>
            <a:endParaRPr lang="en-CA" altLang="en-US" dirty="0"/>
          </a:p>
        </p:txBody>
      </p:sp>
      <p:sp>
        <p:nvSpPr>
          <p:cNvPr id="17411" name="Title 9"/>
          <p:cNvSpPr>
            <a:spLocks noGrp="1"/>
          </p:cNvSpPr>
          <p:nvPr>
            <p:ph type="title"/>
          </p:nvPr>
        </p:nvSpPr>
        <p:spPr>
          <a:ln/>
        </p:spPr>
        <p:txBody>
          <a:bodyPr/>
          <a:lstStyle/>
          <a:p>
            <a:pPr eaLnBrk="1" hangingPunct="1"/>
            <a:r>
              <a:rPr lang="en-CA" altLang="en-US"/>
              <a:t>How Global Markets Work</a:t>
            </a:r>
          </a:p>
        </p:txBody>
      </p:sp>
      <p:pic>
        <p:nvPicPr>
          <p:cNvPr id="17412" name="Picture 9" descr="Fig0701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0000" y="16560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Fig0701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0000" y="16560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1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0000" y="16560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701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0000" y="16560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701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0000" y="16560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701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80000" y="16560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wipe(left)">
                                      <p:cBhvr>
                                        <p:cTn id="12" dur="1000"/>
                                        <p:tgtEl>
                                          <p:spTgt spid="327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0">
                                            <p:txEl>
                                              <p:pRg st="2" end="2"/>
                                            </p:txEl>
                                          </p:spTgt>
                                        </p:tgtEl>
                                        <p:attrNameLst>
                                          <p:attrName>style.visibility</p:attrName>
                                        </p:attrNameLst>
                                      </p:cBhvr>
                                      <p:to>
                                        <p:strVal val="visible"/>
                                      </p:to>
                                    </p:set>
                                    <p:animEffect transition="in" filter="wipe(left)">
                                      <p:cBhvr>
                                        <p:cTn id="22" dur="1000"/>
                                        <p:tgtEl>
                                          <p:spTgt spid="3277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70">
                                            <p:txEl>
                                              <p:pRg st="3" end="3"/>
                                            </p:txEl>
                                          </p:spTgt>
                                        </p:tgtEl>
                                        <p:attrNameLst>
                                          <p:attrName>style.visibility</p:attrName>
                                        </p:attrNameLst>
                                      </p:cBhvr>
                                      <p:to>
                                        <p:strVal val="visible"/>
                                      </p:to>
                                    </p:set>
                                    <p:animEffect transition="in" filter="wipe(left)">
                                      <p:cBhvr>
                                        <p:cTn id="32" dur="1000"/>
                                        <p:tgtEl>
                                          <p:spTgt spid="32770">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37"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3" name="Content Placeholder 2"/>
          <p:cNvSpPr>
            <a:spLocks noGrp="1"/>
          </p:cNvSpPr>
          <p:nvPr>
            <p:ph idx="1"/>
          </p:nvPr>
        </p:nvSpPr>
        <p:spPr/>
        <p:txBody>
          <a:bodyPr/>
          <a:lstStyle/>
          <a:p>
            <a:pPr marL="107950"/>
            <a:r>
              <a:rPr lang="en-CA" altLang="en-US"/>
              <a:t>Why the United States Exports Airplanes</a:t>
            </a:r>
          </a:p>
          <a:p>
            <a:pPr marL="107950" lvl="1" eaLnBrk="1" hangingPunct="1"/>
            <a:r>
              <a:rPr lang="en-GB" altLang="en-US"/>
              <a:t>Figure 15.2(a) shows U.S. demand and U.S. supply with no international trade. </a:t>
            </a:r>
          </a:p>
          <a:p>
            <a:pPr marL="107950" lvl="1" eaLnBrk="1" hangingPunct="1"/>
            <a:r>
              <a:rPr lang="en-GB" altLang="en-US"/>
              <a:t>The price of an airplane is $100 million.</a:t>
            </a:r>
          </a:p>
          <a:p>
            <a:pPr marL="107950" lvl="1" eaLnBrk="1" hangingPunct="1"/>
            <a:r>
              <a:rPr lang="en-GB" altLang="en-US"/>
              <a:t>Boeing produces 400 airplanes a year and U.S. airlines buy 400 a year.</a:t>
            </a:r>
            <a:endParaRPr lang="en-CA" altLang="en-US"/>
          </a:p>
          <a:p>
            <a:pPr marL="107950"/>
            <a:endParaRPr lang="en-CA" altLang="en-US"/>
          </a:p>
        </p:txBody>
      </p:sp>
      <p:sp>
        <p:nvSpPr>
          <p:cNvPr id="18434" name="Title 1"/>
          <p:cNvSpPr>
            <a:spLocks noGrp="1"/>
          </p:cNvSpPr>
          <p:nvPr>
            <p:ph type="title"/>
          </p:nvPr>
        </p:nvSpPr>
        <p:spPr>
          <a:ln/>
        </p:spPr>
        <p:txBody>
          <a:bodyPr/>
          <a:lstStyle/>
          <a:p>
            <a:r>
              <a:rPr lang="en-CA" altLang="en-US"/>
              <a:t>How Global Markets Work</a:t>
            </a:r>
          </a:p>
        </p:txBody>
      </p:sp>
      <p:pic>
        <p:nvPicPr>
          <p:cNvPr id="1843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000" y="16920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000" y="16920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000" y="16920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6000" y="16920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a:extLst>
              <a:ext uri="{FF2B5EF4-FFF2-40B4-BE49-F238E27FC236}">
                <a16:creationId xmlns:a16="http://schemas.microsoft.com/office/drawing/2014/main" id="{E3383856-C774-479C-8475-5B0979140DC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3">
                                            <p:txEl>
                                              <p:pRg st="1" end="1"/>
                                            </p:txEl>
                                          </p:spTgt>
                                        </p:tgtEl>
                                        <p:attrNameLst>
                                          <p:attrName>style.visibility</p:attrName>
                                        </p:attrNameLst>
                                      </p:cBhvr>
                                      <p:to>
                                        <p:strVal val="visible"/>
                                      </p:to>
                                    </p:set>
                                    <p:animEffect transition="in" filter="wipe(left)">
                                      <p:cBhvr>
                                        <p:cTn id="7" dur="1000"/>
                                        <p:tgtEl>
                                          <p:spTgt spid="348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3">
                                            <p:txEl>
                                              <p:pRg st="2" end="2"/>
                                            </p:txEl>
                                          </p:spTgt>
                                        </p:tgtEl>
                                        <p:attrNameLst>
                                          <p:attrName>style.visibility</p:attrName>
                                        </p:attrNameLst>
                                      </p:cBhvr>
                                      <p:to>
                                        <p:strVal val="visible"/>
                                      </p:to>
                                    </p:set>
                                    <p:animEffect transition="in" filter="wipe(left)">
                                      <p:cBhvr>
                                        <p:cTn id="12" dur="1000"/>
                                        <p:tgtEl>
                                          <p:spTgt spid="34823">
                                            <p:txEl>
                                              <p:pRg st="2" end="2"/>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823">
                                            <p:txEl>
                                              <p:pRg st="3" end="3"/>
                                            </p:txEl>
                                          </p:spTgt>
                                        </p:tgtEl>
                                        <p:attrNameLst>
                                          <p:attrName>style.visibility</p:attrName>
                                        </p:attrNameLst>
                                      </p:cBhvr>
                                      <p:to>
                                        <p:strVal val="visible"/>
                                      </p:to>
                                    </p:set>
                                    <p:animEffect transition="in" filter="wipe(left)">
                                      <p:cBhvr>
                                        <p:cTn id="21" dur="1000"/>
                                        <p:tgtEl>
                                          <p:spTgt spid="34823">
                                            <p:txEl>
                                              <p:pRg st="3" end="3"/>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childTnLst>
                          </p:cTn>
                        </p:par>
                        <p:par>
                          <p:cTn id="26" fill="hold" nodeType="afterGroup">
                            <p:stCondLst>
                              <p:cond delay="17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636588"/>
            <a:ext cx="5257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5163" y="636588"/>
            <a:ext cx="5257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5163" y="636588"/>
            <a:ext cx="5257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5163" y="636588"/>
            <a:ext cx="5257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2" descr="Fig0702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00" y="1692000"/>
            <a:ext cx="38227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9607" name="Picture 23" descr="Fig0702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00" y="1692000"/>
            <a:ext cx="38306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Content Placeholder 2"/>
          <p:cNvSpPr>
            <a:spLocks noGrp="1"/>
          </p:cNvSpPr>
          <p:nvPr>
            <p:ph idx="1"/>
          </p:nvPr>
        </p:nvSpPr>
        <p:spPr>
          <a:xfrm>
            <a:off x="360363" y="1584325"/>
            <a:ext cx="4211637" cy="4892675"/>
          </a:xfrm>
        </p:spPr>
        <p:txBody>
          <a:bodyPr/>
          <a:lstStyle/>
          <a:p>
            <a:pPr marL="107950" lvl="1" eaLnBrk="1" hangingPunct="1"/>
            <a:r>
              <a:rPr lang="en-GB" altLang="en-US" dirty="0"/>
              <a:t>Figure 15.2(b) shows the market in the United States with international trade.</a:t>
            </a:r>
          </a:p>
          <a:p>
            <a:pPr marL="107950" lvl="1" eaLnBrk="1" hangingPunct="1"/>
            <a:r>
              <a:rPr lang="en-GB" altLang="en-US" dirty="0"/>
              <a:t>World demand and world supply of airplanes determine the world price of an airplane at $150 million.</a:t>
            </a:r>
          </a:p>
          <a:p>
            <a:pPr marL="107950" lvl="1" eaLnBrk="1" hangingPunct="1"/>
            <a:r>
              <a:rPr lang="en-GB" altLang="en-US" dirty="0"/>
              <a:t>The world price </a:t>
            </a:r>
            <a:r>
              <a:rPr lang="en-GB" altLang="en-US" i="1" dirty="0"/>
              <a:t>exceeds</a:t>
            </a:r>
            <a:r>
              <a:rPr lang="en-GB" altLang="en-US" dirty="0"/>
              <a:t> $100 million, so the United States has a comparative advantage in producing airplanes.</a:t>
            </a:r>
          </a:p>
        </p:txBody>
      </p:sp>
      <p:sp>
        <p:nvSpPr>
          <p:cNvPr id="20484" name="Title 1"/>
          <p:cNvSpPr>
            <a:spLocks noGrp="1"/>
          </p:cNvSpPr>
          <p:nvPr>
            <p:ph type="title"/>
          </p:nvPr>
        </p:nvSpPr>
        <p:spPr>
          <a:ln/>
        </p:spPr>
        <p:txBody>
          <a:bodyPr/>
          <a:lstStyle/>
          <a:p>
            <a:r>
              <a:rPr lang="en-CA" altLang="en-US"/>
              <a:t>How Global Markets Work</a:t>
            </a:r>
          </a:p>
        </p:txBody>
      </p:sp>
      <p:pic>
        <p:nvPicPr>
          <p:cNvPr id="6" name="Picture 7">
            <a:hlinkClick r:id="rId5" action="ppaction://hlinksldjump" tooltip="Click to expand the figure"/>
            <a:extLst>
              <a:ext uri="{FF2B5EF4-FFF2-40B4-BE49-F238E27FC236}">
                <a16:creationId xmlns:a16="http://schemas.microsoft.com/office/drawing/2014/main" id="{D3EBD35E-0892-461E-A1EC-B2FA2D7131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2" y="6477000"/>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1" end="1"/>
                                            </p:txEl>
                                          </p:spTgt>
                                        </p:tgtEl>
                                        <p:attrNameLst>
                                          <p:attrName>style.visibility</p:attrName>
                                        </p:attrNameLst>
                                      </p:cBhvr>
                                      <p:to>
                                        <p:strVal val="visible"/>
                                      </p:to>
                                    </p:set>
                                    <p:animEffect transition="in" filter="wipe(left)">
                                      <p:cBhvr>
                                        <p:cTn id="7" dur="1000"/>
                                        <p:tgtEl>
                                          <p:spTgt spid="38917">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219607"/>
                                        </p:tgtEl>
                                        <p:attrNameLst>
                                          <p:attrName>style.visibility</p:attrName>
                                        </p:attrNameLst>
                                      </p:cBhvr>
                                      <p:to>
                                        <p:strVal val="visible"/>
                                      </p:to>
                                    </p:set>
                                    <p:animEffect transition="in" filter="wipe(left)">
                                      <p:cBhvr>
                                        <p:cTn id="11" dur="1000"/>
                                        <p:tgtEl>
                                          <p:spTgt spid="12196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917">
                                            <p:txEl>
                                              <p:pRg st="2" end="2"/>
                                            </p:txEl>
                                          </p:spTgt>
                                        </p:tgtEl>
                                        <p:attrNameLst>
                                          <p:attrName>style.visibility</p:attrName>
                                        </p:attrNameLst>
                                      </p:cBhvr>
                                      <p:to>
                                        <p:strVal val="visible"/>
                                      </p:to>
                                    </p:set>
                                    <p:animEffect transition="in" filter="wipe(left)">
                                      <p:cBhvr>
                                        <p:cTn id="16" dur="1000"/>
                                        <p:tgtEl>
                                          <p:spTgt spid="389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7" descr="Fig0702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609600"/>
            <a:ext cx="53244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2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609600"/>
            <a:ext cx="53244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2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609600"/>
            <a:ext cx="53244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2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1663" y="609600"/>
            <a:ext cx="53244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2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71663" y="609600"/>
            <a:ext cx="53244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2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71663" y="609600"/>
            <a:ext cx="53244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Vertical)">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2" descr="Fig0702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00" y="1692000"/>
            <a:ext cx="38227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3" descr="Fig0702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00" y="1692000"/>
            <a:ext cx="38306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1656" name="Picture 24" descr="Fig0702b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00" y="1692000"/>
            <a:ext cx="38306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1657" name="Picture 25" descr="Fig0702b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00" y="1692000"/>
            <a:ext cx="38306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1658" name="Picture 26" descr="Fig0702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00" y="1692000"/>
            <a:ext cx="3838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1659" name="Picture 27" descr="Fig0702b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00" y="1692000"/>
            <a:ext cx="3838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Content Placeholder 1"/>
          <p:cNvSpPr>
            <a:spLocks noGrp="1"/>
          </p:cNvSpPr>
          <p:nvPr>
            <p:ph idx="1"/>
          </p:nvPr>
        </p:nvSpPr>
        <p:spPr/>
        <p:txBody>
          <a:bodyPr/>
          <a:lstStyle/>
          <a:p>
            <a:pPr marL="107950" lvl="1" eaLnBrk="1" hangingPunct="1"/>
            <a:r>
              <a:rPr lang="en-GB" altLang="en-US" dirty="0"/>
              <a:t>With international trade, </a:t>
            </a:r>
            <a:br>
              <a:rPr lang="en-GB" altLang="en-US" dirty="0"/>
            </a:br>
            <a:r>
              <a:rPr lang="en-GB" altLang="en-US" dirty="0"/>
              <a:t>the price of an airplane in the United States rises to $150 million.</a:t>
            </a:r>
          </a:p>
          <a:p>
            <a:pPr marL="107950" lvl="1" eaLnBrk="1" hangingPunct="1"/>
            <a:r>
              <a:rPr lang="en-GB" altLang="en-US" dirty="0"/>
              <a:t>At $150 million, U.S. airlines buy 200 airplanes a year.</a:t>
            </a:r>
          </a:p>
          <a:p>
            <a:pPr marL="107950" lvl="1" eaLnBrk="1" hangingPunct="1"/>
            <a:r>
              <a:rPr lang="en-GB" altLang="en-US" dirty="0"/>
              <a:t>At $150 million, Boeing produces 700 airplanes a year.</a:t>
            </a:r>
          </a:p>
          <a:p>
            <a:pPr marL="107950" lvl="1" eaLnBrk="1" hangingPunct="1"/>
            <a:r>
              <a:rPr lang="en-GB" altLang="en-US" dirty="0"/>
              <a:t>The United States exports 500 airplanes a year.</a:t>
            </a:r>
          </a:p>
        </p:txBody>
      </p:sp>
      <p:sp>
        <p:nvSpPr>
          <p:cNvPr id="22537" name="Title 9"/>
          <p:cNvSpPr>
            <a:spLocks noGrp="1"/>
          </p:cNvSpPr>
          <p:nvPr>
            <p:ph type="title"/>
          </p:nvPr>
        </p:nvSpPr>
        <p:spPr>
          <a:ln/>
        </p:spPr>
        <p:txBody>
          <a:bodyPr/>
          <a:lstStyle/>
          <a:p>
            <a:pPr eaLnBrk="1" hangingPunct="1"/>
            <a:r>
              <a:rPr lang="en-CA" altLang="en-US"/>
              <a:t>How Global Markets Work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1656"/>
                                        </p:tgtEl>
                                        <p:attrNameLst>
                                          <p:attrName>style.visibility</p:attrName>
                                        </p:attrNameLst>
                                      </p:cBhvr>
                                      <p:to>
                                        <p:strVal val="visible"/>
                                      </p:to>
                                    </p:set>
                                    <p:animEffect transition="in" filter="wipe(down)">
                                      <p:cBhvr>
                                        <p:cTn id="7" dur="1000"/>
                                        <p:tgtEl>
                                          <p:spTgt spid="1221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6">
                                            <p:txEl>
                                              <p:pRg st="1" end="1"/>
                                            </p:txEl>
                                          </p:spTgt>
                                        </p:tgtEl>
                                        <p:attrNameLst>
                                          <p:attrName>style.visibility</p:attrName>
                                        </p:attrNameLst>
                                      </p:cBhvr>
                                      <p:to>
                                        <p:strVal val="visible"/>
                                      </p:to>
                                    </p:set>
                                    <p:animEffect transition="in" filter="wipe(left)">
                                      <p:cBhvr>
                                        <p:cTn id="12" dur="1000"/>
                                        <p:tgtEl>
                                          <p:spTgt spid="43016">
                                            <p:txEl>
                                              <p:pRg st="1" end="1"/>
                                            </p:txEl>
                                          </p:spTgt>
                                        </p:tgtEl>
                                      </p:cBhvr>
                                    </p:animEffect>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1221657"/>
                                        </p:tgtEl>
                                        <p:attrNameLst>
                                          <p:attrName>style.visibility</p:attrName>
                                        </p:attrNameLst>
                                      </p:cBhvr>
                                      <p:to>
                                        <p:strVal val="visible"/>
                                      </p:to>
                                    </p:set>
                                    <p:animEffect transition="in" filter="wipe(down)">
                                      <p:cBhvr>
                                        <p:cTn id="16" dur="1000"/>
                                        <p:tgtEl>
                                          <p:spTgt spid="12216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016">
                                            <p:txEl>
                                              <p:pRg st="2" end="2"/>
                                            </p:txEl>
                                          </p:spTgt>
                                        </p:tgtEl>
                                        <p:attrNameLst>
                                          <p:attrName>style.visibility</p:attrName>
                                        </p:attrNameLst>
                                      </p:cBhvr>
                                      <p:to>
                                        <p:strVal val="visible"/>
                                      </p:to>
                                    </p:set>
                                    <p:animEffect transition="in" filter="wipe(left)">
                                      <p:cBhvr>
                                        <p:cTn id="21" dur="1000"/>
                                        <p:tgtEl>
                                          <p:spTgt spid="43016">
                                            <p:txEl>
                                              <p:pRg st="2" end="2"/>
                                            </p:txEl>
                                          </p:spTgt>
                                        </p:tgtEl>
                                      </p:cBhvr>
                                    </p:animEffect>
                                  </p:childTnLst>
                                </p:cTn>
                              </p:par>
                            </p:childTnLst>
                          </p:cTn>
                        </p:par>
                        <p:par>
                          <p:cTn id="22" fill="hold" nodeType="afterGroup">
                            <p:stCondLst>
                              <p:cond delay="1000"/>
                            </p:stCondLst>
                            <p:childTnLst>
                              <p:par>
                                <p:cTn id="23" presetID="22" presetClass="entr" presetSubtype="4" fill="hold" nodeType="afterEffect">
                                  <p:stCondLst>
                                    <p:cond delay="0"/>
                                  </p:stCondLst>
                                  <p:childTnLst>
                                    <p:set>
                                      <p:cBhvr>
                                        <p:cTn id="24" dur="1" fill="hold">
                                          <p:stCondLst>
                                            <p:cond delay="0"/>
                                          </p:stCondLst>
                                        </p:cTn>
                                        <p:tgtEl>
                                          <p:spTgt spid="1221658"/>
                                        </p:tgtEl>
                                        <p:attrNameLst>
                                          <p:attrName>style.visibility</p:attrName>
                                        </p:attrNameLst>
                                      </p:cBhvr>
                                      <p:to>
                                        <p:strVal val="visible"/>
                                      </p:to>
                                    </p:set>
                                    <p:animEffect transition="in" filter="wipe(down)">
                                      <p:cBhvr>
                                        <p:cTn id="25" dur="1000"/>
                                        <p:tgtEl>
                                          <p:spTgt spid="12216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3016">
                                            <p:txEl>
                                              <p:pRg st="3" end="3"/>
                                            </p:txEl>
                                          </p:spTgt>
                                        </p:tgtEl>
                                        <p:attrNameLst>
                                          <p:attrName>style.visibility</p:attrName>
                                        </p:attrNameLst>
                                      </p:cBhvr>
                                      <p:to>
                                        <p:strVal val="visible"/>
                                      </p:to>
                                    </p:set>
                                    <p:animEffect transition="in" filter="wipe(left)">
                                      <p:cBhvr>
                                        <p:cTn id="30" dur="1000"/>
                                        <p:tgtEl>
                                          <p:spTgt spid="43016">
                                            <p:txEl>
                                              <p:pRg st="3" end="3"/>
                                            </p:txEl>
                                          </p:spTgt>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221659"/>
                                        </p:tgtEl>
                                        <p:attrNameLst>
                                          <p:attrName>style.visibility</p:attrName>
                                        </p:attrNameLst>
                                      </p:cBhvr>
                                      <p:to>
                                        <p:strVal val="visible"/>
                                      </p:to>
                                    </p:set>
                                    <p:animEffect transition="in" filter="wipe(left)">
                                      <p:cBhvr>
                                        <p:cTn id="34" dur="1000"/>
                                        <p:tgtEl>
                                          <p:spTgt spid="122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3682" name="Rectangle 2"/>
          <p:cNvSpPr>
            <a:spLocks noGrp="1" noChangeArrowheads="1"/>
          </p:cNvSpPr>
          <p:nvPr>
            <p:ph idx="1"/>
          </p:nvPr>
        </p:nvSpPr>
        <p:spPr/>
        <p:txBody>
          <a:bodyPr/>
          <a:lstStyle/>
          <a:p>
            <a:pPr marL="107950" lvl="1" eaLnBrk="1" hangingPunct="1"/>
            <a:r>
              <a:rPr lang="en-GB"/>
              <a:t>International trade lowers the price of an imported good and raises the price of an exported good.</a:t>
            </a:r>
          </a:p>
          <a:p>
            <a:pPr marL="107950" lvl="1" eaLnBrk="1" hangingPunct="1"/>
            <a:r>
              <a:rPr lang="en-GB"/>
              <a:t>Buyers of imported goods benefit from lower prices and sellers of exported goods benefit from higher prices.</a:t>
            </a:r>
          </a:p>
          <a:p>
            <a:pPr marL="107950" lvl="1" eaLnBrk="1" hangingPunct="1"/>
            <a:r>
              <a:rPr lang="en-GB"/>
              <a:t>But some people complain about international competition: not everyone gains.</a:t>
            </a:r>
          </a:p>
          <a:p>
            <a:pPr marL="107950" lvl="1" eaLnBrk="1" hangingPunct="1"/>
            <a:r>
              <a:rPr lang="en-GB"/>
              <a:t>Who wins and who loses from free international trade?</a:t>
            </a:r>
          </a:p>
        </p:txBody>
      </p:sp>
      <p:sp>
        <p:nvSpPr>
          <p:cNvPr id="23554" name="Title 9"/>
          <p:cNvSpPr>
            <a:spLocks noGrp="1"/>
          </p:cNvSpPr>
          <p:nvPr>
            <p:ph type="title"/>
          </p:nvPr>
        </p:nvSpPr>
        <p:spPr/>
        <p:txBody>
          <a:bodyPr/>
          <a:lstStyle/>
          <a:p>
            <a:r>
              <a:rPr lang="en-CA" altLang="en-US"/>
              <a:t>Winners, Losers, and the </a:t>
            </a:r>
            <a:br>
              <a:rPr lang="en-CA" altLang="en-US"/>
            </a:br>
            <a:r>
              <a:rPr lang="en-CA" altLang="en-US"/>
              <a:t>Net Gain from Trade</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3682">
                                            <p:txEl>
                                              <p:pRg st="1" end="1"/>
                                            </p:txEl>
                                          </p:spTgt>
                                        </p:tgtEl>
                                        <p:attrNameLst>
                                          <p:attrName>style.visibility</p:attrName>
                                        </p:attrNameLst>
                                      </p:cBhvr>
                                      <p:to>
                                        <p:strVal val="visible"/>
                                      </p:to>
                                    </p:set>
                                    <p:animEffect transition="in" filter="wipe(left)">
                                      <p:cBhvr>
                                        <p:cTn id="7" dur="1000"/>
                                        <p:tgtEl>
                                          <p:spTgt spid="12236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3682">
                                            <p:txEl>
                                              <p:pRg st="2" end="2"/>
                                            </p:txEl>
                                          </p:spTgt>
                                        </p:tgtEl>
                                        <p:attrNameLst>
                                          <p:attrName>style.visibility</p:attrName>
                                        </p:attrNameLst>
                                      </p:cBhvr>
                                      <p:to>
                                        <p:strVal val="visible"/>
                                      </p:to>
                                    </p:set>
                                    <p:animEffect transition="in" filter="wipe(left)">
                                      <p:cBhvr>
                                        <p:cTn id="12" dur="1000"/>
                                        <p:tgtEl>
                                          <p:spTgt spid="12236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3682">
                                            <p:txEl>
                                              <p:pRg st="3" end="3"/>
                                            </p:txEl>
                                          </p:spTgt>
                                        </p:tgtEl>
                                        <p:attrNameLst>
                                          <p:attrName>style.visibility</p:attrName>
                                        </p:attrNameLst>
                                      </p:cBhvr>
                                      <p:to>
                                        <p:strVal val="visible"/>
                                      </p:to>
                                    </p:set>
                                    <p:animEffect transition="in" filter="wipe(left)">
                                      <p:cBhvr>
                                        <p:cTn id="17" dur="1000"/>
                                        <p:tgtEl>
                                          <p:spTgt spid="1223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82" grpId="0" uiExpand="1" build="p" bldLvl="3"/>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0362" y="1584325"/>
            <a:ext cx="8402637" cy="4525963"/>
          </a:xfrm>
        </p:spPr>
        <p:txBody>
          <a:bodyPr/>
          <a:lstStyle/>
          <a:p>
            <a:pPr marL="107950" lvl="0"/>
            <a:r>
              <a:rPr lang="en-CA" altLang="en-US" dirty="0"/>
              <a:t>Gains and Losses from Imports</a:t>
            </a:r>
          </a:p>
          <a:p>
            <a:pPr marL="108000" lvl="1">
              <a:buClrTx/>
              <a:defRPr/>
            </a:pPr>
            <a:r>
              <a:rPr lang="en-GB" kern="1200" dirty="0">
                <a:solidFill>
                  <a:srgbClr val="000000"/>
                </a:solidFill>
                <a:ea typeface="+mn-ea"/>
                <a:cs typeface="+mn-cs"/>
              </a:rPr>
              <a:t>We can measure the gains and losses from imports by looking at the effects on</a:t>
            </a:r>
          </a:p>
          <a:p>
            <a:pPr marL="571500" lvl="1" indent="-457200">
              <a:buClrTx/>
              <a:buFontTx/>
              <a:buAutoNum type="arabicPeriod"/>
              <a:defRPr/>
            </a:pPr>
            <a:r>
              <a:rPr lang="en-GB" kern="1200" dirty="0">
                <a:solidFill>
                  <a:srgbClr val="000000"/>
                </a:solidFill>
                <a:ea typeface="+mn-ea"/>
                <a:cs typeface="+mn-cs"/>
              </a:rPr>
              <a:t>The prices paid and quantity bought by U.S. consumers</a:t>
            </a:r>
          </a:p>
          <a:p>
            <a:pPr marL="571500" lvl="1" indent="-457200">
              <a:buClrTx/>
              <a:buFontTx/>
              <a:buAutoNum type="arabicPeriod"/>
              <a:defRPr/>
            </a:pPr>
            <a:r>
              <a:rPr lang="en-GB" kern="1200" dirty="0">
                <a:solidFill>
                  <a:srgbClr val="000000"/>
                </a:solidFill>
                <a:ea typeface="+mn-ea"/>
                <a:cs typeface="+mn-cs"/>
              </a:rPr>
              <a:t>The price receives and quantity sold by U.S. producers</a:t>
            </a:r>
          </a:p>
          <a:p>
            <a:pPr marL="108000" lvl="1">
              <a:buClrTx/>
              <a:defRPr/>
            </a:pPr>
            <a:r>
              <a:rPr lang="en-GB" b="1" kern="1200" dirty="0">
                <a:solidFill>
                  <a:srgbClr val="000000"/>
                </a:solidFill>
                <a:ea typeface="+mn-ea"/>
                <a:cs typeface="+mn-cs"/>
              </a:rPr>
              <a:t>U.S. consumers gain from imports</a:t>
            </a:r>
            <a:r>
              <a:rPr lang="en-GB" kern="1200" dirty="0">
                <a:solidFill>
                  <a:srgbClr val="000000"/>
                </a:solidFill>
                <a:ea typeface="+mn-ea"/>
                <a:cs typeface="+mn-cs"/>
              </a:rPr>
              <a:t>: Buyers pay a lower price and buy more of the good.</a:t>
            </a:r>
          </a:p>
          <a:p>
            <a:pPr marL="108000" lvl="1">
              <a:buClrTx/>
              <a:defRPr/>
            </a:pPr>
            <a:r>
              <a:rPr lang="en-GB" b="1" kern="1200" dirty="0">
                <a:solidFill>
                  <a:srgbClr val="000000"/>
                </a:solidFill>
                <a:ea typeface="+mn-ea"/>
                <a:cs typeface="+mn-cs"/>
              </a:rPr>
              <a:t>U.S. producers lose from imports</a:t>
            </a:r>
            <a:r>
              <a:rPr lang="en-GB" kern="1200" dirty="0">
                <a:solidFill>
                  <a:srgbClr val="000000"/>
                </a:solidFill>
                <a:ea typeface="+mn-ea"/>
                <a:cs typeface="+mn-cs"/>
              </a:rPr>
              <a:t>: Producers receive a lower price and sell a smaller quantity.</a:t>
            </a:r>
          </a:p>
        </p:txBody>
      </p:sp>
      <p:sp>
        <p:nvSpPr>
          <p:cNvPr id="24578" name="Title 9"/>
          <p:cNvSpPr>
            <a:spLocks noGrp="1"/>
          </p:cNvSpPr>
          <p:nvPr>
            <p:ph type="title"/>
          </p:nvPr>
        </p:nvSpPr>
        <p:spPr/>
        <p:txBody>
          <a:bodyPr/>
          <a:lstStyle/>
          <a:p>
            <a:r>
              <a:rPr lang="en-CA" altLang="en-US" dirty="0"/>
              <a:t>Winners, Losers, and the </a:t>
            </a:r>
            <a:br>
              <a:rPr lang="en-CA" altLang="en-US" dirty="0"/>
            </a:br>
            <a:r>
              <a:rPr lang="en-CA" altLang="en-US" dirty="0"/>
              <a:t>Net Gain from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1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21867"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8" name="Subtitle 2"/>
          <p:cNvSpPr txBox="1">
            <a:spLocks/>
          </p:cNvSpPr>
          <p:nvPr/>
        </p:nvSpPr>
        <p:spPr bwMode="auto">
          <a:xfrm>
            <a:off x="2753012" y="4644000"/>
            <a:ext cx="4943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3600" dirty="0">
                <a:solidFill>
                  <a:srgbClr val="009A82"/>
                </a:solidFill>
                <a:latin typeface="Futura Condensed" pitchFamily="34" charset="0"/>
              </a:rPr>
              <a:t>INTERNATIONAL </a:t>
            </a:r>
            <a:br>
              <a:rPr lang="en-CA" altLang="en-US" sz="3600" dirty="0">
                <a:solidFill>
                  <a:srgbClr val="009A82"/>
                </a:solidFill>
                <a:latin typeface="Futura Condensed" pitchFamily="34" charset="0"/>
              </a:rPr>
            </a:br>
            <a:r>
              <a:rPr lang="en-CA" altLang="en-US" sz="3600" dirty="0">
                <a:solidFill>
                  <a:srgbClr val="009A82"/>
                </a:solidFill>
                <a:latin typeface="Futura Condensed" pitchFamily="34" charset="0"/>
              </a:rPr>
              <a:t>TRADE POLICY</a:t>
            </a:r>
          </a:p>
        </p:txBody>
      </p:sp>
      <p:sp>
        <p:nvSpPr>
          <p:cNvPr id="10" name="Title 1"/>
          <p:cNvSpPr txBox="1">
            <a:spLocks/>
          </p:cNvSpPr>
          <p:nvPr/>
        </p:nvSpPr>
        <p:spPr bwMode="auto">
          <a:xfrm>
            <a:off x="6468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b="0" dirty="0">
                <a:solidFill>
                  <a:srgbClr val="9B2590"/>
                </a:solidFill>
                <a:latin typeface="Mundo Sans Std Light" panose="02000302020104020303" pitchFamily="50" charset="0"/>
              </a:rPr>
              <a:t>15</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extLst>
      <p:ext uri="{BB962C8B-B14F-4D97-AF65-F5344CB8AC3E}">
        <p14:creationId xmlns:p14="http://schemas.microsoft.com/office/powerpoint/2010/main" val="393782470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5" name="Rectangle 3"/>
          <p:cNvSpPr>
            <a:spLocks noChangeArrowheads="1"/>
          </p:cNvSpPr>
          <p:nvPr/>
        </p:nvSpPr>
        <p:spPr bwMode="auto">
          <a:xfrm>
            <a:off x="360363" y="1584325"/>
            <a:ext cx="84026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defRPr>
            </a:lvl1pPr>
            <a:lvl2pPr marL="1079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lvl="1">
              <a:spcBef>
                <a:spcPts val="600"/>
              </a:spcBef>
              <a:spcAft>
                <a:spcPts val="600"/>
              </a:spcAft>
            </a:pPr>
            <a:endParaRPr lang="en-GB" altLang="en-US" sz="2400" b="0"/>
          </a:p>
        </p:txBody>
      </p:sp>
      <p:sp>
        <p:nvSpPr>
          <p:cNvPr id="47108" name="Content Placeholder 2"/>
          <p:cNvSpPr>
            <a:spLocks noGrp="1"/>
          </p:cNvSpPr>
          <p:nvPr>
            <p:ph idx="1"/>
          </p:nvPr>
        </p:nvSpPr>
        <p:spPr>
          <a:xfrm>
            <a:off x="360362" y="1584325"/>
            <a:ext cx="8402637" cy="4525963"/>
          </a:xfrm>
        </p:spPr>
        <p:txBody>
          <a:bodyPr/>
          <a:lstStyle/>
          <a:p>
            <a:pPr marL="108000" lvl="1">
              <a:buClrTx/>
              <a:defRPr/>
            </a:pPr>
            <a:r>
              <a:rPr lang="en-GB" b="1" kern="1200" dirty="0">
                <a:solidFill>
                  <a:srgbClr val="1A71B7"/>
                </a:solidFill>
                <a:ea typeface="+mn-ea"/>
                <a:cs typeface="+mn-cs"/>
              </a:rPr>
              <a:t>Gains and Losses from Exports</a:t>
            </a:r>
          </a:p>
          <a:p>
            <a:pPr marL="108000" lvl="1">
              <a:buClrTx/>
              <a:defRPr/>
            </a:pPr>
            <a:r>
              <a:rPr lang="en-GB" kern="1200" dirty="0">
                <a:solidFill>
                  <a:srgbClr val="000000"/>
                </a:solidFill>
                <a:ea typeface="+mn-ea"/>
                <a:cs typeface="+mn-cs"/>
              </a:rPr>
              <a:t>We can measure the gains and losses from exports by looking at the effects on</a:t>
            </a:r>
          </a:p>
          <a:p>
            <a:pPr marL="571500" lvl="1" indent="-457200">
              <a:buClrTx/>
              <a:buFontTx/>
              <a:buAutoNum type="arabicPeriod"/>
              <a:defRPr/>
            </a:pPr>
            <a:r>
              <a:rPr lang="en-GB" kern="1200" dirty="0">
                <a:solidFill>
                  <a:srgbClr val="000000"/>
                </a:solidFill>
                <a:ea typeface="+mn-ea"/>
                <a:cs typeface="+mn-cs"/>
              </a:rPr>
              <a:t>The prices paid and quantity bought by U.S. consumers</a:t>
            </a:r>
          </a:p>
          <a:p>
            <a:pPr marL="571500" lvl="1" indent="-457200">
              <a:buClrTx/>
              <a:buFontTx/>
              <a:buAutoNum type="arabicPeriod"/>
              <a:defRPr/>
            </a:pPr>
            <a:r>
              <a:rPr lang="en-GB" kern="1200" dirty="0">
                <a:solidFill>
                  <a:srgbClr val="000000"/>
                </a:solidFill>
                <a:ea typeface="+mn-ea"/>
                <a:cs typeface="+mn-cs"/>
              </a:rPr>
              <a:t>The price received and quantity sold by U.S. producers</a:t>
            </a:r>
          </a:p>
          <a:p>
            <a:pPr marL="108000" lvl="1">
              <a:buClrTx/>
              <a:defRPr/>
            </a:pPr>
            <a:r>
              <a:rPr lang="en-GB" b="1" kern="1200" dirty="0">
                <a:solidFill>
                  <a:srgbClr val="000000"/>
                </a:solidFill>
                <a:ea typeface="+mn-ea"/>
                <a:cs typeface="+mn-cs"/>
              </a:rPr>
              <a:t>U.S. consumers lose from exports</a:t>
            </a:r>
            <a:r>
              <a:rPr lang="en-GB" kern="1200" dirty="0">
                <a:solidFill>
                  <a:srgbClr val="000000"/>
                </a:solidFill>
                <a:ea typeface="+mn-ea"/>
                <a:cs typeface="+mn-cs"/>
              </a:rPr>
              <a:t>: Consumers pay a higher price and buy less of the good exported.</a:t>
            </a:r>
          </a:p>
          <a:p>
            <a:pPr marL="108000" lvl="1">
              <a:buClrTx/>
              <a:defRPr/>
            </a:pPr>
            <a:r>
              <a:rPr lang="en-GB" b="1" kern="1200" dirty="0">
                <a:solidFill>
                  <a:srgbClr val="000000"/>
                </a:solidFill>
                <a:ea typeface="+mn-ea"/>
                <a:cs typeface="+mn-cs"/>
              </a:rPr>
              <a:t>U.S. producers gain from exports</a:t>
            </a:r>
            <a:r>
              <a:rPr lang="en-GB" kern="1200" dirty="0">
                <a:solidFill>
                  <a:srgbClr val="000000"/>
                </a:solidFill>
                <a:ea typeface="+mn-ea"/>
                <a:cs typeface="+mn-cs"/>
              </a:rPr>
              <a:t>: Producers receive a higher price and sell a more of the good exported.</a:t>
            </a:r>
          </a:p>
        </p:txBody>
      </p:sp>
      <p:sp>
        <p:nvSpPr>
          <p:cNvPr id="25603" name="Title 9"/>
          <p:cNvSpPr>
            <a:spLocks noGrp="1"/>
          </p:cNvSpPr>
          <p:nvPr>
            <p:ph type="title"/>
          </p:nvPr>
        </p:nvSpPr>
        <p:spPr/>
        <p:txBody>
          <a:bodyPr/>
          <a:lstStyle/>
          <a:p>
            <a:r>
              <a:rPr lang="en-CA" altLang="en-US"/>
              <a:t>Winners, Losers, and the </a:t>
            </a:r>
            <a:br>
              <a:rPr lang="en-CA" altLang="en-US"/>
            </a:br>
            <a:r>
              <a:rPr lang="en-CA" altLang="en-US"/>
              <a:t>Net Gain from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animEffect transition="in" filter="wipe(left)">
                                      <p:cBhvr>
                                        <p:cTn id="7" dur="1000"/>
                                        <p:tgtEl>
                                          <p:spTgt spid="471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47108">
                                            <p:txEl>
                                              <p:pRg st="2" end="2"/>
                                            </p:txEl>
                                          </p:spTgt>
                                        </p:tgtEl>
                                        <p:attrNameLst>
                                          <p:attrName>style.visibility</p:attrName>
                                        </p:attrNameLst>
                                      </p:cBhvr>
                                      <p:to>
                                        <p:strVal val="visible"/>
                                      </p:to>
                                    </p:set>
                                    <p:animEffect transition="in" filter="wipe(left)">
                                      <p:cBhvr>
                                        <p:cTn id="12" dur="1000"/>
                                        <p:tgtEl>
                                          <p:spTgt spid="471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47108">
                                            <p:txEl>
                                              <p:pRg st="3" end="3"/>
                                            </p:txEl>
                                          </p:spTgt>
                                        </p:tgtEl>
                                        <p:attrNameLst>
                                          <p:attrName>style.visibility</p:attrName>
                                        </p:attrNameLst>
                                      </p:cBhvr>
                                      <p:to>
                                        <p:strVal val="visible"/>
                                      </p:to>
                                    </p:set>
                                    <p:animEffect transition="in" filter="wipe(left)">
                                      <p:cBhvr>
                                        <p:cTn id="17" dur="1000"/>
                                        <p:tgtEl>
                                          <p:spTgt spid="471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47108">
                                            <p:txEl>
                                              <p:pRg st="4" end="4"/>
                                            </p:txEl>
                                          </p:spTgt>
                                        </p:tgtEl>
                                        <p:attrNameLst>
                                          <p:attrName>style.visibility</p:attrName>
                                        </p:attrNameLst>
                                      </p:cBhvr>
                                      <p:to>
                                        <p:strVal val="visible"/>
                                      </p:to>
                                    </p:set>
                                    <p:animEffect transition="in" filter="wipe(left)">
                                      <p:cBhvr>
                                        <p:cTn id="22" dur="1000"/>
                                        <p:tgtEl>
                                          <p:spTgt spid="471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47108">
                                            <p:txEl>
                                              <p:pRg st="5" end="5"/>
                                            </p:txEl>
                                          </p:spTgt>
                                        </p:tgtEl>
                                        <p:attrNameLst>
                                          <p:attrName>style.visibility</p:attrName>
                                        </p:attrNameLst>
                                      </p:cBhvr>
                                      <p:to>
                                        <p:strVal val="visible"/>
                                      </p:to>
                                    </p:set>
                                    <p:animEffect transition="in" filter="wipe(left)">
                                      <p:cBhvr>
                                        <p:cTn id="27" dur="1000"/>
                                        <p:tgtEl>
                                          <p:spTgt spid="47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1"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Content Placeholder 1"/>
          <p:cNvSpPr>
            <a:spLocks noGrp="1"/>
          </p:cNvSpPr>
          <p:nvPr>
            <p:ph idx="1"/>
          </p:nvPr>
        </p:nvSpPr>
        <p:spPr/>
        <p:txBody>
          <a:bodyPr/>
          <a:lstStyle/>
          <a:p>
            <a:pPr marL="108000" lvl="1">
              <a:buClrTx/>
              <a:defRPr/>
            </a:pPr>
            <a:r>
              <a:rPr lang="en-GB" b="1" kern="1200" dirty="0">
                <a:solidFill>
                  <a:srgbClr val="1A71B7"/>
                </a:solidFill>
                <a:ea typeface="+mn-ea"/>
                <a:cs typeface="+mn-cs"/>
              </a:rPr>
              <a:t>Gains for All</a:t>
            </a:r>
          </a:p>
          <a:p>
            <a:pPr marL="571500" lvl="1" indent="-457200">
              <a:buClrTx/>
              <a:buFontTx/>
              <a:buAutoNum type="arabicPeriod"/>
              <a:defRPr/>
            </a:pPr>
            <a:r>
              <a:rPr lang="en-GB" kern="1200" dirty="0">
                <a:solidFill>
                  <a:srgbClr val="000000"/>
                </a:solidFill>
                <a:ea typeface="+mn-ea"/>
                <a:cs typeface="+mn-cs"/>
              </a:rPr>
              <a:t>Producers of the U.S. exported good and U.S. consumers of the  U.S. imported good gain</a:t>
            </a:r>
          </a:p>
          <a:p>
            <a:pPr marL="571500" lvl="1" indent="-457200">
              <a:buClrTx/>
              <a:buFontTx/>
              <a:buAutoNum type="arabicPeriod"/>
              <a:defRPr/>
            </a:pPr>
            <a:r>
              <a:rPr lang="en-GB" kern="1200" dirty="0">
                <a:solidFill>
                  <a:srgbClr val="000000"/>
                </a:solidFill>
                <a:ea typeface="+mn-ea"/>
                <a:cs typeface="+mn-cs"/>
              </a:rPr>
              <a:t>U.S. producers of the imported good and U.S. consumers of the exported good lose</a:t>
            </a:r>
          </a:p>
          <a:p>
            <a:pPr marL="108000" lvl="1">
              <a:buClrTx/>
              <a:defRPr/>
            </a:pPr>
            <a:r>
              <a:rPr lang="en-GB" kern="1200" dirty="0">
                <a:solidFill>
                  <a:srgbClr val="000000"/>
                </a:solidFill>
                <a:ea typeface="+mn-ea"/>
                <a:cs typeface="+mn-cs"/>
              </a:rPr>
              <a:t>The gains exceed the losses:</a:t>
            </a:r>
          </a:p>
          <a:p>
            <a:pPr marL="108000" lvl="1">
              <a:buClrTx/>
              <a:defRPr/>
            </a:pPr>
            <a:r>
              <a:rPr lang="en-GB" kern="1200" dirty="0">
                <a:solidFill>
                  <a:srgbClr val="000000"/>
                </a:solidFill>
                <a:ea typeface="+mn-ea"/>
                <a:cs typeface="+mn-cs"/>
              </a:rPr>
              <a:t>Producers of the exported good gain what consumers lose and gain more from the higher price.</a:t>
            </a:r>
          </a:p>
          <a:p>
            <a:pPr marL="108000" lvl="1">
              <a:buClrTx/>
              <a:defRPr/>
            </a:pPr>
            <a:r>
              <a:rPr lang="en-GB" kern="1200" dirty="0">
                <a:solidFill>
                  <a:srgbClr val="000000"/>
                </a:solidFill>
                <a:ea typeface="+mn-ea"/>
                <a:cs typeface="+mn-cs"/>
              </a:rPr>
              <a:t>Consumers of the imported good gain what the producers lose and gain more from the lower price.</a:t>
            </a:r>
          </a:p>
        </p:txBody>
      </p:sp>
      <p:sp>
        <p:nvSpPr>
          <p:cNvPr id="26626" name="Title 9"/>
          <p:cNvSpPr>
            <a:spLocks noGrp="1"/>
          </p:cNvSpPr>
          <p:nvPr>
            <p:ph type="title"/>
          </p:nvPr>
        </p:nvSpPr>
        <p:spPr/>
        <p:txBody>
          <a:bodyPr/>
          <a:lstStyle/>
          <a:p>
            <a:r>
              <a:rPr lang="en-CA" altLang="en-US"/>
              <a:t>How Global Markets Work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Effect transition="in" filter="wipe(left)">
                                      <p:cBhvr>
                                        <p:cTn id="7" dur="1000"/>
                                        <p:tgtEl>
                                          <p:spTgt spid="491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49156">
                                            <p:txEl>
                                              <p:pRg st="2" end="2"/>
                                            </p:txEl>
                                          </p:spTgt>
                                        </p:tgtEl>
                                        <p:attrNameLst>
                                          <p:attrName>style.visibility</p:attrName>
                                        </p:attrNameLst>
                                      </p:cBhvr>
                                      <p:to>
                                        <p:strVal val="visible"/>
                                      </p:to>
                                    </p:set>
                                    <p:animEffect transition="in" filter="wipe(left)">
                                      <p:cBhvr>
                                        <p:cTn id="12" dur="1000"/>
                                        <p:tgtEl>
                                          <p:spTgt spid="491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49156">
                                            <p:txEl>
                                              <p:pRg st="3" end="3"/>
                                            </p:txEl>
                                          </p:spTgt>
                                        </p:tgtEl>
                                        <p:attrNameLst>
                                          <p:attrName>style.visibility</p:attrName>
                                        </p:attrNameLst>
                                      </p:cBhvr>
                                      <p:to>
                                        <p:strVal val="visible"/>
                                      </p:to>
                                    </p:set>
                                    <p:animEffect transition="in" filter="wipe(left)">
                                      <p:cBhvr>
                                        <p:cTn id="17" dur="1000"/>
                                        <p:tgtEl>
                                          <p:spTgt spid="491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49156">
                                            <p:txEl>
                                              <p:pRg st="4" end="4"/>
                                            </p:txEl>
                                          </p:spTgt>
                                        </p:tgtEl>
                                        <p:attrNameLst>
                                          <p:attrName>style.visibility</p:attrName>
                                        </p:attrNameLst>
                                      </p:cBhvr>
                                      <p:to>
                                        <p:strVal val="visible"/>
                                      </p:to>
                                    </p:set>
                                    <p:animEffect transition="in" filter="wipe(left)">
                                      <p:cBhvr>
                                        <p:cTn id="22" dur="1000"/>
                                        <p:tgtEl>
                                          <p:spTgt spid="4915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49156">
                                            <p:txEl>
                                              <p:pRg st="5" end="5"/>
                                            </p:txEl>
                                          </p:spTgt>
                                        </p:tgtEl>
                                        <p:attrNameLst>
                                          <p:attrName>style.visibility</p:attrName>
                                        </p:attrNameLst>
                                      </p:cBhvr>
                                      <p:to>
                                        <p:strVal val="visible"/>
                                      </p:to>
                                    </p:set>
                                    <p:animEffect transition="in" filter="wipe(left)">
                                      <p:cBhvr>
                                        <p:cTn id="27" dur="1000"/>
                                        <p:tgtEl>
                                          <p:spTgt spid="491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1"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5970" name="Rectangle 2"/>
          <p:cNvSpPr>
            <a:spLocks noGrp="1" noChangeArrowheads="1"/>
          </p:cNvSpPr>
          <p:nvPr>
            <p:ph idx="1"/>
          </p:nvPr>
        </p:nvSpPr>
        <p:spPr/>
        <p:txBody>
          <a:bodyPr/>
          <a:lstStyle/>
          <a:p>
            <a:pPr marL="107950" lvl="1" eaLnBrk="1" hangingPunct="1"/>
            <a:r>
              <a:rPr lang="en-GB" dirty="0"/>
              <a:t>Governments restrict international trade to protect domestic producers from competition.</a:t>
            </a:r>
          </a:p>
          <a:p>
            <a:pPr marL="107950" lvl="1" eaLnBrk="1" hangingPunct="1"/>
            <a:r>
              <a:rPr lang="en-GB" dirty="0"/>
              <a:t>Governments use four sets of tools:</a:t>
            </a:r>
          </a:p>
          <a:p>
            <a:pPr marL="179388" lvl="2" indent="0" eaLnBrk="1" hangingPunct="1">
              <a:spcBef>
                <a:spcPts val="600"/>
              </a:spcBef>
              <a:spcAft>
                <a:spcPts val="600"/>
              </a:spcAft>
              <a:buClr>
                <a:srgbClr val="1A71B7"/>
              </a:buClr>
              <a:buSzPct val="100000"/>
              <a:buFont typeface="Wingdings" panose="05000000000000000000" pitchFamily="2" charset="2"/>
              <a:buChar char="§"/>
            </a:pPr>
            <a:r>
              <a:rPr lang="en-GB" altLang="en-US" sz="2400" dirty="0"/>
              <a:t> Tariffs</a:t>
            </a:r>
          </a:p>
          <a:p>
            <a:pPr marL="179388" lvl="2" indent="0" eaLnBrk="1" hangingPunct="1">
              <a:spcBef>
                <a:spcPts val="600"/>
              </a:spcBef>
              <a:spcAft>
                <a:spcPts val="600"/>
              </a:spcAft>
              <a:buClr>
                <a:srgbClr val="1A71B7"/>
              </a:buClr>
              <a:buSzPct val="100000"/>
              <a:buFont typeface="Wingdings" panose="05000000000000000000" pitchFamily="2" charset="2"/>
              <a:buChar char="§"/>
            </a:pPr>
            <a:r>
              <a:rPr lang="en-GB" altLang="en-US" sz="2400" dirty="0"/>
              <a:t> Import quotas</a:t>
            </a:r>
          </a:p>
          <a:p>
            <a:pPr marL="179388" lvl="2" indent="0" eaLnBrk="1" hangingPunct="1">
              <a:spcBef>
                <a:spcPts val="600"/>
              </a:spcBef>
              <a:spcAft>
                <a:spcPts val="600"/>
              </a:spcAft>
              <a:buClr>
                <a:srgbClr val="1A71B7"/>
              </a:buClr>
              <a:buSzPct val="100000"/>
              <a:buFont typeface="Wingdings" panose="05000000000000000000" pitchFamily="2" charset="2"/>
              <a:buChar char="§"/>
            </a:pPr>
            <a:r>
              <a:rPr lang="en-GB" altLang="en-US" sz="2400" dirty="0"/>
              <a:t> Other import barriers</a:t>
            </a:r>
          </a:p>
          <a:p>
            <a:pPr marL="179388" lvl="2" indent="0" eaLnBrk="1" hangingPunct="1">
              <a:spcBef>
                <a:spcPts val="600"/>
              </a:spcBef>
              <a:spcAft>
                <a:spcPts val="600"/>
              </a:spcAft>
              <a:buClr>
                <a:srgbClr val="1A71B7"/>
              </a:buClr>
              <a:buSzPct val="100000"/>
              <a:buFont typeface="Wingdings" panose="05000000000000000000" pitchFamily="2" charset="2"/>
              <a:buChar char="§"/>
            </a:pPr>
            <a:r>
              <a:rPr lang="en-GB" altLang="en-US" sz="2400" dirty="0"/>
              <a:t> Export subsidies</a:t>
            </a:r>
          </a:p>
        </p:txBody>
      </p:sp>
      <p:sp>
        <p:nvSpPr>
          <p:cNvPr id="27650" name="Title 2"/>
          <p:cNvSpPr>
            <a:spLocks noGrp="1"/>
          </p:cNvSpPr>
          <p:nvPr>
            <p:ph type="title"/>
          </p:nvPr>
        </p:nvSpPr>
        <p:spPr/>
        <p:txBody>
          <a:bodyPr/>
          <a:lstStyle/>
          <a:p>
            <a:r>
              <a:rPr lang="en-CA" altLang="en-US"/>
              <a:t>International Trade Restrictions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5970">
                                            <p:txEl>
                                              <p:pRg st="1" end="1"/>
                                            </p:txEl>
                                          </p:spTgt>
                                        </p:tgtEl>
                                        <p:attrNameLst>
                                          <p:attrName>style.visibility</p:attrName>
                                        </p:attrNameLst>
                                      </p:cBhvr>
                                      <p:to>
                                        <p:strVal val="visible"/>
                                      </p:to>
                                    </p:set>
                                    <p:animEffect transition="in" filter="wipe(left)">
                                      <p:cBhvr>
                                        <p:cTn id="7" dur="1000"/>
                                        <p:tgtEl>
                                          <p:spTgt spid="123597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5970">
                                            <p:txEl>
                                              <p:pRg st="2" end="2"/>
                                            </p:txEl>
                                          </p:spTgt>
                                        </p:tgtEl>
                                        <p:attrNameLst>
                                          <p:attrName>style.visibility</p:attrName>
                                        </p:attrNameLst>
                                      </p:cBhvr>
                                      <p:to>
                                        <p:strVal val="visible"/>
                                      </p:to>
                                    </p:set>
                                    <p:animEffect transition="in" filter="wipe(left)">
                                      <p:cBhvr>
                                        <p:cTn id="12" dur="1000"/>
                                        <p:tgtEl>
                                          <p:spTgt spid="12359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5970">
                                            <p:txEl>
                                              <p:pRg st="3" end="3"/>
                                            </p:txEl>
                                          </p:spTgt>
                                        </p:tgtEl>
                                        <p:attrNameLst>
                                          <p:attrName>style.visibility</p:attrName>
                                        </p:attrNameLst>
                                      </p:cBhvr>
                                      <p:to>
                                        <p:strVal val="visible"/>
                                      </p:to>
                                    </p:set>
                                    <p:animEffect transition="in" filter="wipe(left)">
                                      <p:cBhvr>
                                        <p:cTn id="17" dur="1000"/>
                                        <p:tgtEl>
                                          <p:spTgt spid="123597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5970">
                                            <p:txEl>
                                              <p:pRg st="4" end="4"/>
                                            </p:txEl>
                                          </p:spTgt>
                                        </p:tgtEl>
                                        <p:attrNameLst>
                                          <p:attrName>style.visibility</p:attrName>
                                        </p:attrNameLst>
                                      </p:cBhvr>
                                      <p:to>
                                        <p:strVal val="visible"/>
                                      </p:to>
                                    </p:set>
                                    <p:animEffect transition="in" filter="wipe(left)">
                                      <p:cBhvr>
                                        <p:cTn id="22" dur="1000"/>
                                        <p:tgtEl>
                                          <p:spTgt spid="123597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5970">
                                            <p:txEl>
                                              <p:pRg st="5" end="5"/>
                                            </p:txEl>
                                          </p:spTgt>
                                        </p:tgtEl>
                                        <p:attrNameLst>
                                          <p:attrName>style.visibility</p:attrName>
                                        </p:attrNameLst>
                                      </p:cBhvr>
                                      <p:to>
                                        <p:strVal val="visible"/>
                                      </p:to>
                                    </p:set>
                                    <p:animEffect transition="in" filter="wipe(left)">
                                      <p:cBhvr>
                                        <p:cTn id="27" dur="1000"/>
                                        <p:tgtEl>
                                          <p:spTgt spid="12359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0"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0066" name="Rectangle 2"/>
          <p:cNvSpPr>
            <a:spLocks noGrp="1" noChangeArrowheads="1"/>
          </p:cNvSpPr>
          <p:nvPr>
            <p:ph idx="1"/>
          </p:nvPr>
        </p:nvSpPr>
        <p:spPr/>
        <p:txBody>
          <a:bodyPr/>
          <a:lstStyle/>
          <a:p>
            <a:pPr marL="107950" eaLnBrk="1" hangingPunct="1"/>
            <a:r>
              <a:rPr lang="en-GB" altLang="en-US"/>
              <a:t>Tariffs</a:t>
            </a:r>
          </a:p>
          <a:p>
            <a:pPr marL="107950" lvl="1" eaLnBrk="1" hangingPunct="1"/>
            <a:r>
              <a:rPr lang="en-GB"/>
              <a:t>A </a:t>
            </a:r>
            <a:r>
              <a:rPr lang="en-GB" sz="2600" b="1"/>
              <a:t>tariff</a:t>
            </a:r>
            <a:r>
              <a:rPr lang="en-GB"/>
              <a:t> is a tax on a good that is imposed by the importing country when an imported good crosses its international boundary.</a:t>
            </a:r>
          </a:p>
          <a:p>
            <a:pPr marL="107950" lvl="1" eaLnBrk="1" hangingPunct="1"/>
            <a:r>
              <a:rPr lang="en-GB"/>
              <a:t>For example, the government of India imposes a 100 percent tariff on wine imported from the United States.</a:t>
            </a:r>
          </a:p>
          <a:p>
            <a:pPr marL="107950" lvl="1" eaLnBrk="1" hangingPunct="1"/>
            <a:r>
              <a:rPr lang="en-GB"/>
              <a:t>So when an Indian wine merchant imports a $10 bottle of California wine, the merchant pays the Indian government $10 import duty.</a:t>
            </a:r>
          </a:p>
        </p:txBody>
      </p:sp>
      <p:sp>
        <p:nvSpPr>
          <p:cNvPr id="28674" name="Title 2"/>
          <p:cNvSpPr>
            <a:spLocks noGrp="1"/>
          </p:cNvSpPr>
          <p:nvPr>
            <p:ph type="title"/>
          </p:nvPr>
        </p:nvSpPr>
        <p:spPr/>
        <p:txBody>
          <a:bodyPr/>
          <a:lstStyle/>
          <a:p>
            <a:r>
              <a:rPr lang="en-CA" altLang="en-US"/>
              <a:t>International Trade Restrictions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0066">
                                            <p:txEl>
                                              <p:pRg st="1" end="1"/>
                                            </p:txEl>
                                          </p:spTgt>
                                        </p:tgtEl>
                                        <p:attrNameLst>
                                          <p:attrName>style.visibility</p:attrName>
                                        </p:attrNameLst>
                                      </p:cBhvr>
                                      <p:to>
                                        <p:strVal val="visible"/>
                                      </p:to>
                                    </p:set>
                                    <p:animEffect transition="in" filter="wipe(left)">
                                      <p:cBhvr>
                                        <p:cTn id="7" dur="1000"/>
                                        <p:tgtEl>
                                          <p:spTgt spid="12400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0066">
                                            <p:txEl>
                                              <p:pRg st="2" end="2"/>
                                            </p:txEl>
                                          </p:spTgt>
                                        </p:tgtEl>
                                        <p:attrNameLst>
                                          <p:attrName>style.visibility</p:attrName>
                                        </p:attrNameLst>
                                      </p:cBhvr>
                                      <p:to>
                                        <p:strVal val="visible"/>
                                      </p:to>
                                    </p:set>
                                    <p:animEffect transition="in" filter="wipe(left)">
                                      <p:cBhvr>
                                        <p:cTn id="12" dur="1000"/>
                                        <p:tgtEl>
                                          <p:spTgt spid="12400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0066">
                                            <p:txEl>
                                              <p:pRg st="3" end="3"/>
                                            </p:txEl>
                                          </p:spTgt>
                                        </p:tgtEl>
                                        <p:attrNameLst>
                                          <p:attrName>style.visibility</p:attrName>
                                        </p:attrNameLst>
                                      </p:cBhvr>
                                      <p:to>
                                        <p:strVal val="visible"/>
                                      </p:to>
                                    </p:set>
                                    <p:animEffect transition="in" filter="wipe(left)">
                                      <p:cBhvr>
                                        <p:cTn id="17" dur="1000"/>
                                        <p:tgtEl>
                                          <p:spTgt spid="12400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66"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2114" name="Rectangle 2"/>
          <p:cNvSpPr>
            <a:spLocks noGrp="1" noChangeArrowheads="1"/>
          </p:cNvSpPr>
          <p:nvPr>
            <p:ph idx="1"/>
          </p:nvPr>
        </p:nvSpPr>
        <p:spPr/>
        <p:txBody>
          <a:bodyPr/>
          <a:lstStyle/>
          <a:p>
            <a:pPr marL="107950" lvl="1" eaLnBrk="1" hangingPunct="1"/>
            <a:r>
              <a:rPr lang="en-GB" b="1" dirty="0">
                <a:solidFill>
                  <a:srgbClr val="7030A0"/>
                </a:solidFill>
              </a:rPr>
              <a:t>The Effects of a Tariff</a:t>
            </a:r>
          </a:p>
          <a:p>
            <a:pPr marL="107950" lvl="1" eaLnBrk="1" hangingPunct="1"/>
            <a:r>
              <a:rPr lang="en-GB" dirty="0"/>
              <a:t>With free international trade, the world price of a T-shirt is $5 and the United States imports 40 million T-shirts a year.</a:t>
            </a:r>
          </a:p>
          <a:p>
            <a:pPr marL="107950" lvl="1" eaLnBrk="1" hangingPunct="1"/>
            <a:r>
              <a:rPr lang="en-GB" dirty="0"/>
              <a:t>Imagine that the United States imposes a tariff of $2 on each T-shirt imported. </a:t>
            </a:r>
          </a:p>
          <a:p>
            <a:pPr marL="107950" lvl="1" eaLnBrk="1" hangingPunct="1"/>
            <a:r>
              <a:rPr lang="en-GB" dirty="0"/>
              <a:t>The price of a T-shirt in the United States rises by $2. </a:t>
            </a:r>
          </a:p>
          <a:p>
            <a:pPr marL="107950" lvl="1" eaLnBrk="1" hangingPunct="1"/>
            <a:r>
              <a:rPr lang="en-GB" dirty="0"/>
              <a:t>Figure 15.5 shows the effect of the tariff on the market for T-shirts in the United States.</a:t>
            </a:r>
          </a:p>
        </p:txBody>
      </p:sp>
      <p:sp>
        <p:nvSpPr>
          <p:cNvPr id="29698" name="Title 2"/>
          <p:cNvSpPr>
            <a:spLocks noGrp="1"/>
          </p:cNvSpPr>
          <p:nvPr>
            <p:ph type="title"/>
          </p:nvPr>
        </p:nvSpPr>
        <p:spPr/>
        <p:txBody>
          <a:bodyPr/>
          <a:lstStyle/>
          <a:p>
            <a:r>
              <a:rPr lang="en-CA" altLang="en-US"/>
              <a:t>International Trade Restrictions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2114">
                                            <p:txEl>
                                              <p:pRg st="1" end="1"/>
                                            </p:txEl>
                                          </p:spTgt>
                                        </p:tgtEl>
                                        <p:attrNameLst>
                                          <p:attrName>style.visibility</p:attrName>
                                        </p:attrNameLst>
                                      </p:cBhvr>
                                      <p:to>
                                        <p:strVal val="visible"/>
                                      </p:to>
                                    </p:set>
                                    <p:animEffect transition="in" filter="wipe(left)">
                                      <p:cBhvr>
                                        <p:cTn id="7" dur="1000"/>
                                        <p:tgtEl>
                                          <p:spTgt spid="12421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2114">
                                            <p:txEl>
                                              <p:pRg st="2" end="2"/>
                                            </p:txEl>
                                          </p:spTgt>
                                        </p:tgtEl>
                                        <p:attrNameLst>
                                          <p:attrName>style.visibility</p:attrName>
                                        </p:attrNameLst>
                                      </p:cBhvr>
                                      <p:to>
                                        <p:strVal val="visible"/>
                                      </p:to>
                                    </p:set>
                                    <p:animEffect transition="in" filter="wipe(left)">
                                      <p:cBhvr>
                                        <p:cTn id="12" dur="1000"/>
                                        <p:tgtEl>
                                          <p:spTgt spid="12421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2114">
                                            <p:txEl>
                                              <p:pRg st="3" end="3"/>
                                            </p:txEl>
                                          </p:spTgt>
                                        </p:tgtEl>
                                        <p:attrNameLst>
                                          <p:attrName>style.visibility</p:attrName>
                                        </p:attrNameLst>
                                      </p:cBhvr>
                                      <p:to>
                                        <p:strVal val="visible"/>
                                      </p:to>
                                    </p:set>
                                    <p:animEffect transition="in" filter="wipe(left)">
                                      <p:cBhvr>
                                        <p:cTn id="17" dur="1000"/>
                                        <p:tgtEl>
                                          <p:spTgt spid="124211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2114">
                                            <p:txEl>
                                              <p:pRg st="4" end="4"/>
                                            </p:txEl>
                                          </p:spTgt>
                                        </p:tgtEl>
                                        <p:attrNameLst>
                                          <p:attrName>style.visibility</p:attrName>
                                        </p:attrNameLst>
                                      </p:cBhvr>
                                      <p:to>
                                        <p:strVal val="visible"/>
                                      </p:to>
                                    </p:set>
                                    <p:animEffect transition="in" filter="wipe(left)">
                                      <p:cBhvr>
                                        <p:cTn id="22" dur="1000"/>
                                        <p:tgtEl>
                                          <p:spTgt spid="1242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4"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360363" y="1584325"/>
            <a:ext cx="4287837" cy="4525963"/>
          </a:xfrm>
        </p:spPr>
        <p:txBody>
          <a:bodyPr/>
          <a:lstStyle/>
          <a:p>
            <a:pPr marL="107950" lvl="1" eaLnBrk="1" hangingPunct="1"/>
            <a:r>
              <a:rPr lang="en-GB" altLang="en-US" dirty="0"/>
              <a:t>Figure 15.3(a) shows the U.S. market before the government imposes the tariff.</a:t>
            </a:r>
          </a:p>
          <a:p>
            <a:pPr marL="107950" lvl="1" eaLnBrk="1" hangingPunct="1"/>
            <a:r>
              <a:rPr lang="en-GB" altLang="en-US" dirty="0"/>
              <a:t>The world price is $5 a </a:t>
            </a:r>
            <a:br>
              <a:rPr lang="en-GB" altLang="en-US" dirty="0"/>
            </a:br>
            <a:r>
              <a:rPr lang="en-GB" altLang="en-US" dirty="0"/>
              <a:t>T-shirt.</a:t>
            </a:r>
          </a:p>
          <a:p>
            <a:pPr marL="107950" lvl="1" eaLnBrk="1" hangingPunct="1"/>
            <a:r>
              <a:rPr lang="en-GB" altLang="en-US" dirty="0"/>
              <a:t>With free international trade, the United States imports </a:t>
            </a:r>
            <a:br>
              <a:rPr lang="en-GB" altLang="en-US" dirty="0"/>
            </a:br>
            <a:r>
              <a:rPr lang="en-GB" altLang="en-US" dirty="0"/>
              <a:t>40 million T-shirts a year.</a:t>
            </a:r>
          </a:p>
        </p:txBody>
      </p:sp>
      <p:sp>
        <p:nvSpPr>
          <p:cNvPr id="30726" name="Title 1"/>
          <p:cNvSpPr>
            <a:spLocks noGrp="1"/>
          </p:cNvSpPr>
          <p:nvPr>
            <p:ph type="title"/>
          </p:nvPr>
        </p:nvSpPr>
        <p:spPr>
          <a:ln/>
        </p:spPr>
        <p:txBody>
          <a:bodyPr/>
          <a:lstStyle/>
          <a:p>
            <a:r>
              <a:rPr lang="en-CA" altLang="en-US"/>
              <a:t>International Trade Restrictions</a:t>
            </a:r>
          </a:p>
        </p:txBody>
      </p:sp>
      <p:pic>
        <p:nvPicPr>
          <p:cNvPr id="30723" name="Picture 17" descr="Fig0705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00" y="16920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90" name="Picture 18" descr="Fig0705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00" y="16920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91" name="Picture 19" descr="Fig0705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00" y="16920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a:extLst>
              <a:ext uri="{FF2B5EF4-FFF2-40B4-BE49-F238E27FC236}">
                <a16:creationId xmlns:a16="http://schemas.microsoft.com/office/drawing/2014/main" id="{D7C1F43F-F884-402E-83CA-6B4927DB817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2" y="6477000"/>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Effect transition="in" filter="wipe(left)">
                                      <p:cBhvr>
                                        <p:cTn id="7" dur="1000"/>
                                        <p:tgtEl>
                                          <p:spTgt spid="73730">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924690"/>
                                        </p:tgtEl>
                                        <p:attrNameLst>
                                          <p:attrName>style.visibility</p:attrName>
                                        </p:attrNameLst>
                                      </p:cBhvr>
                                      <p:to>
                                        <p:strVal val="visible"/>
                                      </p:to>
                                    </p:set>
                                    <p:animEffect transition="in" filter="wipe(left)">
                                      <p:cBhvr>
                                        <p:cTn id="11" dur="1000"/>
                                        <p:tgtEl>
                                          <p:spTgt spid="9246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3730">
                                            <p:txEl>
                                              <p:pRg st="2" end="2"/>
                                            </p:txEl>
                                          </p:spTgt>
                                        </p:tgtEl>
                                        <p:attrNameLst>
                                          <p:attrName>style.visibility</p:attrName>
                                        </p:attrNameLst>
                                      </p:cBhvr>
                                      <p:to>
                                        <p:strVal val="visible"/>
                                      </p:to>
                                    </p:set>
                                    <p:animEffect transition="in" filter="wipe(left)">
                                      <p:cBhvr>
                                        <p:cTn id="16" dur="1000"/>
                                        <p:tgtEl>
                                          <p:spTgt spid="73730">
                                            <p:txEl>
                                              <p:pRg st="2" end="2"/>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24691"/>
                                        </p:tgtEl>
                                        <p:attrNameLst>
                                          <p:attrName>style.visibility</p:attrName>
                                        </p:attrNameLst>
                                      </p:cBhvr>
                                      <p:to>
                                        <p:strVal val="visible"/>
                                      </p:to>
                                    </p:set>
                                    <p:animEffect transition="in" filter="wipe(left)">
                                      <p:cBhvr>
                                        <p:cTn id="20" dur="1000"/>
                                        <p:tgtEl>
                                          <p:spTgt spid="92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9" descr="Fig0705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9600"/>
            <a:ext cx="5314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6010" name="Picture 10" descr="Fig0705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609600"/>
            <a:ext cx="5314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6011" name="Picture 11" descr="Fig0705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09600"/>
            <a:ext cx="5314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96010"/>
                                        </p:tgtEl>
                                        <p:attrNameLst>
                                          <p:attrName>style.visibility</p:attrName>
                                        </p:attrNameLst>
                                      </p:cBhvr>
                                      <p:to>
                                        <p:strVal val="visible"/>
                                      </p:to>
                                    </p:set>
                                    <p:animEffect transition="in" filter="wipe(left)">
                                      <p:cBhvr>
                                        <p:cTn id="7" dur="1000"/>
                                        <p:tgtEl>
                                          <p:spTgt spid="896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96011"/>
                                        </p:tgtEl>
                                        <p:attrNameLst>
                                          <p:attrName>style.visibility</p:attrName>
                                        </p:attrNameLst>
                                      </p:cBhvr>
                                      <p:to>
                                        <p:strVal val="visible"/>
                                      </p:to>
                                    </p:set>
                                    <p:animEffect transition="in" filter="wipe(left)">
                                      <p:cBhvr>
                                        <p:cTn id="12" dur="1000"/>
                                        <p:tgtEl>
                                          <p:spTgt spid="896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7" descr="Fig0705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00" y="16920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76" name="Picture 28" descr="Fig0705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00" y="16920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77" name="Picture 29" descr="Fig0705b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00" y="16920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78" name="Picture 30" descr="Fig0705b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00" y="16920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Content Placeholder 2"/>
          <p:cNvSpPr>
            <a:spLocks noGrp="1"/>
          </p:cNvSpPr>
          <p:nvPr>
            <p:ph idx="1"/>
          </p:nvPr>
        </p:nvSpPr>
        <p:spPr>
          <a:xfrm>
            <a:off x="360363" y="1584325"/>
            <a:ext cx="3983037" cy="4525963"/>
          </a:xfrm>
        </p:spPr>
        <p:txBody>
          <a:bodyPr/>
          <a:lstStyle/>
          <a:p>
            <a:pPr marL="107950" lvl="1" eaLnBrk="1" hangingPunct="1"/>
            <a:r>
              <a:rPr lang="en-GB" altLang="en-US" dirty="0"/>
              <a:t>Figure 15.3(b) shows the effect of a $2 tariff on imported T-shirts.</a:t>
            </a:r>
          </a:p>
          <a:p>
            <a:pPr marL="107950" lvl="1" eaLnBrk="1" hangingPunct="1"/>
            <a:r>
              <a:rPr lang="en-GB" altLang="en-US" dirty="0"/>
              <a:t>The U.S. tariff raises the price in the United States to $7 a T-shirt.</a:t>
            </a:r>
          </a:p>
          <a:p>
            <a:pPr marL="107950" lvl="1" eaLnBrk="1" hangingPunct="1"/>
            <a:r>
              <a:rPr lang="en-GB" altLang="en-US" dirty="0"/>
              <a:t>U.S. imports decrease to 10 million T-shirts a year. </a:t>
            </a:r>
          </a:p>
          <a:p>
            <a:pPr marL="107950" lvl="1" eaLnBrk="1" hangingPunct="1"/>
            <a:r>
              <a:rPr lang="en-GB" altLang="en-US" dirty="0"/>
              <a:t>U.S. government collects $20 million a year of tariff revenue. </a:t>
            </a:r>
          </a:p>
        </p:txBody>
      </p:sp>
      <p:sp>
        <p:nvSpPr>
          <p:cNvPr id="32774" name="Title 1"/>
          <p:cNvSpPr>
            <a:spLocks noGrp="1"/>
          </p:cNvSpPr>
          <p:nvPr>
            <p:ph type="title"/>
          </p:nvPr>
        </p:nvSpPr>
        <p:spPr>
          <a:ln/>
        </p:spPr>
        <p:txBody>
          <a:bodyPr/>
          <a:lstStyle/>
          <a:p>
            <a:r>
              <a:rPr lang="en-CA" altLang="en-US"/>
              <a:t>International Trade Restrictions</a:t>
            </a:r>
          </a:p>
        </p:txBody>
      </p:sp>
      <p:pic>
        <p:nvPicPr>
          <p:cNvPr id="8" name="Picture 7">
            <a:hlinkClick r:id="rId7" action="ppaction://hlinksldjump" tooltip="Click to expand the figure"/>
            <a:extLst>
              <a:ext uri="{FF2B5EF4-FFF2-40B4-BE49-F238E27FC236}">
                <a16:creationId xmlns:a16="http://schemas.microsoft.com/office/drawing/2014/main" id="{1EEB1613-1313-4771-97F0-7EBBF819CBC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1">
                                            <p:txEl>
                                              <p:pRg st="1" end="1"/>
                                            </p:txEl>
                                          </p:spTgt>
                                        </p:tgtEl>
                                        <p:attrNameLst>
                                          <p:attrName>style.visibility</p:attrName>
                                        </p:attrNameLst>
                                      </p:cBhvr>
                                      <p:to>
                                        <p:strVal val="visible"/>
                                      </p:to>
                                    </p:set>
                                    <p:animEffect transition="in" filter="wipe(left)">
                                      <p:cBhvr>
                                        <p:cTn id="7" dur="1000"/>
                                        <p:tgtEl>
                                          <p:spTgt spid="77831">
                                            <p:txEl>
                                              <p:pRg st="1" end="1"/>
                                            </p:txEl>
                                          </p:spTgt>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923676"/>
                                        </p:tgtEl>
                                        <p:attrNameLst>
                                          <p:attrName>style.visibility</p:attrName>
                                        </p:attrNameLst>
                                      </p:cBhvr>
                                      <p:to>
                                        <p:strVal val="visible"/>
                                      </p:to>
                                    </p:set>
                                    <p:animEffect transition="in" filter="wipe(down)">
                                      <p:cBhvr>
                                        <p:cTn id="11" dur="1000"/>
                                        <p:tgtEl>
                                          <p:spTgt spid="9236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7831">
                                            <p:txEl>
                                              <p:pRg st="2" end="2"/>
                                            </p:txEl>
                                          </p:spTgt>
                                        </p:tgtEl>
                                        <p:attrNameLst>
                                          <p:attrName>style.visibility</p:attrName>
                                        </p:attrNameLst>
                                      </p:cBhvr>
                                      <p:to>
                                        <p:strVal val="visible"/>
                                      </p:to>
                                    </p:set>
                                    <p:animEffect transition="in" filter="wipe(left)">
                                      <p:cBhvr>
                                        <p:cTn id="16" dur="1000"/>
                                        <p:tgtEl>
                                          <p:spTgt spid="77831">
                                            <p:txEl>
                                              <p:pRg st="2" end="2"/>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23677"/>
                                        </p:tgtEl>
                                        <p:attrNameLst>
                                          <p:attrName>style.visibility</p:attrName>
                                        </p:attrNameLst>
                                      </p:cBhvr>
                                      <p:to>
                                        <p:strVal val="visible"/>
                                      </p:to>
                                    </p:set>
                                    <p:animEffect transition="in" filter="wipe(left)">
                                      <p:cBhvr>
                                        <p:cTn id="20" dur="1000"/>
                                        <p:tgtEl>
                                          <p:spTgt spid="92367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7831">
                                            <p:txEl>
                                              <p:pRg st="3" end="3"/>
                                            </p:txEl>
                                          </p:spTgt>
                                        </p:tgtEl>
                                        <p:attrNameLst>
                                          <p:attrName>style.visibility</p:attrName>
                                        </p:attrNameLst>
                                      </p:cBhvr>
                                      <p:to>
                                        <p:strVal val="visible"/>
                                      </p:to>
                                    </p:set>
                                    <p:animEffect transition="in" filter="wipe(left)">
                                      <p:cBhvr>
                                        <p:cTn id="25" dur="1000"/>
                                        <p:tgtEl>
                                          <p:spTgt spid="77831">
                                            <p:txEl>
                                              <p:pRg st="3" end="3"/>
                                            </p:txEl>
                                          </p:spTgt>
                                        </p:tgtEl>
                                      </p:cBhvr>
                                    </p:animEffect>
                                  </p:childTnLst>
                                </p:cTn>
                              </p:par>
                            </p:childTnLst>
                          </p:cTn>
                        </p:par>
                        <p:par>
                          <p:cTn id="26" fill="hold" nodeType="afterGroup">
                            <p:stCondLst>
                              <p:cond delay="1000"/>
                            </p:stCondLst>
                            <p:childTnLst>
                              <p:par>
                                <p:cTn id="27" presetID="10" presetClass="entr" presetSubtype="0" fill="hold" nodeType="afterEffect">
                                  <p:stCondLst>
                                    <p:cond delay="0"/>
                                  </p:stCondLst>
                                  <p:childTnLst>
                                    <p:set>
                                      <p:cBhvr>
                                        <p:cTn id="28" dur="1" fill="hold">
                                          <p:stCondLst>
                                            <p:cond delay="0"/>
                                          </p:stCondLst>
                                        </p:cTn>
                                        <p:tgtEl>
                                          <p:spTgt spid="923678"/>
                                        </p:tgtEl>
                                        <p:attrNameLst>
                                          <p:attrName>style.visibility</p:attrName>
                                        </p:attrNameLst>
                                      </p:cBhvr>
                                      <p:to>
                                        <p:strVal val="visible"/>
                                      </p:to>
                                    </p:set>
                                    <p:animEffect transition="in" filter="fade">
                                      <p:cBhvr>
                                        <p:cTn id="29" dur="500"/>
                                        <p:tgtEl>
                                          <p:spTgt spid="923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10" descr="Fig0705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9600"/>
            <a:ext cx="5314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7035" name="Picture 11" descr="Fig0705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609600"/>
            <a:ext cx="5314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7036" name="Picture 12" descr="Fig0705b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09600"/>
            <a:ext cx="5314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7037" name="Picture 13" descr="Fig0705b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609600"/>
            <a:ext cx="5314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97035"/>
                                        </p:tgtEl>
                                        <p:attrNameLst>
                                          <p:attrName>style.visibility</p:attrName>
                                        </p:attrNameLst>
                                      </p:cBhvr>
                                      <p:to>
                                        <p:strVal val="visible"/>
                                      </p:to>
                                    </p:set>
                                    <p:animEffect transition="in" filter="wipe(down)">
                                      <p:cBhvr>
                                        <p:cTn id="7" dur="1000"/>
                                        <p:tgtEl>
                                          <p:spTgt spid="897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97036"/>
                                        </p:tgtEl>
                                        <p:attrNameLst>
                                          <p:attrName>style.visibility</p:attrName>
                                        </p:attrNameLst>
                                      </p:cBhvr>
                                      <p:to>
                                        <p:strVal val="visible"/>
                                      </p:to>
                                    </p:set>
                                    <p:animEffect transition="in" filter="wipe(left)">
                                      <p:cBhvr>
                                        <p:cTn id="12" dur="1000"/>
                                        <p:tgtEl>
                                          <p:spTgt spid="897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97037"/>
                                        </p:tgtEl>
                                        <p:attrNameLst>
                                          <p:attrName>style.visibility</p:attrName>
                                        </p:attrNameLst>
                                      </p:cBhvr>
                                      <p:to>
                                        <p:strVal val="visible"/>
                                      </p:to>
                                    </p:set>
                                    <p:animEffect transition="in" filter="fade">
                                      <p:cBhvr>
                                        <p:cTn id="17" dur="500"/>
                                        <p:tgtEl>
                                          <p:spTgt spid="897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4163" name="Rectangle 3"/>
          <p:cNvSpPr>
            <a:spLocks noGrp="1" noChangeArrowheads="1"/>
          </p:cNvSpPr>
          <p:nvPr>
            <p:ph idx="1"/>
          </p:nvPr>
        </p:nvSpPr>
        <p:spPr/>
        <p:txBody>
          <a:bodyPr/>
          <a:lstStyle/>
          <a:p>
            <a:pPr lvl="1" eaLnBrk="1" hangingPunct="1"/>
            <a:r>
              <a:rPr lang="en-GB" b="1" dirty="0">
                <a:solidFill>
                  <a:srgbClr val="7030A0"/>
                </a:solidFill>
              </a:rPr>
              <a:t>Winners, Losers, and Social Loss from a Tariff</a:t>
            </a:r>
          </a:p>
          <a:p>
            <a:pPr lvl="1" eaLnBrk="1" hangingPunct="1"/>
            <a:r>
              <a:rPr lang="en-GB" dirty="0"/>
              <a:t>When the U.S. government imposes a tariff on imported </a:t>
            </a:r>
            <a:br>
              <a:rPr lang="en-GB" dirty="0"/>
            </a:br>
            <a:r>
              <a:rPr lang="en-GB" dirty="0"/>
              <a:t>T-shirts:</a:t>
            </a:r>
          </a:p>
          <a:p>
            <a:pPr marL="450900" lvl="2" indent="-342900" eaLnBrk="1" hangingPunct="1">
              <a:spcBef>
                <a:spcPts val="600"/>
              </a:spcBef>
              <a:spcAft>
                <a:spcPts val="600"/>
              </a:spcAft>
              <a:buSzPct val="100000"/>
              <a:buFont typeface="Wingdings" panose="05000000000000000000" pitchFamily="2" charset="2"/>
              <a:buChar char="§"/>
            </a:pPr>
            <a:r>
              <a:rPr lang="en-GB" altLang="en-US" sz="2400" dirty="0"/>
              <a:t>U.S. consumers of T-shirts lose.</a:t>
            </a:r>
          </a:p>
          <a:p>
            <a:pPr marL="450900" lvl="2" indent="-342900" eaLnBrk="1" hangingPunct="1">
              <a:spcBef>
                <a:spcPts val="600"/>
              </a:spcBef>
              <a:spcAft>
                <a:spcPts val="600"/>
              </a:spcAft>
              <a:buSzPct val="100000"/>
              <a:buFont typeface="Wingdings" panose="05000000000000000000" pitchFamily="2" charset="2"/>
              <a:buChar char="§"/>
            </a:pPr>
            <a:r>
              <a:rPr lang="en-GB" altLang="en-US" sz="2400" dirty="0"/>
              <a:t>U.S. producers of T-shirts gain.</a:t>
            </a:r>
          </a:p>
          <a:p>
            <a:pPr marL="450900" lvl="2" indent="-342900" eaLnBrk="1" hangingPunct="1">
              <a:spcBef>
                <a:spcPts val="600"/>
              </a:spcBef>
              <a:spcAft>
                <a:spcPts val="600"/>
              </a:spcAft>
              <a:buSzPct val="100000"/>
              <a:buFont typeface="Wingdings" panose="05000000000000000000" pitchFamily="2" charset="2"/>
              <a:buChar char="§"/>
            </a:pPr>
            <a:r>
              <a:rPr lang="en-GB" altLang="en-US" sz="2400" dirty="0"/>
              <a:t>U.S. consumers lose more than U.S. producers gain: Society loses.</a:t>
            </a:r>
            <a:endParaRPr lang="en-GB" altLang="en-US" sz="2400" b="1" dirty="0"/>
          </a:p>
        </p:txBody>
      </p:sp>
      <p:sp>
        <p:nvSpPr>
          <p:cNvPr id="34818" name="Title 2"/>
          <p:cNvSpPr>
            <a:spLocks noGrp="1"/>
          </p:cNvSpPr>
          <p:nvPr>
            <p:ph type="title"/>
          </p:nvPr>
        </p:nvSpPr>
        <p:spPr/>
        <p:txBody>
          <a:bodyPr/>
          <a:lstStyle/>
          <a:p>
            <a:r>
              <a:rPr lang="en-CA" altLang="en-US"/>
              <a:t>International Trade Restrictions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4163">
                                            <p:txEl>
                                              <p:pRg st="1" end="1"/>
                                            </p:txEl>
                                          </p:spTgt>
                                        </p:tgtEl>
                                        <p:attrNameLst>
                                          <p:attrName>style.visibility</p:attrName>
                                        </p:attrNameLst>
                                      </p:cBhvr>
                                      <p:to>
                                        <p:strVal val="visible"/>
                                      </p:to>
                                    </p:set>
                                    <p:animEffect transition="in" filter="wipe(left)">
                                      <p:cBhvr>
                                        <p:cTn id="7" dur="500"/>
                                        <p:tgtEl>
                                          <p:spTgt spid="12441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4163">
                                            <p:txEl>
                                              <p:pRg st="2" end="2"/>
                                            </p:txEl>
                                          </p:spTgt>
                                        </p:tgtEl>
                                        <p:attrNameLst>
                                          <p:attrName>style.visibility</p:attrName>
                                        </p:attrNameLst>
                                      </p:cBhvr>
                                      <p:to>
                                        <p:strVal val="visible"/>
                                      </p:to>
                                    </p:set>
                                    <p:animEffect transition="in" filter="wipe(left)">
                                      <p:cBhvr>
                                        <p:cTn id="12" dur="500"/>
                                        <p:tgtEl>
                                          <p:spTgt spid="12441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4163">
                                            <p:txEl>
                                              <p:pRg st="3" end="3"/>
                                            </p:txEl>
                                          </p:spTgt>
                                        </p:tgtEl>
                                        <p:attrNameLst>
                                          <p:attrName>style.visibility</p:attrName>
                                        </p:attrNameLst>
                                      </p:cBhvr>
                                      <p:to>
                                        <p:strVal val="visible"/>
                                      </p:to>
                                    </p:set>
                                    <p:animEffect transition="in" filter="wipe(left)">
                                      <p:cBhvr>
                                        <p:cTn id="17" dur="500"/>
                                        <p:tgtEl>
                                          <p:spTgt spid="12441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4163">
                                            <p:txEl>
                                              <p:pRg st="4" end="4"/>
                                            </p:txEl>
                                          </p:spTgt>
                                        </p:tgtEl>
                                        <p:attrNameLst>
                                          <p:attrName>style.visibility</p:attrName>
                                        </p:attrNameLst>
                                      </p:cBhvr>
                                      <p:to>
                                        <p:strVal val="visible"/>
                                      </p:to>
                                    </p:set>
                                    <p:animEffect transition="in" filter="wipe(left)">
                                      <p:cBhvr>
                                        <p:cTn id="22" dur="500"/>
                                        <p:tgtEl>
                                          <p:spTgt spid="1244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markets work with international trade</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Identify the gains from international trade and its winners and losers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effects of international trade barriers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and evaluate arguments used to justify restricting international trade</a:t>
            </a:r>
          </a:p>
        </p:txBody>
      </p:sp>
    </p:spTree>
    <p:extLst>
      <p:ext uri="{BB962C8B-B14F-4D97-AF65-F5344CB8AC3E}">
        <p14:creationId xmlns:p14="http://schemas.microsoft.com/office/powerpoint/2010/main" val="28031264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8259" name="Rectangle 3"/>
          <p:cNvSpPr>
            <a:spLocks noGrp="1" noChangeArrowheads="1"/>
          </p:cNvSpPr>
          <p:nvPr>
            <p:ph idx="1"/>
          </p:nvPr>
        </p:nvSpPr>
        <p:spPr/>
        <p:txBody>
          <a:bodyPr/>
          <a:lstStyle/>
          <a:p>
            <a:pPr marL="107950" lvl="1" eaLnBrk="1" hangingPunct="1">
              <a:tabLst>
                <a:tab pos="1714500" algn="l"/>
              </a:tabLst>
            </a:pPr>
            <a:r>
              <a:rPr lang="en-GB" b="1" dirty="0"/>
              <a:t>U.S. Consumers of T-Shirts Lose</a:t>
            </a:r>
          </a:p>
          <a:p>
            <a:pPr marL="107950" lvl="2" indent="0" eaLnBrk="1" hangingPunct="1">
              <a:spcBef>
                <a:spcPts val="600"/>
              </a:spcBef>
              <a:spcAft>
                <a:spcPts val="600"/>
              </a:spcAft>
              <a:buFontTx/>
              <a:buNone/>
              <a:tabLst>
                <a:tab pos="1714500" algn="l"/>
              </a:tabLst>
            </a:pPr>
            <a:r>
              <a:rPr lang="en-GB" altLang="en-US" sz="2400" dirty="0"/>
              <a:t>U.S. buyers of T-shirts now pay a higher price (the world price plus the tariff), so they buy fewer T-shirts.</a:t>
            </a:r>
          </a:p>
          <a:p>
            <a:pPr marL="107950" lvl="2" indent="0" eaLnBrk="1" hangingPunct="1">
              <a:spcBef>
                <a:spcPts val="600"/>
              </a:spcBef>
              <a:spcAft>
                <a:spcPts val="600"/>
              </a:spcAft>
              <a:buFontTx/>
              <a:buNone/>
              <a:tabLst>
                <a:tab pos="1714500" algn="l"/>
              </a:tabLst>
            </a:pPr>
            <a:r>
              <a:rPr lang="en-GB" altLang="en-US" sz="2400" dirty="0"/>
              <a:t>The combination of the higher price and the smaller quantity bought makes U.S. consumers worse off.</a:t>
            </a:r>
          </a:p>
          <a:p>
            <a:pPr marL="107950" lvl="2" indent="0" eaLnBrk="1" hangingPunct="1">
              <a:spcBef>
                <a:spcPts val="600"/>
              </a:spcBef>
              <a:spcAft>
                <a:spcPts val="600"/>
              </a:spcAft>
              <a:buFontTx/>
              <a:buNone/>
              <a:tabLst>
                <a:tab pos="1714500" algn="l"/>
              </a:tabLst>
            </a:pPr>
            <a:r>
              <a:rPr lang="en-GB" altLang="en-US" sz="2400" dirty="0"/>
              <a:t>So U.S. consumers lose from the tariff.</a:t>
            </a:r>
          </a:p>
        </p:txBody>
      </p:sp>
      <p:sp>
        <p:nvSpPr>
          <p:cNvPr id="35842" name="Title 2"/>
          <p:cNvSpPr>
            <a:spLocks noGrp="1"/>
          </p:cNvSpPr>
          <p:nvPr>
            <p:ph type="title"/>
          </p:nvPr>
        </p:nvSpPr>
        <p:spPr/>
        <p:txBody>
          <a:bodyPr/>
          <a:lstStyle/>
          <a:p>
            <a:r>
              <a:rPr lang="en-CA" altLang="en-US"/>
              <a:t>International Trade Restrictions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8259">
                                            <p:txEl>
                                              <p:pRg st="1" end="1"/>
                                            </p:txEl>
                                          </p:spTgt>
                                        </p:tgtEl>
                                        <p:attrNameLst>
                                          <p:attrName>style.visibility</p:attrName>
                                        </p:attrNameLst>
                                      </p:cBhvr>
                                      <p:to>
                                        <p:strVal val="visible"/>
                                      </p:to>
                                    </p:set>
                                    <p:animEffect transition="in" filter="wipe(left)">
                                      <p:cBhvr>
                                        <p:cTn id="7" dur="500"/>
                                        <p:tgtEl>
                                          <p:spTgt spid="1248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8259">
                                            <p:txEl>
                                              <p:pRg st="2" end="2"/>
                                            </p:txEl>
                                          </p:spTgt>
                                        </p:tgtEl>
                                        <p:attrNameLst>
                                          <p:attrName>style.visibility</p:attrName>
                                        </p:attrNameLst>
                                      </p:cBhvr>
                                      <p:to>
                                        <p:strVal val="visible"/>
                                      </p:to>
                                    </p:set>
                                    <p:animEffect transition="in" filter="wipe(left)">
                                      <p:cBhvr>
                                        <p:cTn id="12" dur="500"/>
                                        <p:tgtEl>
                                          <p:spTgt spid="1248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8259">
                                            <p:txEl>
                                              <p:pRg st="3" end="3"/>
                                            </p:txEl>
                                          </p:spTgt>
                                        </p:tgtEl>
                                        <p:attrNameLst>
                                          <p:attrName>style.visibility</p:attrName>
                                        </p:attrNameLst>
                                      </p:cBhvr>
                                      <p:to>
                                        <p:strVal val="visible"/>
                                      </p:to>
                                    </p:set>
                                    <p:animEffect transition="in" filter="wipe(left)">
                                      <p:cBhvr>
                                        <p:cTn id="17" dur="500"/>
                                        <p:tgtEl>
                                          <p:spTgt spid="1248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idx="1"/>
          </p:nvPr>
        </p:nvSpPr>
        <p:spPr/>
        <p:txBody>
          <a:bodyPr/>
          <a:lstStyle/>
          <a:p>
            <a:pPr marL="107950" lvl="1" eaLnBrk="1" hangingPunct="1">
              <a:tabLst>
                <a:tab pos="1714500" algn="l"/>
              </a:tabLst>
            </a:pPr>
            <a:r>
              <a:rPr lang="en-GB" b="1" dirty="0"/>
              <a:t>U.S. Producers of T-Shirts Gain</a:t>
            </a:r>
          </a:p>
          <a:p>
            <a:pPr marL="107950" lvl="2" indent="0" eaLnBrk="1" hangingPunct="1">
              <a:spcBef>
                <a:spcPts val="600"/>
              </a:spcBef>
              <a:spcAft>
                <a:spcPts val="600"/>
              </a:spcAft>
              <a:buFontTx/>
              <a:buNone/>
              <a:tabLst>
                <a:tab pos="1714500" algn="l"/>
              </a:tabLst>
            </a:pPr>
            <a:r>
              <a:rPr lang="en-GB" altLang="en-US" sz="2400" dirty="0"/>
              <a:t>U.S. garment makers can now sell T-shirts for a higher price (the world price plus the tariff), so they produce more T-shirts.</a:t>
            </a:r>
          </a:p>
          <a:p>
            <a:pPr marL="107950" lvl="2" indent="0" eaLnBrk="1" hangingPunct="1">
              <a:spcBef>
                <a:spcPts val="600"/>
              </a:spcBef>
              <a:spcAft>
                <a:spcPts val="600"/>
              </a:spcAft>
              <a:buFontTx/>
              <a:buNone/>
              <a:tabLst>
                <a:tab pos="1714500" algn="l"/>
              </a:tabLst>
            </a:pPr>
            <a:r>
              <a:rPr lang="en-GB" altLang="en-US" sz="2400" dirty="0"/>
              <a:t>The combination of the higher price and the larger quantity produced increases the profit of U.S. producers.</a:t>
            </a:r>
          </a:p>
          <a:p>
            <a:pPr marL="107950" lvl="2" indent="0" eaLnBrk="1" hangingPunct="1">
              <a:spcBef>
                <a:spcPts val="600"/>
              </a:spcBef>
              <a:spcAft>
                <a:spcPts val="600"/>
              </a:spcAft>
              <a:buFontTx/>
              <a:buNone/>
              <a:tabLst>
                <a:tab pos="1714500" algn="l"/>
              </a:tabLst>
            </a:pPr>
            <a:r>
              <a:rPr lang="en-GB" altLang="en-US" sz="2400" dirty="0"/>
              <a:t>So U.S. producers gain from the tariff.</a:t>
            </a:r>
          </a:p>
        </p:txBody>
      </p:sp>
      <p:sp>
        <p:nvSpPr>
          <p:cNvPr id="36866" name="Title 2"/>
          <p:cNvSpPr>
            <a:spLocks noGrp="1"/>
          </p:cNvSpPr>
          <p:nvPr>
            <p:ph type="title"/>
          </p:nvPr>
        </p:nvSpPr>
        <p:spPr/>
        <p:txBody>
          <a:bodyPr/>
          <a:lstStyle/>
          <a:p>
            <a:r>
              <a:rPr lang="en-CA" altLang="en-US"/>
              <a:t>International Trade Restrictions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2354">
                                            <p:txEl>
                                              <p:pRg st="1" end="1"/>
                                            </p:txEl>
                                          </p:spTgt>
                                        </p:tgtEl>
                                        <p:attrNameLst>
                                          <p:attrName>style.visibility</p:attrName>
                                        </p:attrNameLst>
                                      </p:cBhvr>
                                      <p:to>
                                        <p:strVal val="visible"/>
                                      </p:to>
                                    </p:set>
                                    <p:animEffect transition="in" filter="wipe(left)">
                                      <p:cBhvr>
                                        <p:cTn id="7" dur="500"/>
                                        <p:tgtEl>
                                          <p:spTgt spid="12523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2354">
                                            <p:txEl>
                                              <p:pRg st="2" end="2"/>
                                            </p:txEl>
                                          </p:spTgt>
                                        </p:tgtEl>
                                        <p:attrNameLst>
                                          <p:attrName>style.visibility</p:attrName>
                                        </p:attrNameLst>
                                      </p:cBhvr>
                                      <p:to>
                                        <p:strVal val="visible"/>
                                      </p:to>
                                    </p:set>
                                    <p:animEffect transition="in" filter="wipe(left)">
                                      <p:cBhvr>
                                        <p:cTn id="12" dur="500"/>
                                        <p:tgtEl>
                                          <p:spTgt spid="12523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2354">
                                            <p:txEl>
                                              <p:pRg st="3" end="3"/>
                                            </p:txEl>
                                          </p:spTgt>
                                        </p:tgtEl>
                                        <p:attrNameLst>
                                          <p:attrName>style.visibility</p:attrName>
                                        </p:attrNameLst>
                                      </p:cBhvr>
                                      <p:to>
                                        <p:strVal val="visible"/>
                                      </p:to>
                                    </p:set>
                                    <p:animEffect transition="in" filter="wipe(left)">
                                      <p:cBhvr>
                                        <p:cTn id="17" dur="500"/>
                                        <p:tgtEl>
                                          <p:spTgt spid="12523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0307" name="Rectangle 3"/>
          <p:cNvSpPr>
            <a:spLocks noGrp="1" noChangeArrowheads="1"/>
          </p:cNvSpPr>
          <p:nvPr>
            <p:ph idx="1"/>
          </p:nvPr>
        </p:nvSpPr>
        <p:spPr/>
        <p:txBody>
          <a:bodyPr/>
          <a:lstStyle/>
          <a:p>
            <a:pPr marL="108000" lvl="1" eaLnBrk="1" hangingPunct="1">
              <a:tabLst>
                <a:tab pos="1714500" algn="l"/>
              </a:tabLst>
              <a:defRPr/>
            </a:pPr>
            <a:r>
              <a:rPr lang="en-GB" b="1" dirty="0"/>
              <a:t>U.S. Consumers Lose More than U.S. Producers Gain: Society Loses</a:t>
            </a:r>
          </a:p>
          <a:p>
            <a:pPr marL="108000" lvl="2" indent="0" eaLnBrk="1" hangingPunct="1">
              <a:spcBef>
                <a:spcPts val="600"/>
              </a:spcBef>
              <a:spcAft>
                <a:spcPts val="600"/>
              </a:spcAft>
              <a:buFontTx/>
              <a:buNone/>
              <a:tabLst>
                <a:tab pos="1714500" algn="l"/>
              </a:tabLst>
              <a:defRPr/>
            </a:pPr>
            <a:r>
              <a:rPr lang="en-GB" sz="2400" dirty="0"/>
              <a:t>Consumers lose more from the tariff than domestic producers of the imported good gain because</a:t>
            </a:r>
          </a:p>
          <a:p>
            <a:pPr marL="565200" lvl="2" indent="-457200" eaLnBrk="1" hangingPunct="1">
              <a:spcBef>
                <a:spcPts val="600"/>
              </a:spcBef>
              <a:spcAft>
                <a:spcPts val="600"/>
              </a:spcAft>
              <a:buFont typeface="+mj-lt"/>
              <a:buAutoNum type="arabicPeriod"/>
              <a:tabLst>
                <a:tab pos="1714500" algn="l"/>
              </a:tabLst>
              <a:defRPr/>
            </a:pPr>
            <a:r>
              <a:rPr lang="en-GB" sz="2400" dirty="0"/>
              <a:t>Consumers pay a higher price to domestic producers.</a:t>
            </a:r>
          </a:p>
          <a:p>
            <a:pPr marL="565200" lvl="2" indent="-457200" eaLnBrk="1" hangingPunct="1">
              <a:spcBef>
                <a:spcPts val="600"/>
              </a:spcBef>
              <a:spcAft>
                <a:spcPts val="600"/>
              </a:spcAft>
              <a:buFont typeface="+mj-lt"/>
              <a:buAutoNum type="arabicPeriod"/>
              <a:tabLst>
                <a:tab pos="1714500" algn="l"/>
              </a:tabLst>
              <a:defRPr/>
            </a:pPr>
            <a:r>
              <a:rPr lang="en-GB" sz="2400" dirty="0"/>
              <a:t>Consumers buy a smaller quantity of the good.</a:t>
            </a:r>
          </a:p>
          <a:p>
            <a:pPr marL="565200" lvl="2" indent="-457200" eaLnBrk="1" hangingPunct="1">
              <a:spcBef>
                <a:spcPts val="600"/>
              </a:spcBef>
              <a:spcAft>
                <a:spcPts val="600"/>
              </a:spcAft>
              <a:buFont typeface="+mj-lt"/>
              <a:buAutoNum type="arabicPeriod"/>
              <a:tabLst>
                <a:tab pos="1714500" algn="l"/>
              </a:tabLst>
              <a:defRPr/>
            </a:pPr>
            <a:r>
              <a:rPr lang="en-GB" sz="2400" dirty="0"/>
              <a:t>Consumers pay the tariff revenue collected by the government.</a:t>
            </a:r>
          </a:p>
        </p:txBody>
      </p:sp>
      <p:sp>
        <p:nvSpPr>
          <p:cNvPr id="37890" name="Title 2"/>
          <p:cNvSpPr>
            <a:spLocks noGrp="1"/>
          </p:cNvSpPr>
          <p:nvPr>
            <p:ph type="title"/>
          </p:nvPr>
        </p:nvSpPr>
        <p:spPr/>
        <p:txBody>
          <a:bodyPr/>
          <a:lstStyle/>
          <a:p>
            <a:r>
              <a:rPr lang="en-CA" altLang="en-US"/>
              <a:t>International Trade Restrictions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50307">
                                            <p:txEl>
                                              <p:pRg st="1" end="1"/>
                                            </p:txEl>
                                          </p:spTgt>
                                        </p:tgtEl>
                                        <p:attrNameLst>
                                          <p:attrName>style.visibility</p:attrName>
                                        </p:attrNameLst>
                                      </p:cBhvr>
                                      <p:to>
                                        <p:strVal val="visible"/>
                                      </p:to>
                                    </p:set>
                                    <p:animEffect transition="in" filter="wipe(left)">
                                      <p:cBhvr>
                                        <p:cTn id="7" dur="750"/>
                                        <p:tgtEl>
                                          <p:spTgt spid="12503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50307">
                                            <p:txEl>
                                              <p:pRg st="2" end="2"/>
                                            </p:txEl>
                                          </p:spTgt>
                                        </p:tgtEl>
                                        <p:attrNameLst>
                                          <p:attrName>style.visibility</p:attrName>
                                        </p:attrNameLst>
                                      </p:cBhvr>
                                      <p:to>
                                        <p:strVal val="visible"/>
                                      </p:to>
                                    </p:set>
                                    <p:animEffect transition="in" filter="wipe(left)">
                                      <p:cBhvr>
                                        <p:cTn id="12" dur="750"/>
                                        <p:tgtEl>
                                          <p:spTgt spid="1250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50307">
                                            <p:txEl>
                                              <p:pRg st="3" end="3"/>
                                            </p:txEl>
                                          </p:spTgt>
                                        </p:tgtEl>
                                        <p:attrNameLst>
                                          <p:attrName>style.visibility</p:attrName>
                                        </p:attrNameLst>
                                      </p:cBhvr>
                                      <p:to>
                                        <p:strVal val="visible"/>
                                      </p:to>
                                    </p:set>
                                    <p:animEffect transition="in" filter="wipe(left)">
                                      <p:cBhvr>
                                        <p:cTn id="17" dur="750"/>
                                        <p:tgtEl>
                                          <p:spTgt spid="12503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50307">
                                            <p:txEl>
                                              <p:pRg st="4" end="4"/>
                                            </p:txEl>
                                          </p:spTgt>
                                        </p:tgtEl>
                                        <p:attrNameLst>
                                          <p:attrName>style.visibility</p:attrName>
                                        </p:attrNameLst>
                                      </p:cBhvr>
                                      <p:to>
                                        <p:strVal val="visible"/>
                                      </p:to>
                                    </p:set>
                                    <p:animEffect transition="in" filter="wipe(left)">
                                      <p:cBhvr>
                                        <p:cTn id="22" dur="750"/>
                                        <p:tgtEl>
                                          <p:spTgt spid="1250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6450" name="Rectangle 2"/>
          <p:cNvSpPr>
            <a:spLocks noGrp="1" noChangeArrowheads="1"/>
          </p:cNvSpPr>
          <p:nvPr>
            <p:ph idx="1"/>
          </p:nvPr>
        </p:nvSpPr>
        <p:spPr/>
        <p:txBody>
          <a:bodyPr/>
          <a:lstStyle/>
          <a:p>
            <a:pPr marL="108000" lvl="2" indent="0" eaLnBrk="1" hangingPunct="1">
              <a:spcBef>
                <a:spcPts val="600"/>
              </a:spcBef>
              <a:spcAft>
                <a:spcPts val="600"/>
              </a:spcAft>
              <a:buFontTx/>
              <a:buNone/>
              <a:tabLst>
                <a:tab pos="1714500" algn="l"/>
              </a:tabLst>
              <a:defRPr/>
            </a:pPr>
            <a:r>
              <a:rPr lang="en-GB" sz="2400" dirty="0"/>
              <a:t>The tariff revenue is a loss to consumers but not a social loss because the government can use the revenue to buy public services that people value.</a:t>
            </a:r>
          </a:p>
          <a:p>
            <a:pPr marL="108000" lvl="2" indent="0" eaLnBrk="1" hangingPunct="1">
              <a:spcBef>
                <a:spcPts val="600"/>
              </a:spcBef>
              <a:spcAft>
                <a:spcPts val="600"/>
              </a:spcAft>
              <a:buFontTx/>
              <a:buNone/>
              <a:tabLst>
                <a:tab pos="1714500" algn="l"/>
              </a:tabLst>
              <a:defRPr/>
            </a:pPr>
            <a:r>
              <a:rPr lang="en-GB" sz="2400" dirty="0"/>
              <a:t>The social loss arises because:</a:t>
            </a:r>
          </a:p>
          <a:p>
            <a:pPr marL="565200" lvl="2" indent="-457200" eaLnBrk="1" hangingPunct="1">
              <a:spcBef>
                <a:spcPts val="600"/>
              </a:spcBef>
              <a:spcAft>
                <a:spcPts val="600"/>
              </a:spcAft>
              <a:buFont typeface="+mj-lt"/>
              <a:buAutoNum type="arabicPeriod"/>
              <a:tabLst>
                <a:tab pos="1714500" algn="l"/>
              </a:tabLst>
              <a:defRPr/>
            </a:pPr>
            <a:r>
              <a:rPr lang="en-GB" sz="2400" dirty="0"/>
              <a:t>Some of the higher price paid to domestic producers pays the higher cost of production.</a:t>
            </a:r>
          </a:p>
          <a:p>
            <a:pPr marL="565200" lvl="2" indent="-457200" eaLnBrk="1" hangingPunct="1">
              <a:spcBef>
                <a:spcPts val="600"/>
              </a:spcBef>
              <a:spcAft>
                <a:spcPts val="600"/>
              </a:spcAft>
              <a:buClr>
                <a:schemeClr val="bg1"/>
              </a:buClr>
              <a:buFont typeface="+mj-lt"/>
              <a:buAutoNum type="arabicPeriod"/>
              <a:tabLst>
                <a:tab pos="1714500" algn="l"/>
              </a:tabLst>
              <a:defRPr/>
            </a:pPr>
            <a:r>
              <a:rPr lang="en-GB" sz="2400" dirty="0"/>
              <a:t>The increased domestic production could have been obtained at lower cost as an import.</a:t>
            </a:r>
          </a:p>
          <a:p>
            <a:pPr marL="565200" lvl="2" indent="-457200" eaLnBrk="1" hangingPunct="1">
              <a:spcBef>
                <a:spcPts val="600"/>
              </a:spcBef>
              <a:spcAft>
                <a:spcPts val="600"/>
              </a:spcAft>
              <a:buFont typeface="+mj-lt"/>
              <a:buAutoNum type="arabicPeriod" startAt="2"/>
              <a:tabLst>
                <a:tab pos="1714500" algn="l"/>
              </a:tabLst>
              <a:defRPr/>
            </a:pPr>
            <a:r>
              <a:rPr lang="en-GB" sz="2400" dirty="0"/>
              <a:t>The decreased quantity is bought at a higher price.</a:t>
            </a:r>
          </a:p>
        </p:txBody>
      </p:sp>
      <p:sp>
        <p:nvSpPr>
          <p:cNvPr id="38914" name="Title 7"/>
          <p:cNvSpPr>
            <a:spLocks noGrp="1"/>
          </p:cNvSpPr>
          <p:nvPr>
            <p:ph type="title"/>
          </p:nvPr>
        </p:nvSpPr>
        <p:spPr/>
        <p:txBody>
          <a:bodyPr/>
          <a:lstStyle/>
          <a:p>
            <a:r>
              <a:rPr lang="en-US" altLang="en-US"/>
              <a:t>International Trade Restrictions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6450">
                                            <p:txEl>
                                              <p:pRg st="1" end="1"/>
                                            </p:txEl>
                                          </p:spTgt>
                                        </p:tgtEl>
                                        <p:attrNameLst>
                                          <p:attrName>style.visibility</p:attrName>
                                        </p:attrNameLst>
                                      </p:cBhvr>
                                      <p:to>
                                        <p:strVal val="visible"/>
                                      </p:to>
                                    </p:set>
                                    <p:animEffect transition="in" filter="wipe(left)">
                                      <p:cBhvr>
                                        <p:cTn id="7" dur="500"/>
                                        <p:tgtEl>
                                          <p:spTgt spid="12564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6450">
                                            <p:txEl>
                                              <p:pRg st="2" end="2"/>
                                            </p:txEl>
                                          </p:spTgt>
                                        </p:tgtEl>
                                        <p:attrNameLst>
                                          <p:attrName>style.visibility</p:attrName>
                                        </p:attrNameLst>
                                      </p:cBhvr>
                                      <p:to>
                                        <p:strVal val="visible"/>
                                      </p:to>
                                    </p:set>
                                    <p:animEffect transition="in" filter="wipe(left)">
                                      <p:cBhvr>
                                        <p:cTn id="12" dur="500"/>
                                        <p:tgtEl>
                                          <p:spTgt spid="12564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6450">
                                            <p:txEl>
                                              <p:pRg st="3" end="3"/>
                                            </p:txEl>
                                          </p:spTgt>
                                        </p:tgtEl>
                                        <p:attrNameLst>
                                          <p:attrName>style.visibility</p:attrName>
                                        </p:attrNameLst>
                                      </p:cBhvr>
                                      <p:to>
                                        <p:strVal val="visible"/>
                                      </p:to>
                                    </p:set>
                                    <p:animEffect transition="in" filter="wipe(left)">
                                      <p:cBhvr>
                                        <p:cTn id="17" dur="500"/>
                                        <p:tgtEl>
                                          <p:spTgt spid="12564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6450">
                                            <p:txEl>
                                              <p:pRg st="4" end="4"/>
                                            </p:txEl>
                                          </p:spTgt>
                                        </p:tgtEl>
                                        <p:attrNameLst>
                                          <p:attrName>style.visibility</p:attrName>
                                        </p:attrNameLst>
                                      </p:cBhvr>
                                      <p:to>
                                        <p:strVal val="visible"/>
                                      </p:to>
                                    </p:set>
                                    <p:animEffect transition="in" filter="wipe(left)">
                                      <p:cBhvr>
                                        <p:cTn id="22" dur="500"/>
                                        <p:tgtEl>
                                          <p:spTgt spid="12564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0"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2594" name="Rectangle 2"/>
          <p:cNvSpPr>
            <a:spLocks noGrp="1" noChangeArrowheads="1"/>
          </p:cNvSpPr>
          <p:nvPr>
            <p:ph idx="1"/>
          </p:nvPr>
        </p:nvSpPr>
        <p:spPr/>
        <p:txBody>
          <a:bodyPr/>
          <a:lstStyle/>
          <a:p>
            <a:pPr marL="107950" eaLnBrk="1" hangingPunct="1"/>
            <a:r>
              <a:rPr lang="en-GB" altLang="en-US" dirty="0"/>
              <a:t>Import Quotas</a:t>
            </a:r>
          </a:p>
          <a:p>
            <a:pPr marL="107950" lvl="1" eaLnBrk="1" hangingPunct="1"/>
            <a:r>
              <a:rPr lang="en-GB" dirty="0"/>
              <a:t>An </a:t>
            </a:r>
            <a:r>
              <a:rPr lang="en-GB" b="1" dirty="0"/>
              <a:t>import quota</a:t>
            </a:r>
            <a:r>
              <a:rPr lang="en-GB" dirty="0"/>
              <a:t> is a restriction that limits the maximum quantity of a good that may be imported in a given period.</a:t>
            </a:r>
          </a:p>
          <a:p>
            <a:pPr marL="107950" lvl="1" eaLnBrk="1" hangingPunct="1"/>
            <a:r>
              <a:rPr lang="en-GB" dirty="0"/>
              <a:t>For example, the United States imposes import quotas on food products such as sugar, bananas, and beef and manufactured goods such as textiles and paper.</a:t>
            </a:r>
          </a:p>
        </p:txBody>
      </p:sp>
      <p:sp>
        <p:nvSpPr>
          <p:cNvPr id="39938" name="Title 2"/>
          <p:cNvSpPr>
            <a:spLocks noGrp="1"/>
          </p:cNvSpPr>
          <p:nvPr>
            <p:ph type="title"/>
          </p:nvPr>
        </p:nvSpPr>
        <p:spPr/>
        <p:txBody>
          <a:bodyPr/>
          <a:lstStyle/>
          <a:p>
            <a:r>
              <a:rPr lang="en-CA" altLang="en-US"/>
              <a:t>International Trade Restrictions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2594">
                                            <p:txEl>
                                              <p:pRg st="1" end="1"/>
                                            </p:txEl>
                                          </p:spTgt>
                                        </p:tgtEl>
                                        <p:attrNameLst>
                                          <p:attrName>style.visibility</p:attrName>
                                        </p:attrNameLst>
                                      </p:cBhvr>
                                      <p:to>
                                        <p:strVal val="visible"/>
                                      </p:to>
                                    </p:set>
                                    <p:animEffect transition="in" filter="wipe(left)">
                                      <p:cBhvr>
                                        <p:cTn id="7" dur="1000"/>
                                        <p:tgtEl>
                                          <p:spTgt spid="126259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2594">
                                            <p:txEl>
                                              <p:pRg st="2" end="2"/>
                                            </p:txEl>
                                          </p:spTgt>
                                        </p:tgtEl>
                                        <p:attrNameLst>
                                          <p:attrName>style.visibility</p:attrName>
                                        </p:attrNameLst>
                                      </p:cBhvr>
                                      <p:to>
                                        <p:strVal val="visible"/>
                                      </p:to>
                                    </p:set>
                                    <p:animEffect transition="in" filter="wipe(left)">
                                      <p:cBhvr>
                                        <p:cTn id="12" dur="1000"/>
                                        <p:tgtEl>
                                          <p:spTgt spid="12625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594"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12" descr="Fig0707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00" y="1692000"/>
            <a:ext cx="38401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0589" name="Picture 13" descr="Fig0707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00" y="1692000"/>
            <a:ext cx="38401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0590" name="Picture 14" descr="Fig0707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00" y="1692000"/>
            <a:ext cx="38401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Content Placeholder 2"/>
          <p:cNvSpPr>
            <a:spLocks noGrp="1"/>
          </p:cNvSpPr>
          <p:nvPr>
            <p:ph idx="1"/>
          </p:nvPr>
        </p:nvSpPr>
        <p:spPr/>
        <p:txBody>
          <a:bodyPr/>
          <a:lstStyle/>
          <a:p>
            <a:pPr marL="107950" lvl="1" eaLnBrk="1" hangingPunct="1"/>
            <a:r>
              <a:rPr lang="en-GB" altLang="en-US" b="1" dirty="0">
                <a:solidFill>
                  <a:srgbClr val="1A71B7"/>
                </a:solidFill>
              </a:rPr>
              <a:t>The Effects of an Import Quota</a:t>
            </a:r>
          </a:p>
          <a:p>
            <a:pPr marL="107950" lvl="1" eaLnBrk="1" hangingPunct="1"/>
            <a:r>
              <a:rPr lang="en-GB" altLang="en-US" dirty="0"/>
              <a:t>Figure 15.4(a) shows the market before the government imposes an import quota on T-shirts.</a:t>
            </a:r>
          </a:p>
          <a:p>
            <a:pPr marL="107950" lvl="1" eaLnBrk="1" hangingPunct="1"/>
            <a:r>
              <a:rPr lang="en-GB" altLang="en-US" dirty="0"/>
              <a:t>The world price is $5.</a:t>
            </a:r>
          </a:p>
          <a:p>
            <a:pPr marL="107950" lvl="1" eaLnBrk="1" hangingPunct="1"/>
            <a:r>
              <a:rPr lang="en-GB" altLang="en-US" dirty="0"/>
              <a:t>The United States imports 40 million T-shirts a year.</a:t>
            </a:r>
          </a:p>
        </p:txBody>
      </p:sp>
      <p:sp>
        <p:nvSpPr>
          <p:cNvPr id="40965" name="Title 1"/>
          <p:cNvSpPr>
            <a:spLocks noGrp="1"/>
          </p:cNvSpPr>
          <p:nvPr>
            <p:ph type="title"/>
          </p:nvPr>
        </p:nvSpPr>
        <p:spPr>
          <a:ln/>
        </p:spPr>
        <p:txBody>
          <a:bodyPr/>
          <a:lstStyle/>
          <a:p>
            <a:r>
              <a:rPr lang="en-CA" altLang="en-US"/>
              <a:t>International Trade Restrictions</a:t>
            </a:r>
          </a:p>
        </p:txBody>
      </p:sp>
      <p:pic>
        <p:nvPicPr>
          <p:cNvPr id="7" name="Picture 7">
            <a:hlinkClick r:id="rId6" action="ppaction://hlinksldjump" tooltip="Click to expand the figure"/>
            <a:extLst>
              <a:ext uri="{FF2B5EF4-FFF2-40B4-BE49-F238E27FC236}">
                <a16:creationId xmlns:a16="http://schemas.microsoft.com/office/drawing/2014/main" id="{638C0988-D454-42E3-A9AE-627CE252EE0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2" y="6477000"/>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42">
                                            <p:txEl>
                                              <p:pRg st="1" end="1"/>
                                            </p:txEl>
                                          </p:spTgt>
                                        </p:tgtEl>
                                        <p:attrNameLst>
                                          <p:attrName>style.visibility</p:attrName>
                                        </p:attrNameLst>
                                      </p:cBhvr>
                                      <p:to>
                                        <p:strVal val="visible"/>
                                      </p:to>
                                    </p:set>
                                    <p:animEffect transition="in" filter="wipe(left)">
                                      <p:cBhvr>
                                        <p:cTn id="7" dur="1000"/>
                                        <p:tgtEl>
                                          <p:spTgt spid="11674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42">
                                            <p:txEl>
                                              <p:pRg st="2" end="2"/>
                                            </p:txEl>
                                          </p:spTgt>
                                        </p:tgtEl>
                                        <p:attrNameLst>
                                          <p:attrName>style.visibility</p:attrName>
                                        </p:attrNameLst>
                                      </p:cBhvr>
                                      <p:to>
                                        <p:strVal val="visible"/>
                                      </p:to>
                                    </p:set>
                                    <p:animEffect transition="in" filter="wipe(left)">
                                      <p:cBhvr>
                                        <p:cTn id="12" dur="1000"/>
                                        <p:tgtEl>
                                          <p:spTgt spid="116742">
                                            <p:txEl>
                                              <p:pRg st="2" end="2"/>
                                            </p:txEl>
                                          </p:spTgt>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920589"/>
                                        </p:tgtEl>
                                        <p:attrNameLst>
                                          <p:attrName>style.visibility</p:attrName>
                                        </p:attrNameLst>
                                      </p:cBhvr>
                                      <p:to>
                                        <p:strVal val="visible"/>
                                      </p:to>
                                    </p:set>
                                    <p:animEffect transition="in" filter="wipe(left)">
                                      <p:cBhvr>
                                        <p:cTn id="16" dur="1000"/>
                                        <p:tgtEl>
                                          <p:spTgt spid="9205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6742">
                                            <p:txEl>
                                              <p:pRg st="3" end="3"/>
                                            </p:txEl>
                                          </p:spTgt>
                                        </p:tgtEl>
                                        <p:attrNameLst>
                                          <p:attrName>style.visibility</p:attrName>
                                        </p:attrNameLst>
                                      </p:cBhvr>
                                      <p:to>
                                        <p:strVal val="visible"/>
                                      </p:to>
                                    </p:set>
                                    <p:animEffect transition="in" filter="wipe(left)">
                                      <p:cBhvr>
                                        <p:cTn id="21" dur="1000"/>
                                        <p:tgtEl>
                                          <p:spTgt spid="116742">
                                            <p:txEl>
                                              <p:pRg st="3" end="3"/>
                                            </p:txEl>
                                          </p:spTgt>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920590"/>
                                        </p:tgtEl>
                                        <p:attrNameLst>
                                          <p:attrName>style.visibility</p:attrName>
                                        </p:attrNameLst>
                                      </p:cBhvr>
                                      <p:to>
                                        <p:strVal val="visible"/>
                                      </p:to>
                                    </p:set>
                                    <p:animEffect transition="in" filter="wipe(left)">
                                      <p:cBhvr>
                                        <p:cTn id="25" dur="1000"/>
                                        <p:tgtEl>
                                          <p:spTgt spid="920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4" descr="Fig0707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5148263"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7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09600"/>
            <a:ext cx="5148263"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7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609600"/>
            <a:ext cx="5148263"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5" descr="Fig0707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00" y="1692000"/>
            <a:ext cx="389731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9578" name="Picture 26" descr="Fig0707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00" y="1692000"/>
            <a:ext cx="389731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9579" name="Picture 27" descr="Fig0707b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00" y="1692000"/>
            <a:ext cx="389731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9580" name="Picture 28" descr="Fig0707b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00" y="1692000"/>
            <a:ext cx="389731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9581" name="Picture 29" descr="Fig0707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00" y="1692000"/>
            <a:ext cx="3897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Content Placeholder 2"/>
          <p:cNvSpPr>
            <a:spLocks noGrp="1"/>
          </p:cNvSpPr>
          <p:nvPr>
            <p:ph idx="1"/>
          </p:nvPr>
        </p:nvSpPr>
        <p:spPr>
          <a:xfrm>
            <a:off x="360363" y="1584325"/>
            <a:ext cx="4355637" cy="4816475"/>
          </a:xfrm>
        </p:spPr>
        <p:txBody>
          <a:bodyPr/>
          <a:lstStyle/>
          <a:p>
            <a:pPr marL="107950" lvl="1" eaLnBrk="1" hangingPunct="1"/>
            <a:r>
              <a:rPr lang="en-GB" altLang="en-US" dirty="0"/>
              <a:t>Figure 15.4(b) shows the market with an import quota of 10 million T-shirts.</a:t>
            </a:r>
          </a:p>
          <a:p>
            <a:pPr marL="107950" lvl="1" eaLnBrk="1" hangingPunct="1"/>
            <a:r>
              <a:rPr lang="en-GB" altLang="en-US" dirty="0"/>
              <a:t>With the quota, the supply of T-shirts in the United States becomes </a:t>
            </a:r>
            <a:r>
              <a:rPr lang="en-GB" altLang="en-US" i="1" dirty="0"/>
              <a:t>S</a:t>
            </a:r>
            <a:r>
              <a:rPr lang="en-GB" altLang="en-US" i="1" baseline="-25000" dirty="0"/>
              <a:t>US</a:t>
            </a:r>
            <a:r>
              <a:rPr lang="en-GB" altLang="en-US" dirty="0"/>
              <a:t> + </a:t>
            </a:r>
            <a:r>
              <a:rPr lang="en-GB" altLang="en-US" i="1" dirty="0"/>
              <a:t>quota</a:t>
            </a:r>
            <a:r>
              <a:rPr lang="en-GB" altLang="en-US" dirty="0"/>
              <a:t>.</a:t>
            </a:r>
          </a:p>
          <a:p>
            <a:pPr marL="107950" lvl="1" eaLnBrk="1" hangingPunct="1"/>
            <a:r>
              <a:rPr lang="en-GB" altLang="en-US" dirty="0"/>
              <a:t>The price rises to $7 a T-shirt.</a:t>
            </a:r>
          </a:p>
          <a:p>
            <a:pPr marL="107950" lvl="1" eaLnBrk="1" hangingPunct="1"/>
            <a:r>
              <a:rPr lang="en-GB" altLang="en-US" dirty="0"/>
              <a:t>U.S. garment makers increase production and the quantity bought decreases.</a:t>
            </a:r>
          </a:p>
          <a:p>
            <a:pPr marL="107950" lvl="1" eaLnBrk="1" hangingPunct="1"/>
            <a:r>
              <a:rPr lang="en-GB" altLang="en-US" dirty="0"/>
              <a:t>Imports of T-shirts decrease.</a:t>
            </a:r>
          </a:p>
        </p:txBody>
      </p:sp>
      <p:sp>
        <p:nvSpPr>
          <p:cNvPr id="43015" name="Title 1"/>
          <p:cNvSpPr>
            <a:spLocks noGrp="1"/>
          </p:cNvSpPr>
          <p:nvPr>
            <p:ph type="title"/>
          </p:nvPr>
        </p:nvSpPr>
        <p:spPr>
          <a:ln/>
        </p:spPr>
        <p:txBody>
          <a:bodyPr/>
          <a:lstStyle/>
          <a:p>
            <a:r>
              <a:rPr lang="en-CA" altLang="en-US"/>
              <a:t>International Trade Restrictions</a:t>
            </a:r>
          </a:p>
        </p:txBody>
      </p:sp>
      <p:pic>
        <p:nvPicPr>
          <p:cNvPr id="9" name="Picture 7">
            <a:hlinkClick r:id="rId8" action="ppaction://hlinksldjump" tooltip="Click to expand the figure"/>
            <a:extLst>
              <a:ext uri="{FF2B5EF4-FFF2-40B4-BE49-F238E27FC236}">
                <a16:creationId xmlns:a16="http://schemas.microsoft.com/office/drawing/2014/main" id="{5C385E1E-BDB2-4A57-8DB9-F820D1C5C80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2" y="6477000"/>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19578"/>
                                        </p:tgtEl>
                                        <p:attrNameLst>
                                          <p:attrName>style.visibility</p:attrName>
                                        </p:attrNameLst>
                                      </p:cBhvr>
                                      <p:to>
                                        <p:strVal val="visible"/>
                                      </p:to>
                                    </p:set>
                                    <p:animEffect transition="in" filter="wipe(left)">
                                      <p:cBhvr>
                                        <p:cTn id="7" dur="1000"/>
                                        <p:tgtEl>
                                          <p:spTgt spid="919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40">
                                            <p:txEl>
                                              <p:pRg st="1" end="1"/>
                                            </p:txEl>
                                          </p:spTgt>
                                        </p:tgtEl>
                                        <p:attrNameLst>
                                          <p:attrName>style.visibility</p:attrName>
                                        </p:attrNameLst>
                                      </p:cBhvr>
                                      <p:to>
                                        <p:strVal val="visible"/>
                                      </p:to>
                                    </p:set>
                                    <p:animEffect transition="in" filter="wipe(left)">
                                      <p:cBhvr>
                                        <p:cTn id="12" dur="1000"/>
                                        <p:tgtEl>
                                          <p:spTgt spid="120840">
                                            <p:txEl>
                                              <p:pRg st="1" end="1"/>
                                            </p:txEl>
                                          </p:spTgt>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919579"/>
                                        </p:tgtEl>
                                        <p:attrNameLst>
                                          <p:attrName>style.visibility</p:attrName>
                                        </p:attrNameLst>
                                      </p:cBhvr>
                                      <p:to>
                                        <p:strVal val="visible"/>
                                      </p:to>
                                    </p:set>
                                    <p:animEffect transition="in" filter="wipe(left)">
                                      <p:cBhvr>
                                        <p:cTn id="16" dur="1000"/>
                                        <p:tgtEl>
                                          <p:spTgt spid="9195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0840">
                                            <p:txEl>
                                              <p:pRg st="2" end="2"/>
                                            </p:txEl>
                                          </p:spTgt>
                                        </p:tgtEl>
                                        <p:attrNameLst>
                                          <p:attrName>style.visibility</p:attrName>
                                        </p:attrNameLst>
                                      </p:cBhvr>
                                      <p:to>
                                        <p:strVal val="visible"/>
                                      </p:to>
                                    </p:set>
                                    <p:animEffect transition="in" filter="wipe(left)">
                                      <p:cBhvr>
                                        <p:cTn id="21" dur="1000"/>
                                        <p:tgtEl>
                                          <p:spTgt spid="120840">
                                            <p:txEl>
                                              <p:pRg st="2" end="2"/>
                                            </p:txEl>
                                          </p:spTgt>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919580"/>
                                        </p:tgtEl>
                                        <p:attrNameLst>
                                          <p:attrName>style.visibility</p:attrName>
                                        </p:attrNameLst>
                                      </p:cBhvr>
                                      <p:to>
                                        <p:strVal val="visible"/>
                                      </p:to>
                                    </p:set>
                                    <p:animEffect transition="in" filter="wipe(left)">
                                      <p:cBhvr>
                                        <p:cTn id="25" dur="1000"/>
                                        <p:tgtEl>
                                          <p:spTgt spid="9195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0840">
                                            <p:txEl>
                                              <p:pRg st="3" end="3"/>
                                            </p:txEl>
                                          </p:spTgt>
                                        </p:tgtEl>
                                        <p:attrNameLst>
                                          <p:attrName>style.visibility</p:attrName>
                                        </p:attrNameLst>
                                      </p:cBhvr>
                                      <p:to>
                                        <p:strVal val="visible"/>
                                      </p:to>
                                    </p:set>
                                    <p:animEffect transition="in" filter="wipe(left)">
                                      <p:cBhvr>
                                        <p:cTn id="30" dur="1000"/>
                                        <p:tgtEl>
                                          <p:spTgt spid="120840">
                                            <p:txEl>
                                              <p:pRg st="3" end="3"/>
                                            </p:txEl>
                                          </p:spTgt>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919581"/>
                                        </p:tgtEl>
                                        <p:attrNameLst>
                                          <p:attrName>style.visibility</p:attrName>
                                        </p:attrNameLst>
                                      </p:cBhvr>
                                      <p:to>
                                        <p:strVal val="visible"/>
                                      </p:to>
                                    </p:set>
                                    <p:animEffect transition="in" filter="wipe(left)">
                                      <p:cBhvr>
                                        <p:cTn id="34" dur="1000"/>
                                        <p:tgtEl>
                                          <p:spTgt spid="91958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0840">
                                            <p:txEl>
                                              <p:pRg st="4" end="4"/>
                                            </p:txEl>
                                          </p:spTgt>
                                        </p:tgtEl>
                                        <p:attrNameLst>
                                          <p:attrName>style.visibility</p:attrName>
                                        </p:attrNameLst>
                                      </p:cBhvr>
                                      <p:to>
                                        <p:strVal val="visible"/>
                                      </p:to>
                                    </p:set>
                                    <p:animEffect transition="in" filter="wipe(left)">
                                      <p:cBhvr>
                                        <p:cTn id="39" dur="1000"/>
                                        <p:tgtEl>
                                          <p:spTgt spid="1208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11" descr="Fig0707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9600"/>
            <a:ext cx="534035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2396" name="Picture 12" descr="Fig0707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609600"/>
            <a:ext cx="534035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2397" name="Picture 13" descr="Fig0707b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09600"/>
            <a:ext cx="534035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2398" name="Picture 14" descr="Fig0707b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609600"/>
            <a:ext cx="534035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2399" name="Picture 15" descr="Fig0707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609600"/>
            <a:ext cx="53403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12396"/>
                                        </p:tgtEl>
                                        <p:attrNameLst>
                                          <p:attrName>style.visibility</p:attrName>
                                        </p:attrNameLst>
                                      </p:cBhvr>
                                      <p:to>
                                        <p:strVal val="visible"/>
                                      </p:to>
                                    </p:set>
                                    <p:animEffect transition="in" filter="wipe(left)">
                                      <p:cBhvr>
                                        <p:cTn id="7" dur="1000"/>
                                        <p:tgtEl>
                                          <p:spTgt spid="912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12397"/>
                                        </p:tgtEl>
                                        <p:attrNameLst>
                                          <p:attrName>style.visibility</p:attrName>
                                        </p:attrNameLst>
                                      </p:cBhvr>
                                      <p:to>
                                        <p:strVal val="visible"/>
                                      </p:to>
                                    </p:set>
                                    <p:animEffect transition="in" filter="wipe(left)">
                                      <p:cBhvr>
                                        <p:cTn id="12" dur="1000"/>
                                        <p:tgtEl>
                                          <p:spTgt spid="912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12398"/>
                                        </p:tgtEl>
                                        <p:attrNameLst>
                                          <p:attrName>style.visibility</p:attrName>
                                        </p:attrNameLst>
                                      </p:cBhvr>
                                      <p:to>
                                        <p:strVal val="visible"/>
                                      </p:to>
                                    </p:set>
                                    <p:animEffect transition="in" filter="wipe(left)">
                                      <p:cBhvr>
                                        <p:cTn id="17" dur="1000"/>
                                        <p:tgtEl>
                                          <p:spTgt spid="9123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12399"/>
                                        </p:tgtEl>
                                        <p:attrNameLst>
                                          <p:attrName>style.visibility</p:attrName>
                                        </p:attrNameLst>
                                      </p:cBhvr>
                                      <p:to>
                                        <p:strVal val="visible"/>
                                      </p:to>
                                    </p:set>
                                    <p:animEffect transition="in" filter="wipe(left)">
                                      <p:cBhvr>
                                        <p:cTn id="22" dur="1000"/>
                                        <p:tgtEl>
                                          <p:spTgt spid="912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4642" name="Rectangle 2"/>
          <p:cNvSpPr>
            <a:spLocks noGrp="1" noChangeArrowheads="1"/>
          </p:cNvSpPr>
          <p:nvPr>
            <p:ph idx="1"/>
          </p:nvPr>
        </p:nvSpPr>
        <p:spPr>
          <a:xfrm>
            <a:off x="360362" y="1584325"/>
            <a:ext cx="8402637" cy="4525963"/>
          </a:xfrm>
        </p:spPr>
        <p:txBody>
          <a:bodyPr/>
          <a:lstStyle/>
          <a:p>
            <a:pPr marL="107950" lvl="1" eaLnBrk="1" hangingPunct="1">
              <a:tabLst>
                <a:tab pos="1714500" algn="l"/>
              </a:tabLst>
            </a:pPr>
            <a:r>
              <a:rPr lang="en-GB" b="1" dirty="0">
                <a:solidFill>
                  <a:srgbClr val="7030A0"/>
                </a:solidFill>
              </a:rPr>
              <a:t>Winners, Losers, and Social Loss from an Import Quota</a:t>
            </a:r>
          </a:p>
          <a:p>
            <a:pPr marL="107950" lvl="1" eaLnBrk="1" hangingPunct="1">
              <a:tabLst>
                <a:tab pos="1714500" algn="l"/>
              </a:tabLst>
            </a:pPr>
            <a:r>
              <a:rPr lang="en-GB" dirty="0"/>
              <a:t>When the U.S. government imposes an import quota on imported T-shirts:</a:t>
            </a:r>
          </a:p>
          <a:p>
            <a:pPr marL="179388" lvl="2" indent="0" eaLnBrk="1" hangingPunct="1">
              <a:spcBef>
                <a:spcPts val="600"/>
              </a:spcBef>
              <a:spcAft>
                <a:spcPts val="600"/>
              </a:spcAft>
              <a:buClr>
                <a:schemeClr val="tx1"/>
              </a:buClr>
              <a:buSzPct val="120000"/>
              <a:buFont typeface="Wingdings" panose="05000000000000000000" pitchFamily="2" charset="2"/>
              <a:buChar char="§"/>
              <a:tabLst>
                <a:tab pos="1714500" algn="l"/>
              </a:tabLst>
            </a:pPr>
            <a:r>
              <a:rPr lang="en-GB" altLang="en-US" sz="2400" dirty="0"/>
              <a:t> U.S. consumers of T-shirts lose.</a:t>
            </a:r>
          </a:p>
          <a:p>
            <a:pPr marL="179388" lvl="2" indent="0" eaLnBrk="1" hangingPunct="1">
              <a:spcBef>
                <a:spcPts val="600"/>
              </a:spcBef>
              <a:spcAft>
                <a:spcPts val="600"/>
              </a:spcAft>
              <a:buClr>
                <a:schemeClr val="tx1"/>
              </a:buClr>
              <a:buSzPct val="120000"/>
              <a:buFont typeface="Wingdings" panose="05000000000000000000" pitchFamily="2" charset="2"/>
              <a:buChar char="§"/>
              <a:tabLst>
                <a:tab pos="1714500" algn="l"/>
              </a:tabLst>
            </a:pPr>
            <a:r>
              <a:rPr lang="en-GB" altLang="en-US" sz="2400" dirty="0"/>
              <a:t> U.S. producers of T-shirts gain.</a:t>
            </a:r>
          </a:p>
          <a:p>
            <a:pPr marL="179388" lvl="2" indent="0" eaLnBrk="1" hangingPunct="1">
              <a:spcBef>
                <a:spcPts val="600"/>
              </a:spcBef>
              <a:spcAft>
                <a:spcPts val="600"/>
              </a:spcAft>
              <a:buClr>
                <a:schemeClr val="tx1"/>
              </a:buClr>
              <a:buSzPct val="120000"/>
              <a:buFont typeface="Wingdings" panose="05000000000000000000" pitchFamily="2" charset="2"/>
              <a:buChar char="§"/>
              <a:tabLst>
                <a:tab pos="1714500" algn="l"/>
              </a:tabLst>
            </a:pPr>
            <a:r>
              <a:rPr lang="en-GB" altLang="en-US" sz="2400" dirty="0"/>
              <a:t> Importers of T-shirts gain. </a:t>
            </a:r>
          </a:p>
          <a:p>
            <a:pPr marL="179388" lvl="2" indent="0" eaLnBrk="1" hangingPunct="1">
              <a:spcBef>
                <a:spcPts val="600"/>
              </a:spcBef>
              <a:spcAft>
                <a:spcPts val="600"/>
              </a:spcAft>
              <a:buClr>
                <a:schemeClr val="tx1"/>
              </a:buClr>
              <a:buSzPct val="120000"/>
              <a:buFont typeface="Wingdings" panose="05000000000000000000" pitchFamily="2" charset="2"/>
              <a:buChar char="§"/>
              <a:tabLst>
                <a:tab pos="1714500" algn="l"/>
              </a:tabLst>
            </a:pPr>
            <a:r>
              <a:rPr lang="en-GB" altLang="en-US" sz="2400" dirty="0"/>
              <a:t> Society loses.</a:t>
            </a:r>
          </a:p>
        </p:txBody>
      </p:sp>
      <p:sp>
        <p:nvSpPr>
          <p:cNvPr id="45058" name="Title 2"/>
          <p:cNvSpPr>
            <a:spLocks noGrp="1"/>
          </p:cNvSpPr>
          <p:nvPr>
            <p:ph type="title"/>
          </p:nvPr>
        </p:nvSpPr>
        <p:spPr/>
        <p:txBody>
          <a:bodyPr/>
          <a:lstStyle/>
          <a:p>
            <a:r>
              <a:rPr lang="en-CA" altLang="en-US"/>
              <a:t>International Trade Restrictions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4642">
                                            <p:txEl>
                                              <p:pRg st="1" end="1"/>
                                            </p:txEl>
                                          </p:spTgt>
                                        </p:tgtEl>
                                        <p:attrNameLst>
                                          <p:attrName>style.visibility</p:attrName>
                                        </p:attrNameLst>
                                      </p:cBhvr>
                                      <p:to>
                                        <p:strVal val="visible"/>
                                      </p:to>
                                    </p:set>
                                    <p:animEffect transition="in" filter="wipe(left)">
                                      <p:cBhvr>
                                        <p:cTn id="7" dur="500"/>
                                        <p:tgtEl>
                                          <p:spTgt spid="126464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64642">
                                            <p:txEl>
                                              <p:pRg st="2" end="2"/>
                                            </p:txEl>
                                          </p:spTgt>
                                        </p:tgtEl>
                                        <p:attrNameLst>
                                          <p:attrName>style.visibility</p:attrName>
                                        </p:attrNameLst>
                                      </p:cBhvr>
                                      <p:to>
                                        <p:strVal val="visible"/>
                                      </p:to>
                                    </p:set>
                                    <p:animEffect transition="in" filter="wipe(left)">
                                      <p:cBhvr>
                                        <p:cTn id="12" dur="500"/>
                                        <p:tgtEl>
                                          <p:spTgt spid="12646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64642">
                                            <p:txEl>
                                              <p:pRg st="3" end="3"/>
                                            </p:txEl>
                                          </p:spTgt>
                                        </p:tgtEl>
                                        <p:attrNameLst>
                                          <p:attrName>style.visibility</p:attrName>
                                        </p:attrNameLst>
                                      </p:cBhvr>
                                      <p:to>
                                        <p:strVal val="visible"/>
                                      </p:to>
                                    </p:set>
                                    <p:animEffect transition="in" filter="wipe(left)">
                                      <p:cBhvr>
                                        <p:cTn id="17" dur="500"/>
                                        <p:tgtEl>
                                          <p:spTgt spid="126464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64642">
                                            <p:txEl>
                                              <p:pRg st="4" end="4"/>
                                            </p:txEl>
                                          </p:spTgt>
                                        </p:tgtEl>
                                        <p:attrNameLst>
                                          <p:attrName>style.visibility</p:attrName>
                                        </p:attrNameLst>
                                      </p:cBhvr>
                                      <p:to>
                                        <p:strVal val="visible"/>
                                      </p:to>
                                    </p:set>
                                    <p:animEffect transition="in" filter="wipe(left)">
                                      <p:cBhvr>
                                        <p:cTn id="22" dur="500"/>
                                        <p:tgtEl>
                                          <p:spTgt spid="126464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64642">
                                            <p:txEl>
                                              <p:pRg st="5" end="5"/>
                                            </p:txEl>
                                          </p:spTgt>
                                        </p:tgtEl>
                                        <p:attrNameLst>
                                          <p:attrName>style.visibility</p:attrName>
                                        </p:attrNameLst>
                                      </p:cBhvr>
                                      <p:to>
                                        <p:strVal val="visible"/>
                                      </p:to>
                                    </p:set>
                                    <p:animEffect transition="in" filter="wipe(left)">
                                      <p:cBhvr>
                                        <p:cTn id="27" dur="500"/>
                                        <p:tgtEl>
                                          <p:spTgt spid="12646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5010" name="Rectangle 2"/>
          <p:cNvSpPr>
            <a:spLocks noGrp="1" noChangeArrowheads="1"/>
          </p:cNvSpPr>
          <p:nvPr>
            <p:ph idx="1"/>
          </p:nvPr>
        </p:nvSpPr>
        <p:spPr/>
        <p:txBody>
          <a:bodyPr/>
          <a:lstStyle/>
          <a:p>
            <a:pPr marL="107950" lvl="1" eaLnBrk="1" hangingPunct="1"/>
            <a:r>
              <a:rPr lang="en-GB" dirty="0"/>
              <a:t>Because we trade with people in other countries, the goods and services that we can buy and consume are not limited by what we can produce.</a:t>
            </a:r>
            <a:endParaRPr lang="en-GB" sz="2600" b="1" dirty="0">
              <a:solidFill>
                <a:srgbClr val="FF0000"/>
              </a:solidFill>
            </a:endParaRPr>
          </a:p>
          <a:p>
            <a:pPr marL="107950" lvl="1" eaLnBrk="1" hangingPunct="1"/>
            <a:r>
              <a:rPr lang="en-GB" sz="2600" b="1" dirty="0"/>
              <a:t>Imports</a:t>
            </a:r>
            <a:r>
              <a:rPr lang="en-GB" dirty="0"/>
              <a:t> are the goods and services that we buy from people in other countries.</a:t>
            </a:r>
          </a:p>
          <a:p>
            <a:pPr marL="107950" lvl="1" eaLnBrk="1" hangingPunct="1"/>
            <a:r>
              <a:rPr lang="en-GB" sz="2600" b="1" dirty="0"/>
              <a:t>Exports</a:t>
            </a:r>
            <a:r>
              <a:rPr lang="en-GB" dirty="0"/>
              <a:t> are the goods and services we sell to people in other countries.</a:t>
            </a:r>
          </a:p>
        </p:txBody>
      </p:sp>
      <p:sp>
        <p:nvSpPr>
          <p:cNvPr id="9218" name="Rectangle 3"/>
          <p:cNvSpPr>
            <a:spLocks noGrp="1" noChangeArrowheads="1"/>
          </p:cNvSpPr>
          <p:nvPr>
            <p:ph type="title"/>
          </p:nvPr>
        </p:nvSpPr>
        <p:spPr>
          <a:noFill/>
        </p:spPr>
        <p:txBody>
          <a:bodyPr/>
          <a:lstStyle/>
          <a:p>
            <a:pPr eaLnBrk="1" hangingPunct="1"/>
            <a:r>
              <a:rPr lang="en-US" altLang="en-US"/>
              <a:t>How Global Markets Work</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95010">
                                            <p:txEl>
                                              <p:pRg st="0" end="0"/>
                                            </p:txEl>
                                          </p:spTgt>
                                        </p:tgtEl>
                                        <p:attrNameLst>
                                          <p:attrName>style.visibility</p:attrName>
                                        </p:attrNameLst>
                                      </p:cBhvr>
                                      <p:to>
                                        <p:strVal val="visible"/>
                                      </p:to>
                                    </p:set>
                                    <p:animEffect transition="in" filter="wipe(left)">
                                      <p:cBhvr>
                                        <p:cTn id="7" dur="500"/>
                                        <p:tgtEl>
                                          <p:spTgt spid="1195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5010">
                                            <p:txEl>
                                              <p:pRg st="1" end="1"/>
                                            </p:txEl>
                                          </p:spTgt>
                                        </p:tgtEl>
                                        <p:attrNameLst>
                                          <p:attrName>style.visibility</p:attrName>
                                        </p:attrNameLst>
                                      </p:cBhvr>
                                      <p:to>
                                        <p:strVal val="visible"/>
                                      </p:to>
                                    </p:set>
                                    <p:animEffect transition="in" filter="wipe(left)">
                                      <p:cBhvr>
                                        <p:cTn id="12" dur="1000"/>
                                        <p:tgtEl>
                                          <p:spTgt spid="1195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5010">
                                            <p:txEl>
                                              <p:pRg st="2" end="2"/>
                                            </p:txEl>
                                          </p:spTgt>
                                        </p:tgtEl>
                                        <p:attrNameLst>
                                          <p:attrName>style.visibility</p:attrName>
                                        </p:attrNameLst>
                                      </p:cBhvr>
                                      <p:to>
                                        <p:strVal val="visible"/>
                                      </p:to>
                                    </p:set>
                                    <p:animEffect transition="in" filter="wipe(left)">
                                      <p:cBhvr>
                                        <p:cTn id="17" dur="1000"/>
                                        <p:tgtEl>
                                          <p:spTgt spid="1195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0"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8259" name="Rectangle 3"/>
          <p:cNvSpPr>
            <a:spLocks noGrp="1" noChangeArrowheads="1"/>
          </p:cNvSpPr>
          <p:nvPr>
            <p:ph idx="1"/>
          </p:nvPr>
        </p:nvSpPr>
        <p:spPr/>
        <p:txBody>
          <a:bodyPr/>
          <a:lstStyle/>
          <a:p>
            <a:pPr marL="107950" lvl="1" eaLnBrk="1" hangingPunct="1">
              <a:tabLst>
                <a:tab pos="1714500" algn="l"/>
              </a:tabLst>
            </a:pPr>
            <a:r>
              <a:rPr lang="en-GB" b="1"/>
              <a:t>U.S. Consumers of T-Shirts Lose</a:t>
            </a:r>
          </a:p>
          <a:p>
            <a:pPr marL="107950" lvl="2" indent="0" eaLnBrk="1" hangingPunct="1">
              <a:spcBef>
                <a:spcPts val="600"/>
              </a:spcBef>
              <a:spcAft>
                <a:spcPts val="600"/>
              </a:spcAft>
              <a:buFontTx/>
              <a:buNone/>
              <a:tabLst>
                <a:tab pos="1714500" algn="l"/>
              </a:tabLst>
            </a:pPr>
            <a:r>
              <a:rPr lang="en-GB" altLang="en-US" sz="2400"/>
              <a:t>U.S. buyers of T-shirts now pay a higher price (the world price plus the tariff), so they buy fewer T-shirts.</a:t>
            </a:r>
          </a:p>
          <a:p>
            <a:pPr marL="107950" lvl="2" indent="0" eaLnBrk="1" hangingPunct="1">
              <a:spcBef>
                <a:spcPts val="600"/>
              </a:spcBef>
              <a:spcAft>
                <a:spcPts val="600"/>
              </a:spcAft>
              <a:buFontTx/>
              <a:buNone/>
              <a:tabLst>
                <a:tab pos="1714500" algn="l"/>
              </a:tabLst>
            </a:pPr>
            <a:r>
              <a:rPr lang="en-GB" altLang="en-US" sz="2400"/>
              <a:t>The combination of the higher price and the smaller quantity bought makes U.S. consumers worse off.</a:t>
            </a:r>
          </a:p>
          <a:p>
            <a:pPr marL="107950" lvl="2" indent="0" eaLnBrk="1" hangingPunct="1">
              <a:spcBef>
                <a:spcPts val="600"/>
              </a:spcBef>
              <a:spcAft>
                <a:spcPts val="600"/>
              </a:spcAft>
              <a:buFontTx/>
              <a:buNone/>
              <a:tabLst>
                <a:tab pos="1714500" algn="l"/>
              </a:tabLst>
            </a:pPr>
            <a:r>
              <a:rPr lang="en-GB" altLang="en-US" sz="2400"/>
              <a:t>So U.S. consumers lose when an import quota is imposed.</a:t>
            </a:r>
          </a:p>
        </p:txBody>
      </p:sp>
      <p:sp>
        <p:nvSpPr>
          <p:cNvPr id="46082" name="Title 1"/>
          <p:cNvSpPr>
            <a:spLocks noGrp="1"/>
          </p:cNvSpPr>
          <p:nvPr>
            <p:ph type="title"/>
          </p:nvPr>
        </p:nvSpPr>
        <p:spPr/>
        <p:txBody>
          <a:bodyPr/>
          <a:lstStyle/>
          <a:p>
            <a:r>
              <a:rPr lang="en-US" altLang="en-US"/>
              <a:t>International Trade Restrictions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8259">
                                            <p:txEl>
                                              <p:pRg st="1" end="1"/>
                                            </p:txEl>
                                          </p:spTgt>
                                        </p:tgtEl>
                                        <p:attrNameLst>
                                          <p:attrName>style.visibility</p:attrName>
                                        </p:attrNameLst>
                                      </p:cBhvr>
                                      <p:to>
                                        <p:strVal val="visible"/>
                                      </p:to>
                                    </p:set>
                                    <p:animEffect transition="in" filter="wipe(left)">
                                      <p:cBhvr>
                                        <p:cTn id="7" dur="500"/>
                                        <p:tgtEl>
                                          <p:spTgt spid="1248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8259">
                                            <p:txEl>
                                              <p:pRg st="2" end="2"/>
                                            </p:txEl>
                                          </p:spTgt>
                                        </p:tgtEl>
                                        <p:attrNameLst>
                                          <p:attrName>style.visibility</p:attrName>
                                        </p:attrNameLst>
                                      </p:cBhvr>
                                      <p:to>
                                        <p:strVal val="visible"/>
                                      </p:to>
                                    </p:set>
                                    <p:animEffect transition="in" filter="wipe(left)">
                                      <p:cBhvr>
                                        <p:cTn id="12" dur="500"/>
                                        <p:tgtEl>
                                          <p:spTgt spid="1248259">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48259">
                                            <p:txEl>
                                              <p:pRg st="3" end="3"/>
                                            </p:txEl>
                                          </p:spTgt>
                                        </p:tgtEl>
                                        <p:attrNameLst>
                                          <p:attrName>style.visibility</p:attrName>
                                        </p:attrNameLst>
                                      </p:cBhvr>
                                      <p:to>
                                        <p:strVal val="visible"/>
                                      </p:to>
                                    </p:set>
                                    <p:animEffect transition="in" filter="wipe(left)">
                                      <p:cBhvr>
                                        <p:cTn id="15" dur="500"/>
                                        <p:tgtEl>
                                          <p:spTgt spid="1248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idx="1"/>
          </p:nvPr>
        </p:nvSpPr>
        <p:spPr/>
        <p:txBody>
          <a:bodyPr/>
          <a:lstStyle/>
          <a:p>
            <a:pPr marL="107950" lvl="1" eaLnBrk="1" hangingPunct="1">
              <a:tabLst>
                <a:tab pos="1714500" algn="l"/>
              </a:tabLst>
            </a:pPr>
            <a:r>
              <a:rPr lang="en-GB" b="1" dirty="0"/>
              <a:t>U.S. Producers of T-Shirts Gain</a:t>
            </a:r>
          </a:p>
          <a:p>
            <a:pPr marL="107950" lvl="2" indent="0" eaLnBrk="1" hangingPunct="1">
              <a:spcBef>
                <a:spcPts val="600"/>
              </a:spcBef>
              <a:spcAft>
                <a:spcPts val="600"/>
              </a:spcAft>
              <a:buFontTx/>
              <a:buNone/>
              <a:tabLst>
                <a:tab pos="1714500" algn="l"/>
              </a:tabLst>
            </a:pPr>
            <a:r>
              <a:rPr lang="en-GB" altLang="en-US" sz="2400" dirty="0"/>
              <a:t>U.S. garment makers can now sell T-shirts for a higher price (the world price plus the tariff), so they produce more T-shirts.</a:t>
            </a:r>
          </a:p>
          <a:p>
            <a:pPr marL="107950" lvl="2" indent="0" eaLnBrk="1" hangingPunct="1">
              <a:spcBef>
                <a:spcPts val="600"/>
              </a:spcBef>
              <a:spcAft>
                <a:spcPts val="600"/>
              </a:spcAft>
              <a:buFontTx/>
              <a:buNone/>
              <a:tabLst>
                <a:tab pos="1714500" algn="l"/>
              </a:tabLst>
            </a:pPr>
            <a:r>
              <a:rPr lang="en-GB" altLang="en-US" sz="2400" dirty="0"/>
              <a:t>The combination of the higher price and the larger quantity produced increases the profit of domestic producers.</a:t>
            </a:r>
          </a:p>
          <a:p>
            <a:pPr marL="107950" lvl="2" indent="0" eaLnBrk="1" hangingPunct="1">
              <a:spcBef>
                <a:spcPts val="600"/>
              </a:spcBef>
              <a:spcAft>
                <a:spcPts val="600"/>
              </a:spcAft>
              <a:buFontTx/>
              <a:buNone/>
              <a:tabLst>
                <a:tab pos="1714500" algn="l"/>
              </a:tabLst>
            </a:pPr>
            <a:r>
              <a:rPr lang="en-GB" altLang="en-US" sz="2400" dirty="0"/>
              <a:t>So U.S. producers gain when an import quota is imposed.</a:t>
            </a:r>
          </a:p>
        </p:txBody>
      </p:sp>
      <p:sp>
        <p:nvSpPr>
          <p:cNvPr id="47106" name="Title 1"/>
          <p:cNvSpPr>
            <a:spLocks noGrp="1"/>
          </p:cNvSpPr>
          <p:nvPr>
            <p:ph type="title"/>
          </p:nvPr>
        </p:nvSpPr>
        <p:spPr/>
        <p:txBody>
          <a:bodyPr/>
          <a:lstStyle/>
          <a:p>
            <a:r>
              <a:rPr lang="en-US" altLang="en-US"/>
              <a:t>International Trade Restrictions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2354">
                                            <p:txEl>
                                              <p:pRg st="1" end="1"/>
                                            </p:txEl>
                                          </p:spTgt>
                                        </p:tgtEl>
                                        <p:attrNameLst>
                                          <p:attrName>style.visibility</p:attrName>
                                        </p:attrNameLst>
                                      </p:cBhvr>
                                      <p:to>
                                        <p:strVal val="visible"/>
                                      </p:to>
                                    </p:set>
                                    <p:animEffect transition="in" filter="wipe(left)">
                                      <p:cBhvr>
                                        <p:cTn id="7" dur="500"/>
                                        <p:tgtEl>
                                          <p:spTgt spid="12523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2354">
                                            <p:txEl>
                                              <p:pRg st="2" end="2"/>
                                            </p:txEl>
                                          </p:spTgt>
                                        </p:tgtEl>
                                        <p:attrNameLst>
                                          <p:attrName>style.visibility</p:attrName>
                                        </p:attrNameLst>
                                      </p:cBhvr>
                                      <p:to>
                                        <p:strVal val="visible"/>
                                      </p:to>
                                    </p:set>
                                    <p:animEffect transition="in" filter="wipe(left)">
                                      <p:cBhvr>
                                        <p:cTn id="12" dur="500"/>
                                        <p:tgtEl>
                                          <p:spTgt spid="12523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2354">
                                            <p:txEl>
                                              <p:pRg st="3" end="3"/>
                                            </p:txEl>
                                          </p:spTgt>
                                        </p:tgtEl>
                                        <p:attrNameLst>
                                          <p:attrName>style.visibility</p:attrName>
                                        </p:attrNameLst>
                                      </p:cBhvr>
                                      <p:to>
                                        <p:strVal val="visible"/>
                                      </p:to>
                                    </p:set>
                                    <p:animEffect transition="in" filter="wipe(left)">
                                      <p:cBhvr>
                                        <p:cTn id="17" dur="500"/>
                                        <p:tgtEl>
                                          <p:spTgt spid="12523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0307" name="Rectangle 3"/>
          <p:cNvSpPr>
            <a:spLocks noGrp="1" noChangeArrowheads="1"/>
          </p:cNvSpPr>
          <p:nvPr>
            <p:ph idx="1"/>
          </p:nvPr>
        </p:nvSpPr>
        <p:spPr>
          <a:xfrm>
            <a:off x="360363" y="1584325"/>
            <a:ext cx="7793037" cy="4525963"/>
          </a:xfrm>
        </p:spPr>
        <p:txBody>
          <a:bodyPr/>
          <a:lstStyle/>
          <a:p>
            <a:pPr marL="107950" lvl="1" eaLnBrk="1" hangingPunct="1">
              <a:tabLst>
                <a:tab pos="1714500" algn="l"/>
              </a:tabLst>
            </a:pPr>
            <a:r>
              <a:rPr lang="en-GB" b="1" dirty="0"/>
              <a:t>Importers of T-shirts Gain</a:t>
            </a:r>
          </a:p>
          <a:p>
            <a:pPr marL="107950" lvl="2" indent="0" eaLnBrk="1" hangingPunct="1">
              <a:spcBef>
                <a:spcPts val="600"/>
              </a:spcBef>
              <a:spcAft>
                <a:spcPts val="600"/>
              </a:spcAft>
              <a:buFontTx/>
              <a:buNone/>
              <a:tabLst>
                <a:tab pos="1714500" algn="l"/>
              </a:tabLst>
            </a:pPr>
            <a:r>
              <a:rPr lang="en-GB" altLang="en-US" sz="2400" dirty="0"/>
              <a:t>The importer buys the T-shirts in the world market at the world price and sells them in the U.S. market at a higher price.</a:t>
            </a:r>
          </a:p>
          <a:p>
            <a:pPr marL="107950" lvl="2" indent="0" eaLnBrk="1" hangingPunct="1">
              <a:spcBef>
                <a:spcPts val="600"/>
              </a:spcBef>
              <a:spcAft>
                <a:spcPts val="600"/>
              </a:spcAft>
              <a:buFontTx/>
              <a:buNone/>
              <a:tabLst>
                <a:tab pos="1714500" algn="l"/>
              </a:tabLst>
            </a:pPr>
            <a:r>
              <a:rPr lang="en-GB" altLang="en-US" sz="2400" dirty="0"/>
              <a:t>The U.S. importer gains from the import quota.</a:t>
            </a:r>
          </a:p>
        </p:txBody>
      </p:sp>
      <p:sp>
        <p:nvSpPr>
          <p:cNvPr id="48130" name="Title 1"/>
          <p:cNvSpPr>
            <a:spLocks noGrp="1"/>
          </p:cNvSpPr>
          <p:nvPr>
            <p:ph type="title"/>
          </p:nvPr>
        </p:nvSpPr>
        <p:spPr/>
        <p:txBody>
          <a:bodyPr/>
          <a:lstStyle/>
          <a:p>
            <a:r>
              <a:rPr lang="en-US" altLang="en-US"/>
              <a:t>International Trade Restrictions</a:t>
            </a:r>
            <a:endParaRPr lang="en-CA" altLang="en-US"/>
          </a:p>
        </p:txBody>
      </p:sp>
      <p:sp>
        <p:nvSpPr>
          <p:cNvPr id="48132" name="Rectangle 5"/>
          <p:cNvSpPr>
            <a:spLocks noChangeArrowheads="1"/>
          </p:cNvSpPr>
          <p:nvPr/>
        </p:nvSpPr>
        <p:spPr bwMode="auto">
          <a:xfrm>
            <a:off x="990600" y="304800"/>
            <a:ext cx="7680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spcAft>
                <a:spcPts val="600"/>
              </a:spcAft>
              <a:defRPr sz="2400" b="1">
                <a:solidFill>
                  <a:srgbClr val="6054A1"/>
                </a:solidFill>
                <a:latin typeface="Arial" panose="020B0604020202020204" pitchFamily="34" charset="0"/>
              </a:defRPr>
            </a:lvl1pPr>
            <a:lvl2pPr marL="742950" indent="-285750">
              <a:spcBef>
                <a:spcPts val="600"/>
              </a:spcBef>
              <a:spcAft>
                <a:spcPts val="600"/>
              </a:spcAft>
              <a:buClr>
                <a:srgbClr val="FF0000"/>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eaLnBrk="1" hangingPunct="1">
              <a:spcBef>
                <a:spcPct val="0"/>
              </a:spcBef>
              <a:spcAft>
                <a:spcPct val="0"/>
              </a:spcAft>
            </a:pPr>
            <a:endParaRPr lang="en-US" altLang="en-US" sz="320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0307">
                                            <p:txEl>
                                              <p:pRg st="1" end="1"/>
                                            </p:txEl>
                                          </p:spTgt>
                                        </p:tgtEl>
                                        <p:attrNameLst>
                                          <p:attrName>style.visibility</p:attrName>
                                        </p:attrNameLst>
                                      </p:cBhvr>
                                      <p:to>
                                        <p:strVal val="visible"/>
                                      </p:to>
                                    </p:set>
                                    <p:animEffect transition="in" filter="wipe(left)">
                                      <p:cBhvr>
                                        <p:cTn id="7" dur="500"/>
                                        <p:tgtEl>
                                          <p:spTgt spid="1250307">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0307">
                                            <p:txEl>
                                              <p:pRg st="2" end="2"/>
                                            </p:txEl>
                                          </p:spTgt>
                                        </p:tgtEl>
                                        <p:attrNameLst>
                                          <p:attrName>style.visibility</p:attrName>
                                        </p:attrNameLst>
                                      </p:cBhvr>
                                      <p:to>
                                        <p:strVal val="visible"/>
                                      </p:to>
                                    </p:set>
                                    <p:animEffect transition="in" filter="wipe(left)">
                                      <p:cBhvr>
                                        <p:cTn id="10" dur="500"/>
                                        <p:tgtEl>
                                          <p:spTgt spid="1250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6450" name="Rectangle 2"/>
          <p:cNvSpPr>
            <a:spLocks noGrp="1" noChangeArrowheads="1"/>
          </p:cNvSpPr>
          <p:nvPr>
            <p:ph idx="1"/>
          </p:nvPr>
        </p:nvSpPr>
        <p:spPr/>
        <p:txBody>
          <a:bodyPr/>
          <a:lstStyle/>
          <a:p>
            <a:pPr marL="107950" lvl="2" indent="0" eaLnBrk="1" hangingPunct="1">
              <a:spcBef>
                <a:spcPts val="600"/>
              </a:spcBef>
              <a:spcAft>
                <a:spcPts val="600"/>
              </a:spcAft>
              <a:buFontTx/>
              <a:buNone/>
              <a:tabLst>
                <a:tab pos="1714500" algn="l"/>
              </a:tabLst>
            </a:pPr>
            <a:r>
              <a:rPr lang="en-GB" altLang="en-US" sz="2400" b="1"/>
              <a:t>Society Loses</a:t>
            </a:r>
          </a:p>
          <a:p>
            <a:pPr marL="107950" lvl="2" indent="0" eaLnBrk="1" hangingPunct="1">
              <a:spcBef>
                <a:spcPts val="600"/>
              </a:spcBef>
              <a:spcAft>
                <a:spcPts val="600"/>
              </a:spcAft>
              <a:buFontTx/>
              <a:buNone/>
              <a:tabLst>
                <a:tab pos="1714500" algn="l"/>
              </a:tabLst>
            </a:pPr>
            <a:r>
              <a:rPr lang="en-GB" altLang="en-US" sz="2400"/>
              <a:t>Society loses because the loss to consumers exceeds the gain to domestic producers and importers.</a:t>
            </a:r>
          </a:p>
          <a:p>
            <a:pPr marL="107950" lvl="2" indent="0" eaLnBrk="1" hangingPunct="1">
              <a:spcBef>
                <a:spcPts val="600"/>
              </a:spcBef>
              <a:spcAft>
                <a:spcPts val="600"/>
              </a:spcAft>
              <a:buFontTx/>
              <a:buNone/>
              <a:tabLst>
                <a:tab pos="1714500" algn="l"/>
              </a:tabLst>
            </a:pPr>
            <a:r>
              <a:rPr lang="en-GB" altLang="en-US" sz="2400"/>
              <a:t>Part of the social loss arises from the increase in the domestic producers’ cost of production.</a:t>
            </a:r>
          </a:p>
          <a:p>
            <a:pPr marL="107950" lvl="2" indent="0" eaLnBrk="1" hangingPunct="1">
              <a:spcBef>
                <a:spcPts val="600"/>
              </a:spcBef>
              <a:spcAft>
                <a:spcPts val="600"/>
              </a:spcAft>
              <a:buFontTx/>
              <a:buNone/>
              <a:tabLst>
                <a:tab pos="1714500" algn="l"/>
              </a:tabLst>
            </a:pPr>
            <a:r>
              <a:rPr lang="en-GB" altLang="en-US" sz="2400"/>
              <a:t>There is also a social loss from the decreased quantity bought at the higher price.</a:t>
            </a:r>
          </a:p>
        </p:txBody>
      </p:sp>
      <p:sp>
        <p:nvSpPr>
          <p:cNvPr id="49154" name="Title 7"/>
          <p:cNvSpPr>
            <a:spLocks noGrp="1"/>
          </p:cNvSpPr>
          <p:nvPr>
            <p:ph type="title"/>
          </p:nvPr>
        </p:nvSpPr>
        <p:spPr/>
        <p:txBody>
          <a:bodyPr/>
          <a:lstStyle/>
          <a:p>
            <a:r>
              <a:rPr lang="en-US" altLang="en-US"/>
              <a:t>International Trade Restrictions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6450">
                                            <p:txEl>
                                              <p:pRg st="1" end="1"/>
                                            </p:txEl>
                                          </p:spTgt>
                                        </p:tgtEl>
                                        <p:attrNameLst>
                                          <p:attrName>style.visibility</p:attrName>
                                        </p:attrNameLst>
                                      </p:cBhvr>
                                      <p:to>
                                        <p:strVal val="visible"/>
                                      </p:to>
                                    </p:set>
                                    <p:animEffect transition="in" filter="wipe(left)">
                                      <p:cBhvr>
                                        <p:cTn id="7" dur="500"/>
                                        <p:tgtEl>
                                          <p:spTgt spid="12564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6450">
                                            <p:txEl>
                                              <p:pRg st="2" end="2"/>
                                            </p:txEl>
                                          </p:spTgt>
                                        </p:tgtEl>
                                        <p:attrNameLst>
                                          <p:attrName>style.visibility</p:attrName>
                                        </p:attrNameLst>
                                      </p:cBhvr>
                                      <p:to>
                                        <p:strVal val="visible"/>
                                      </p:to>
                                    </p:set>
                                    <p:animEffect transition="in" filter="wipe(left)">
                                      <p:cBhvr>
                                        <p:cTn id="12" dur="500"/>
                                        <p:tgtEl>
                                          <p:spTgt spid="12564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6450">
                                            <p:txEl>
                                              <p:pRg st="3" end="3"/>
                                            </p:txEl>
                                          </p:spTgt>
                                        </p:tgtEl>
                                        <p:attrNameLst>
                                          <p:attrName>style.visibility</p:attrName>
                                        </p:attrNameLst>
                                      </p:cBhvr>
                                      <p:to>
                                        <p:strVal val="visible"/>
                                      </p:to>
                                    </p:set>
                                    <p:animEffect transition="in" filter="wipe(left)">
                                      <p:cBhvr>
                                        <p:cTn id="17" dur="500"/>
                                        <p:tgtEl>
                                          <p:spTgt spid="12564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0"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8979" name="Rectangle 3"/>
          <p:cNvSpPr>
            <a:spLocks noGrp="1" noChangeArrowheads="1"/>
          </p:cNvSpPr>
          <p:nvPr>
            <p:ph idx="1"/>
          </p:nvPr>
        </p:nvSpPr>
        <p:spPr/>
        <p:txBody>
          <a:bodyPr/>
          <a:lstStyle/>
          <a:p>
            <a:pPr marL="107950" eaLnBrk="1" hangingPunct="1"/>
            <a:r>
              <a:rPr lang="en-GB" altLang="en-US" dirty="0"/>
              <a:t>Other Import Barriers</a:t>
            </a:r>
          </a:p>
          <a:p>
            <a:pPr marL="107950" lvl="1" eaLnBrk="1" hangingPunct="1"/>
            <a:r>
              <a:rPr lang="en-GB" dirty="0"/>
              <a:t>Thousands of detailed health, safety, and other regulations restrict international trade. </a:t>
            </a:r>
          </a:p>
          <a:p>
            <a:pPr marL="107950" lvl="1" eaLnBrk="1" hangingPunct="1"/>
            <a:r>
              <a:rPr lang="en-GB" b="1" dirty="0">
                <a:solidFill>
                  <a:srgbClr val="1A71B7"/>
                </a:solidFill>
              </a:rPr>
              <a:t>Export Subsidies</a:t>
            </a:r>
          </a:p>
          <a:p>
            <a:pPr marL="107950" lvl="1" eaLnBrk="1" hangingPunct="1"/>
            <a:r>
              <a:rPr lang="en-GB" dirty="0"/>
              <a:t>An </a:t>
            </a:r>
            <a:r>
              <a:rPr lang="en-GB" b="1" dirty="0"/>
              <a:t>export subsidy </a:t>
            </a:r>
            <a:r>
              <a:rPr lang="en-GB" dirty="0"/>
              <a:t>is a payment made by the government to a domestic producer of an exported good.</a:t>
            </a:r>
          </a:p>
          <a:p>
            <a:pPr marL="107950" lvl="1" eaLnBrk="1" hangingPunct="1"/>
            <a:r>
              <a:rPr lang="en-GB" dirty="0"/>
              <a:t>Export subsidies bring gains to domestic producers, but they result in overproduction in the domestic economy and underproduction in the rest of the world.</a:t>
            </a:r>
          </a:p>
        </p:txBody>
      </p:sp>
      <p:sp>
        <p:nvSpPr>
          <p:cNvPr id="50178" name="Title 7"/>
          <p:cNvSpPr>
            <a:spLocks noGrp="1"/>
          </p:cNvSpPr>
          <p:nvPr>
            <p:ph type="title"/>
          </p:nvPr>
        </p:nvSpPr>
        <p:spPr/>
        <p:txBody>
          <a:bodyPr/>
          <a:lstStyle/>
          <a:p>
            <a:pPr eaLnBrk="1" hangingPunct="1"/>
            <a:r>
              <a:rPr lang="en-US" altLang="en-US"/>
              <a:t>International Trade Restrictions</a:t>
            </a:r>
            <a:endParaRPr lang="en-CA"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8979">
                                            <p:txEl>
                                              <p:pRg st="1" end="1"/>
                                            </p:txEl>
                                          </p:spTgt>
                                        </p:tgtEl>
                                        <p:attrNameLst>
                                          <p:attrName>style.visibility</p:attrName>
                                        </p:attrNameLst>
                                      </p:cBhvr>
                                      <p:to>
                                        <p:strVal val="visible"/>
                                      </p:to>
                                    </p:set>
                                    <p:animEffect transition="in" filter="wipe(left)">
                                      <p:cBhvr>
                                        <p:cTn id="7" dur="1000"/>
                                        <p:tgtEl>
                                          <p:spTgt spid="12789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8979">
                                            <p:txEl>
                                              <p:pRg st="2" end="2"/>
                                            </p:txEl>
                                          </p:spTgt>
                                        </p:tgtEl>
                                        <p:attrNameLst>
                                          <p:attrName>style.visibility</p:attrName>
                                        </p:attrNameLst>
                                      </p:cBhvr>
                                      <p:to>
                                        <p:strVal val="visible"/>
                                      </p:to>
                                    </p:set>
                                    <p:animEffect transition="in" filter="wipe(left)">
                                      <p:cBhvr>
                                        <p:cTn id="12" dur="1000"/>
                                        <p:tgtEl>
                                          <p:spTgt spid="12789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78979">
                                            <p:txEl>
                                              <p:pRg st="3" end="3"/>
                                            </p:txEl>
                                          </p:spTgt>
                                        </p:tgtEl>
                                        <p:attrNameLst>
                                          <p:attrName>style.visibility</p:attrName>
                                        </p:attrNameLst>
                                      </p:cBhvr>
                                      <p:to>
                                        <p:strVal val="visible"/>
                                      </p:to>
                                    </p:set>
                                    <p:animEffect transition="in" filter="wipe(left)">
                                      <p:cBhvr>
                                        <p:cTn id="17" dur="1000"/>
                                        <p:tgtEl>
                                          <p:spTgt spid="12789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78979">
                                            <p:txEl>
                                              <p:pRg st="4" end="4"/>
                                            </p:txEl>
                                          </p:spTgt>
                                        </p:tgtEl>
                                        <p:attrNameLst>
                                          <p:attrName>style.visibility</p:attrName>
                                        </p:attrNameLst>
                                      </p:cBhvr>
                                      <p:to>
                                        <p:strVal val="visible"/>
                                      </p:to>
                                    </p:set>
                                    <p:animEffect transition="in" filter="wipe(left)">
                                      <p:cBhvr>
                                        <p:cTn id="22" dur="1000"/>
                                        <p:tgtEl>
                                          <p:spTgt spid="12789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79"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1027" name="Rectangle 3"/>
          <p:cNvSpPr>
            <a:spLocks noGrp="1" noChangeArrowheads="1"/>
          </p:cNvSpPr>
          <p:nvPr>
            <p:ph idx="1"/>
          </p:nvPr>
        </p:nvSpPr>
        <p:spPr/>
        <p:txBody>
          <a:bodyPr/>
          <a:lstStyle/>
          <a:p>
            <a:pPr marL="107950" lvl="1" eaLnBrk="1" hangingPunct="1"/>
            <a:r>
              <a:rPr lang="en-GB" dirty="0"/>
              <a:t>Despite the fact that free trade promotes prosperity for all countries, trade is restricted.</a:t>
            </a:r>
          </a:p>
          <a:p>
            <a:pPr marL="107950" lvl="1" eaLnBrk="1" hangingPunct="1"/>
            <a:r>
              <a:rPr lang="en-GB" dirty="0"/>
              <a:t>Seven arguments for restricting international trade are that protecting domestic industries from foreign competition</a:t>
            </a:r>
          </a:p>
          <a:p>
            <a:pPr marL="179388" eaLnBrk="1" hangingPunct="1">
              <a:buClr>
                <a:srgbClr val="1A71B7"/>
              </a:buClr>
              <a:buSzPct val="100000"/>
              <a:buFont typeface="Wingdings" panose="05000000000000000000" pitchFamily="2" charset="2"/>
              <a:buChar char="§"/>
            </a:pPr>
            <a:r>
              <a:rPr lang="en-US" altLang="en-US" sz="2000" b="0" dirty="0">
                <a:solidFill>
                  <a:schemeClr val="tx1"/>
                </a:solidFill>
              </a:rPr>
              <a:t> Helps an infant industry grow.</a:t>
            </a:r>
          </a:p>
          <a:p>
            <a:pPr marL="179388" eaLnBrk="1" hangingPunct="1">
              <a:buClr>
                <a:srgbClr val="1A71B7"/>
              </a:buClr>
              <a:buSzPct val="100000"/>
              <a:buFont typeface="Wingdings" panose="05000000000000000000" pitchFamily="2" charset="2"/>
              <a:buChar char="§"/>
            </a:pPr>
            <a:r>
              <a:rPr lang="en-US" altLang="en-US" sz="2000" b="0" dirty="0">
                <a:solidFill>
                  <a:schemeClr val="tx1"/>
                </a:solidFill>
              </a:rPr>
              <a:t> Counteracts dumping. </a:t>
            </a:r>
          </a:p>
          <a:p>
            <a:pPr marL="179388" eaLnBrk="1" hangingPunct="1">
              <a:buClr>
                <a:srgbClr val="1A71B7"/>
              </a:buClr>
              <a:buSzPct val="100000"/>
              <a:buFont typeface="Wingdings" panose="05000000000000000000" pitchFamily="2" charset="2"/>
              <a:buChar char="§"/>
            </a:pPr>
            <a:r>
              <a:rPr lang="en-US" altLang="en-US" sz="2000" b="0" dirty="0">
                <a:solidFill>
                  <a:schemeClr val="tx1"/>
                </a:solidFill>
              </a:rPr>
              <a:t> Saves domestic jobs.</a:t>
            </a:r>
          </a:p>
          <a:p>
            <a:pPr marL="179388" eaLnBrk="1" hangingPunct="1">
              <a:buClr>
                <a:srgbClr val="1A71B7"/>
              </a:buClr>
              <a:buSzPct val="100000"/>
              <a:buFont typeface="Wingdings" panose="05000000000000000000" pitchFamily="2" charset="2"/>
              <a:buChar char="§"/>
            </a:pPr>
            <a:r>
              <a:rPr lang="en-US" altLang="en-US" sz="2000" b="0" dirty="0">
                <a:solidFill>
                  <a:schemeClr val="tx1"/>
                </a:solidFill>
              </a:rPr>
              <a:t> Allows us to compete with cheap foreign labor.</a:t>
            </a:r>
          </a:p>
          <a:p>
            <a:pPr marL="179388" eaLnBrk="1" hangingPunct="1">
              <a:buClr>
                <a:srgbClr val="1A71B7"/>
              </a:buClr>
              <a:buSzPct val="100000"/>
              <a:buFont typeface="Wingdings" panose="05000000000000000000" pitchFamily="2" charset="2"/>
              <a:buChar char="§"/>
            </a:pPr>
            <a:r>
              <a:rPr lang="en-US" altLang="en-US" sz="2000" b="0" dirty="0">
                <a:solidFill>
                  <a:schemeClr val="tx1"/>
                </a:solidFill>
              </a:rPr>
              <a:t> Penalizes lax environmental standards.</a:t>
            </a:r>
          </a:p>
          <a:p>
            <a:pPr marL="179388" eaLnBrk="1" hangingPunct="1">
              <a:buClr>
                <a:srgbClr val="1A71B7"/>
              </a:buClr>
              <a:buSzPct val="100000"/>
              <a:buFont typeface="Wingdings" panose="05000000000000000000" pitchFamily="2" charset="2"/>
              <a:buChar char="§"/>
            </a:pPr>
            <a:r>
              <a:rPr lang="en-US" altLang="en-US" sz="2000" b="0" dirty="0">
                <a:solidFill>
                  <a:schemeClr val="tx1"/>
                </a:solidFill>
              </a:rPr>
              <a:t> Prevents rich countries from exploiting developing countries.</a:t>
            </a:r>
          </a:p>
          <a:p>
            <a:pPr marL="179388" eaLnBrk="1" hangingPunct="1">
              <a:buClr>
                <a:srgbClr val="1A71B7"/>
              </a:buClr>
              <a:buSzPct val="100000"/>
              <a:buFont typeface="Wingdings" panose="05000000000000000000" pitchFamily="2" charset="2"/>
              <a:buChar char="§"/>
            </a:pPr>
            <a:r>
              <a:rPr lang="en-US" altLang="en-US" sz="2000" b="0" dirty="0">
                <a:solidFill>
                  <a:schemeClr val="tx1"/>
                </a:solidFill>
              </a:rPr>
              <a:t> Reduces offshore outsourcing that sends U.S. jobs abroad.</a:t>
            </a:r>
            <a:endParaRPr lang="en-GB" altLang="en-US" sz="2000" dirty="0">
              <a:solidFill>
                <a:schemeClr val="tx1"/>
              </a:solidFill>
            </a:endParaRPr>
          </a:p>
        </p:txBody>
      </p:sp>
      <p:sp>
        <p:nvSpPr>
          <p:cNvPr id="51202" name="Title 2"/>
          <p:cNvSpPr>
            <a:spLocks noGrp="1"/>
          </p:cNvSpPr>
          <p:nvPr>
            <p:ph type="title"/>
          </p:nvPr>
        </p:nvSpPr>
        <p:spPr/>
        <p:txBody>
          <a:bodyPr/>
          <a:lstStyle/>
          <a:p>
            <a:r>
              <a:rPr lang="en-CA" altLang="en-US"/>
              <a:t>The Case Against Protection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81027">
                                            <p:txEl>
                                              <p:pRg st="1" end="1"/>
                                            </p:txEl>
                                          </p:spTgt>
                                        </p:tgtEl>
                                        <p:attrNameLst>
                                          <p:attrName>style.visibility</p:attrName>
                                        </p:attrNameLst>
                                      </p:cBhvr>
                                      <p:to>
                                        <p:strVal val="visible"/>
                                      </p:to>
                                    </p:set>
                                    <p:animEffect transition="in" filter="wipe(left)">
                                      <p:cBhvr>
                                        <p:cTn id="7" dur="500"/>
                                        <p:tgtEl>
                                          <p:spTgt spid="12810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81027">
                                            <p:txEl>
                                              <p:pRg st="2" end="2"/>
                                            </p:txEl>
                                          </p:spTgt>
                                        </p:tgtEl>
                                        <p:attrNameLst>
                                          <p:attrName>style.visibility</p:attrName>
                                        </p:attrNameLst>
                                      </p:cBhvr>
                                      <p:to>
                                        <p:strVal val="visible"/>
                                      </p:to>
                                    </p:set>
                                    <p:animEffect transition="in" filter="wipe(left)">
                                      <p:cBhvr>
                                        <p:cTn id="12" dur="1000"/>
                                        <p:tgtEl>
                                          <p:spTgt spid="12810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81027">
                                            <p:txEl>
                                              <p:pRg st="3" end="3"/>
                                            </p:txEl>
                                          </p:spTgt>
                                        </p:tgtEl>
                                        <p:attrNameLst>
                                          <p:attrName>style.visibility</p:attrName>
                                        </p:attrNameLst>
                                      </p:cBhvr>
                                      <p:to>
                                        <p:strVal val="visible"/>
                                      </p:to>
                                    </p:set>
                                    <p:animEffect transition="in" filter="wipe(left)">
                                      <p:cBhvr>
                                        <p:cTn id="17" dur="1000"/>
                                        <p:tgtEl>
                                          <p:spTgt spid="12810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81027">
                                            <p:txEl>
                                              <p:pRg st="4" end="4"/>
                                            </p:txEl>
                                          </p:spTgt>
                                        </p:tgtEl>
                                        <p:attrNameLst>
                                          <p:attrName>style.visibility</p:attrName>
                                        </p:attrNameLst>
                                      </p:cBhvr>
                                      <p:to>
                                        <p:strVal val="visible"/>
                                      </p:to>
                                    </p:set>
                                    <p:animEffect transition="in" filter="wipe(left)">
                                      <p:cBhvr>
                                        <p:cTn id="22" dur="1000"/>
                                        <p:tgtEl>
                                          <p:spTgt spid="12810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81027">
                                            <p:txEl>
                                              <p:pRg st="5" end="5"/>
                                            </p:txEl>
                                          </p:spTgt>
                                        </p:tgtEl>
                                        <p:attrNameLst>
                                          <p:attrName>style.visibility</p:attrName>
                                        </p:attrNameLst>
                                      </p:cBhvr>
                                      <p:to>
                                        <p:strVal val="visible"/>
                                      </p:to>
                                    </p:set>
                                    <p:animEffect transition="in" filter="wipe(left)">
                                      <p:cBhvr>
                                        <p:cTn id="27" dur="1000"/>
                                        <p:tgtEl>
                                          <p:spTgt spid="12810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81027">
                                            <p:txEl>
                                              <p:pRg st="6" end="6"/>
                                            </p:txEl>
                                          </p:spTgt>
                                        </p:tgtEl>
                                        <p:attrNameLst>
                                          <p:attrName>style.visibility</p:attrName>
                                        </p:attrNameLst>
                                      </p:cBhvr>
                                      <p:to>
                                        <p:strVal val="visible"/>
                                      </p:to>
                                    </p:set>
                                    <p:animEffect transition="in" filter="wipe(left)">
                                      <p:cBhvr>
                                        <p:cTn id="32" dur="1000"/>
                                        <p:tgtEl>
                                          <p:spTgt spid="128102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81027">
                                            <p:txEl>
                                              <p:pRg st="7" end="7"/>
                                            </p:txEl>
                                          </p:spTgt>
                                        </p:tgtEl>
                                        <p:attrNameLst>
                                          <p:attrName>style.visibility</p:attrName>
                                        </p:attrNameLst>
                                      </p:cBhvr>
                                      <p:to>
                                        <p:strVal val="visible"/>
                                      </p:to>
                                    </p:set>
                                    <p:animEffect transition="in" filter="wipe(left)">
                                      <p:cBhvr>
                                        <p:cTn id="37" dur="1000"/>
                                        <p:tgtEl>
                                          <p:spTgt spid="128102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81027">
                                            <p:txEl>
                                              <p:pRg st="8" end="8"/>
                                            </p:txEl>
                                          </p:spTgt>
                                        </p:tgtEl>
                                        <p:attrNameLst>
                                          <p:attrName>style.visibility</p:attrName>
                                        </p:attrNameLst>
                                      </p:cBhvr>
                                      <p:to>
                                        <p:strVal val="visible"/>
                                      </p:to>
                                    </p:set>
                                    <p:animEffect transition="in" filter="wipe(left)">
                                      <p:cBhvr>
                                        <p:cTn id="42" dur="1000"/>
                                        <p:tgtEl>
                                          <p:spTgt spid="12810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5123" name="Rectangle 3"/>
          <p:cNvSpPr>
            <a:spLocks noGrp="1" noChangeArrowheads="1"/>
          </p:cNvSpPr>
          <p:nvPr>
            <p:ph idx="1"/>
          </p:nvPr>
        </p:nvSpPr>
        <p:spPr/>
        <p:txBody>
          <a:bodyPr/>
          <a:lstStyle/>
          <a:p>
            <a:pPr marL="107950" lvl="1" eaLnBrk="1" hangingPunct="1"/>
            <a:r>
              <a:rPr lang="en-GB" b="1" dirty="0">
                <a:solidFill>
                  <a:srgbClr val="1A71B7"/>
                </a:solidFill>
              </a:rPr>
              <a:t>Helps an Infant Industry to Grow</a:t>
            </a:r>
          </a:p>
          <a:p>
            <a:pPr marL="107950" lvl="1" eaLnBrk="1" hangingPunct="1"/>
            <a:r>
              <a:rPr dirty="0"/>
              <a:t>Comparative advantages change with on-the-job experience called </a:t>
            </a:r>
            <a:r>
              <a:rPr i="1" dirty="0"/>
              <a:t>learning-by-doing</a:t>
            </a:r>
            <a:r>
              <a:rPr dirty="0"/>
              <a:t>.</a:t>
            </a:r>
          </a:p>
          <a:p>
            <a:pPr marL="107950" lvl="1" eaLnBrk="1" hangingPunct="1"/>
            <a:r>
              <a:rPr dirty="0"/>
              <a:t>When a new industry or a new product is born—an </a:t>
            </a:r>
            <a:r>
              <a:rPr i="1" dirty="0"/>
              <a:t>infant industry</a:t>
            </a:r>
            <a:r>
              <a:rPr dirty="0"/>
              <a:t>—it is not as productive as it will become with experience.</a:t>
            </a:r>
          </a:p>
          <a:p>
            <a:pPr marL="107950" lvl="1" eaLnBrk="1" hangingPunct="1"/>
            <a:r>
              <a:rPr dirty="0"/>
              <a:t>It is argued that such an industry should be protected from international competition until it can stand alone and compete.</a:t>
            </a:r>
          </a:p>
          <a:p>
            <a:pPr marL="107950" lvl="1" eaLnBrk="1" hangingPunct="1"/>
            <a:r>
              <a:rPr dirty="0"/>
              <a:t> </a:t>
            </a:r>
            <a:r>
              <a:rPr lang="en-GB" dirty="0"/>
              <a:t>Learning-by-doing is a powerful engine of productivity growth, but this fact does not justify protection.</a:t>
            </a:r>
          </a:p>
        </p:txBody>
      </p:sp>
      <p:sp>
        <p:nvSpPr>
          <p:cNvPr id="52226"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5123">
                                            <p:txEl>
                                              <p:pRg st="1" end="1"/>
                                            </p:txEl>
                                          </p:spTgt>
                                        </p:tgtEl>
                                        <p:attrNameLst>
                                          <p:attrName>style.visibility</p:attrName>
                                        </p:attrNameLst>
                                      </p:cBhvr>
                                      <p:to>
                                        <p:strVal val="visible"/>
                                      </p:to>
                                    </p:set>
                                    <p:animEffect transition="in" filter="wipe(left)">
                                      <p:cBhvr>
                                        <p:cTn id="7" dur="1000"/>
                                        <p:tgtEl>
                                          <p:spTgt spid="128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5123">
                                            <p:txEl>
                                              <p:pRg st="2" end="2"/>
                                            </p:txEl>
                                          </p:spTgt>
                                        </p:tgtEl>
                                        <p:attrNameLst>
                                          <p:attrName>style.visibility</p:attrName>
                                        </p:attrNameLst>
                                      </p:cBhvr>
                                      <p:to>
                                        <p:strVal val="visible"/>
                                      </p:to>
                                    </p:set>
                                    <p:animEffect transition="in" filter="wipe(left)">
                                      <p:cBhvr>
                                        <p:cTn id="12" dur="1000"/>
                                        <p:tgtEl>
                                          <p:spTgt spid="128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5123">
                                            <p:txEl>
                                              <p:pRg st="3" end="3"/>
                                            </p:txEl>
                                          </p:spTgt>
                                        </p:tgtEl>
                                        <p:attrNameLst>
                                          <p:attrName>style.visibility</p:attrName>
                                        </p:attrNameLst>
                                      </p:cBhvr>
                                      <p:to>
                                        <p:strVal val="visible"/>
                                      </p:to>
                                    </p:set>
                                    <p:animEffect transition="in" filter="wipe(left)">
                                      <p:cBhvr>
                                        <p:cTn id="17" dur="1000"/>
                                        <p:tgtEl>
                                          <p:spTgt spid="12851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5123">
                                            <p:txEl>
                                              <p:pRg st="4" end="4"/>
                                            </p:txEl>
                                          </p:spTgt>
                                        </p:tgtEl>
                                        <p:attrNameLst>
                                          <p:attrName>style.visibility</p:attrName>
                                        </p:attrNameLst>
                                      </p:cBhvr>
                                      <p:to>
                                        <p:strVal val="visible"/>
                                      </p:to>
                                    </p:set>
                                    <p:animEffect transition="in" filter="wipe(left)">
                                      <p:cBhvr>
                                        <p:cTn id="22" dur="1000"/>
                                        <p:tgtEl>
                                          <p:spTgt spid="128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23"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7171" name="Rectangle 3"/>
          <p:cNvSpPr>
            <a:spLocks noGrp="1" noChangeArrowheads="1"/>
          </p:cNvSpPr>
          <p:nvPr>
            <p:ph idx="1"/>
          </p:nvPr>
        </p:nvSpPr>
        <p:spPr/>
        <p:txBody>
          <a:bodyPr/>
          <a:lstStyle/>
          <a:p>
            <a:pPr marL="108000" lvl="1" defTabSz="515938" eaLnBrk="1" hangingPunct="1">
              <a:defRPr/>
            </a:pPr>
            <a:r>
              <a:rPr lang="en-GB" b="1" dirty="0">
                <a:solidFill>
                  <a:srgbClr val="1A71B7"/>
                </a:solidFill>
              </a:rPr>
              <a:t>Counteracts Dumping</a:t>
            </a:r>
          </a:p>
          <a:p>
            <a:pPr marL="108000" lvl="1" defTabSz="515938" eaLnBrk="1" hangingPunct="1">
              <a:defRPr/>
            </a:pPr>
            <a:r>
              <a:rPr lang="en-GB" sz="2600" b="1" dirty="0"/>
              <a:t>Dumping</a:t>
            </a:r>
            <a:r>
              <a:rPr lang="en-GB" dirty="0"/>
              <a:t> occurs when a foreign firm sells its exports at a lower price than its cost of production. </a:t>
            </a:r>
          </a:p>
          <a:p>
            <a:pPr marL="108000" lvl="1" defTabSz="515938" eaLnBrk="1" hangingPunct="1">
              <a:defRPr/>
            </a:pPr>
            <a:r>
              <a:rPr lang="en-GB" dirty="0"/>
              <a:t>This argument does not justify protection because </a:t>
            </a:r>
          </a:p>
          <a:p>
            <a:pPr marL="565200" lvl="1" indent="-457200" defTabSz="515938" eaLnBrk="1" hangingPunct="1">
              <a:buClrTx/>
              <a:buFont typeface="+mj-lt"/>
              <a:buAutoNum type="arabicPeriod"/>
              <a:defRPr/>
            </a:pPr>
            <a:r>
              <a:rPr lang="en-GB" dirty="0"/>
              <a:t>It is virtually impossible to determine a firm’s costs. </a:t>
            </a:r>
          </a:p>
          <a:p>
            <a:pPr marL="565200" lvl="1" indent="-457200" defTabSz="515938" eaLnBrk="1" hangingPunct="1">
              <a:buClrTx/>
              <a:buFont typeface="+mj-lt"/>
              <a:buAutoNum type="arabicPeriod"/>
              <a:defRPr/>
            </a:pPr>
            <a:r>
              <a:rPr lang="en-GB" dirty="0"/>
              <a:t>It is hard to think of a global monopoly, so even if all domestic firms are driven out, alternatives would still exist.</a:t>
            </a:r>
          </a:p>
          <a:p>
            <a:pPr marL="565200" lvl="1" indent="-457200" defTabSz="515938" eaLnBrk="1" hangingPunct="1">
              <a:buClrTx/>
              <a:buFont typeface="+mj-lt"/>
              <a:buAutoNum type="arabicPeriod"/>
              <a:defRPr/>
            </a:pPr>
            <a:r>
              <a:rPr lang="en-GB" dirty="0"/>
              <a:t>If the market is truly a global monopoly, it is better to regulate the monopoly rather than restrict trade.</a:t>
            </a:r>
          </a:p>
        </p:txBody>
      </p:sp>
      <p:sp>
        <p:nvSpPr>
          <p:cNvPr id="53250"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7171">
                                            <p:txEl>
                                              <p:pRg st="1" end="1"/>
                                            </p:txEl>
                                          </p:spTgt>
                                        </p:tgtEl>
                                        <p:attrNameLst>
                                          <p:attrName>style.visibility</p:attrName>
                                        </p:attrNameLst>
                                      </p:cBhvr>
                                      <p:to>
                                        <p:strVal val="visible"/>
                                      </p:to>
                                    </p:set>
                                    <p:animEffect transition="in" filter="wipe(left)">
                                      <p:cBhvr>
                                        <p:cTn id="7" dur="1000"/>
                                        <p:tgtEl>
                                          <p:spTgt spid="128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7171">
                                            <p:txEl>
                                              <p:pRg st="2" end="2"/>
                                            </p:txEl>
                                          </p:spTgt>
                                        </p:tgtEl>
                                        <p:attrNameLst>
                                          <p:attrName>style.visibility</p:attrName>
                                        </p:attrNameLst>
                                      </p:cBhvr>
                                      <p:to>
                                        <p:strVal val="visible"/>
                                      </p:to>
                                    </p:set>
                                    <p:animEffect transition="in" filter="wipe(left)">
                                      <p:cBhvr>
                                        <p:cTn id="12" dur="1000"/>
                                        <p:tgtEl>
                                          <p:spTgt spid="128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7171">
                                            <p:txEl>
                                              <p:pRg st="3" end="3"/>
                                            </p:txEl>
                                          </p:spTgt>
                                        </p:tgtEl>
                                        <p:attrNameLst>
                                          <p:attrName>style.visibility</p:attrName>
                                        </p:attrNameLst>
                                      </p:cBhvr>
                                      <p:to>
                                        <p:strVal val="visible"/>
                                      </p:to>
                                    </p:set>
                                    <p:animEffect transition="in" filter="wipe(left)">
                                      <p:cBhvr>
                                        <p:cTn id="17" dur="1000"/>
                                        <p:tgtEl>
                                          <p:spTgt spid="128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7171">
                                            <p:txEl>
                                              <p:pRg st="4" end="4"/>
                                            </p:txEl>
                                          </p:spTgt>
                                        </p:tgtEl>
                                        <p:attrNameLst>
                                          <p:attrName>style.visibility</p:attrName>
                                        </p:attrNameLst>
                                      </p:cBhvr>
                                      <p:to>
                                        <p:strVal val="visible"/>
                                      </p:to>
                                    </p:set>
                                    <p:animEffect transition="in" filter="wipe(left)">
                                      <p:cBhvr>
                                        <p:cTn id="22" dur="1000"/>
                                        <p:tgtEl>
                                          <p:spTgt spid="12871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87171">
                                            <p:txEl>
                                              <p:pRg st="5" end="5"/>
                                            </p:txEl>
                                          </p:spTgt>
                                        </p:tgtEl>
                                        <p:attrNameLst>
                                          <p:attrName>style.visibility</p:attrName>
                                        </p:attrNameLst>
                                      </p:cBhvr>
                                      <p:to>
                                        <p:strVal val="visible"/>
                                      </p:to>
                                    </p:set>
                                    <p:animEffect transition="in" filter="wipe(left)">
                                      <p:cBhvr>
                                        <p:cTn id="27" dur="1000"/>
                                        <p:tgtEl>
                                          <p:spTgt spid="128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1" grpId="0" uiExpand="1"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3315" name="Rectangle 3"/>
          <p:cNvSpPr>
            <a:spLocks noGrp="1" noChangeArrowheads="1"/>
          </p:cNvSpPr>
          <p:nvPr>
            <p:ph idx="1"/>
          </p:nvPr>
        </p:nvSpPr>
        <p:spPr/>
        <p:txBody>
          <a:bodyPr/>
          <a:lstStyle/>
          <a:p>
            <a:pPr marL="107950" lvl="1" eaLnBrk="1" hangingPunct="1"/>
            <a:r>
              <a:rPr lang="en-GB" b="1" dirty="0">
                <a:solidFill>
                  <a:srgbClr val="1A71B7"/>
                </a:solidFill>
              </a:rPr>
              <a:t>Saves Domestic Jobs</a:t>
            </a:r>
          </a:p>
          <a:p>
            <a:pPr marL="107950" lvl="1" eaLnBrk="1" hangingPunct="1"/>
            <a:r>
              <a:rPr lang="en-GB" dirty="0"/>
              <a:t>The idea that buying foreign goods costs domestic jobs is wrong. </a:t>
            </a:r>
          </a:p>
          <a:p>
            <a:pPr marL="107950" lvl="1" eaLnBrk="1" hangingPunct="1"/>
            <a:r>
              <a:rPr lang="en-GB" dirty="0"/>
              <a:t>Imports destroy some jobs but create jobs for retailers that sell the imported goods and for firms that service these goods. </a:t>
            </a:r>
          </a:p>
          <a:p>
            <a:pPr marL="107950" lvl="1" eaLnBrk="1" hangingPunct="1"/>
            <a:r>
              <a:rPr lang="en-GB" dirty="0"/>
              <a:t>Free trade also increases foreign incomes and enables foreigners to buy more domestic production. </a:t>
            </a:r>
          </a:p>
          <a:p>
            <a:pPr marL="107950" lvl="1" eaLnBrk="1" hangingPunct="1"/>
            <a:r>
              <a:rPr lang="en-GB" dirty="0"/>
              <a:t>Protection to save particular jobs is very costly.</a:t>
            </a:r>
          </a:p>
        </p:txBody>
      </p:sp>
      <p:sp>
        <p:nvSpPr>
          <p:cNvPr id="54274"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3315">
                                            <p:txEl>
                                              <p:pRg st="1" end="1"/>
                                            </p:txEl>
                                          </p:spTgt>
                                        </p:tgtEl>
                                        <p:attrNameLst>
                                          <p:attrName>style.visibility</p:attrName>
                                        </p:attrNameLst>
                                      </p:cBhvr>
                                      <p:to>
                                        <p:strVal val="visible"/>
                                      </p:to>
                                    </p:set>
                                    <p:animEffect transition="in" filter="wipe(left)">
                                      <p:cBhvr>
                                        <p:cTn id="7" dur="1000"/>
                                        <p:tgtEl>
                                          <p:spTgt spid="129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3315">
                                            <p:txEl>
                                              <p:pRg st="2" end="2"/>
                                            </p:txEl>
                                          </p:spTgt>
                                        </p:tgtEl>
                                        <p:attrNameLst>
                                          <p:attrName>style.visibility</p:attrName>
                                        </p:attrNameLst>
                                      </p:cBhvr>
                                      <p:to>
                                        <p:strVal val="visible"/>
                                      </p:to>
                                    </p:set>
                                    <p:animEffect transition="in" filter="wipe(left)">
                                      <p:cBhvr>
                                        <p:cTn id="12" dur="1000"/>
                                        <p:tgtEl>
                                          <p:spTgt spid="129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3315">
                                            <p:txEl>
                                              <p:pRg st="3" end="3"/>
                                            </p:txEl>
                                          </p:spTgt>
                                        </p:tgtEl>
                                        <p:attrNameLst>
                                          <p:attrName>style.visibility</p:attrName>
                                        </p:attrNameLst>
                                      </p:cBhvr>
                                      <p:to>
                                        <p:strVal val="visible"/>
                                      </p:to>
                                    </p:set>
                                    <p:animEffect transition="in" filter="wipe(left)">
                                      <p:cBhvr>
                                        <p:cTn id="17" dur="1000"/>
                                        <p:tgtEl>
                                          <p:spTgt spid="129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3315">
                                            <p:txEl>
                                              <p:pRg st="4" end="4"/>
                                            </p:txEl>
                                          </p:spTgt>
                                        </p:tgtEl>
                                        <p:attrNameLst>
                                          <p:attrName>style.visibility</p:attrName>
                                        </p:attrNameLst>
                                      </p:cBhvr>
                                      <p:to>
                                        <p:strVal val="visible"/>
                                      </p:to>
                                    </p:set>
                                    <p:animEffect transition="in" filter="wipe(left)">
                                      <p:cBhvr>
                                        <p:cTn id="22" dur="1000"/>
                                        <p:tgtEl>
                                          <p:spTgt spid="129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5"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5363" name="Rectangle 3"/>
          <p:cNvSpPr>
            <a:spLocks noGrp="1" noChangeArrowheads="1"/>
          </p:cNvSpPr>
          <p:nvPr>
            <p:ph idx="1"/>
          </p:nvPr>
        </p:nvSpPr>
        <p:spPr/>
        <p:txBody>
          <a:bodyPr/>
          <a:lstStyle/>
          <a:p>
            <a:pPr marL="107950" lvl="1" eaLnBrk="1" hangingPunct="1"/>
            <a:r>
              <a:rPr lang="en-GB" b="1" dirty="0">
                <a:solidFill>
                  <a:srgbClr val="1A71B7"/>
                </a:solidFill>
              </a:rPr>
              <a:t>Allows Us to Compete with Cheap Foreign </a:t>
            </a:r>
            <a:r>
              <a:rPr b="1" dirty="0">
                <a:solidFill>
                  <a:srgbClr val="1A71B7"/>
                </a:solidFill>
              </a:rPr>
              <a:t>Labor</a:t>
            </a:r>
          </a:p>
          <a:p>
            <a:pPr marL="107950" lvl="1" eaLnBrk="1" hangingPunct="1"/>
            <a:r>
              <a:rPr lang="en-GB" dirty="0"/>
              <a:t>The idea that a high-wage country cannot compete with a low-wage country is wrong.</a:t>
            </a:r>
          </a:p>
          <a:p>
            <a:pPr marL="107950" lvl="1" eaLnBrk="1" hangingPunct="1"/>
            <a:r>
              <a:rPr lang="en-GB" dirty="0"/>
              <a:t>Low-wage </a:t>
            </a:r>
            <a:r>
              <a:rPr dirty="0"/>
              <a:t>labor</a:t>
            </a:r>
            <a:r>
              <a:rPr lang="en-GB" dirty="0"/>
              <a:t> is less productive than high-wage </a:t>
            </a:r>
            <a:r>
              <a:rPr dirty="0"/>
              <a:t>labor. </a:t>
            </a:r>
          </a:p>
          <a:p>
            <a:pPr marL="107950" lvl="1" eaLnBrk="1" hangingPunct="1"/>
            <a:r>
              <a:rPr lang="en-GB" dirty="0"/>
              <a:t>And wages and productivity tell us nothing about the source of gains from trade, which is comparative advantage.</a:t>
            </a:r>
          </a:p>
        </p:txBody>
      </p:sp>
      <p:sp>
        <p:nvSpPr>
          <p:cNvPr id="55298"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5363">
                                            <p:txEl>
                                              <p:pRg st="1" end="1"/>
                                            </p:txEl>
                                          </p:spTgt>
                                        </p:tgtEl>
                                        <p:attrNameLst>
                                          <p:attrName>style.visibility</p:attrName>
                                        </p:attrNameLst>
                                      </p:cBhvr>
                                      <p:to>
                                        <p:strVal val="visible"/>
                                      </p:to>
                                    </p:set>
                                    <p:animEffect transition="in" filter="wipe(left)">
                                      <p:cBhvr>
                                        <p:cTn id="7" dur="1000"/>
                                        <p:tgtEl>
                                          <p:spTgt spid="129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5363">
                                            <p:txEl>
                                              <p:pRg st="2" end="2"/>
                                            </p:txEl>
                                          </p:spTgt>
                                        </p:tgtEl>
                                        <p:attrNameLst>
                                          <p:attrName>style.visibility</p:attrName>
                                        </p:attrNameLst>
                                      </p:cBhvr>
                                      <p:to>
                                        <p:strVal val="visible"/>
                                      </p:to>
                                    </p:set>
                                    <p:animEffect transition="in" filter="wipe(left)">
                                      <p:cBhvr>
                                        <p:cTn id="12" dur="1000"/>
                                        <p:tgtEl>
                                          <p:spTgt spid="129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5363">
                                            <p:txEl>
                                              <p:pRg st="3" end="3"/>
                                            </p:txEl>
                                          </p:spTgt>
                                        </p:tgtEl>
                                        <p:attrNameLst>
                                          <p:attrName>style.visibility</p:attrName>
                                        </p:attrNameLst>
                                      </p:cBhvr>
                                      <p:to>
                                        <p:strVal val="visible"/>
                                      </p:to>
                                    </p:set>
                                    <p:animEffect transition="in" filter="wipe(left)">
                                      <p:cBhvr>
                                        <p:cTn id="17" dur="1000"/>
                                        <p:tgtEl>
                                          <p:spTgt spid="129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363"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5251" name="Rectangle 3"/>
          <p:cNvSpPr>
            <a:spLocks noGrp="1" noChangeArrowheads="1"/>
          </p:cNvSpPr>
          <p:nvPr>
            <p:ph idx="1"/>
          </p:nvPr>
        </p:nvSpPr>
        <p:spPr/>
        <p:txBody>
          <a:bodyPr/>
          <a:lstStyle/>
          <a:p>
            <a:pPr marL="107950" eaLnBrk="1" hangingPunct="1"/>
            <a:r>
              <a:rPr lang="en-GB" altLang="en-US" dirty="0"/>
              <a:t>International Trade Today</a:t>
            </a:r>
          </a:p>
          <a:p>
            <a:pPr marL="107950" lvl="1" eaLnBrk="1" hangingPunct="1"/>
            <a:r>
              <a:rPr lang="en-GB" dirty="0"/>
              <a:t>Global trade today is enormous. In 2016:</a:t>
            </a:r>
          </a:p>
          <a:p>
            <a:pPr marL="107950" lvl="1" eaLnBrk="1" hangingPunct="1"/>
            <a:r>
              <a:rPr lang="en-GB" dirty="0"/>
              <a:t>Global exports and imports were $21 trillion, which is </a:t>
            </a:r>
            <a:br>
              <a:rPr lang="en-GB" dirty="0"/>
            </a:br>
            <a:r>
              <a:rPr lang="en-GB" dirty="0"/>
              <a:t>one third of the value of global production.</a:t>
            </a:r>
          </a:p>
          <a:p>
            <a:pPr marL="107950" lvl="1" eaLnBrk="1" hangingPunct="1"/>
            <a:r>
              <a:rPr lang="en-GB" dirty="0"/>
              <a:t>Total U.S exports were $2.2 trillion, which is about</a:t>
            </a:r>
            <a:br>
              <a:rPr lang="en-GB" dirty="0"/>
            </a:br>
            <a:r>
              <a:rPr lang="en-GB" dirty="0"/>
              <a:t>12 percent of the value of U.S. production.</a:t>
            </a:r>
          </a:p>
          <a:p>
            <a:pPr marL="107950" lvl="1" eaLnBrk="1" hangingPunct="1"/>
            <a:r>
              <a:rPr lang="en-GB" dirty="0"/>
              <a:t>Total U.S. imports were $2.7 trillion, which is about </a:t>
            </a:r>
            <a:br>
              <a:rPr lang="en-GB" dirty="0"/>
            </a:br>
            <a:r>
              <a:rPr lang="en-GB" dirty="0"/>
              <a:t>15 percent of the value of total U.S. expenditure.</a:t>
            </a:r>
          </a:p>
          <a:p>
            <a:pPr marL="107950" lvl="1" eaLnBrk="1" hangingPunct="1"/>
            <a:r>
              <a:rPr lang="en-GB" dirty="0"/>
              <a:t>Services were about 33 percent of total U.S. exports and about 20 percent of total U.S. imports.</a:t>
            </a:r>
          </a:p>
        </p:txBody>
      </p:sp>
      <p:sp>
        <p:nvSpPr>
          <p:cNvPr id="10242" name="Rectangle 5"/>
          <p:cNvSpPr>
            <a:spLocks noGrp="1" noChangeArrowheads="1"/>
          </p:cNvSpPr>
          <p:nvPr>
            <p:ph type="title"/>
          </p:nvPr>
        </p:nvSpPr>
        <p:spPr>
          <a:noFill/>
        </p:spPr>
        <p:txBody>
          <a:bodyPr/>
          <a:lstStyle/>
          <a:p>
            <a:pPr eaLnBrk="1" hangingPunct="1"/>
            <a:r>
              <a:rPr lang="en-US" altLang="en-US"/>
              <a:t>How Global Markets Work</a:t>
            </a:r>
          </a:p>
        </p:txBody>
      </p:sp>
    </p:spTree>
    <p:extLst>
      <p:ext uri="{BB962C8B-B14F-4D97-AF65-F5344CB8AC3E}">
        <p14:creationId xmlns:p14="http://schemas.microsoft.com/office/powerpoint/2010/main" val="4143480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5251">
                                            <p:txEl>
                                              <p:pRg st="1" end="1"/>
                                            </p:txEl>
                                          </p:spTgt>
                                        </p:tgtEl>
                                        <p:attrNameLst>
                                          <p:attrName>style.visibility</p:attrName>
                                        </p:attrNameLst>
                                      </p:cBhvr>
                                      <p:to>
                                        <p:strVal val="visible"/>
                                      </p:to>
                                    </p:set>
                                    <p:animEffect transition="in" filter="wipe(left)">
                                      <p:cBhvr>
                                        <p:cTn id="7" dur="500"/>
                                        <p:tgtEl>
                                          <p:spTgt spid="12052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5251">
                                            <p:txEl>
                                              <p:pRg st="2" end="2"/>
                                            </p:txEl>
                                          </p:spTgt>
                                        </p:tgtEl>
                                        <p:attrNameLst>
                                          <p:attrName>style.visibility</p:attrName>
                                        </p:attrNameLst>
                                      </p:cBhvr>
                                      <p:to>
                                        <p:strVal val="visible"/>
                                      </p:to>
                                    </p:set>
                                    <p:animEffect transition="in" filter="wipe(left)">
                                      <p:cBhvr>
                                        <p:cTn id="12" dur="500"/>
                                        <p:tgtEl>
                                          <p:spTgt spid="1205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5251">
                                            <p:txEl>
                                              <p:pRg st="3" end="3"/>
                                            </p:txEl>
                                          </p:spTgt>
                                        </p:tgtEl>
                                        <p:attrNameLst>
                                          <p:attrName>style.visibility</p:attrName>
                                        </p:attrNameLst>
                                      </p:cBhvr>
                                      <p:to>
                                        <p:strVal val="visible"/>
                                      </p:to>
                                    </p:set>
                                    <p:animEffect transition="in" filter="wipe(left)">
                                      <p:cBhvr>
                                        <p:cTn id="17" dur="500"/>
                                        <p:tgtEl>
                                          <p:spTgt spid="12052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05251">
                                            <p:txEl>
                                              <p:pRg st="4" end="4"/>
                                            </p:txEl>
                                          </p:spTgt>
                                        </p:tgtEl>
                                        <p:attrNameLst>
                                          <p:attrName>style.visibility</p:attrName>
                                        </p:attrNameLst>
                                      </p:cBhvr>
                                      <p:to>
                                        <p:strVal val="visible"/>
                                      </p:to>
                                    </p:set>
                                    <p:animEffect transition="in" filter="wipe(left)">
                                      <p:cBhvr>
                                        <p:cTn id="22" dur="500"/>
                                        <p:tgtEl>
                                          <p:spTgt spid="12052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05251">
                                            <p:txEl>
                                              <p:pRg st="5" end="5"/>
                                            </p:txEl>
                                          </p:spTgt>
                                        </p:tgtEl>
                                        <p:attrNameLst>
                                          <p:attrName>style.visibility</p:attrName>
                                        </p:attrNameLst>
                                      </p:cBhvr>
                                      <p:to>
                                        <p:strVal val="visible"/>
                                      </p:to>
                                    </p:set>
                                    <p:animEffect transition="in" filter="wipe(left)">
                                      <p:cBhvr>
                                        <p:cTn id="27" dur="500"/>
                                        <p:tgtEl>
                                          <p:spTgt spid="1205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1"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9459" name="Rectangle 3"/>
          <p:cNvSpPr>
            <a:spLocks noGrp="1" noChangeArrowheads="1"/>
          </p:cNvSpPr>
          <p:nvPr>
            <p:ph idx="1"/>
          </p:nvPr>
        </p:nvSpPr>
        <p:spPr>
          <a:xfrm>
            <a:off x="360363" y="1584325"/>
            <a:ext cx="7564437" cy="4525963"/>
          </a:xfrm>
        </p:spPr>
        <p:txBody>
          <a:bodyPr/>
          <a:lstStyle/>
          <a:p>
            <a:pPr marL="107950" lvl="1" eaLnBrk="1" hangingPunct="1"/>
            <a:r>
              <a:rPr lang="en-GB" b="1" dirty="0">
                <a:solidFill>
                  <a:srgbClr val="1A71B7"/>
                </a:solidFill>
              </a:rPr>
              <a:t>Penalizes Lax Environmental Standards</a:t>
            </a:r>
          </a:p>
          <a:p>
            <a:pPr marL="107950" lvl="1" eaLnBrk="1" hangingPunct="1"/>
            <a:r>
              <a:rPr lang="en-GB" dirty="0"/>
              <a:t>The idea that protection is good for the environment is wrong. </a:t>
            </a:r>
          </a:p>
          <a:p>
            <a:pPr marL="107950" lvl="1" eaLnBrk="1" hangingPunct="1"/>
            <a:r>
              <a:rPr lang="en-GB" dirty="0"/>
              <a:t>Free trade increases incomes and poor countries have lower environmental standards than rich countries.</a:t>
            </a:r>
          </a:p>
          <a:p>
            <a:pPr marL="107950" lvl="1" eaLnBrk="1" hangingPunct="1"/>
            <a:r>
              <a:rPr lang="en-GB" dirty="0"/>
              <a:t>These countries cannot afford to spend as much on the environment as a rich country can and sometimes they have a comparative advantage at doing “dirty” work, which helps the global environment achieve higher environmental standards</a:t>
            </a:r>
            <a:r>
              <a:rPr lang="en-GB" b="1" dirty="0"/>
              <a:t>.</a:t>
            </a:r>
            <a:endParaRPr lang="en-GB" dirty="0"/>
          </a:p>
        </p:txBody>
      </p:sp>
      <p:sp>
        <p:nvSpPr>
          <p:cNvPr id="56322"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9459">
                                            <p:txEl>
                                              <p:pRg st="1" end="1"/>
                                            </p:txEl>
                                          </p:spTgt>
                                        </p:tgtEl>
                                        <p:attrNameLst>
                                          <p:attrName>style.visibility</p:attrName>
                                        </p:attrNameLst>
                                      </p:cBhvr>
                                      <p:to>
                                        <p:strVal val="visible"/>
                                      </p:to>
                                    </p:set>
                                    <p:animEffect transition="in" filter="wipe(left)">
                                      <p:cBhvr>
                                        <p:cTn id="7" dur="1000"/>
                                        <p:tgtEl>
                                          <p:spTgt spid="129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9459">
                                            <p:txEl>
                                              <p:pRg st="2" end="2"/>
                                            </p:txEl>
                                          </p:spTgt>
                                        </p:tgtEl>
                                        <p:attrNameLst>
                                          <p:attrName>style.visibility</p:attrName>
                                        </p:attrNameLst>
                                      </p:cBhvr>
                                      <p:to>
                                        <p:strVal val="visible"/>
                                      </p:to>
                                    </p:set>
                                    <p:animEffect transition="in" filter="wipe(left)">
                                      <p:cBhvr>
                                        <p:cTn id="12" dur="1000"/>
                                        <p:tgtEl>
                                          <p:spTgt spid="129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9459">
                                            <p:txEl>
                                              <p:pRg st="3" end="3"/>
                                            </p:txEl>
                                          </p:spTgt>
                                        </p:tgtEl>
                                        <p:attrNameLst>
                                          <p:attrName>style.visibility</p:attrName>
                                        </p:attrNameLst>
                                      </p:cBhvr>
                                      <p:to>
                                        <p:strVal val="visible"/>
                                      </p:to>
                                    </p:set>
                                    <p:animEffect transition="in" filter="wipe(left)">
                                      <p:cBhvr>
                                        <p:cTn id="17" dur="1000"/>
                                        <p:tgtEl>
                                          <p:spTgt spid="129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59" grpId="0" uiExpand="1"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9698" name="Rectangle 2"/>
          <p:cNvSpPr>
            <a:spLocks noGrp="1" noChangeArrowheads="1"/>
          </p:cNvSpPr>
          <p:nvPr>
            <p:ph idx="1"/>
          </p:nvPr>
        </p:nvSpPr>
        <p:spPr>
          <a:xfrm>
            <a:off x="360363" y="1584325"/>
            <a:ext cx="7640637" cy="4525963"/>
          </a:xfrm>
        </p:spPr>
        <p:txBody>
          <a:bodyPr/>
          <a:lstStyle/>
          <a:p>
            <a:pPr marL="107950" lvl="1" eaLnBrk="1" hangingPunct="1"/>
            <a:r>
              <a:rPr lang="en-GB" b="1" dirty="0">
                <a:solidFill>
                  <a:srgbClr val="1A71B7"/>
                </a:solidFill>
              </a:rPr>
              <a:t>Prevents Rich Countries from Exploiting Developing Countries</a:t>
            </a:r>
          </a:p>
          <a:p>
            <a:pPr marL="107950" lvl="1" eaLnBrk="1" hangingPunct="1"/>
            <a:r>
              <a:rPr lang="en-GB" dirty="0"/>
              <a:t>By trading with people in poor countries, we increase the demand for the goods that these countries produce and increase the demand for their </a:t>
            </a:r>
            <a:r>
              <a:rPr lang="en-GB" dirty="0" err="1"/>
              <a:t>labor</a:t>
            </a:r>
            <a:r>
              <a:rPr lang="en-GB" dirty="0"/>
              <a:t>.</a:t>
            </a:r>
          </a:p>
          <a:p>
            <a:pPr marL="107950" lvl="1" eaLnBrk="1" hangingPunct="1"/>
            <a:r>
              <a:rPr lang="en-GB" dirty="0"/>
              <a:t>The increase in the demand for </a:t>
            </a:r>
            <a:r>
              <a:rPr lang="en-GB" dirty="0" err="1"/>
              <a:t>labor</a:t>
            </a:r>
            <a:r>
              <a:rPr lang="en-GB" dirty="0"/>
              <a:t> raises their wage rate.</a:t>
            </a:r>
          </a:p>
          <a:p>
            <a:pPr marL="107950" lvl="1" eaLnBrk="1" hangingPunct="1"/>
            <a:r>
              <a:rPr lang="en-GB" dirty="0"/>
              <a:t>Trade can expand the opportunities and increase the incomes of people in poor countries.</a:t>
            </a:r>
          </a:p>
        </p:txBody>
      </p:sp>
      <p:sp>
        <p:nvSpPr>
          <p:cNvPr id="57346"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9698">
                                            <p:txEl>
                                              <p:pRg st="1" end="1"/>
                                            </p:txEl>
                                          </p:spTgt>
                                        </p:tgtEl>
                                        <p:attrNameLst>
                                          <p:attrName>style.visibility</p:attrName>
                                        </p:attrNameLst>
                                      </p:cBhvr>
                                      <p:to>
                                        <p:strVal val="visible"/>
                                      </p:to>
                                    </p:set>
                                    <p:animEffect transition="in" filter="wipe(left)">
                                      <p:cBhvr>
                                        <p:cTn id="7" dur="1000"/>
                                        <p:tgtEl>
                                          <p:spTgt spid="13096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9698">
                                            <p:txEl>
                                              <p:pRg st="2" end="2"/>
                                            </p:txEl>
                                          </p:spTgt>
                                        </p:tgtEl>
                                        <p:attrNameLst>
                                          <p:attrName>style.visibility</p:attrName>
                                        </p:attrNameLst>
                                      </p:cBhvr>
                                      <p:to>
                                        <p:strVal val="visible"/>
                                      </p:to>
                                    </p:set>
                                    <p:animEffect transition="in" filter="wipe(left)">
                                      <p:cBhvr>
                                        <p:cTn id="12" dur="1000"/>
                                        <p:tgtEl>
                                          <p:spTgt spid="13096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9698">
                                            <p:txEl>
                                              <p:pRg st="3" end="3"/>
                                            </p:txEl>
                                          </p:spTgt>
                                        </p:tgtEl>
                                        <p:attrNameLst>
                                          <p:attrName>style.visibility</p:attrName>
                                        </p:attrNameLst>
                                      </p:cBhvr>
                                      <p:to>
                                        <p:strVal val="visible"/>
                                      </p:to>
                                    </p:set>
                                    <p:animEffect transition="in" filter="wipe(left)">
                                      <p:cBhvr>
                                        <p:cTn id="17" dur="1000"/>
                                        <p:tgtEl>
                                          <p:spTgt spid="13096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698"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idx="1"/>
          </p:nvPr>
        </p:nvSpPr>
        <p:spPr/>
        <p:txBody>
          <a:bodyPr/>
          <a:lstStyle/>
          <a:p>
            <a:pPr marL="108000" lvl="1" eaLnBrk="1" hangingPunct="1">
              <a:defRPr/>
            </a:pPr>
            <a:r>
              <a:rPr lang="en-GB" b="1" dirty="0">
                <a:solidFill>
                  <a:srgbClr val="1A71B7"/>
                </a:solidFill>
              </a:rPr>
              <a:t>Reduces Offshore Outsourcing that Sends U.S.     Jobs Abroad</a:t>
            </a:r>
          </a:p>
          <a:p>
            <a:pPr marL="108000" lvl="1" eaLnBrk="1" hangingPunct="1">
              <a:defRPr/>
            </a:pPr>
            <a:r>
              <a:rPr lang="en-GB" b="1" dirty="0"/>
              <a:t>Offshore</a:t>
            </a:r>
            <a:r>
              <a:rPr lang="en-GB" dirty="0"/>
              <a:t> </a:t>
            </a:r>
            <a:r>
              <a:rPr lang="en-GB" b="1" dirty="0"/>
              <a:t>outsourcing</a:t>
            </a:r>
            <a:r>
              <a:rPr lang="en-GB" dirty="0"/>
              <a:t> occurs when a firm in the United States buys finished goods, components, or services from firms in other countries.</a:t>
            </a:r>
          </a:p>
          <a:p>
            <a:pPr marL="108000" lvl="1" eaLnBrk="1" hangingPunct="1">
              <a:defRPr/>
            </a:pPr>
            <a:r>
              <a:rPr dirty="0"/>
              <a:t>Despite the gain from specialization and trade that offshore outsourcing brings, many people believe that it also brings costs that eat up the gains. Why?</a:t>
            </a:r>
          </a:p>
          <a:p>
            <a:pPr marL="108000" lvl="1" eaLnBrk="1" hangingPunct="1">
              <a:defRPr/>
            </a:pPr>
            <a:r>
              <a:rPr dirty="0"/>
              <a:t>Americans, on average, gain from offshore outsourcing, but some people lose. </a:t>
            </a:r>
          </a:p>
          <a:p>
            <a:pPr marL="108000" lvl="1" eaLnBrk="1" hangingPunct="1">
              <a:defRPr/>
            </a:pPr>
            <a:r>
              <a:rPr dirty="0"/>
              <a:t>The losers are those who have invested in the human capital to do a specific job that has now gone offshore.</a:t>
            </a:r>
            <a:endParaRPr lang="en-GB" dirty="0"/>
          </a:p>
          <a:p>
            <a:pPr lvl="1" eaLnBrk="1" hangingPunct="1">
              <a:lnSpc>
                <a:spcPct val="90000"/>
              </a:lnSpc>
              <a:defRPr/>
            </a:pPr>
            <a:endParaRPr lang="en-GB" b="1" dirty="0">
              <a:solidFill>
                <a:srgbClr val="6054A1"/>
              </a:solidFill>
            </a:endParaRPr>
          </a:p>
        </p:txBody>
      </p:sp>
      <p:sp>
        <p:nvSpPr>
          <p:cNvPr id="58370"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3186">
                                            <p:txEl>
                                              <p:pRg st="1" end="1"/>
                                            </p:txEl>
                                          </p:spTgt>
                                        </p:tgtEl>
                                        <p:attrNameLst>
                                          <p:attrName>style.visibility</p:attrName>
                                        </p:attrNameLst>
                                      </p:cBhvr>
                                      <p:to>
                                        <p:strVal val="visible"/>
                                      </p:to>
                                    </p:set>
                                    <p:animEffect transition="in" filter="wipe(left)">
                                      <p:cBhvr>
                                        <p:cTn id="7" dur="750"/>
                                        <p:tgtEl>
                                          <p:spTgt spid="931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3186">
                                            <p:txEl>
                                              <p:pRg st="2" end="2"/>
                                            </p:txEl>
                                          </p:spTgt>
                                        </p:tgtEl>
                                        <p:attrNameLst>
                                          <p:attrName>style.visibility</p:attrName>
                                        </p:attrNameLst>
                                      </p:cBhvr>
                                      <p:to>
                                        <p:strVal val="visible"/>
                                      </p:to>
                                    </p:set>
                                    <p:animEffect transition="in" filter="wipe(left)">
                                      <p:cBhvr>
                                        <p:cTn id="12" dur="750"/>
                                        <p:tgtEl>
                                          <p:spTgt spid="931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3186">
                                            <p:txEl>
                                              <p:pRg st="3" end="3"/>
                                            </p:txEl>
                                          </p:spTgt>
                                        </p:tgtEl>
                                        <p:attrNameLst>
                                          <p:attrName>style.visibility</p:attrName>
                                        </p:attrNameLst>
                                      </p:cBhvr>
                                      <p:to>
                                        <p:strVal val="visible"/>
                                      </p:to>
                                    </p:set>
                                    <p:animEffect transition="in" filter="wipe(left)">
                                      <p:cBhvr>
                                        <p:cTn id="17" dur="750"/>
                                        <p:tgtEl>
                                          <p:spTgt spid="931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3186">
                                            <p:txEl>
                                              <p:pRg st="4" end="4"/>
                                            </p:txEl>
                                          </p:spTgt>
                                        </p:tgtEl>
                                        <p:attrNameLst>
                                          <p:attrName>style.visibility</p:attrName>
                                        </p:attrNameLst>
                                      </p:cBhvr>
                                      <p:to>
                                        <p:strVal val="visible"/>
                                      </p:to>
                                    </p:set>
                                    <p:animEffect transition="in" filter="wipe(left)">
                                      <p:cBhvr>
                                        <p:cTn id="22" dur="750"/>
                                        <p:tgtEl>
                                          <p:spTgt spid="93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1507" name="Rectangle 3"/>
          <p:cNvSpPr>
            <a:spLocks noGrp="1" noChangeArrowheads="1"/>
          </p:cNvSpPr>
          <p:nvPr>
            <p:ph idx="1"/>
          </p:nvPr>
        </p:nvSpPr>
        <p:spPr/>
        <p:txBody>
          <a:bodyPr/>
          <a:lstStyle/>
          <a:p>
            <a:pPr marL="107950" defTabSz="457200" eaLnBrk="1" hangingPunct="1"/>
            <a:r>
              <a:rPr lang="en-GB" altLang="en-US"/>
              <a:t>Why Is International Trade Restricted?</a:t>
            </a:r>
          </a:p>
          <a:p>
            <a:pPr marL="107950" defTabSz="457200" eaLnBrk="1" hangingPunct="1"/>
            <a:r>
              <a:rPr lang="en-GB" altLang="en-US" b="0">
                <a:solidFill>
                  <a:schemeClr val="tx1"/>
                </a:solidFill>
              </a:rPr>
              <a:t>The key reason why international trade restrictions are popular in the United States and most other developed countries is an activity called </a:t>
            </a:r>
            <a:r>
              <a:rPr lang="en-GB" altLang="en-US" b="0" i="1">
                <a:solidFill>
                  <a:schemeClr val="tx1"/>
                </a:solidFill>
              </a:rPr>
              <a:t>rent seeking</a:t>
            </a:r>
            <a:r>
              <a:rPr lang="en-GB" altLang="en-US" b="0">
                <a:solidFill>
                  <a:schemeClr val="tx1"/>
                </a:solidFill>
              </a:rPr>
              <a:t>.</a:t>
            </a:r>
          </a:p>
          <a:p>
            <a:pPr marL="107950" defTabSz="457200" eaLnBrk="1" hangingPunct="1"/>
            <a:r>
              <a:rPr lang="en-GB" altLang="en-US">
                <a:solidFill>
                  <a:schemeClr val="tx1"/>
                </a:solidFill>
              </a:rPr>
              <a:t>Rent seeking </a:t>
            </a:r>
            <a:r>
              <a:rPr lang="en-GB" altLang="en-US" b="0">
                <a:solidFill>
                  <a:schemeClr val="tx1"/>
                </a:solidFill>
              </a:rPr>
              <a:t>is lobbying and other political activity that seeks to capture the gains from trade.</a:t>
            </a:r>
          </a:p>
          <a:p>
            <a:pPr marL="107950" defTabSz="457200" eaLnBrk="1" hangingPunct="1"/>
            <a:r>
              <a:rPr lang="en-GB" altLang="en-US" b="0">
                <a:solidFill>
                  <a:schemeClr val="tx1"/>
                </a:solidFill>
              </a:rPr>
              <a:t>You’ve seen that free trade benefits consumers but shrinks the producer surplus of firms that compete</a:t>
            </a:r>
            <a:r>
              <a:rPr lang="en-GB" altLang="en-US">
                <a:solidFill>
                  <a:schemeClr val="tx1"/>
                </a:solidFill>
              </a:rPr>
              <a:t> </a:t>
            </a:r>
            <a:r>
              <a:rPr lang="en-GB" altLang="en-US" b="0">
                <a:solidFill>
                  <a:schemeClr val="tx1"/>
                </a:solidFill>
              </a:rPr>
              <a:t>in markets with imports.</a:t>
            </a:r>
          </a:p>
        </p:txBody>
      </p:sp>
      <p:sp>
        <p:nvSpPr>
          <p:cNvPr id="59394"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1507">
                                            <p:txEl>
                                              <p:pRg st="1" end="1"/>
                                            </p:txEl>
                                          </p:spTgt>
                                        </p:tgtEl>
                                        <p:attrNameLst>
                                          <p:attrName>style.visibility</p:attrName>
                                        </p:attrNameLst>
                                      </p:cBhvr>
                                      <p:to>
                                        <p:strVal val="visible"/>
                                      </p:to>
                                    </p:set>
                                    <p:animEffect transition="in" filter="wipe(left)">
                                      <p:cBhvr>
                                        <p:cTn id="7" dur="500"/>
                                        <p:tgtEl>
                                          <p:spTgt spid="130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1507">
                                            <p:txEl>
                                              <p:pRg st="2" end="2"/>
                                            </p:txEl>
                                          </p:spTgt>
                                        </p:tgtEl>
                                        <p:attrNameLst>
                                          <p:attrName>style.visibility</p:attrName>
                                        </p:attrNameLst>
                                      </p:cBhvr>
                                      <p:to>
                                        <p:strVal val="visible"/>
                                      </p:to>
                                    </p:set>
                                    <p:animEffect transition="in" filter="wipe(left)">
                                      <p:cBhvr>
                                        <p:cTn id="12" dur="500"/>
                                        <p:tgtEl>
                                          <p:spTgt spid="130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1507">
                                            <p:txEl>
                                              <p:pRg st="3" end="3"/>
                                            </p:txEl>
                                          </p:spTgt>
                                        </p:tgtEl>
                                        <p:attrNameLst>
                                          <p:attrName>style.visibility</p:attrName>
                                        </p:attrNameLst>
                                      </p:cBhvr>
                                      <p:to>
                                        <p:strVal val="visible"/>
                                      </p:to>
                                    </p:set>
                                    <p:animEffect transition="in" filter="wipe(left)">
                                      <p:cBhvr>
                                        <p:cTn id="17" dur="500"/>
                                        <p:tgtEl>
                                          <p:spTgt spid="130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07" grpId="0" uiExpand="1"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3555" name="Rectangle 3"/>
          <p:cNvSpPr>
            <a:spLocks noGrp="1" noChangeArrowheads="1"/>
          </p:cNvSpPr>
          <p:nvPr>
            <p:ph idx="1"/>
          </p:nvPr>
        </p:nvSpPr>
        <p:spPr>
          <a:xfrm>
            <a:off x="360363" y="1584325"/>
            <a:ext cx="7640637" cy="4525963"/>
          </a:xfrm>
        </p:spPr>
        <p:txBody>
          <a:bodyPr/>
          <a:lstStyle/>
          <a:p>
            <a:pPr marL="107950" lvl="1" eaLnBrk="1" hangingPunct="1"/>
            <a:r>
              <a:rPr lang="en-GB" dirty="0"/>
              <a:t>Those who gain from free trade are the millions of consumers of low-cost imports. </a:t>
            </a:r>
          </a:p>
          <a:p>
            <a:pPr marL="107950" lvl="1" eaLnBrk="1" hangingPunct="1"/>
            <a:r>
              <a:rPr lang="en-GB" dirty="0"/>
              <a:t>But the benefit per individual consumer is small. </a:t>
            </a:r>
          </a:p>
          <a:p>
            <a:pPr marL="107950" lvl="1" eaLnBrk="1" hangingPunct="1"/>
            <a:r>
              <a:rPr lang="en-GB" dirty="0"/>
              <a:t>Those who lose are the producers of import-competing items. </a:t>
            </a:r>
          </a:p>
          <a:p>
            <a:pPr marL="107950" lvl="1" eaLnBrk="1" hangingPunct="1"/>
            <a:r>
              <a:rPr lang="en-GB" dirty="0"/>
              <a:t>Compared to the millions of consumers, there are only a few thousand producers.</a:t>
            </a:r>
          </a:p>
          <a:p>
            <a:pPr marL="107950" lvl="1" eaLnBrk="1" hangingPunct="1"/>
            <a:r>
              <a:rPr lang="en-GB" dirty="0"/>
              <a:t>These producers have a strong incentive to incur the expense of lobbying </a:t>
            </a:r>
            <a:r>
              <a:rPr lang="en-GB" i="1" dirty="0"/>
              <a:t>for </a:t>
            </a:r>
            <a:r>
              <a:rPr lang="en-GB" dirty="0"/>
              <a:t>a tariff and </a:t>
            </a:r>
            <a:r>
              <a:rPr lang="en-GB" i="1" dirty="0"/>
              <a:t>against </a:t>
            </a:r>
            <a:r>
              <a:rPr lang="en-GB" dirty="0"/>
              <a:t>free trade.</a:t>
            </a:r>
          </a:p>
        </p:txBody>
      </p:sp>
      <p:sp>
        <p:nvSpPr>
          <p:cNvPr id="60418"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03555">
                                            <p:txEl>
                                              <p:pRg st="1" end="1"/>
                                            </p:txEl>
                                          </p:spTgt>
                                        </p:tgtEl>
                                        <p:attrNameLst>
                                          <p:attrName>style.visibility</p:attrName>
                                        </p:attrNameLst>
                                      </p:cBhvr>
                                      <p:to>
                                        <p:strVal val="visible"/>
                                      </p:to>
                                    </p:set>
                                    <p:animEffect transition="in" filter="wipe(left)">
                                      <p:cBhvr>
                                        <p:cTn id="7" dur="500"/>
                                        <p:tgtEl>
                                          <p:spTgt spid="130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03555">
                                            <p:txEl>
                                              <p:pRg st="2" end="2"/>
                                            </p:txEl>
                                          </p:spTgt>
                                        </p:tgtEl>
                                        <p:attrNameLst>
                                          <p:attrName>style.visibility</p:attrName>
                                        </p:attrNameLst>
                                      </p:cBhvr>
                                      <p:to>
                                        <p:strVal val="visible"/>
                                      </p:to>
                                    </p:set>
                                    <p:animEffect transition="in" filter="wipe(left)">
                                      <p:cBhvr>
                                        <p:cTn id="12" dur="500"/>
                                        <p:tgtEl>
                                          <p:spTgt spid="130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03555">
                                            <p:txEl>
                                              <p:pRg st="3" end="3"/>
                                            </p:txEl>
                                          </p:spTgt>
                                        </p:tgtEl>
                                        <p:attrNameLst>
                                          <p:attrName>style.visibility</p:attrName>
                                        </p:attrNameLst>
                                      </p:cBhvr>
                                      <p:to>
                                        <p:strVal val="visible"/>
                                      </p:to>
                                    </p:set>
                                    <p:animEffect transition="in" filter="wipe(left)">
                                      <p:cBhvr>
                                        <p:cTn id="17" dur="500"/>
                                        <p:tgtEl>
                                          <p:spTgt spid="130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03555">
                                            <p:txEl>
                                              <p:pRg st="4" end="4"/>
                                            </p:txEl>
                                          </p:spTgt>
                                        </p:tgtEl>
                                        <p:attrNameLst>
                                          <p:attrName>style.visibility</p:attrName>
                                        </p:attrNameLst>
                                      </p:cBhvr>
                                      <p:to>
                                        <p:strVal val="visible"/>
                                      </p:to>
                                    </p:set>
                                    <p:animEffect transition="in" filter="wipe(left)">
                                      <p:cBhvr>
                                        <p:cTn id="22" dur="500"/>
                                        <p:tgtEl>
                                          <p:spTgt spid="130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7651" name="Rectangle 3"/>
          <p:cNvSpPr>
            <a:spLocks noGrp="1" noChangeArrowheads="1"/>
          </p:cNvSpPr>
          <p:nvPr>
            <p:ph idx="1"/>
          </p:nvPr>
        </p:nvSpPr>
        <p:spPr/>
        <p:txBody>
          <a:bodyPr/>
          <a:lstStyle/>
          <a:p>
            <a:pPr marL="107950" lvl="1" defTabSz="400050" eaLnBrk="1" hangingPunct="1"/>
            <a:r>
              <a:rPr lang="en-GB"/>
              <a:t>The gain from free trade for any one person is too small for that person to spend much time or money on a political organization to lobby </a:t>
            </a:r>
            <a:r>
              <a:rPr lang="en-GB" i="1"/>
              <a:t>for </a:t>
            </a:r>
            <a:r>
              <a:rPr lang="en-GB"/>
              <a:t>free trade.</a:t>
            </a:r>
          </a:p>
          <a:p>
            <a:pPr marL="107950" lvl="1" defTabSz="400050" eaLnBrk="1" hangingPunct="1"/>
            <a:r>
              <a:rPr lang="en-GB"/>
              <a:t>Each group weighs benefits against costs and chooses the best action for themselves.</a:t>
            </a:r>
          </a:p>
          <a:p>
            <a:pPr marL="107950" lvl="1" defTabSz="400050" eaLnBrk="1" hangingPunct="1"/>
            <a:r>
              <a:rPr lang="en-GB"/>
              <a:t>But the group against free trade will undertake more political lobbying than will the group for free trade.</a:t>
            </a:r>
          </a:p>
        </p:txBody>
      </p:sp>
      <p:sp>
        <p:nvSpPr>
          <p:cNvPr id="61442" name="Title 2"/>
          <p:cNvSpPr>
            <a:spLocks noGrp="1"/>
          </p:cNvSpPr>
          <p:nvPr>
            <p:ph type="title"/>
          </p:nvPr>
        </p:nvSpPr>
        <p:spPr/>
        <p:txBody>
          <a:bodyPr/>
          <a:lstStyle/>
          <a:p>
            <a:r>
              <a:rPr lang="en-CA" altLang="en-US"/>
              <a:t>The Case Against Protection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07651">
                                            <p:txEl>
                                              <p:pRg st="1" end="1"/>
                                            </p:txEl>
                                          </p:spTgt>
                                        </p:tgtEl>
                                        <p:attrNameLst>
                                          <p:attrName>style.visibility</p:attrName>
                                        </p:attrNameLst>
                                      </p:cBhvr>
                                      <p:to>
                                        <p:strVal val="visible"/>
                                      </p:to>
                                    </p:set>
                                    <p:animEffect transition="in" filter="wipe(left)">
                                      <p:cBhvr>
                                        <p:cTn id="7" dur="500"/>
                                        <p:tgtEl>
                                          <p:spTgt spid="130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07651">
                                            <p:txEl>
                                              <p:pRg st="2" end="2"/>
                                            </p:txEl>
                                          </p:spTgt>
                                        </p:tgtEl>
                                        <p:attrNameLst>
                                          <p:attrName>style.visibility</p:attrName>
                                        </p:attrNameLst>
                                      </p:cBhvr>
                                      <p:to>
                                        <p:strVal val="visible"/>
                                      </p:to>
                                    </p:set>
                                    <p:animEffect transition="in" filter="wipe(left)">
                                      <p:cBhvr>
                                        <p:cTn id="12" dur="500"/>
                                        <p:tgtEl>
                                          <p:spTgt spid="130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9347" name="Rectangle 3"/>
          <p:cNvSpPr>
            <a:spLocks noGrp="1" noChangeArrowheads="1"/>
          </p:cNvSpPr>
          <p:nvPr>
            <p:ph idx="1"/>
          </p:nvPr>
        </p:nvSpPr>
        <p:spPr/>
        <p:txBody>
          <a:bodyPr/>
          <a:lstStyle/>
          <a:p>
            <a:pPr marL="107950" eaLnBrk="1" hangingPunct="1"/>
            <a:r>
              <a:rPr lang="en-GB" altLang="en-US"/>
              <a:t>What Drives International Trade?</a:t>
            </a:r>
          </a:p>
          <a:p>
            <a:pPr marL="107950" lvl="1" eaLnBrk="1" hangingPunct="1"/>
            <a:r>
              <a:rPr lang="en-GB"/>
              <a:t>The fundamental force that generates trade between nations is </a:t>
            </a:r>
            <a:r>
              <a:rPr lang="en-GB" i="1"/>
              <a:t>comparative advantage</a:t>
            </a:r>
            <a:r>
              <a:rPr lang="en-GB"/>
              <a:t>. </a:t>
            </a:r>
          </a:p>
          <a:p>
            <a:pPr marL="107950" lvl="1" eaLnBrk="1" hangingPunct="1"/>
            <a:r>
              <a:rPr lang="en-GB"/>
              <a:t>The basis for comparative advantage is divergent opportunity costs between countries. </a:t>
            </a:r>
          </a:p>
          <a:p>
            <a:pPr marL="107950" lvl="1" eaLnBrk="1" hangingPunct="1"/>
            <a:r>
              <a:rPr lang="en-GB" i="1"/>
              <a:t>National comparative advantage </a:t>
            </a:r>
            <a:r>
              <a:rPr lang="en-GB"/>
              <a:t>is the ability of a </a:t>
            </a:r>
            <a:r>
              <a:rPr lang="en-GB" i="1"/>
              <a:t>nation </a:t>
            </a:r>
            <a:r>
              <a:rPr lang="en-GB"/>
              <a:t>to perform an activity or produce a good or service at a lower opportunity cost than </a:t>
            </a:r>
            <a:r>
              <a:rPr lang="en-GB" i="1"/>
              <a:t>any other nation</a:t>
            </a:r>
            <a:r>
              <a:rPr lang="en-GB"/>
              <a:t>.</a:t>
            </a:r>
          </a:p>
        </p:txBody>
      </p:sp>
      <p:sp>
        <p:nvSpPr>
          <p:cNvPr id="11266" name="Rectangle 5"/>
          <p:cNvSpPr>
            <a:spLocks noGrp="1" noChangeArrowheads="1"/>
          </p:cNvSpPr>
          <p:nvPr>
            <p:ph type="title"/>
          </p:nvPr>
        </p:nvSpPr>
        <p:spPr>
          <a:noFill/>
        </p:spPr>
        <p:txBody>
          <a:bodyPr/>
          <a:lstStyle/>
          <a:p>
            <a:pPr eaLnBrk="1" hangingPunct="1"/>
            <a:r>
              <a:rPr lang="en-US" altLang="en-US"/>
              <a:t>How Global Markets Work</a:t>
            </a:r>
          </a:p>
        </p:txBody>
      </p:sp>
    </p:spTree>
    <p:extLst>
      <p:ext uri="{BB962C8B-B14F-4D97-AF65-F5344CB8AC3E}">
        <p14:creationId xmlns:p14="http://schemas.microsoft.com/office/powerpoint/2010/main" val="24373940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9347">
                                            <p:txEl>
                                              <p:pRg st="1" end="1"/>
                                            </p:txEl>
                                          </p:spTgt>
                                        </p:tgtEl>
                                        <p:attrNameLst>
                                          <p:attrName>style.visibility</p:attrName>
                                        </p:attrNameLst>
                                      </p:cBhvr>
                                      <p:to>
                                        <p:strVal val="visible"/>
                                      </p:to>
                                    </p:set>
                                    <p:animEffect transition="in" filter="wipe(left)">
                                      <p:cBhvr>
                                        <p:cTn id="7" dur="500"/>
                                        <p:tgtEl>
                                          <p:spTgt spid="12093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9347">
                                            <p:txEl>
                                              <p:pRg st="2" end="2"/>
                                            </p:txEl>
                                          </p:spTgt>
                                        </p:tgtEl>
                                        <p:attrNameLst>
                                          <p:attrName>style.visibility</p:attrName>
                                        </p:attrNameLst>
                                      </p:cBhvr>
                                      <p:to>
                                        <p:strVal val="visible"/>
                                      </p:to>
                                    </p:set>
                                    <p:animEffect transition="in" filter="wipe(left)">
                                      <p:cBhvr>
                                        <p:cTn id="12" dur="500"/>
                                        <p:tgtEl>
                                          <p:spTgt spid="1209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9347">
                                            <p:txEl>
                                              <p:pRg st="3" end="3"/>
                                            </p:txEl>
                                          </p:spTgt>
                                        </p:tgtEl>
                                        <p:attrNameLst>
                                          <p:attrName>style.visibility</p:attrName>
                                        </p:attrNameLst>
                                      </p:cBhvr>
                                      <p:to>
                                        <p:strVal val="visible"/>
                                      </p:to>
                                    </p:set>
                                    <p:animEffect transition="in" filter="wipe(left)">
                                      <p:cBhvr>
                                        <p:cTn id="17" dur="500"/>
                                        <p:tgtEl>
                                          <p:spTgt spid="1209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47"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pPr marL="107950" lvl="1" eaLnBrk="1" hangingPunct="1"/>
            <a:r>
              <a:rPr lang="en-GB"/>
              <a:t>The opportunity cost of producing a T-shirt is lower in China than in the United States, so China has a comparative advantage in producing T-shirts.</a:t>
            </a:r>
          </a:p>
          <a:p>
            <a:pPr marL="107950" lvl="1" eaLnBrk="1" hangingPunct="1"/>
            <a:r>
              <a:rPr lang="en-GB"/>
              <a:t>The opportunity cost of producing an airplane is lower in the United States than in China, so the United States has a comparative advantage in producing airplanes.</a:t>
            </a:r>
          </a:p>
          <a:p>
            <a:pPr marL="107950" lvl="1" eaLnBrk="1" hangingPunct="1"/>
            <a:r>
              <a:rPr lang="en-GB"/>
              <a:t>Both countries can reap gains from trade by specializing in the production of the good in which they have a comparative advantage and then trading. </a:t>
            </a:r>
          </a:p>
          <a:p>
            <a:pPr marL="107950" lvl="1" eaLnBrk="1" hangingPunct="1"/>
            <a:r>
              <a:rPr lang="en-GB"/>
              <a:t>Both countries are better off.</a:t>
            </a:r>
          </a:p>
        </p:txBody>
      </p:sp>
      <p:sp>
        <p:nvSpPr>
          <p:cNvPr id="12290" name="Rectangle 7"/>
          <p:cNvSpPr>
            <a:spLocks noGrp="1" noChangeArrowheads="1"/>
          </p:cNvSpPr>
          <p:nvPr>
            <p:ph type="title"/>
          </p:nvPr>
        </p:nvSpPr>
        <p:spPr>
          <a:noFill/>
        </p:spPr>
        <p:txBody>
          <a:bodyPr/>
          <a:lstStyle/>
          <a:p>
            <a:pPr eaLnBrk="1" hangingPunct="1"/>
            <a:r>
              <a:rPr lang="en-US" altLang="en-US"/>
              <a:t>How Global Markets Work</a:t>
            </a:r>
          </a:p>
        </p:txBody>
      </p:sp>
    </p:spTree>
    <p:extLst>
      <p:ext uri="{BB962C8B-B14F-4D97-AF65-F5344CB8AC3E}">
        <p14:creationId xmlns:p14="http://schemas.microsoft.com/office/powerpoint/2010/main" val="2950178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wipe(left)">
                                      <p:cBhvr>
                                        <p:cTn id="7" dur="1000"/>
                                        <p:tgtEl>
                                          <p:spTgt spid="2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left)">
                                      <p:cBhvr>
                                        <p:cTn id="12" dur="10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wipe(left)">
                                      <p:cBhvr>
                                        <p:cTn id="17" dur="10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3" name="Content Placeholder 2"/>
          <p:cNvSpPr>
            <a:spLocks noGrp="1"/>
          </p:cNvSpPr>
          <p:nvPr>
            <p:ph idx="1"/>
          </p:nvPr>
        </p:nvSpPr>
        <p:spPr/>
        <p:txBody>
          <a:bodyPr/>
          <a:lstStyle/>
          <a:p>
            <a:pPr marL="107950" lvl="1" eaLnBrk="1" hangingPunct="1"/>
            <a:r>
              <a:rPr lang="en-GB" altLang="en-US" b="1" dirty="0">
                <a:solidFill>
                  <a:srgbClr val="3963AB"/>
                </a:solidFill>
              </a:rPr>
              <a:t>Why the United States Imports T-Shirts</a:t>
            </a:r>
            <a:endParaRPr lang="en-GB" altLang="en-US" dirty="0">
              <a:solidFill>
                <a:srgbClr val="3963AB"/>
              </a:solidFill>
            </a:endParaRPr>
          </a:p>
          <a:p>
            <a:pPr marL="107950" lvl="1" eaLnBrk="1" hangingPunct="1"/>
            <a:r>
              <a:rPr lang="en-GB" altLang="en-US" dirty="0"/>
              <a:t>Figure 15.1(a) shows U.S. demand and U.S. supply with no international trade. </a:t>
            </a:r>
          </a:p>
          <a:p>
            <a:pPr marL="107950" lvl="1" eaLnBrk="1" hangingPunct="1"/>
            <a:r>
              <a:rPr lang="en-GB" altLang="en-US" dirty="0"/>
              <a:t>The price of a T-shirt is $8.</a:t>
            </a:r>
          </a:p>
          <a:p>
            <a:pPr marL="107950" lvl="1" eaLnBrk="1" hangingPunct="1"/>
            <a:r>
              <a:rPr lang="en-GB" altLang="en-US" dirty="0"/>
              <a:t>U.S. firms produce </a:t>
            </a:r>
            <a:br>
              <a:rPr lang="en-GB" altLang="en-US" dirty="0"/>
            </a:br>
            <a:r>
              <a:rPr lang="en-GB" altLang="en-US" dirty="0"/>
              <a:t>40 million T-shirts a year and U.S. consumers buy 40 million T-shirts a year.</a:t>
            </a:r>
          </a:p>
          <a:p>
            <a:pPr marL="107950"/>
            <a:endParaRPr lang="en-CA" altLang="en-US" dirty="0"/>
          </a:p>
        </p:txBody>
      </p:sp>
      <p:sp>
        <p:nvSpPr>
          <p:cNvPr id="13314" name="Title 1"/>
          <p:cNvSpPr>
            <a:spLocks noGrp="1"/>
          </p:cNvSpPr>
          <p:nvPr>
            <p:ph type="title"/>
          </p:nvPr>
        </p:nvSpPr>
        <p:spPr>
          <a:ln/>
        </p:spPr>
        <p:txBody>
          <a:bodyPr/>
          <a:lstStyle/>
          <a:p>
            <a:r>
              <a:rPr lang="en-CA" altLang="en-US"/>
              <a:t>How Global Markets Work</a:t>
            </a:r>
          </a:p>
        </p:txBody>
      </p:sp>
      <p:pic>
        <p:nvPicPr>
          <p:cNvPr id="1331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000" y="16920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000" y="16920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000" y="16920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6000" y="16920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a:extLst>
              <a:ext uri="{FF2B5EF4-FFF2-40B4-BE49-F238E27FC236}">
                <a16:creationId xmlns:a16="http://schemas.microsoft.com/office/drawing/2014/main" id="{60AE1CFA-3C71-4EEA-8DBE-10CA07499DB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3">
                                            <p:txEl>
                                              <p:pRg st="1" end="1"/>
                                            </p:txEl>
                                          </p:spTgt>
                                        </p:tgtEl>
                                        <p:attrNameLst>
                                          <p:attrName>style.visibility</p:attrName>
                                        </p:attrNameLst>
                                      </p:cBhvr>
                                      <p:to>
                                        <p:strVal val="visible"/>
                                      </p:to>
                                    </p:set>
                                    <p:animEffect transition="in" filter="wipe(left)">
                                      <p:cBhvr>
                                        <p:cTn id="7" dur="1000"/>
                                        <p:tgtEl>
                                          <p:spTgt spid="245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3">
                                            <p:txEl>
                                              <p:pRg st="2" end="2"/>
                                            </p:txEl>
                                          </p:spTgt>
                                        </p:tgtEl>
                                        <p:attrNameLst>
                                          <p:attrName>style.visibility</p:attrName>
                                        </p:attrNameLst>
                                      </p:cBhvr>
                                      <p:to>
                                        <p:strVal val="visible"/>
                                      </p:to>
                                    </p:set>
                                    <p:animEffect transition="in" filter="wipe(left)">
                                      <p:cBhvr>
                                        <p:cTn id="12" dur="1000"/>
                                        <p:tgtEl>
                                          <p:spTgt spid="24583">
                                            <p:txEl>
                                              <p:pRg st="2" end="2"/>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583">
                                            <p:txEl>
                                              <p:pRg st="3" end="3"/>
                                            </p:txEl>
                                          </p:spTgt>
                                        </p:tgtEl>
                                        <p:attrNameLst>
                                          <p:attrName>style.visibility</p:attrName>
                                        </p:attrNameLst>
                                      </p:cBhvr>
                                      <p:to>
                                        <p:strVal val="visible"/>
                                      </p:to>
                                    </p:set>
                                    <p:animEffect transition="in" filter="wipe(left)">
                                      <p:cBhvr>
                                        <p:cTn id="21" dur="1000"/>
                                        <p:tgtEl>
                                          <p:spTgt spid="24583">
                                            <p:txEl>
                                              <p:pRg st="3" end="3"/>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childTnLst>
                          </p:cTn>
                        </p:par>
                        <p:par>
                          <p:cTn id="26" fill="hold" nodeType="afterGroup">
                            <p:stCondLst>
                              <p:cond delay="175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85800"/>
            <a:ext cx="5257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685800"/>
            <a:ext cx="5257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85800"/>
            <a:ext cx="5257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685800"/>
            <a:ext cx="5257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0656065715e84fb25c932df1ca73439a24c8d9"/>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12677</TotalTime>
  <Words>4339</Words>
  <Application>Microsoft Office PowerPoint</Application>
  <PresentationFormat>On-screen Show (4:3)</PresentationFormat>
  <Paragraphs>348</Paragraphs>
  <Slides>55</Slides>
  <Notes>55</Notes>
  <HiddenSlides>8</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55</vt:i4>
      </vt:variant>
    </vt:vector>
  </HeadingPairs>
  <TitlesOfParts>
    <vt:vector size="69" baseType="lpstr">
      <vt:lpstr>Arial</vt:lpstr>
      <vt:lpstr>Calibri</vt:lpstr>
      <vt:lpstr>Futura Condensed</vt:lpstr>
      <vt:lpstr>Gill Sans MT</vt:lpstr>
      <vt:lpstr>Mundo Sans Std Light</vt:lpstr>
      <vt:lpstr>Wingdings</vt:lpstr>
      <vt:lpstr>Zapf Dingbats</vt:lpstr>
      <vt:lpstr>2_US6e</vt:lpstr>
      <vt:lpstr>4_US6e</vt:lpstr>
      <vt:lpstr>3_Custom Design</vt:lpstr>
      <vt:lpstr>Office Theme</vt:lpstr>
      <vt:lpstr>1_Office Theme</vt:lpstr>
      <vt:lpstr>9_Custom Design</vt:lpstr>
      <vt:lpstr>Image</vt:lpstr>
      <vt:lpstr>PowerPoint Presentation</vt:lpstr>
      <vt:lpstr>PowerPoint Presentation</vt:lpstr>
      <vt:lpstr>After studying this chapter, you will be able to:</vt:lpstr>
      <vt:lpstr>How Global Markets Work</vt:lpstr>
      <vt:lpstr>How Global Markets Work</vt:lpstr>
      <vt:lpstr>How Global Markets Work</vt:lpstr>
      <vt:lpstr>How Global Markets Work</vt:lpstr>
      <vt:lpstr>How Global Markets Work</vt:lpstr>
      <vt:lpstr>PowerPoint Presentation</vt:lpstr>
      <vt:lpstr>How Global Markets Work</vt:lpstr>
      <vt:lpstr>PowerPoint Presentation</vt:lpstr>
      <vt:lpstr>How Global Markets Work</vt:lpstr>
      <vt:lpstr>How Global Markets Work</vt:lpstr>
      <vt:lpstr>PowerPoint Presentation</vt:lpstr>
      <vt:lpstr>How Global Markets Work</vt:lpstr>
      <vt:lpstr>PowerPoint Presentation</vt:lpstr>
      <vt:lpstr>How Global Markets Work</vt:lpstr>
      <vt:lpstr>Winners, Losers, and the  Net Gain from Trade</vt:lpstr>
      <vt:lpstr>Winners, Losers, and the  Net Gain from Trade</vt:lpstr>
      <vt:lpstr>Winners, Losers, and the  Net Gain from Trade</vt:lpstr>
      <vt:lpstr>How Global Markets Work</vt:lpstr>
      <vt:lpstr>International Trade Restrictions</vt:lpstr>
      <vt:lpstr>International Trade Restrictions</vt:lpstr>
      <vt:lpstr>International Trade Restrictions</vt:lpstr>
      <vt:lpstr>International Trade Restrictions</vt:lpstr>
      <vt:lpstr>PowerPoint Presentation</vt:lpstr>
      <vt:lpstr>International Trade Restrictions</vt:lpstr>
      <vt:lpstr>PowerPoint Presentation</vt:lpstr>
      <vt:lpstr>International Trade Restrictions</vt:lpstr>
      <vt:lpstr>International Trade Restrictions</vt:lpstr>
      <vt:lpstr>International Trade Restrictions</vt:lpstr>
      <vt:lpstr>International Trade Restrictions</vt:lpstr>
      <vt:lpstr>International Trade Restrictions</vt:lpstr>
      <vt:lpstr>International Trade Restrictions</vt:lpstr>
      <vt:lpstr>International Trade Restrictions</vt:lpstr>
      <vt:lpstr>PowerPoint Presentation</vt:lpstr>
      <vt:lpstr>International Trade Restrictions</vt:lpstr>
      <vt:lpstr>PowerPoint Presentation</vt:lpstr>
      <vt:lpstr>International Trade Restrictions</vt:lpstr>
      <vt:lpstr>International Trade Restrictions</vt:lpstr>
      <vt:lpstr>International Trade Restrictions</vt:lpstr>
      <vt:lpstr>International Trade Restrictions</vt:lpstr>
      <vt:lpstr>International Trade Restrictions</vt:lpstr>
      <vt:lpstr>International Trade Restrictions</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 Change, Challenge, and Opportunity</dc:title>
  <dc:creator>Michael</dc:creator>
  <cp:lastModifiedBy>Robin</cp:lastModifiedBy>
  <cp:revision>236</cp:revision>
  <dcterms:created xsi:type="dcterms:W3CDTF">2002-06-09T00:26:05Z</dcterms:created>
  <dcterms:modified xsi:type="dcterms:W3CDTF">2017-11-18T05:56:36Z</dcterms:modified>
</cp:coreProperties>
</file>