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9"/>
  </p:notesMasterIdLst>
  <p:sldIdLst>
    <p:sldId id="256" r:id="rId2"/>
    <p:sldId id="319" r:id="rId3"/>
    <p:sldId id="259" r:id="rId4"/>
    <p:sldId id="260" r:id="rId5"/>
    <p:sldId id="261" r:id="rId6"/>
    <p:sldId id="31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3" r:id="rId15"/>
    <p:sldId id="269" r:id="rId16"/>
    <p:sldId id="270" r:id="rId17"/>
    <p:sldId id="271" r:id="rId18"/>
    <p:sldId id="272" r:id="rId19"/>
    <p:sldId id="273" r:id="rId20"/>
    <p:sldId id="314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309" r:id="rId31"/>
    <p:sldId id="290" r:id="rId32"/>
    <p:sldId id="291" r:id="rId33"/>
    <p:sldId id="315" r:id="rId34"/>
    <p:sldId id="292" r:id="rId35"/>
    <p:sldId id="310" r:id="rId36"/>
    <p:sldId id="274" r:id="rId37"/>
    <p:sldId id="275" r:id="rId38"/>
    <p:sldId id="276" r:id="rId39"/>
    <p:sldId id="277" r:id="rId40"/>
    <p:sldId id="279" r:id="rId41"/>
    <p:sldId id="294" r:id="rId42"/>
    <p:sldId id="311" r:id="rId43"/>
    <p:sldId id="295" r:id="rId44"/>
    <p:sldId id="297" r:id="rId45"/>
    <p:sldId id="298" r:id="rId46"/>
    <p:sldId id="299" r:id="rId47"/>
    <p:sldId id="317" r:id="rId48"/>
    <p:sldId id="318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EC09008-367E-3549-AB4F-DF1F4C993208}" type="datetime1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AC7026D-5213-E444-8FCD-0637E2034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28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A014B-6A59-47EF-AB2D-5A421AB436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222D7A-2CCD-B346-970C-7B6B1CC7CAA1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DCA1E0-7F20-9D40-8C8D-419C8F18B963}" type="slidenum">
              <a:rPr lang="en-US" sz="1200">
                <a:latin typeface="Times New Roman" charset="0"/>
              </a:rPr>
              <a:pPr/>
              <a:t>36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1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69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54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8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49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31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680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1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3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7941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871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5-</a:t>
            </a:r>
            <a:fld id="{5DE67624-6F6C-CC4F-B13B-D01B2DAA7228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1981200"/>
            <a:ext cx="3543300" cy="30480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5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Poverty, Inequality,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5.3  </a:t>
            </a:r>
            <a:r>
              <a:rPr lang="en-US" sz="2800" b="0"/>
              <a:t>Estimating the Gini Coefficient</a:t>
            </a:r>
            <a:endParaRPr lang="en-GB" sz="2800"/>
          </a:p>
        </p:txBody>
      </p:sp>
      <p:pic>
        <p:nvPicPr>
          <p:cNvPr id="2" name="Picture 1" descr="fig05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779026" cy="4746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5.4  </a:t>
            </a:r>
            <a:r>
              <a:rPr lang="en-US" sz="2800" b="0"/>
              <a:t>Four Possible Lorenz Curves</a:t>
            </a:r>
            <a:endParaRPr lang="en-GB" sz="2800"/>
          </a:p>
        </p:txBody>
      </p:sp>
      <p:pic>
        <p:nvPicPr>
          <p:cNvPr id="2" name="Picture 1" descr="fig05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132116" cy="467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5.5  </a:t>
            </a:r>
            <a:r>
              <a:rPr lang="en-US" sz="2400" b="0"/>
              <a:t>Functional Income Distribution in a Market Economy: An Illustration</a:t>
            </a:r>
            <a:endParaRPr lang="en-GB" sz="2400"/>
          </a:p>
        </p:txBody>
      </p:sp>
      <p:pic>
        <p:nvPicPr>
          <p:cNvPr id="2" name="Picture 1" descr="fig05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25569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5.2 </a:t>
            </a:r>
            <a:r>
              <a:rPr lang="en-US" dirty="0"/>
              <a:t>Measuring Absolute Poverty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sz="2400" dirty="0" smtClean="0"/>
              <a:t>Headcount </a:t>
            </a:r>
            <a:r>
              <a:rPr lang="en-US" sz="2400" dirty="0"/>
              <a:t>Index: </a:t>
            </a:r>
            <a:r>
              <a:rPr lang="en-US" sz="2400" i="1" dirty="0"/>
              <a:t>H/</a:t>
            </a:r>
            <a:r>
              <a:rPr lang="en-US" sz="2400" i="1" dirty="0" smtClean="0"/>
              <a:t>N</a:t>
            </a:r>
          </a:p>
          <a:p>
            <a:pPr lvl="1" indent="-342900"/>
            <a:r>
              <a:rPr lang="en-US" dirty="0" smtClean="0"/>
              <a:t>Where </a:t>
            </a:r>
            <a:r>
              <a:rPr lang="en-US" i="1" dirty="0"/>
              <a:t>H </a:t>
            </a:r>
            <a:r>
              <a:rPr lang="en-US" dirty="0"/>
              <a:t>is the number of persons who are poor and N is the total number of people in the </a:t>
            </a:r>
            <a:r>
              <a:rPr lang="en-US" dirty="0" smtClean="0"/>
              <a:t>economy</a:t>
            </a:r>
            <a:endParaRPr lang="en-US" i="1" dirty="0"/>
          </a:p>
          <a:p>
            <a:r>
              <a:rPr lang="en-US" sz="2400" dirty="0" smtClean="0"/>
              <a:t>Total </a:t>
            </a:r>
            <a:r>
              <a:rPr lang="en-US" sz="2400" dirty="0"/>
              <a:t>poverty gap: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/>
            <a:r>
              <a:rPr lang="en-US" dirty="0" smtClean="0"/>
              <a:t>Where </a:t>
            </a:r>
            <a:r>
              <a:rPr lang="en-US" i="1" dirty="0" err="1"/>
              <a:t>Y</a:t>
            </a:r>
            <a:r>
              <a:rPr lang="en-US" i="1" baseline="-25000" dirty="0" err="1"/>
              <a:t>p</a:t>
            </a:r>
            <a:r>
              <a:rPr lang="en-US" dirty="0"/>
              <a:t> is the absolute poverty line; and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 the income of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poor person</a:t>
            </a:r>
            <a:endParaRPr lang="en-US" i="1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1978226"/>
              </p:ext>
            </p:extLst>
          </p:nvPr>
        </p:nvGraphicFramePr>
        <p:xfrm>
          <a:off x="2895600" y="3505200"/>
          <a:ext cx="3233738" cy="719138"/>
        </p:xfrm>
        <a:graphic>
          <a:graphicData uri="http://schemas.openxmlformats.org/presentationml/2006/ole">
            <p:oleObj spid="_x0000_s29713" name="Equation" r:id="rId4" imgW="1234080" imgH="29232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for Inequality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Desirable </a:t>
            </a:r>
            <a:r>
              <a:rPr lang="en-US" dirty="0"/>
              <a:t>properties for poverty </a:t>
            </a:r>
            <a:r>
              <a:rPr lang="en-US" dirty="0" smtClean="0"/>
              <a:t>measures:</a:t>
            </a:r>
            <a:endParaRPr lang="en-US" dirty="0"/>
          </a:p>
          <a:p>
            <a:pPr lvl="1"/>
            <a:r>
              <a:rPr lang="en-US" dirty="0" smtClean="0"/>
              <a:t>Anonymity</a:t>
            </a:r>
          </a:p>
          <a:p>
            <a:pPr lvl="1"/>
            <a:r>
              <a:rPr lang="en-US" dirty="0" smtClean="0"/>
              <a:t>Population independence</a:t>
            </a:r>
            <a:endParaRPr lang="en-US" dirty="0"/>
          </a:p>
          <a:p>
            <a:pPr lvl="1"/>
            <a:r>
              <a:rPr lang="en-US" dirty="0" smtClean="0"/>
              <a:t>Monotonicity</a:t>
            </a:r>
          </a:p>
          <a:p>
            <a:pPr lvl="1"/>
            <a:r>
              <a:rPr lang="en-US" dirty="0" smtClean="0"/>
              <a:t>Distributional sensitivity</a:t>
            </a:r>
            <a:endParaRPr lang="en-US" dirty="0"/>
          </a:p>
          <a:p>
            <a:r>
              <a:rPr lang="en-US" dirty="0" smtClean="0"/>
              <a:t>Plus</a:t>
            </a:r>
            <a:r>
              <a:rPr lang="en-US" dirty="0"/>
              <a:t>: the Focus </a:t>
            </a:r>
            <a:r>
              <a:rPr lang="en-US" dirty="0" smtClean="0"/>
              <a:t>Principle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we will see, P</a:t>
            </a:r>
            <a:r>
              <a:rPr lang="en-US" baseline="-25000" dirty="0"/>
              <a:t>2</a:t>
            </a:r>
            <a:r>
              <a:rPr lang="en-US" dirty="0"/>
              <a:t> has these </a:t>
            </a:r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600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5.6  </a:t>
            </a:r>
            <a:r>
              <a:rPr lang="en-US" b="0"/>
              <a:t>Measuring the Total Poverty Gap</a:t>
            </a:r>
            <a:endParaRPr lang="en-GB"/>
          </a:p>
        </p:txBody>
      </p:sp>
      <p:pic>
        <p:nvPicPr>
          <p:cNvPr id="2" name="Picture 1" descr="fig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72400" cy="3451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Average </a:t>
            </a:r>
            <a:r>
              <a:rPr lang="en-US" dirty="0"/>
              <a:t>poverty gap (APG):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marL="457200" lvl="1" indent="0" eaLnBrk="1" hangingPunct="1">
              <a:buNone/>
            </a:pPr>
            <a:endParaRPr lang="en-US" sz="2800" dirty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N is number of persons in the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TPG </a:t>
            </a:r>
            <a:r>
              <a:rPr lang="en-US" dirty="0"/>
              <a:t>is total poverty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Note</a:t>
            </a:r>
            <a:r>
              <a:rPr lang="en-US" dirty="0"/>
              <a:t>: normalized poverty gap, NPG = APG/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803826"/>
              </p:ext>
            </p:extLst>
          </p:nvPr>
        </p:nvGraphicFramePr>
        <p:xfrm>
          <a:off x="3276600" y="2133600"/>
          <a:ext cx="1965325" cy="887413"/>
        </p:xfrm>
        <a:graphic>
          <a:graphicData uri="http://schemas.openxmlformats.org/presentationml/2006/ole">
            <p:oleObj spid="_x0000_s33809" name="Equation" r:id="rId4" imgW="804240" imgH="356400" progId="">
              <p:embed/>
            </p:oleObj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Measuring Absolute Poverty</a:t>
            </a:r>
          </a:p>
          <a:p>
            <a:pPr lvl="1" eaLnBrk="1" hangingPunct="1"/>
            <a:r>
              <a:rPr lang="en-US" dirty="0"/>
              <a:t>Average income shortfall (AIS):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Where H is number of poor persons</a:t>
            </a:r>
          </a:p>
          <a:p>
            <a:pPr lvl="1" eaLnBrk="1" hangingPunct="1"/>
            <a:r>
              <a:rPr lang="en-US" dirty="0"/>
              <a:t>TPG is total poverty gap</a:t>
            </a:r>
          </a:p>
          <a:p>
            <a:pPr lvl="1" eaLnBrk="1" hangingPunct="1"/>
            <a:r>
              <a:rPr lang="en-US" dirty="0"/>
              <a:t>Note: Normalized income shortfall, NIS = AIS/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8000" y="2743200"/>
          <a:ext cx="1828800" cy="882650"/>
        </p:xfrm>
        <a:graphic>
          <a:graphicData uri="http://schemas.openxmlformats.org/presentationml/2006/ole">
            <p:oleObj spid="_x0000_s35856" name="Equation" r:id="rId4" imgW="722160" imgH="356400" progId="">
              <p:embed/>
            </p:oleObj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Foster-Greer-</a:t>
            </a:r>
            <a:r>
              <a:rPr lang="en-US" sz="2400" dirty="0" err="1"/>
              <a:t>Thorbecke</a:t>
            </a:r>
            <a:r>
              <a:rPr lang="en-US" sz="2400" dirty="0"/>
              <a:t> (FGT) index: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r>
              <a:rPr lang="en-US" i="1" dirty="0"/>
              <a:t>N</a:t>
            </a:r>
            <a:r>
              <a:rPr lang="en-US" dirty="0"/>
              <a:t> is the number of persons, </a:t>
            </a:r>
            <a:r>
              <a:rPr lang="en-US" i="1" dirty="0"/>
              <a:t>H</a:t>
            </a:r>
            <a:r>
              <a:rPr lang="en-US" dirty="0"/>
              <a:t> is the number of poor persons, and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 ≥0 is a parameter 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=0, we get the headcount index measure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=2, we get the </a:t>
            </a:r>
            <a:r>
              <a:rPr lang="ja-JP" altLang="en-US" dirty="0"/>
              <a:t>“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ja-JP" altLang="en-US" dirty="0"/>
              <a:t>”</a:t>
            </a:r>
            <a:r>
              <a:rPr lang="en-US" dirty="0"/>
              <a:t> measure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207859"/>
              </p:ext>
            </p:extLst>
          </p:nvPr>
        </p:nvGraphicFramePr>
        <p:xfrm>
          <a:off x="2590800" y="2057400"/>
          <a:ext cx="3227388" cy="1317625"/>
        </p:xfrm>
        <a:graphic>
          <a:graphicData uri="http://schemas.openxmlformats.org/presentationml/2006/ole">
            <p:oleObj spid="_x0000_s37905" name="Equation" r:id="rId4" imgW="1389600" imgH="557640" progId="">
              <p:embed/>
            </p:oleObj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The </a:t>
            </a:r>
            <a:r>
              <a:rPr lang="en-US" dirty="0"/>
              <a:t>Newly Introduced Multidimensional Poverty Index 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Outline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Measuring Inequality, and Development</a:t>
            </a:r>
          </a:p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Poverty: Inequality, and Social Welfare</a:t>
            </a:r>
          </a:p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Absolute Poverty: Extent and Magnitude</a:t>
            </a:r>
          </a:p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Economic Characteristics of Poverty Groups</a:t>
            </a:r>
          </a:p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Policy Options: Some Basic Considerations</a:t>
            </a:r>
          </a:p>
          <a:p>
            <a:pPr marL="514350" indent="-514350" eaLnBrk="1" hangingPunct="1">
              <a:buFontTx/>
              <a:buChar char="•"/>
            </a:pPr>
            <a:r>
              <a:rPr lang="en-US" sz="2800" dirty="0" smtClean="0"/>
              <a:t>Summary and Conclusions: The Need for a Package of Policies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Poverty: Income or Multidimensional?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Given </a:t>
            </a:r>
            <a:r>
              <a:rPr lang="en-US" sz="2400" dirty="0"/>
              <a:t>that we are measuring poverty with income, we have </a:t>
            </a:r>
            <a:r>
              <a:rPr lang="en-US" sz="2400" dirty="0" smtClean="0"/>
              <a:t>good measures </a:t>
            </a:r>
            <a:r>
              <a:rPr lang="en-US" sz="2400" dirty="0"/>
              <a:t>that, like P2, satisfies desirable </a:t>
            </a:r>
            <a:r>
              <a:rPr lang="en-US" sz="2400" dirty="0" smtClean="0"/>
              <a:t>properties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must have a single indicator, income has advantages e.g. clarity</a:t>
            </a:r>
            <a:r>
              <a:rPr lang="en-US" sz="2400" dirty="0" smtClean="0"/>
              <a:t>, flexibility</a:t>
            </a:r>
            <a:endParaRPr lang="en-US" sz="2400" dirty="0"/>
          </a:p>
          <a:p>
            <a:r>
              <a:rPr lang="en-US" sz="2400" dirty="0" smtClean="0"/>
              <a:t>But </a:t>
            </a:r>
            <a:r>
              <a:rPr lang="en-US" sz="2400" dirty="0"/>
              <a:t>in general is measuring income </a:t>
            </a:r>
            <a:r>
              <a:rPr lang="en-US" sz="2400" dirty="0" smtClean="0"/>
              <a:t>sufficient?</a:t>
            </a:r>
          </a:p>
          <a:p>
            <a:r>
              <a:rPr lang="en-US" sz="2400" dirty="0" smtClean="0"/>
              <a:t>Following </a:t>
            </a:r>
            <a:r>
              <a:rPr lang="en-US" sz="2400" dirty="0" err="1"/>
              <a:t>Amartya</a:t>
            </a:r>
            <a:r>
              <a:rPr lang="en-US" sz="2400" dirty="0"/>
              <a:t> </a:t>
            </a:r>
            <a:r>
              <a:rPr lang="en-US" sz="2400" dirty="0" err="1"/>
              <a:t>Sen’s</a:t>
            </a:r>
            <a:r>
              <a:rPr lang="en-US" sz="2400" dirty="0"/>
              <a:t> capability approach, it is apparent that, </a:t>
            </a:r>
            <a:r>
              <a:rPr lang="en-US" sz="2400" dirty="0" smtClean="0"/>
              <a:t>in general</a:t>
            </a:r>
            <a:r>
              <a:rPr lang="en-US" sz="2400" dirty="0"/>
              <a:t>, poverty needs to be conceptualized – and so measured – in </a:t>
            </a:r>
            <a:r>
              <a:rPr lang="en-US" sz="2400" dirty="0" smtClean="0"/>
              <a:t>a multidimensional way</a:t>
            </a:r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return to this with the new MPI </a:t>
            </a:r>
          </a:p>
        </p:txBody>
      </p:sp>
    </p:spTree>
    <p:extLst>
      <p:ext uri="{BB962C8B-B14F-4D97-AF65-F5344CB8AC3E}">
        <p14:creationId xmlns="" xmlns:p14="http://schemas.microsoft.com/office/powerpoint/2010/main" val="199998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What</a:t>
            </a:r>
            <a:r>
              <a:rPr lang="ja-JP" altLang="en-US" dirty="0"/>
              <a:t>’</a:t>
            </a:r>
            <a:r>
              <a:rPr lang="en-US" dirty="0"/>
              <a:t>s So Bad about Extreme Inequality?</a:t>
            </a:r>
          </a:p>
          <a:p>
            <a:pPr eaLnBrk="1" hangingPunct="1"/>
            <a:r>
              <a:rPr lang="en-US" dirty="0"/>
              <a:t>Dualistic Development and Shifting Lorenz Curves: Some Stylized Typologies</a:t>
            </a:r>
          </a:p>
          <a:p>
            <a:pPr lvl="1" eaLnBrk="1" hangingPunct="1"/>
            <a:r>
              <a:rPr lang="en-US" dirty="0" smtClean="0"/>
              <a:t>Traditional-sector </a:t>
            </a:r>
            <a:r>
              <a:rPr lang="en-US" dirty="0"/>
              <a:t>enrichment (see Figure 5.7)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enrichment (see Figure 5.8)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enlargement (see Figure 5.9)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5.7  </a:t>
            </a:r>
            <a:r>
              <a:rPr lang="en-US" sz="2400" b="0"/>
              <a:t>Improved Income Distribution under the Traditional-Sector Enrichment Growth Typology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2" name="Picture 1" descr="fig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932218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5.8  </a:t>
            </a:r>
            <a:r>
              <a:rPr lang="en-US" sz="2400" b="0"/>
              <a:t>Worsened Income Distribution under the Modern-Sector Enrichment Growth Typology</a:t>
            </a:r>
            <a:endParaRPr lang="en-GB" sz="2400"/>
          </a:p>
        </p:txBody>
      </p:sp>
      <p:pic>
        <p:nvPicPr>
          <p:cNvPr id="2" name="Picture 1" descr="fig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26709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5.9  </a:t>
            </a:r>
            <a:r>
              <a:rPr lang="en-US" sz="2400" b="0"/>
              <a:t>Crossing Lorenz Curves in the Modern-Sector Enlargement Growth Typology</a:t>
            </a:r>
            <a:endParaRPr lang="en-GB" sz="2400"/>
          </a:p>
        </p:txBody>
      </p:sp>
      <p:pic>
        <p:nvPicPr>
          <p:cNvPr id="2" name="Picture 1" descr="fig05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70102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Kuznets</a:t>
            </a:r>
            <a:r>
              <a:rPr lang="ja-JP" altLang="en-US" dirty="0"/>
              <a:t>’</a:t>
            </a:r>
            <a:r>
              <a:rPr lang="en-US" dirty="0"/>
              <a:t> Inverted-U </a:t>
            </a:r>
            <a:r>
              <a:rPr lang="en-US" dirty="0" smtClean="0"/>
              <a:t>Hypothesis</a:t>
            </a:r>
          </a:p>
          <a:p>
            <a:r>
              <a:rPr lang="en-US" dirty="0" smtClean="0"/>
              <a:t>The </a:t>
            </a:r>
            <a:r>
              <a:rPr lang="en-US" dirty="0"/>
              <a:t>inverted-U is consistent with modern sector enlargement growth</a:t>
            </a:r>
            <a:r>
              <a:rPr lang="en-US" dirty="0" smtClean="0"/>
              <a:t>, but </a:t>
            </a:r>
            <a:r>
              <a:rPr lang="en-US" dirty="0"/>
              <a:t>not traditional or modern sector </a:t>
            </a:r>
            <a:r>
              <a:rPr lang="en-US" dirty="0" smtClean="0"/>
              <a:t>enrichment growth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5.10  </a:t>
            </a:r>
            <a:r>
              <a:rPr lang="en-US" sz="2800" b="0"/>
              <a:t>The </a:t>
            </a:r>
            <a:r>
              <a:rPr lang="ja-JP" altLang="en-US" sz="2800" b="0"/>
              <a:t>“</a:t>
            </a:r>
            <a:r>
              <a:rPr lang="en-US" sz="2800" b="0"/>
              <a:t>Inverted-U</a:t>
            </a:r>
            <a:r>
              <a:rPr lang="ja-JP" altLang="en-US" sz="2800" b="0"/>
              <a:t>”</a:t>
            </a:r>
            <a:r>
              <a:rPr lang="en-US" sz="2800" b="0"/>
              <a:t> Kuznets Curve</a:t>
            </a:r>
            <a:endParaRPr lang="en-GB" sz="2800"/>
          </a:p>
        </p:txBody>
      </p:sp>
      <p:pic>
        <p:nvPicPr>
          <p:cNvPr id="2" name="Picture 1" descr="fig05_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15775" cy="456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5.2  </a:t>
            </a:r>
            <a:r>
              <a:rPr lang="en-US" sz="2800" b="0" dirty="0"/>
              <a:t>Selected Income Distribution Estimates</a:t>
            </a:r>
            <a:endParaRPr lang="en-US" sz="2800" dirty="0"/>
          </a:p>
        </p:txBody>
      </p:sp>
      <p:pic>
        <p:nvPicPr>
          <p:cNvPr id="3" name="Picture 2" descr="tbl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3922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5.11  </a:t>
            </a:r>
            <a:r>
              <a:rPr lang="en-US" sz="2800" b="0"/>
              <a:t>Kuznets Curve with Latin American Countries Identified</a:t>
            </a:r>
            <a:endParaRPr lang="en-GB" sz="2800"/>
          </a:p>
        </p:txBody>
      </p:sp>
      <p:pic>
        <p:nvPicPr>
          <p:cNvPr id="2" name="Picture 1" descr="fig05_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135436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5.12  </a:t>
            </a:r>
            <a:r>
              <a:rPr lang="en-US" sz="2800" b="0"/>
              <a:t>Plot of Inequality Data for Selected Countries</a:t>
            </a:r>
            <a:endParaRPr lang="en-GB" sz="2800"/>
          </a:p>
        </p:txBody>
      </p:sp>
      <p:pic>
        <p:nvPicPr>
          <p:cNvPr id="2" name="Picture 1" descr="fig05_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5292600" cy="456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</a:t>
            </a:r>
            <a:r>
              <a:rPr lang="en-US" sz="2800" dirty="0" smtClean="0"/>
              <a:t>Eight </a:t>
            </a:r>
            <a:r>
              <a:rPr lang="en-US" sz="2800" dirty="0"/>
              <a:t>Critical Questions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How </a:t>
            </a:r>
            <a:r>
              <a:rPr lang="en-US" dirty="0"/>
              <a:t>can we best measure inequality and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extent of relative inequality in developing countries</a:t>
            </a:r>
            <a:r>
              <a:rPr lang="en-US" dirty="0" smtClean="0"/>
              <a:t>; how </a:t>
            </a:r>
            <a:r>
              <a:rPr lang="en-US" dirty="0"/>
              <a:t>is this related to the extent of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are the poor, and what are </a:t>
            </a:r>
            <a:r>
              <a:rPr lang="en-US" dirty="0" smtClean="0"/>
              <a:t>their economic </a:t>
            </a:r>
            <a:r>
              <a:rPr lang="en-US" dirty="0"/>
              <a:t>characteristics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determines the nature of economic growth—that is, who </a:t>
            </a:r>
            <a:r>
              <a:rPr lang="en-US" dirty="0" smtClean="0"/>
              <a:t>benefits from </a:t>
            </a:r>
            <a:r>
              <a:rPr lang="en-US" dirty="0"/>
              <a:t>economic growth, and why?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5.3  </a:t>
            </a:r>
            <a:r>
              <a:rPr lang="en-US" sz="2800" b="0" dirty="0" smtClean="0"/>
              <a:t>Income and Inequality in Selected Countries</a:t>
            </a:r>
            <a:endParaRPr lang="en-GB" sz="1400" dirty="0"/>
          </a:p>
        </p:txBody>
      </p:sp>
      <p:pic>
        <p:nvPicPr>
          <p:cNvPr id="5" name="Picture 4" descr="tbl05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4913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9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Growth and Inequality 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5.4 Absolute </a:t>
            </a:r>
            <a:r>
              <a:rPr lang="en-US" dirty="0"/>
              <a:t>Poverty: Extent and Magnitude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Progress on Extreme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Clear progress on $1.25-a-day headcount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Less clear progress on $2.00-per-day headcount (see Figure 5.14)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Incidence of extreme poverty is uneven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dirty="0"/>
              <a:t>Relationship between Growth and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Association between growth and poverty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it is inclusive, growth reduces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Lower extreme poverty may also lead to higher growth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5.4 Absolute Poverty: Extent and Magnitude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1937"/>
            <a:ext cx="8763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Poor </a:t>
            </a:r>
            <a:r>
              <a:rPr lang="en-US" sz="2800" dirty="0">
                <a:latin typeface="+mn-lt"/>
              </a:rPr>
              <a:t>health, nutrition, and education lowers economic productivity </a:t>
            </a:r>
            <a:r>
              <a:rPr lang="en-US" sz="2800" dirty="0" smtClean="0">
                <a:latin typeface="+mn-lt"/>
              </a:rPr>
              <a:t>of people </a:t>
            </a:r>
            <a:r>
              <a:rPr lang="en-US" sz="2800" dirty="0">
                <a:latin typeface="+mn-lt"/>
              </a:rPr>
              <a:t>in poverty, leading directly and indirectly to slower </a:t>
            </a:r>
            <a:r>
              <a:rPr lang="en-US" sz="2800" dirty="0" smtClean="0">
                <a:latin typeface="+mn-lt"/>
              </a:rPr>
              <a:t>growth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Higher </a:t>
            </a:r>
            <a:r>
              <a:rPr lang="en-US" sz="2800" dirty="0">
                <a:latin typeface="+mn-lt"/>
              </a:rPr>
              <a:t>income for the poor raises demand for </a:t>
            </a:r>
            <a:r>
              <a:rPr lang="en-US" sz="2800" dirty="0" smtClean="0">
                <a:latin typeface="+mn-lt"/>
              </a:rPr>
              <a:t>locally produced goods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Often</a:t>
            </a:r>
            <a:r>
              <a:rPr lang="en-US" sz="2800" dirty="0">
                <a:latin typeface="+mn-lt"/>
              </a:rPr>
              <a:t>, the poor lack access to credit, </a:t>
            </a:r>
            <a:r>
              <a:rPr lang="en-US" sz="2800" dirty="0" smtClean="0">
                <a:latin typeface="+mn-lt"/>
              </a:rPr>
              <a:t>which constrains entrepreneurship</a:t>
            </a:r>
            <a:r>
              <a:rPr lang="en-US" sz="2800" dirty="0">
                <a:latin typeface="+mn-lt"/>
              </a:rPr>
              <a:t>, children’s education, and fertility </a:t>
            </a:r>
            <a:r>
              <a:rPr lang="en-US" sz="2800" dirty="0" smtClean="0">
                <a:latin typeface="+mn-lt"/>
              </a:rPr>
              <a:t>reduction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Social </a:t>
            </a:r>
            <a:r>
              <a:rPr lang="en-US" sz="2800" dirty="0">
                <a:latin typeface="+mn-lt"/>
              </a:rPr>
              <a:t>exclusion/injustice associated with </a:t>
            </a:r>
            <a:r>
              <a:rPr lang="en-US" sz="2800" dirty="0" smtClean="0">
                <a:latin typeface="+mn-lt"/>
              </a:rPr>
              <a:t>poverty also </a:t>
            </a:r>
            <a:r>
              <a:rPr lang="en-US" sz="2800" dirty="0">
                <a:latin typeface="+mn-lt"/>
              </a:rPr>
              <a:t>leads to </a:t>
            </a:r>
            <a:r>
              <a:rPr lang="en-US" sz="2800" dirty="0" smtClean="0">
                <a:latin typeface="+mn-lt"/>
              </a:rPr>
              <a:t>bad government </a:t>
            </a:r>
            <a:r>
              <a:rPr lang="en-US" sz="2800" dirty="0">
                <a:latin typeface="+mn-lt"/>
              </a:rPr>
              <a:t>policies that can reduce growth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670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5.13  </a:t>
            </a:r>
            <a:r>
              <a:rPr lang="en-US" sz="2400" b="0" dirty="0"/>
              <a:t>Global and Regional Poverty Trends, 1981–2010</a:t>
            </a:r>
            <a:endParaRPr lang="en-GB" sz="2400" dirty="0"/>
          </a:p>
        </p:txBody>
      </p:sp>
      <p:pic>
        <p:nvPicPr>
          <p:cNvPr id="2" name="Picture 1" descr="fig05_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229600" cy="3545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5.4 </a:t>
            </a:r>
            <a:r>
              <a:rPr lang="en-US" b="0" dirty="0"/>
              <a:t>Regional Poverty Incidence, 2010</a:t>
            </a:r>
            <a:endParaRPr lang="en-US" dirty="0"/>
          </a:p>
        </p:txBody>
      </p:sp>
      <p:pic>
        <p:nvPicPr>
          <p:cNvPr id="4" name="Picture 3" descr="tbl05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366915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7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The Multidimensional Poverty Index (MPI)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Identification of poverty status through a </a:t>
            </a:r>
            <a:r>
              <a:rPr lang="en-US" sz="2200" i="1"/>
              <a:t>dual cutoff</a:t>
            </a:r>
            <a:r>
              <a:rPr lang="en-US" sz="2200"/>
              <a:t>: </a:t>
            </a:r>
          </a:p>
          <a:p>
            <a:r>
              <a:rPr lang="en-US" sz="2200"/>
              <a:t>First, cutoff levels within each dimension (analogous to falling below a poverty line for example $1.25 per day for income poverty); </a:t>
            </a:r>
          </a:p>
          <a:p>
            <a:r>
              <a:rPr lang="en-US" sz="2200"/>
              <a:t>Second, cutoff in the number of dimensions in which a person must be deprived (below a line) to be deemed </a:t>
            </a:r>
            <a:r>
              <a:rPr lang="en-US" sz="2200" i="1"/>
              <a:t>multidimensionally </a:t>
            </a:r>
            <a:r>
              <a:rPr lang="en-US" sz="2200"/>
              <a:t>poor.</a:t>
            </a:r>
          </a:p>
          <a:p>
            <a:r>
              <a:rPr lang="en-US" sz="2200"/>
              <a:t>MPI focuses on deprivations in health, education, and standard of living; and each receives equal (that is one-third of the overall total) weight.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MPI Indicators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294688" cy="4572000"/>
          </a:xfrm>
        </p:spPr>
        <p:txBody>
          <a:bodyPr rIns="91440"/>
          <a:lstStyle/>
          <a:p>
            <a:r>
              <a:rPr lang="en-US" sz="2000"/>
              <a:t>Health - two indicators with equal weight - whether any child has died in the family, and whether any adult or child in the family is malnourished –weighted equally (each counts as one-sixth toward the maximum deprivation in the MPI) </a:t>
            </a:r>
          </a:p>
          <a:p>
            <a:r>
              <a:rPr lang="en-US" sz="2000"/>
              <a:t>Education - two indicators with equal weight - whether no household member completed 5 years of schooling, and whether any school-aged child is out of school for grades 1 through 8 (each counts one-sixth toward the MPI).  </a:t>
            </a:r>
          </a:p>
          <a:p>
            <a:r>
              <a:rPr lang="en-US" sz="2000"/>
              <a:t>Standard of Living, equal weight on 6 deprivations (each counts as 1/18 toward the maximum): lack of electricity; insufficiently safe drinking water; inadequate sanitation; inadequate flooring; unimproved cooking fuel; lack of more than one of 5 assets – telephone, radio, TV, bicycle, and motorbike.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Interaction of the deprivations?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Building the index from household measures up to the aggregate measure (rather than using already-aggregated statistics), MPI approach takes account of multiplied or interactive harm (complementarity) done when multiple deprivations are experienced by the </a:t>
            </a:r>
            <a:r>
              <a:rPr lang="en-US" sz="2200" i="1"/>
              <a:t>same individual or family</a:t>
            </a:r>
          </a:p>
          <a:p>
            <a:r>
              <a:rPr lang="en-US" sz="2200"/>
              <a:t>The MPI approach assumes an individual</a:t>
            </a:r>
            <a:r>
              <a:rPr lang="ja-JP" altLang="en-US" sz="2200"/>
              <a:t>’</a:t>
            </a:r>
            <a:r>
              <a:rPr lang="en-US" sz="2200"/>
              <a:t>s lack of capability in one area can only to a degree be made up by other capabilities – capabilities are treated as substitutes up to a point but then as complements. 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Computing the MPI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294688" cy="4572000"/>
          </a:xfrm>
        </p:spPr>
        <p:txBody>
          <a:bodyPr rIns="91440"/>
          <a:lstStyle/>
          <a:p>
            <a:r>
              <a:rPr lang="en-US" sz="2000"/>
              <a:t>The MPI for the country (or region or group) is then computed </a:t>
            </a:r>
          </a:p>
          <a:p>
            <a:r>
              <a:rPr lang="en-US" sz="2000"/>
              <a:t>A convenient way to express the resulting value is H*A, i.e.,</a:t>
            </a:r>
          </a:p>
          <a:p>
            <a:r>
              <a:rPr lang="en-US" sz="2000"/>
              <a:t>The product of the headcount ratio </a:t>
            </a:r>
            <a:r>
              <a:rPr lang="en-US" sz="2000" i="1"/>
              <a:t>H</a:t>
            </a:r>
            <a:r>
              <a:rPr lang="en-US" sz="2000"/>
              <a:t> (the percent of people living in multidimensional poverty), and the average intensity of deprivation </a:t>
            </a:r>
            <a:r>
              <a:rPr lang="en-US" sz="2000" i="1"/>
              <a:t>A</a:t>
            </a:r>
            <a:r>
              <a:rPr lang="en-US" sz="2000"/>
              <a:t> (the percent of weighted indicators for which poor households are deprived on average). </a:t>
            </a:r>
          </a:p>
          <a:p>
            <a:r>
              <a:rPr lang="en-US" sz="2000"/>
              <a:t>The adjusted headcount ratio </a:t>
            </a:r>
            <a:r>
              <a:rPr lang="en-US" sz="2000" i="1"/>
              <a:t>HA</a:t>
            </a:r>
            <a:r>
              <a:rPr lang="en-US" sz="2000"/>
              <a:t> is readily calculated</a:t>
            </a:r>
          </a:p>
          <a:p>
            <a:r>
              <a:rPr lang="en-US" sz="2000"/>
              <a:t>HA satisfies some desirable properties. Important example -</a:t>
            </a:r>
          </a:p>
          <a:p>
            <a:r>
              <a:rPr lang="en-US" sz="2000" i="1"/>
              <a:t>Dimensional monotonicity</a:t>
            </a:r>
            <a:r>
              <a:rPr lang="en-US" sz="2000"/>
              <a:t>: If a person already identified as poor becomes deprived in </a:t>
            </a:r>
            <a:r>
              <a:rPr lang="en-US" sz="2000" i="1"/>
              <a:t>another </a:t>
            </a:r>
            <a:r>
              <a:rPr lang="en-US" sz="2000"/>
              <a:t>indicator she is measured as even </a:t>
            </a:r>
            <a:r>
              <a:rPr lang="en-US" sz="2000" i="1"/>
              <a:t>poorer</a:t>
            </a:r>
            <a:r>
              <a:rPr lang="en-US" sz="2000"/>
              <a:t> - not the case using a simple headcount ratio.</a:t>
            </a:r>
          </a:p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Seven Critical Questions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181600"/>
          </a:xfrm>
        </p:spPr>
        <p:txBody>
          <a:bodyPr rIns="91440"/>
          <a:lstStyle/>
          <a:p>
            <a:r>
              <a:rPr lang="en-US" sz="2400" dirty="0" smtClean="0"/>
              <a:t>Are </a:t>
            </a:r>
            <a:r>
              <a:rPr lang="en-US" sz="2400" dirty="0"/>
              <a:t>rapid economic growth and more equal income </a:t>
            </a:r>
            <a:r>
              <a:rPr lang="en-US" sz="2400" dirty="0" smtClean="0"/>
              <a:t>distribution</a:t>
            </a:r>
            <a:r>
              <a:rPr lang="en-US" sz="2400" dirty="0"/>
              <a:t> </a:t>
            </a:r>
            <a:r>
              <a:rPr lang="en-US" sz="2400" dirty="0" smtClean="0"/>
              <a:t>compatible </a:t>
            </a:r>
            <a:r>
              <a:rPr lang="en-US" sz="2400" dirty="0"/>
              <a:t>or conflicting objectives?: Is rapid growth achievable only</a:t>
            </a:r>
            <a:br>
              <a:rPr lang="en-US" sz="2400" dirty="0"/>
            </a:br>
            <a:r>
              <a:rPr lang="en-US" sz="2400" dirty="0"/>
              <a:t>at a cost of greater income inequality or can lessening </a:t>
            </a:r>
            <a:r>
              <a:rPr lang="en-US" sz="2400" dirty="0" smtClean="0"/>
              <a:t>income disparities </a:t>
            </a:r>
            <a:r>
              <a:rPr lang="en-US" sz="2400" dirty="0"/>
              <a:t>contribute to higher growth rates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Do </a:t>
            </a:r>
            <a:r>
              <a:rPr lang="en-US" sz="2400" dirty="0"/>
              <a:t>the poor benefit from growth, and does this depend on the type </a:t>
            </a:r>
            <a:r>
              <a:rPr lang="en-US" sz="2400" dirty="0" smtClean="0"/>
              <a:t>of growth </a:t>
            </a:r>
            <a:r>
              <a:rPr lang="en-US" sz="2400" dirty="0"/>
              <a:t>a developing country experiences? </a:t>
            </a:r>
            <a:r>
              <a:rPr lang="en-US" sz="2400" dirty="0" smtClean="0"/>
              <a:t>What might </a:t>
            </a:r>
            <a:r>
              <a:rPr lang="en-US" sz="2400" dirty="0"/>
              <a:t>be done to </a:t>
            </a:r>
            <a:r>
              <a:rPr lang="en-US" sz="2400" dirty="0" smtClean="0"/>
              <a:t>help the </a:t>
            </a:r>
            <a:r>
              <a:rPr lang="en-US" sz="2400" dirty="0"/>
              <a:t>poor benefit more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is so bad about extreme </a:t>
            </a:r>
            <a:r>
              <a:rPr lang="en-US" sz="2400" dirty="0" smtClean="0"/>
              <a:t>inequality?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kinds of policies are required </a:t>
            </a:r>
            <a:r>
              <a:rPr lang="en-US" sz="2400" dirty="0" smtClean="0"/>
              <a:t>to reduce </a:t>
            </a:r>
            <a:r>
              <a:rPr lang="en-US" sz="2400" dirty="0"/>
              <a:t>the magnitude </a:t>
            </a:r>
            <a:r>
              <a:rPr lang="en-US" sz="2400" dirty="0" smtClean="0"/>
              <a:t>and extent </a:t>
            </a:r>
            <a:r>
              <a:rPr lang="en-US" sz="2400" dirty="0"/>
              <a:t>of absolute poverty?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Multidimensional poverty tells a different story than income poverty</a:t>
            </a:r>
            <a:endParaRPr lang="en-GB" sz="28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r>
              <a:rPr lang="en-US" sz="2400" dirty="0"/>
              <a:t>The results showed that knowing income poverty is not enough if our concern is with multidimensional poverty. </a:t>
            </a:r>
          </a:p>
          <a:p>
            <a:r>
              <a:rPr lang="en-US" sz="2400" dirty="0" err="1"/>
              <a:t>Multidimensionally</a:t>
            </a:r>
            <a:r>
              <a:rPr lang="en-US" sz="2400" dirty="0"/>
              <a:t>, Bangladesh is substantially less poor - but Pakistan substantially poorer - than would be predicted by income poverty</a:t>
            </a:r>
          </a:p>
          <a:p>
            <a:r>
              <a:rPr lang="en-US" sz="2400" dirty="0"/>
              <a:t>Ethiopia is far more </a:t>
            </a:r>
            <a:r>
              <a:rPr lang="en-US" sz="2400" dirty="0" err="1"/>
              <a:t>multidimensionally</a:t>
            </a:r>
            <a:r>
              <a:rPr lang="en-US" sz="2400" dirty="0"/>
              <a:t> poor, and Tanzania much less so, than predicted by income poverty. </a:t>
            </a:r>
          </a:p>
          <a:p>
            <a:r>
              <a:rPr lang="en-US" sz="2400" dirty="0"/>
              <a:t>Most Latin American countries e.g. Brazil rank worse on multidimensional poverty than on income poverty; but Colombia</a:t>
            </a:r>
            <a:r>
              <a:rPr lang="ja-JP" altLang="en-US" sz="2400" dirty="0"/>
              <a:t>’</a:t>
            </a:r>
            <a:r>
              <a:rPr lang="en-US" sz="2400" dirty="0"/>
              <a:t>s income and MPI poverty ranks are about same.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</a:t>
            </a:r>
            <a:endParaRPr lang="en-GB" sz="1400" dirty="0"/>
          </a:p>
        </p:txBody>
      </p:sp>
      <p:pic>
        <p:nvPicPr>
          <p:cNvPr id="2" name="Picture 1" descr="tbl05_0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53400" cy="445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 (continued)</a:t>
            </a:r>
            <a:endParaRPr lang="en-GB" sz="1400" dirty="0"/>
          </a:p>
        </p:txBody>
      </p:sp>
      <p:pic>
        <p:nvPicPr>
          <p:cNvPr id="4" name="Picture 3" descr="tbl05_05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400" cy="4755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111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5.6 </a:t>
            </a:r>
            <a:r>
              <a:rPr lang="en-US" sz="2400" b="0" dirty="0"/>
              <a:t>Multidimensional Poverty Index, Data for 2007–2011</a:t>
            </a:r>
            <a:endParaRPr lang="en-GB" sz="1400" dirty="0"/>
          </a:p>
        </p:txBody>
      </p:sp>
      <p:pic>
        <p:nvPicPr>
          <p:cNvPr id="3" name="Picture 2" descr="tbl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586413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5.5 </a:t>
            </a:r>
            <a:r>
              <a:rPr lang="en-US" dirty="0"/>
              <a:t>Economic Characteristics of High-Poverty Groups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dirty="0"/>
              <a:t>Rural poverty </a:t>
            </a:r>
          </a:p>
          <a:p>
            <a:pPr eaLnBrk="1" hangingPunct="1"/>
            <a:r>
              <a:rPr lang="en-US" dirty="0"/>
              <a:t>Women and poverty</a:t>
            </a:r>
          </a:p>
          <a:p>
            <a:pPr eaLnBrk="1" hangingPunct="1"/>
            <a:r>
              <a:rPr lang="en-US" dirty="0"/>
              <a:t>Ethnic minorities, indigenous populations, and poverty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5.7  </a:t>
            </a:r>
            <a:r>
              <a:rPr lang="en-US" sz="2400" b="0"/>
              <a:t>Poverty: Rural versus Urban</a:t>
            </a:r>
            <a:endParaRPr lang="en-GB" sz="1400"/>
          </a:p>
        </p:txBody>
      </p:sp>
      <p:pic>
        <p:nvPicPr>
          <p:cNvPr id="2" name="Picture 1" descr="tbl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456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5.8  </a:t>
            </a:r>
            <a:r>
              <a:rPr lang="en-US" sz="2400" b="0"/>
              <a:t>Indigenous Poverty in Latin America</a:t>
            </a:r>
            <a:endParaRPr lang="en-GB" sz="1400"/>
          </a:p>
        </p:txBody>
      </p:sp>
      <p:pic>
        <p:nvPicPr>
          <p:cNvPr id="2" name="Picture 1" descr="tbl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305800" cy="170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/>
              <a:t>Workfare, such as a Food for Work Program, represents a better </a:t>
            </a:r>
            <a:r>
              <a:rPr lang="en-US" dirty="0" smtClean="0"/>
              <a:t>policy than </a:t>
            </a:r>
            <a:r>
              <a:rPr lang="en-US" dirty="0"/>
              <a:t>welfare when these criteria are </a:t>
            </a:r>
            <a:r>
              <a:rPr lang="en-US" dirty="0" smtClean="0"/>
              <a:t>met: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program does not reduce incentives for the poor to acquire </a:t>
            </a:r>
            <a:r>
              <a:rPr lang="en-US" dirty="0" smtClean="0"/>
              <a:t>human capital </a:t>
            </a:r>
            <a:r>
              <a:rPr lang="en-US" dirty="0"/>
              <a:t>and other </a:t>
            </a:r>
            <a:r>
              <a:rPr lang="en-US" dirty="0" smtClean="0"/>
              <a:t>assets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greater net benefits of the program’s work </a:t>
            </a:r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harder to screen the poor without a workfare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Poor </a:t>
            </a:r>
            <a:r>
              <a:rPr lang="en-US" dirty="0"/>
              <a:t>workers have lower opportunity cost of time (so the </a:t>
            </a:r>
            <a:r>
              <a:rPr lang="en-US" dirty="0" smtClean="0"/>
              <a:t>economy loses </a:t>
            </a:r>
            <a:r>
              <a:rPr lang="en-US" dirty="0"/>
              <a:t>little output when they work in the program) </a:t>
            </a:r>
          </a:p>
        </p:txBody>
      </p:sp>
    </p:spTree>
    <p:extLst>
      <p:ext uri="{BB962C8B-B14F-4D97-AF65-F5344CB8AC3E}">
        <p14:creationId xmlns="" xmlns:p14="http://schemas.microsoft.com/office/powerpoint/2010/main" val="2301896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-poor workers have higher opportunity cost of time (so they </a:t>
            </a:r>
            <a:r>
              <a:rPr lang="en-US" dirty="0" smtClean="0"/>
              <a:t>are unlikely </a:t>
            </a:r>
            <a:r>
              <a:rPr lang="en-US" dirty="0"/>
              <a:t>to participate to get the benefits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fraction of the population living in poverty is smaller (so </a:t>
            </a:r>
            <a:r>
              <a:rPr lang="en-US" dirty="0" smtClean="0"/>
              <a:t>the extra </a:t>
            </a:r>
            <a:r>
              <a:rPr lang="en-US" dirty="0"/>
              <a:t>costs of a universal welfare scheme would be high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less social stigma of visible workfare participation, so </a:t>
            </a:r>
            <a:r>
              <a:rPr lang="en-US" dirty="0" smtClean="0"/>
              <a:t>the poor </a:t>
            </a:r>
            <a:r>
              <a:rPr lang="en-US" dirty="0"/>
              <a:t>do not suffer humiliation or be deterred from needed work</a:t>
            </a:r>
            <a:br>
              <a:rPr lang="en-US" dirty="0"/>
            </a:br>
            <a:r>
              <a:rPr lang="en-US" dirty="0"/>
              <a:t>(otherwise, a discreet welfare transfer may be preferable) </a:t>
            </a:r>
          </a:p>
        </p:txBody>
      </p:sp>
    </p:spTree>
    <p:extLst>
      <p:ext uri="{BB962C8B-B14F-4D97-AF65-F5344CB8AC3E}">
        <p14:creationId xmlns="" xmlns:p14="http://schemas.microsoft.com/office/powerpoint/2010/main" val="4120173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600" dirty="0" smtClean="0"/>
              <a:t>5.6 </a:t>
            </a:r>
            <a:r>
              <a:rPr lang="en-US" sz="2600" dirty="0"/>
              <a:t>Policy Options on Income Inequality and Poverty: Some Basic Considerations</a:t>
            </a:r>
          </a:p>
        </p:txBody>
      </p:sp>
      <p:sp>
        <p:nvSpPr>
          <p:cNvPr id="59397" name="Rectangle 1029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Areas of </a:t>
            </a:r>
            <a:r>
              <a:rPr lang="en-US" dirty="0" smtClean="0"/>
              <a:t>Intervention:</a:t>
            </a:r>
            <a:endParaRPr lang="en-US" dirty="0"/>
          </a:p>
          <a:p>
            <a:pPr lvl="1" eaLnBrk="1" hangingPunct="1"/>
            <a:r>
              <a:rPr lang="en-US" dirty="0"/>
              <a:t>Altering the functional distribution </a:t>
            </a:r>
          </a:p>
          <a:p>
            <a:pPr lvl="1" eaLnBrk="1" hangingPunct="1"/>
            <a:r>
              <a:rPr lang="en-US" dirty="0"/>
              <a:t>Mitigating the size distribution</a:t>
            </a:r>
          </a:p>
          <a:p>
            <a:pPr lvl="1" eaLnBrk="1" hangingPunct="1"/>
            <a:r>
              <a:rPr lang="en-US" dirty="0"/>
              <a:t>Moderating (reducing) the size distribution at upper levels</a:t>
            </a:r>
          </a:p>
          <a:p>
            <a:pPr lvl="1" eaLnBrk="1" hangingPunct="1"/>
            <a:r>
              <a:rPr lang="en-US" dirty="0"/>
              <a:t>Moderating (increasing) the size distribution at lower levels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5.1 Measuring </a:t>
            </a:r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Measuring Inequality</a:t>
            </a:r>
          </a:p>
          <a:p>
            <a:pPr lvl="1" eaLnBrk="1" hangingPunct="1"/>
            <a:r>
              <a:rPr lang="en-US"/>
              <a:t>Size distributions (quintiles, deciles)</a:t>
            </a:r>
          </a:p>
          <a:p>
            <a:pPr lvl="1" eaLnBrk="1" hangingPunct="1"/>
            <a:r>
              <a:rPr lang="en-US"/>
              <a:t>Lorenz curves</a:t>
            </a:r>
          </a:p>
          <a:p>
            <a:pPr lvl="1" eaLnBrk="1" hangingPunct="1"/>
            <a:r>
              <a:rPr lang="en-US"/>
              <a:t>Gini coefficients and aggregate measures of inequality</a:t>
            </a:r>
          </a:p>
          <a:p>
            <a:pPr lvl="1" eaLnBrk="1" hangingPunct="1"/>
            <a:r>
              <a:rPr lang="en-US"/>
              <a:t>Functional distributions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Policy options</a:t>
            </a:r>
          </a:p>
          <a:p>
            <a:pPr lvl="1" eaLnBrk="1" hangingPunct="1"/>
            <a:r>
              <a:rPr lang="en-US"/>
              <a:t>Changing relative factor prices</a:t>
            </a:r>
          </a:p>
          <a:p>
            <a:pPr lvl="1" eaLnBrk="1" hangingPunct="1"/>
            <a:r>
              <a:rPr lang="en-US"/>
              <a:t>Progressive redistribution of asset ownership</a:t>
            </a:r>
          </a:p>
          <a:p>
            <a:pPr lvl="1" eaLnBrk="1" hangingPunct="1"/>
            <a:r>
              <a:rPr lang="en-US"/>
              <a:t>Progressive taxation</a:t>
            </a:r>
          </a:p>
          <a:p>
            <a:pPr lvl="1" eaLnBrk="1" hangingPunct="1"/>
            <a:r>
              <a:rPr lang="en-US"/>
              <a:t>Transfer payments and public provision of goods and services</a:t>
            </a:r>
          </a:p>
          <a:p>
            <a:pPr eaLnBrk="1" hangingPunct="1"/>
            <a:endParaRPr lang="en-GB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 bwMode="auto">
          <a:xfrm>
            <a:off x="12192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600" smtClean="0"/>
              <a:t>5.6 Policy Options on Income Inequality and Poverty: Some Basic Considerations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620000" cy="1143000"/>
          </a:xfrm>
        </p:spPr>
        <p:txBody>
          <a:bodyPr anchor="ctr"/>
          <a:lstStyle/>
          <a:p>
            <a:pPr eaLnBrk="1" hangingPunct="1"/>
            <a:r>
              <a:rPr lang="en-US" sz="2800" dirty="0" smtClean="0"/>
              <a:t>5.7 </a:t>
            </a:r>
            <a:r>
              <a:rPr lang="en-US" sz="2800" dirty="0"/>
              <a:t>Summary and Conclusions: </a:t>
            </a:r>
            <a:r>
              <a:rPr lang="en-US" sz="2800" dirty="0" smtClean="0"/>
              <a:t>The </a:t>
            </a:r>
            <a:r>
              <a:rPr lang="en-US" sz="2800" dirty="0"/>
              <a:t>Need for a Package of Policies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400" dirty="0"/>
              <a:t>Policies to correct factor price distortions</a:t>
            </a:r>
          </a:p>
          <a:p>
            <a:pPr eaLnBrk="1" hangingPunct="1"/>
            <a:r>
              <a:rPr lang="en-US" sz="2400" dirty="0"/>
              <a:t>Policies to change the distribution of assets, power, and access to education and associated employment opportunities</a:t>
            </a:r>
          </a:p>
          <a:p>
            <a:pPr eaLnBrk="1" hangingPunct="1"/>
            <a:r>
              <a:rPr lang="en-US" sz="2400" dirty="0"/>
              <a:t>Policies of progressive taxation and directed transfer payments </a:t>
            </a:r>
          </a:p>
          <a:p>
            <a:pPr eaLnBrk="1" hangingPunct="1"/>
            <a:r>
              <a:rPr lang="en-US" sz="2400" dirty="0"/>
              <a:t>Policies designed to build capabilities and human and social capital of the </a:t>
            </a:r>
            <a:r>
              <a:rPr lang="en-US" sz="2400" dirty="0" smtClean="0"/>
              <a:t>poor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specific programs covered in later chapters include: </a:t>
            </a:r>
            <a:r>
              <a:rPr lang="en-US" sz="2400" dirty="0" smtClean="0"/>
              <a:t>conditional cash </a:t>
            </a:r>
            <a:r>
              <a:rPr lang="en-US" sz="2400" dirty="0"/>
              <a:t>transfers (Chapter 8); agricultural extension (Chapter 9); </a:t>
            </a:r>
            <a:r>
              <a:rPr lang="en-US" sz="2400" dirty="0" smtClean="0"/>
              <a:t>and micro</a:t>
            </a:r>
            <a:r>
              <a:rPr lang="en-US" sz="2400" dirty="0"/>
              <a:t>-finance (Chapter 15, and Chapter 11 cases) 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Absolute poverty</a:t>
            </a:r>
          </a:p>
          <a:p>
            <a:pPr eaLnBrk="1" hangingPunct="1"/>
            <a:r>
              <a:rPr lang="en-US" sz="2000"/>
              <a:t>Asset ownership</a:t>
            </a:r>
          </a:p>
          <a:p>
            <a:pPr eaLnBrk="1" hangingPunct="1"/>
            <a:r>
              <a:rPr lang="en-US" sz="2000"/>
              <a:t>Character of economic growth</a:t>
            </a:r>
          </a:p>
          <a:p>
            <a:pPr eaLnBrk="1" hangingPunct="1"/>
            <a:r>
              <a:rPr lang="en-US" sz="2000"/>
              <a:t>Decile</a:t>
            </a:r>
          </a:p>
          <a:p>
            <a:pPr eaLnBrk="1" hangingPunct="1"/>
            <a:r>
              <a:rPr lang="en-US" sz="2000"/>
              <a:t>Disposable income</a:t>
            </a:r>
          </a:p>
          <a:p>
            <a:pPr eaLnBrk="1" hangingPunct="1"/>
            <a:r>
              <a:rPr lang="en-US" sz="2000"/>
              <a:t>Factor share distribution of income</a:t>
            </a:r>
          </a:p>
          <a:p>
            <a:pPr eaLnBrk="1" hangingPunct="1"/>
            <a:r>
              <a:rPr lang="en-US" sz="2000"/>
              <a:t>Factors of production</a:t>
            </a:r>
          </a:p>
          <a:p>
            <a:pPr eaLnBrk="1" hangingPunct="1"/>
            <a:endParaRPr lang="en-US" sz="2000"/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Foster-Greer-Thorbecke (FGT) index</a:t>
            </a:r>
          </a:p>
          <a:p>
            <a:pPr eaLnBrk="1" hangingPunct="1"/>
            <a:r>
              <a:rPr lang="en-US" sz="2000"/>
              <a:t>Functional distribution of income</a:t>
            </a:r>
          </a:p>
          <a:p>
            <a:pPr eaLnBrk="1" hangingPunct="1"/>
            <a:r>
              <a:rPr lang="en-US" sz="2000"/>
              <a:t>Gini coefficient</a:t>
            </a:r>
          </a:p>
          <a:p>
            <a:pPr eaLnBrk="1" hangingPunct="1"/>
            <a:r>
              <a:rPr lang="en-US" sz="2000"/>
              <a:t>Headcount index</a:t>
            </a:r>
          </a:p>
          <a:p>
            <a:pPr eaLnBrk="1" hangingPunct="1"/>
            <a:r>
              <a:rPr lang="en-US" sz="2000"/>
              <a:t>Income inequality</a:t>
            </a:r>
          </a:p>
          <a:p>
            <a:pPr eaLnBrk="1" hangingPunct="1"/>
            <a:r>
              <a:rPr lang="en-US" sz="2000"/>
              <a:t>Indirect taxes</a:t>
            </a:r>
          </a:p>
          <a:p>
            <a:pPr eaLnBrk="1" hangingPunct="1"/>
            <a:r>
              <a:rPr lang="en-US" sz="2000"/>
              <a:t>Kuznets curve </a:t>
            </a:r>
          </a:p>
          <a:p>
            <a:pPr eaLnBrk="1" hangingPunct="1"/>
            <a:r>
              <a:rPr lang="en-US" sz="2000"/>
              <a:t>Land reform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6451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Lorenz curve</a:t>
            </a:r>
          </a:p>
          <a:p>
            <a:pPr eaLnBrk="1" hangingPunct="1"/>
            <a:r>
              <a:rPr lang="en-US" sz="2000"/>
              <a:t>Multidimensional poverty index (MPI)</a:t>
            </a:r>
          </a:p>
          <a:p>
            <a:pPr eaLnBrk="1" hangingPunct="1"/>
            <a:r>
              <a:rPr lang="en-US" sz="2000"/>
              <a:t>Personal distribution of income</a:t>
            </a:r>
          </a:p>
          <a:p>
            <a:pPr eaLnBrk="1" hangingPunct="1"/>
            <a:r>
              <a:rPr lang="en-US" sz="2000"/>
              <a:t>Progressive income tax</a:t>
            </a:r>
          </a:p>
          <a:p>
            <a:pPr eaLnBrk="1" hangingPunct="1"/>
            <a:r>
              <a:rPr lang="en-US" sz="2000"/>
              <a:t>Public consumption</a:t>
            </a:r>
          </a:p>
          <a:p>
            <a:pPr eaLnBrk="1" hangingPunct="1"/>
            <a:r>
              <a:rPr lang="en-US" sz="2000"/>
              <a:t>Quintiles</a:t>
            </a:r>
          </a:p>
          <a:p>
            <a:pPr eaLnBrk="1" hangingPunct="1"/>
            <a:r>
              <a:rPr lang="en-US" sz="2000"/>
              <a:t>Redistribution policies</a:t>
            </a:r>
          </a:p>
          <a:p>
            <a:pPr eaLnBrk="1" hangingPunct="1"/>
            <a:r>
              <a:rPr lang="en-US" sz="2000"/>
              <a:t>Regressive tax</a:t>
            </a:r>
          </a:p>
          <a:p>
            <a:pPr eaLnBrk="1" hangingPunct="1"/>
            <a:endParaRPr lang="en-US" sz="2000"/>
          </a:p>
        </p:txBody>
      </p:sp>
      <p:sp>
        <p:nvSpPr>
          <p:cNvPr id="6451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Size distribution of income</a:t>
            </a:r>
          </a:p>
          <a:p>
            <a:pPr eaLnBrk="1" hangingPunct="1"/>
            <a:r>
              <a:rPr lang="en-US" sz="2000"/>
              <a:t>Subsidy</a:t>
            </a:r>
          </a:p>
          <a:p>
            <a:pPr eaLnBrk="1" hangingPunct="1"/>
            <a:r>
              <a:rPr lang="en-US" sz="2000"/>
              <a:t>Total poverty gap (TPG)  </a:t>
            </a:r>
          </a:p>
          <a:p>
            <a:pPr eaLnBrk="1" hangingPunct="1"/>
            <a:r>
              <a:rPr lang="en-US" sz="2000"/>
              <a:t>Workfare programs</a:t>
            </a:r>
          </a:p>
          <a:p>
            <a:pPr eaLnBrk="1" hangingPunct="1"/>
            <a:endParaRPr lang="en-US" sz="2000"/>
          </a:p>
          <a:p>
            <a:pPr eaLnBrk="1" hangingPunct="1">
              <a:buFontTx/>
              <a:buNone/>
            </a:pP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772400" cy="12192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Appendix 5.1: Appropriate Technology and Employment Generation:  The Price Incentive Model</a:t>
            </a:r>
            <a:endParaRPr lang="en-GB" sz="2400" dirty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Choice of techniques</a:t>
            </a:r>
          </a:p>
          <a:p>
            <a:pPr eaLnBrk="1" hangingPunct="1"/>
            <a:r>
              <a:rPr lang="en-US"/>
              <a:t>Factor Price distortions and appropriate technology</a:t>
            </a:r>
          </a:p>
          <a:p>
            <a:pPr eaLnBrk="1" hangingPunct="1"/>
            <a:r>
              <a:rPr lang="en-US"/>
              <a:t>Possibilities of Labor-Capital substitution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A5.1.1  </a:t>
            </a:r>
            <a:r>
              <a:rPr lang="en-US" sz="2400" b="0"/>
              <a:t>Choice of Techniques: The Price Incentive Model</a:t>
            </a:r>
            <a:endParaRPr lang="en-GB" sz="2400"/>
          </a:p>
        </p:txBody>
      </p:sp>
      <p:pic>
        <p:nvPicPr>
          <p:cNvPr id="2" name="Picture 1" descr="figA5_1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715000" cy="4586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Appendix 5.2: The Ahluwalia-Chenery Welfare Index</a:t>
            </a:r>
            <a:endParaRPr lang="en-GB" sz="280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Constructing poverty-weighted index of social welfare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A5.2.1  </a:t>
            </a:r>
            <a:r>
              <a:rPr lang="en-US" sz="2400" b="0" dirty="0"/>
              <a:t>Income Distribution and Growth in 12 Selected Countries</a:t>
            </a:r>
            <a:endParaRPr lang="en-GB" sz="2400" dirty="0"/>
          </a:p>
        </p:txBody>
      </p:sp>
      <p:pic>
        <p:nvPicPr>
          <p:cNvPr id="2" name="Picture 1" descr="tblA5_2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82000" cy="310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</a:t>
            </a:r>
            <a:r>
              <a:rPr lang="en-US" dirty="0" smtClean="0"/>
              <a:t>for Inequality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/>
          <a:lstStyle/>
          <a:p>
            <a:r>
              <a:rPr lang="en-US" sz="2200" dirty="0" smtClean="0"/>
              <a:t>Anonymity: measure </a:t>
            </a:r>
            <a:r>
              <a:rPr lang="en-US" sz="2200" dirty="0"/>
              <a:t>should not depend on who has higher income; </a:t>
            </a:r>
            <a:r>
              <a:rPr lang="en-US" sz="2200" dirty="0" smtClean="0"/>
              <a:t>e.g. whether </a:t>
            </a:r>
            <a:r>
              <a:rPr lang="en-US" sz="2200" dirty="0"/>
              <a:t>we believe the rich or poor to be good or bad </a:t>
            </a:r>
            <a:r>
              <a:rPr lang="en-US" sz="2200" dirty="0" smtClean="0"/>
              <a:t>people</a:t>
            </a:r>
            <a:endParaRPr lang="en-US" sz="2200" dirty="0"/>
          </a:p>
          <a:p>
            <a:r>
              <a:rPr lang="en-US" sz="2200" dirty="0" smtClean="0"/>
              <a:t>Scale independence: inequality </a:t>
            </a:r>
            <a:r>
              <a:rPr lang="en-US" sz="2200" dirty="0"/>
              <a:t>measures should not depend on size </a:t>
            </a:r>
            <a:r>
              <a:rPr lang="en-US" sz="2200" dirty="0" smtClean="0"/>
              <a:t>of the </a:t>
            </a:r>
            <a:r>
              <a:rPr lang="en-US" sz="2200" dirty="0"/>
              <a:t>economy – want a measure of income </a:t>
            </a:r>
            <a:r>
              <a:rPr lang="en-US" sz="2200" dirty="0" smtClean="0"/>
              <a:t>dispersion</a:t>
            </a:r>
            <a:endParaRPr lang="en-US" sz="2200" dirty="0"/>
          </a:p>
          <a:p>
            <a:r>
              <a:rPr lang="en-US" sz="2200" dirty="0" smtClean="0"/>
              <a:t>Population </a:t>
            </a:r>
            <a:r>
              <a:rPr lang="en-US" sz="2200" dirty="0"/>
              <a:t>independence </a:t>
            </a:r>
            <a:r>
              <a:rPr lang="en-US" sz="2200" dirty="0" smtClean="0"/>
              <a:t>principle: an </a:t>
            </a:r>
            <a:r>
              <a:rPr lang="en-US" sz="2200" dirty="0"/>
              <a:t>inequality measure should </a:t>
            </a:r>
            <a:r>
              <a:rPr lang="en-US" sz="2200" dirty="0" smtClean="0"/>
              <a:t>not be </a:t>
            </a:r>
            <a:r>
              <a:rPr lang="en-US" sz="2200" dirty="0"/>
              <a:t>based on the number of income </a:t>
            </a:r>
            <a:r>
              <a:rPr lang="en-US" sz="2200" dirty="0" smtClean="0"/>
              <a:t>recipients</a:t>
            </a:r>
            <a:endParaRPr lang="en-US" sz="2200" dirty="0"/>
          </a:p>
          <a:p>
            <a:r>
              <a:rPr lang="en-US" sz="2200" dirty="0" smtClean="0"/>
              <a:t>Transfer </a:t>
            </a:r>
            <a:r>
              <a:rPr lang="en-US" sz="2200" dirty="0"/>
              <a:t>principle - all other incomes constant, if transfer </a:t>
            </a:r>
            <a:r>
              <a:rPr lang="en-US" sz="2200" dirty="0" smtClean="0"/>
              <a:t>income from </a:t>
            </a:r>
            <a:r>
              <a:rPr lang="en-US" sz="2200" dirty="0"/>
              <a:t>a richer to a poorer person (not so much that the poorer </a:t>
            </a:r>
            <a:r>
              <a:rPr lang="en-US" sz="2200" dirty="0" smtClean="0"/>
              <a:t>person is </a:t>
            </a:r>
            <a:r>
              <a:rPr lang="en-US" sz="2200" dirty="0"/>
              <a:t>now richer than the originally rich person), resulting new </a:t>
            </a:r>
            <a:r>
              <a:rPr lang="en-US" sz="2200" dirty="0" smtClean="0"/>
              <a:t>income distribution </a:t>
            </a:r>
            <a:r>
              <a:rPr lang="en-US" sz="2200" dirty="0"/>
              <a:t>is more </a:t>
            </a:r>
            <a:r>
              <a:rPr lang="en-US" sz="2200" dirty="0" smtClean="0"/>
              <a:t>equal.</a:t>
            </a:r>
            <a:endParaRPr lang="en-US" sz="2200" dirty="0"/>
          </a:p>
          <a:p>
            <a:r>
              <a:rPr lang="en-US" sz="2200" dirty="0" err="1" smtClean="0"/>
              <a:t>Gini</a:t>
            </a:r>
            <a:r>
              <a:rPr lang="en-US" sz="2200" dirty="0" smtClean="0"/>
              <a:t> </a:t>
            </a:r>
            <a:r>
              <a:rPr lang="en-US" sz="2200" dirty="0"/>
              <a:t>coefficient satisfies all four properties; so does the</a:t>
            </a:r>
            <a:br>
              <a:rPr lang="en-US" sz="2200" dirty="0"/>
            </a:br>
            <a:r>
              <a:rPr lang="en-US" sz="2200" dirty="0"/>
              <a:t>coefficient of variation (CV), and some others </a:t>
            </a:r>
          </a:p>
        </p:txBody>
      </p:sp>
    </p:spTree>
    <p:extLst>
      <p:ext uri="{BB962C8B-B14F-4D97-AF65-F5344CB8AC3E}">
        <p14:creationId xmlns="" xmlns:p14="http://schemas.microsoft.com/office/powerpoint/2010/main" val="26880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Table 5.1  </a:t>
            </a:r>
            <a:r>
              <a:rPr lang="en-US" sz="2400" b="0" dirty="0"/>
              <a:t>Typical Size Distribution of Personal Income in a Developing Country by Income Shares—Quintiles and </a:t>
            </a:r>
            <a:r>
              <a:rPr lang="en-US" sz="2400" b="0" dirty="0" err="1"/>
              <a:t>Deciles</a:t>
            </a:r>
            <a:endParaRPr lang="en-GB" sz="2400" dirty="0"/>
          </a:p>
        </p:txBody>
      </p:sp>
      <p:pic>
        <p:nvPicPr>
          <p:cNvPr id="2" name="Picture 1" descr="tbl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89679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5.1  </a:t>
            </a:r>
            <a:r>
              <a:rPr lang="en-US" b="0"/>
              <a:t>The Lorenz Curve</a:t>
            </a:r>
            <a:endParaRPr lang="en-GB"/>
          </a:p>
        </p:txBody>
      </p:sp>
      <p:pic>
        <p:nvPicPr>
          <p:cNvPr id="2" name="Picture 1" descr="fig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399"/>
            <a:ext cx="4876800" cy="475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5.2  </a:t>
            </a:r>
            <a:r>
              <a:rPr lang="en-US" sz="2400" b="0" dirty="0"/>
              <a:t>The Greater the Curvature of the Lorenz Line, the Greater the Relative Degree of Inequality</a:t>
            </a:r>
            <a:endParaRPr lang="en-GB" sz="2400" dirty="0"/>
          </a:p>
        </p:txBody>
      </p:sp>
      <p:pic>
        <p:nvPicPr>
          <p:cNvPr id="2" name="Picture 1" descr="fig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125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680</TotalTime>
  <Words>2031</Words>
  <Application>Microsoft Macintosh PowerPoint</Application>
  <PresentationFormat>On-screen Show (4:3)</PresentationFormat>
  <Paragraphs>223</Paragraphs>
  <Slides>57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Template_Todaro_Smith2</vt:lpstr>
      <vt:lpstr>Equation</vt:lpstr>
      <vt:lpstr>Chapter 5  Poverty, Inequality, and Development</vt:lpstr>
      <vt:lpstr>Outline</vt:lpstr>
      <vt:lpstr>Distribution and Development: Eight Critical Questions</vt:lpstr>
      <vt:lpstr>Distribution and Development: Seven Critical Questions </vt:lpstr>
      <vt:lpstr>5.1 Measuring Inequality</vt:lpstr>
      <vt:lpstr>Desirable Properties for Inequality Measures</vt:lpstr>
      <vt:lpstr>Table 5.1  Typical Size Distribution of Personal Income in a Developing Country by Income Shares—Quintiles and Deciles</vt:lpstr>
      <vt:lpstr>Figure 5.1  The Lorenz Curve</vt:lpstr>
      <vt:lpstr>Figure 5.2  The Greater the Curvature of the Lorenz Line, the Greater the Relative Degree of Inequality</vt:lpstr>
      <vt:lpstr>Figure 5.3  Estimating the Gini Coefficient</vt:lpstr>
      <vt:lpstr>Figure 5.4  Four Possible Lorenz Curves</vt:lpstr>
      <vt:lpstr>Figure 5.5  Functional Income Distribution in a Market Economy: An Illustration</vt:lpstr>
      <vt:lpstr>5.2 Measuring Absolute Poverty</vt:lpstr>
      <vt:lpstr>Desirable Properties for Inequality Measures </vt:lpstr>
      <vt:lpstr>Figure 5.6  Measuring the Total Poverty Gap</vt:lpstr>
      <vt:lpstr>Slide 16</vt:lpstr>
      <vt:lpstr>Slide 17</vt:lpstr>
      <vt:lpstr>Slide 18</vt:lpstr>
      <vt:lpstr>Slide 19</vt:lpstr>
      <vt:lpstr>Measuring Poverty: Income or Multidimensional? </vt:lpstr>
      <vt:lpstr>5.3 Poverty, Inequality, and Social Welfare</vt:lpstr>
      <vt:lpstr>Figure 5.7  Improved Income Distribution under the Traditional-Sector Enrichment Growth Typology </vt:lpstr>
      <vt:lpstr>Figure 5.8  Worsened Income Distribution under the Modern-Sector Enrichment Growth Typology</vt:lpstr>
      <vt:lpstr>Figure 5.9  Crossing Lorenz Curves in the Modern-Sector Enlargement Growth Typology</vt:lpstr>
      <vt:lpstr>5.3 Poverty, Inequality, and Social Welfare</vt:lpstr>
      <vt:lpstr>Figure 5.10  The “Inverted-U” Kuznets Curve</vt:lpstr>
      <vt:lpstr>Slide 27</vt:lpstr>
      <vt:lpstr>Figure 5.11  Kuznets Curve with Latin American Countries Identified</vt:lpstr>
      <vt:lpstr>Figure 5.12  Plot of Inequality Data for Selected Countries</vt:lpstr>
      <vt:lpstr>Slide 30</vt:lpstr>
      <vt:lpstr>5.3 Poverty, Inequality, and Social Welfare</vt:lpstr>
      <vt:lpstr>5.4 Absolute Poverty: Extent and Magnitude</vt:lpstr>
      <vt:lpstr>Slide 33</vt:lpstr>
      <vt:lpstr>Figure 5.13  Global and Regional Poverty Trends, 1981–2010</vt:lpstr>
      <vt:lpstr>Table 5.4 Regional Poverty Incidence, 2010</vt:lpstr>
      <vt:lpstr>The Multidimensional Poverty Index (MPI)</vt:lpstr>
      <vt:lpstr>MPI Indicators</vt:lpstr>
      <vt:lpstr>Interaction of the deprivations?</vt:lpstr>
      <vt:lpstr>Computing the MPI</vt:lpstr>
      <vt:lpstr>Multidimensional poverty tells a different story than income poverty</vt:lpstr>
      <vt:lpstr>Table 5.5  Income Poverty Incidence in Selected Countries</vt:lpstr>
      <vt:lpstr>Table 5.5  Income Poverty Incidence in Selected Countries (continued)</vt:lpstr>
      <vt:lpstr>Table 5.6 Multidimensional Poverty Index, Data for 2007–2011</vt:lpstr>
      <vt:lpstr>5.5 Economic Characteristics of High-Poverty Groups</vt:lpstr>
      <vt:lpstr>Table 5.7  Poverty: Rural versus Urban</vt:lpstr>
      <vt:lpstr>Table 5.8  Indigenous Poverty in Latin America</vt:lpstr>
      <vt:lpstr>Workfare</vt:lpstr>
      <vt:lpstr>Workfare</vt:lpstr>
      <vt:lpstr>5.6 Policy Options on Income Inequality and Poverty: Some Basic Considerations</vt:lpstr>
      <vt:lpstr>Slide 50</vt:lpstr>
      <vt:lpstr>5.7 Summary and Conclusions: The Need for a Package of Policies </vt:lpstr>
      <vt:lpstr>Concepts for Review</vt:lpstr>
      <vt:lpstr>Concepts for Review (cont’d)</vt:lpstr>
      <vt:lpstr>Appendix 5.1: Appropriate Technology and Employment Generation:  The Price Incentive Model</vt:lpstr>
      <vt:lpstr>Figure A5.1.1  Choice of Techniques: The Price Incentive Model</vt:lpstr>
      <vt:lpstr>Appendix 5.2: The Ahluwalia-Chenery Welfare Index</vt:lpstr>
      <vt:lpstr>Table A5.2.1  Income Distribution and Growth in 12 Selected Countries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Economic Development, 12e </dc:subject>
  <dc:creator>Todaro, Smith </dc:creator>
  <cp:keywords/>
  <dc:description/>
  <cp:lastModifiedBy>madumarov</cp:lastModifiedBy>
  <cp:revision>21</cp:revision>
  <dcterms:created xsi:type="dcterms:W3CDTF">2013-04-22T16:46:23Z</dcterms:created>
  <dcterms:modified xsi:type="dcterms:W3CDTF">2015-09-21T04:34:29Z</dcterms:modified>
  <cp:category/>
</cp:coreProperties>
</file>