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56" r:id="rId2"/>
    <p:sldId id="302" r:id="rId3"/>
    <p:sldId id="499" r:id="rId4"/>
    <p:sldId id="334" r:id="rId5"/>
    <p:sldId id="514" r:id="rId6"/>
    <p:sldId id="498" r:id="rId7"/>
    <p:sldId id="501" r:id="rId8"/>
    <p:sldId id="336" r:id="rId9"/>
    <p:sldId id="511" r:id="rId10"/>
    <p:sldId id="458" r:id="rId11"/>
    <p:sldId id="510" r:id="rId12"/>
    <p:sldId id="509" r:id="rId13"/>
    <p:sldId id="512" r:id="rId14"/>
    <p:sldId id="502" r:id="rId15"/>
    <p:sldId id="503" r:id="rId16"/>
    <p:sldId id="504" r:id="rId17"/>
    <p:sldId id="505" r:id="rId18"/>
    <p:sldId id="506" r:id="rId19"/>
    <p:sldId id="507" r:id="rId20"/>
    <p:sldId id="508" r:id="rId21"/>
    <p:sldId id="480" r:id="rId22"/>
    <p:sldId id="467" r:id="rId23"/>
    <p:sldId id="308" r:id="rId24"/>
    <p:sldId id="461" r:id="rId25"/>
    <p:sldId id="311" r:id="rId26"/>
    <p:sldId id="492" r:id="rId27"/>
    <p:sldId id="495" r:id="rId28"/>
    <p:sldId id="494" r:id="rId29"/>
    <p:sldId id="312" r:id="rId30"/>
    <p:sldId id="313" r:id="rId31"/>
    <p:sldId id="301" r:id="rId32"/>
    <p:sldId id="323" r:id="rId33"/>
    <p:sldId id="497" r:id="rId34"/>
    <p:sldId id="324" r:id="rId35"/>
    <p:sldId id="325" r:id="rId36"/>
    <p:sldId id="326" r:id="rId37"/>
    <p:sldId id="327" r:id="rId38"/>
    <p:sldId id="328" r:id="rId39"/>
    <p:sldId id="329" r:id="rId40"/>
    <p:sldId id="330" r:id="rId41"/>
    <p:sldId id="421" r:id="rId42"/>
    <p:sldId id="496" r:id="rId43"/>
    <p:sldId id="331" r:id="rId44"/>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88811" autoAdjust="0"/>
  </p:normalViewPr>
  <p:slideViewPr>
    <p:cSldViewPr>
      <p:cViewPr varScale="1">
        <p:scale>
          <a:sx n="72" d="100"/>
          <a:sy n="72" d="100"/>
        </p:scale>
        <p:origin x="-46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7116"/>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cs-C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35327C34-C75F-4462-997A-32D0B02C0B9E}" type="datetimeFigureOut">
              <a:rPr lang="cs-CZ"/>
              <a:pPr>
                <a:defRPr/>
              </a:pPr>
              <a:t>9.11.2017</a:t>
            </a:fld>
            <a:endParaRPr lang="cs-C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cs-CZ"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cs-C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8D693810-0844-4FE7-B5E4-29826C6FD26F}" type="slidenum">
              <a:rPr lang="cs-CZ"/>
              <a:pPr>
                <a:defRPr/>
              </a:pPr>
              <a:t>‹#›</a:t>
            </a:fld>
            <a:endParaRPr 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153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CECD21F-04C0-44D0-81C5-A2BAEFC74127}" type="slidenum">
              <a:rPr lang="cs-CZ"/>
              <a:pPr fontAlgn="base">
                <a:spcBef>
                  <a:spcPct val="0"/>
                </a:spcBef>
                <a:spcAft>
                  <a:spcPct val="0"/>
                </a:spcAft>
                <a:defRPr/>
              </a:pPr>
              <a:t>1</a:t>
            </a:fld>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24579"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B0C1BE14-639D-4ECF-81EE-50BA59CFF9BC}" type="slidenum">
              <a:rPr lang="cs-CZ" sz="1200">
                <a:latin typeface="+mn-lt"/>
              </a:rPr>
              <a:pPr algn="r">
                <a:defRPr/>
              </a:pPr>
              <a:t>12</a:t>
            </a:fld>
            <a:endParaRPr lang="cs-CZ" sz="1200">
              <a:latin typeface="+mn-lt"/>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lnSpcReduction="10000"/>
          </a:bodyPr>
          <a:lstStyle/>
          <a:p>
            <a:pPr eaLnBrk="1" fontAlgn="auto" hangingPunct="1">
              <a:spcBef>
                <a:spcPts val="0"/>
              </a:spcBef>
              <a:spcAft>
                <a:spcPts val="0"/>
              </a:spcAft>
              <a:defRPr/>
            </a:pPr>
            <a:r>
              <a:rPr lang="en-US" dirty="0" smtClean="0"/>
              <a:t>According to Dahl, ‘</a:t>
            </a:r>
            <a:r>
              <a:rPr lang="en-US" dirty="0" err="1" smtClean="0"/>
              <a:t>polyarchy</a:t>
            </a:r>
            <a:r>
              <a:rPr lang="en-US" dirty="0" smtClean="0"/>
              <a:t>’ From Greek, meaning “many govern) is a type of liberal representative system as practiced in the Western world. In 1971, Robert Dahl suggested a set of eight requirements for democracy (which he termed "</a:t>
            </a:r>
            <a:r>
              <a:rPr lang="en-US" dirty="0" err="1" smtClean="0"/>
              <a:t>polyarchy</a:t>
            </a:r>
            <a:r>
              <a:rPr lang="en-US" dirty="0" smtClean="0"/>
              <a:t>" in order "to maintain the distinction between democracy as an ideal system and the institutional arrangements that have come to be regarded as a kind of imperfect approximation of an ideal"). For Dahl’s concept of democracy, see esp. Robert A Dahl (1989) Democracy and its Critics. New Haven: Yale University Press.</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endParaRPr lang="en-US" dirty="0" smtClean="0"/>
          </a:p>
        </p:txBody>
      </p:sp>
      <p:sp>
        <p:nvSpPr>
          <p:cNvPr id="39939"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4603FA58-456B-4F16-BE66-E1E94731B78C}" type="slidenum">
              <a:rPr lang="cs-CZ" sz="1200">
                <a:latin typeface="+mn-lt"/>
              </a:rPr>
              <a:pPr algn="r">
                <a:defRPr/>
              </a:pPr>
              <a:t>13</a:t>
            </a:fld>
            <a:endParaRPr lang="cs-CZ" sz="1200">
              <a:latin typeface="+mn-lt"/>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noTextEdi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u="sng" smtClean="0"/>
              <a:t>Civil and political rights</a:t>
            </a:r>
            <a:r>
              <a:rPr lang="en-US" smtClean="0"/>
              <a:t> are a class of rights and freedoms that protect individuals from unwarranted government action and ensure one's ability to participate in the civil and political life of the state without discrimination or repression.</a:t>
            </a:r>
          </a:p>
          <a:p>
            <a:pPr eaLnBrk="1" hangingPunct="1">
              <a:spcBef>
                <a:spcPct val="0"/>
              </a:spcBef>
            </a:pPr>
            <a:r>
              <a:rPr lang="en-US" smtClean="0"/>
              <a:t>Civil and political rights form the original and main part of international human rights.</a:t>
            </a:r>
          </a:p>
          <a:p>
            <a:pPr eaLnBrk="1" hangingPunct="1">
              <a:spcBef>
                <a:spcPct val="0"/>
              </a:spcBef>
            </a:pPr>
            <a:r>
              <a:rPr lang="en-US" u="sng" smtClean="0"/>
              <a:t>Civil rights</a:t>
            </a:r>
            <a:r>
              <a:rPr lang="en-US" smtClean="0"/>
              <a:t> include the ensuring of peoples' physical and mental integrity, life, and safety; protection from discrimination based on race, gender, national origin, colour, age, political affiliation, ethnicity, religion, or disability; and individual rights such as privacy and the freedoms of thought, speech, religion, press, assembly, and movement.</a:t>
            </a:r>
          </a:p>
          <a:p>
            <a:pPr eaLnBrk="1" hangingPunct="1">
              <a:spcBef>
                <a:spcPct val="0"/>
              </a:spcBef>
            </a:pPr>
            <a:r>
              <a:rPr lang="en-US" u="sng" smtClean="0"/>
              <a:t>Political rights</a:t>
            </a:r>
            <a:r>
              <a:rPr lang="en-US" smtClean="0"/>
              <a:t> include the rights of the accused, the right to a fair trial; rights of participation in civil society and politics such as freedom of association (incl. creating and joining a political party), freedom of expression, the right to assemble, the right to petition, and the right to vote.</a:t>
            </a:r>
          </a:p>
          <a:p>
            <a:pPr eaLnBrk="1" hangingPunct="1">
              <a:spcBef>
                <a:spcPct val="0"/>
              </a:spcBef>
            </a:pPr>
            <a:endParaRPr lang="en-US" smtClean="0"/>
          </a:p>
          <a:p>
            <a:pPr eaLnBrk="1" hangingPunct="1">
              <a:spcBef>
                <a:spcPct val="0"/>
              </a:spcBef>
            </a:pPr>
            <a:r>
              <a:rPr lang="en-US" smtClean="0"/>
              <a:t>The point 4 includes: the low level of political corruption, see point 7</a:t>
            </a:r>
          </a:p>
          <a:p>
            <a:pPr eaLnBrk="1" hangingPunct="1">
              <a:spcBef>
                <a:spcPct val="0"/>
              </a:spcBef>
            </a:pPr>
            <a:r>
              <a:rPr lang="en-US" smtClean="0"/>
              <a:t>In the post-communist case, the problem often was to gain “awareness of the right to have rights” (Arendt)</a:t>
            </a:r>
            <a:endParaRPr lang="cs-CZ" smtClean="0"/>
          </a:p>
        </p:txBody>
      </p:sp>
      <p:sp>
        <p:nvSpPr>
          <p:cNvPr id="39939"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4F0F808-7DA2-41A1-BBF8-C09C813B9B55}" type="slidenum">
              <a:rPr lang="cs-CZ" sz="1200">
                <a:latin typeface="Times New Roman" pitchFamily="18" charset="0"/>
              </a:rPr>
              <a:pPr algn="r"/>
              <a:t>14</a:t>
            </a:fld>
            <a:endParaRPr lang="cs-CZ" sz="120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noTextEdit="1"/>
          </p:cNvSpPr>
          <p:nvPr>
            <p:ph type="sldImg"/>
          </p:nvPr>
        </p:nvSpPr>
        <p:spPr bwMode="auto">
          <a:noFill/>
          <a:ln>
            <a:solidFill>
              <a:srgbClr val="000000"/>
            </a:solidFill>
            <a:miter lim="800000"/>
            <a:headEnd/>
            <a:tailEnd/>
          </a:ln>
        </p:spPr>
      </p:sp>
      <p:sp>
        <p:nvSpPr>
          <p:cNvPr id="419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In the Freedom House approach, these formal institutional characteristics of</a:t>
            </a:r>
          </a:p>
          <a:p>
            <a:pPr eaLnBrk="1" hangingPunct="1">
              <a:spcBef>
                <a:spcPct val="0"/>
              </a:spcBef>
            </a:pPr>
            <a:r>
              <a:rPr lang="en-US" smtClean="0"/>
              <a:t>electoral democracy, in essence, are: (1) a competitive (and multiparty) political</a:t>
            </a:r>
          </a:p>
          <a:p>
            <a:pPr eaLnBrk="1" hangingPunct="1">
              <a:spcBef>
                <a:spcPct val="0"/>
              </a:spcBef>
            </a:pPr>
            <a:r>
              <a:rPr lang="en-US" smtClean="0"/>
              <a:t>system; (2) universal adult suffrage for all citizens; (3) regularly contested, free</a:t>
            </a:r>
          </a:p>
          <a:p>
            <a:pPr eaLnBrk="1" hangingPunct="1">
              <a:spcBef>
                <a:spcPct val="0"/>
              </a:spcBef>
            </a:pPr>
            <a:r>
              <a:rPr lang="en-US" smtClean="0"/>
              <a:t>and fair elections with secret ballots; and (4) effective public access by political</a:t>
            </a:r>
          </a:p>
          <a:p>
            <a:pPr eaLnBrk="1" hangingPunct="1">
              <a:spcBef>
                <a:spcPct val="0"/>
              </a:spcBef>
            </a:pPr>
            <a:r>
              <a:rPr lang="en-US" smtClean="0"/>
              <a:t>parties to the electorate through the media and through generally open political campaigning.</a:t>
            </a:r>
          </a:p>
          <a:p>
            <a:pPr eaLnBrk="1" hangingPunct="1">
              <a:spcBef>
                <a:spcPct val="0"/>
              </a:spcBef>
            </a:pPr>
            <a:endParaRPr lang="en-US" smtClean="0"/>
          </a:p>
          <a:p>
            <a:pPr eaLnBrk="1" hangingPunct="1">
              <a:spcBef>
                <a:spcPct val="0"/>
              </a:spcBef>
            </a:pPr>
            <a:endParaRPr lang="en-US" smtClean="0"/>
          </a:p>
          <a:p>
            <a:pPr eaLnBrk="1" hangingPunct="1">
              <a:spcBef>
                <a:spcPct val="0"/>
              </a:spcBef>
            </a:pPr>
            <a:endParaRPr lang="cs-CZ" smtClean="0"/>
          </a:p>
        </p:txBody>
      </p:sp>
      <p:sp>
        <p:nvSpPr>
          <p:cNvPr id="41987"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BBF09BE1-0FE8-4C93-BBD4-EF2CB0430F5F}" type="slidenum">
              <a:rPr lang="cs-CZ" sz="1200">
                <a:latin typeface="Times New Roman" pitchFamily="18" charset="0"/>
              </a:rPr>
              <a:pPr algn="r"/>
              <a:t>15</a:t>
            </a:fld>
            <a:endParaRPr lang="cs-CZ" sz="120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noTextEdit="1"/>
          </p:cNvSpPr>
          <p:nvPr>
            <p:ph type="sldImg"/>
          </p:nvPr>
        </p:nvSpPr>
        <p:spPr bwMode="auto">
          <a:noFill/>
          <a:ln>
            <a:solidFill>
              <a:srgbClr val="000000"/>
            </a:solidFill>
            <a:miter lim="800000"/>
            <a:headEnd/>
            <a:tailEnd/>
          </a:ln>
        </p:spPr>
      </p:sp>
      <p:sp>
        <p:nvSpPr>
          <p:cNvPr id="440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44035"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8390B233-45BE-4C7A-A6C2-E5A4D74BCC9E}" type="slidenum">
              <a:rPr lang="cs-CZ" sz="1200">
                <a:latin typeface="Times New Roman" pitchFamily="18" charset="0"/>
              </a:rPr>
              <a:pPr algn="r"/>
              <a:t>16</a:t>
            </a:fld>
            <a:endParaRPr lang="cs-CZ" sz="120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noTextEdit="1"/>
          </p:cNvSpPr>
          <p:nvPr>
            <p:ph type="sldImg"/>
          </p:nvPr>
        </p:nvSpPr>
        <p:spPr bwMode="auto">
          <a:noFill/>
          <a:ln>
            <a:solidFill>
              <a:srgbClr val="000000"/>
            </a:solidFill>
            <a:miter lim="800000"/>
            <a:headEnd/>
            <a:tailEnd/>
          </a:ln>
        </p:spPr>
      </p:sp>
      <p:sp>
        <p:nvSpPr>
          <p:cNvPr id="4710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47107"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A207B125-1937-4997-8B7B-D808E4C9FEA8}" type="slidenum">
              <a:rPr lang="cs-CZ" sz="1200">
                <a:latin typeface="Times New Roman" pitchFamily="18" charset="0"/>
              </a:rPr>
              <a:pPr algn="r"/>
              <a:t>18</a:t>
            </a:fld>
            <a:endParaRPr lang="cs-CZ" sz="120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noTextEdit="1"/>
          </p:cNvSpPr>
          <p:nvPr>
            <p:ph type="sldImg"/>
          </p:nvPr>
        </p:nvSpPr>
        <p:spPr bwMode="auto">
          <a:noFill/>
          <a:ln>
            <a:solidFill>
              <a:srgbClr val="000000"/>
            </a:solidFill>
            <a:miter lim="800000"/>
            <a:headEnd/>
            <a:tailEnd/>
          </a:ln>
        </p:spPr>
      </p:sp>
      <p:sp>
        <p:nvSpPr>
          <p:cNvPr id="4915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This are often cases of “botched democratization”. Samuel Huntington asserted that the challenge for new democracies was not ‘overthrow but erosion: the intermitted or gradual weakening of democracy by those elected to lead it’.33 Juan Linz, in contrast, points out that political elites are not always responsible for the deficiencies of the democratic system. Anti-democratic rebels, separatists unwilling to seek compromise, disloyal soldiers and unfavourable socio-economic conditions may constitute problems of democratic governance which foster defects of democracy</a:t>
            </a:r>
            <a:endParaRPr lang="cs-CZ" smtClean="0"/>
          </a:p>
        </p:txBody>
      </p:sp>
      <p:sp>
        <p:nvSpPr>
          <p:cNvPr id="49155"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08AEAB63-B37A-42EA-A5BB-8FDCFA433C74}" type="slidenum">
              <a:rPr lang="cs-CZ" sz="1200">
                <a:latin typeface="Times New Roman" pitchFamily="18" charset="0"/>
              </a:rPr>
              <a:pPr algn="r"/>
              <a:t>19</a:t>
            </a:fld>
            <a:endParaRPr lang="cs-CZ" sz="1200">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noTextEdit="1"/>
          </p:cNvSpPr>
          <p:nvPr>
            <p:ph type="sldImg"/>
          </p:nvPr>
        </p:nvSpPr>
        <p:spPr bwMode="auto">
          <a:noFill/>
          <a:ln>
            <a:solidFill>
              <a:srgbClr val="000000"/>
            </a:solidFill>
            <a:miter lim="800000"/>
            <a:headEnd/>
            <a:tailEnd/>
          </a:ln>
        </p:spPr>
      </p:sp>
      <p:sp>
        <p:nvSpPr>
          <p:cNvPr id="512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Deliberative democracy = a concept of a democratic politics in which decisions and policies are justified in a process of discussion among free and equal citizens and their accountable representatives (A. Gutmann and Dennis Thompson, 2000). Or simply: it is a process of decision-making in which informed citizens are being informed and consulted on particular issues, usually during special public meetings.</a:t>
            </a:r>
          </a:p>
          <a:p>
            <a:pPr eaLnBrk="1" hangingPunct="1">
              <a:spcBef>
                <a:spcPct val="0"/>
              </a:spcBef>
            </a:pPr>
            <a:r>
              <a:rPr lang="en-US" smtClean="0"/>
              <a:t>In contrast to the traditional economics-based theory of democracy, which emphasizes voting as the central institution in democracy, deliberative democracy theorists argue that legitimate lawmaking can only arise from the public deliberation of the citizenry.” (Wikipedia)</a:t>
            </a:r>
          </a:p>
          <a:p>
            <a:pPr eaLnBrk="1" hangingPunct="1">
              <a:spcBef>
                <a:spcPct val="0"/>
              </a:spcBef>
            </a:pPr>
            <a:r>
              <a:rPr lang="en-US" smtClean="0"/>
              <a:t> </a:t>
            </a:r>
            <a:endParaRPr lang="cs-CZ" smtClean="0"/>
          </a:p>
        </p:txBody>
      </p:sp>
      <p:sp>
        <p:nvSpPr>
          <p:cNvPr id="51203"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0FD09181-805F-41FF-83D2-F977738F7386}" type="slidenum">
              <a:rPr lang="cs-CZ" sz="1200">
                <a:latin typeface="Times New Roman" pitchFamily="18" charset="0"/>
              </a:rPr>
              <a:pPr algn="r"/>
              <a:t>20</a:t>
            </a:fld>
            <a:endParaRPr lang="cs-CZ" sz="1200">
              <a:latin typeface="Times New Roman"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p:cNvSpPr>
          <p:nvPr>
            <p:ph type="sldImg"/>
          </p:nvPr>
        </p:nvSpPr>
        <p:spPr bwMode="auto">
          <a:noFill/>
          <a:ln>
            <a:solidFill>
              <a:srgbClr val="000000"/>
            </a:solidFill>
            <a:miter lim="800000"/>
            <a:headEnd/>
            <a:tailEnd/>
          </a:ln>
        </p:spPr>
      </p:sp>
      <p:sp>
        <p:nvSpPr>
          <p:cNvPr id="5325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latin typeface="Times New Roman" pitchFamily="18" charset="0"/>
                <a:cs typeface="Times New Roman" pitchFamily="18" charset="0"/>
              </a:rPr>
              <a:t>*These institutions ensure, firstly, that only a broad supermajority can control policy and, secondly, that once a coalition takes power, its ability to infringe on minority rights is limited. Lijphart finds consensus democracies to be "kinder, gentler" states, having lower incarceration rates, less use of the death penalty, better care for the environment, more foreign aid work, and more welfare spending . However, Lijphart classification is often criticized as too generalizing, with tenuous support in reality; the terms themselves might be confusing.</a:t>
            </a:r>
          </a:p>
          <a:p>
            <a:pPr eaLnBrk="1" hangingPunct="1">
              <a:spcBef>
                <a:spcPct val="0"/>
              </a:spcBef>
            </a:pPr>
            <a:r>
              <a:rPr lang="en-US" smtClean="0">
                <a:latin typeface="Times New Roman" pitchFamily="18" charset="0"/>
                <a:cs typeface="Times New Roman" pitchFamily="18" charset="0"/>
              </a:rPr>
              <a:t>Lijphart advocated</a:t>
            </a:r>
            <a:r>
              <a:rPr lang="en-US" b="1" i="1" smtClean="0">
                <a:latin typeface="Times New Roman" pitchFamily="18" charset="0"/>
                <a:cs typeface="Times New Roman" pitchFamily="18" charset="0"/>
              </a:rPr>
              <a:t> consociationalism </a:t>
            </a:r>
            <a:r>
              <a:rPr lang="en-US" smtClean="0">
                <a:latin typeface="Times New Roman" pitchFamily="18" charset="0"/>
                <a:cs typeface="Times New Roman" pitchFamily="18" charset="0"/>
              </a:rPr>
              <a:t>primarily for societies deeply divided along ethnic, religious, ideological, or other cleavages</a:t>
            </a:r>
            <a:endParaRPr lang="cs-CZ" smtClean="0"/>
          </a:p>
        </p:txBody>
      </p:sp>
      <p:sp>
        <p:nvSpPr>
          <p:cNvPr id="5529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4338BA9-45C0-4546-8048-5A56D5E1E1B3}" type="slidenum">
              <a:rPr lang="cs-CZ"/>
              <a:pPr fontAlgn="base">
                <a:spcBef>
                  <a:spcPct val="0"/>
                </a:spcBef>
                <a:spcAft>
                  <a:spcPct val="0"/>
                </a:spcAft>
                <a:defRPr/>
              </a:pPr>
              <a:t>21</a:t>
            </a:fld>
            <a:endParaRPr lang="cs-CZ"/>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p:cNvSpPr>
          <p:nvPr>
            <p:ph type="sldImg"/>
          </p:nvPr>
        </p:nvSpPr>
        <p:spPr bwMode="auto">
          <a:noFill/>
          <a:ln>
            <a:solidFill>
              <a:srgbClr val="000000"/>
            </a:solidFill>
            <a:miter lim="800000"/>
            <a:headEnd/>
            <a:tailEnd/>
          </a:ln>
        </p:spPr>
      </p:sp>
      <p:sp>
        <p:nvSpPr>
          <p:cNvPr id="552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5939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3CF10D0-519E-4D58-8DD1-A7204B29DFC6}" type="slidenum">
              <a:rPr lang="cs-CZ"/>
              <a:pPr fontAlgn="base">
                <a:spcBef>
                  <a:spcPct val="0"/>
                </a:spcBef>
                <a:spcAft>
                  <a:spcPct val="0"/>
                </a:spcAft>
                <a:defRPr/>
              </a:pPr>
              <a:t>22</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bwMode="auto">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CA" smtClean="0"/>
              <a:t>Both Aristotle &amp; Plato did not think too much of “democracy”. (As we know, Aristotle considered it to be a perverted form of government; at that time democracies were regarded as aggressive, unstable &amp; likely to lead to tyranny (as in Plato's Republic).</a:t>
            </a:r>
            <a:endParaRPr lang="cs-CZ" smtClean="0"/>
          </a:p>
        </p:txBody>
      </p:sp>
      <p:sp>
        <p:nvSpPr>
          <p:cNvPr id="20483"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3DA2A06D-E911-44D7-AEA3-B347AC1B2AD9}" type="slidenum">
              <a:rPr lang="cs-CZ" sz="1200">
                <a:latin typeface="+mn-lt"/>
              </a:rPr>
              <a:pPr algn="r">
                <a:defRPr/>
              </a:pPr>
              <a:t>3</a:t>
            </a:fld>
            <a:endParaRPr lang="cs-CZ" sz="1200">
              <a:latin typeface="+mn-lt"/>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p:cNvSpPr>
          <p:nvPr>
            <p:ph type="sldImg"/>
          </p:nvPr>
        </p:nvSpPr>
        <p:spPr bwMode="auto">
          <a:noFill/>
          <a:ln>
            <a:solidFill>
              <a:srgbClr val="000000"/>
            </a:solidFill>
            <a:miter lim="800000"/>
            <a:headEnd/>
            <a:tailEnd/>
          </a:ln>
        </p:spPr>
      </p:sp>
      <p:sp>
        <p:nvSpPr>
          <p:cNvPr id="5734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The word was first used perhaps by Bryce in 1888. Bryce identified the process as beginning with the French Revolution. If democracy is equated with the franchise (=full electoral participation), the first wave of democratization was a slow one, spreading from France and some states in the United States in the 1790s to most of the industrialized world by 1918. </a:t>
            </a:r>
            <a:endParaRPr lang="cs-CZ" smtClean="0"/>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559ED2C-A030-4E18-8BE4-B4DD93B4C482}" type="slidenum">
              <a:rPr lang="cs-CZ"/>
              <a:pPr fontAlgn="base">
                <a:spcBef>
                  <a:spcPct val="0"/>
                </a:spcBef>
                <a:spcAft>
                  <a:spcPct val="0"/>
                </a:spcAft>
                <a:defRPr/>
              </a:pPr>
              <a:t>23</a:t>
            </a:fld>
            <a:endParaRPr lang="cs-CZ"/>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p:cNvSpPr>
          <p:nvPr>
            <p:ph type="sldImg"/>
          </p:nvPr>
        </p:nvSpPr>
        <p:spPr bwMode="auto">
          <a:noFill/>
          <a:ln>
            <a:solidFill>
              <a:srgbClr val="000000"/>
            </a:solidFill>
            <a:miter lim="800000"/>
            <a:headEnd/>
            <a:tailEnd/>
          </a:ln>
        </p:spPr>
      </p:sp>
      <p:sp>
        <p:nvSpPr>
          <p:cNvPr id="5939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6349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1A7094D-2006-4A7C-A4E4-552F73055C04}" type="slidenum">
              <a:rPr lang="cs-CZ"/>
              <a:pPr fontAlgn="base">
                <a:spcBef>
                  <a:spcPct val="0"/>
                </a:spcBef>
                <a:spcAft>
                  <a:spcPct val="0"/>
                </a:spcAft>
                <a:defRPr/>
              </a:pPr>
              <a:t>24</a:t>
            </a:fld>
            <a:endParaRPr lang="cs-CZ"/>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p:cNvSpPr>
          <p:nvPr>
            <p:ph type="sldImg"/>
          </p:nvPr>
        </p:nvSpPr>
        <p:spPr bwMode="auto">
          <a:noFill/>
          <a:ln>
            <a:solidFill>
              <a:srgbClr val="000000"/>
            </a:solidFill>
            <a:miter lim="800000"/>
            <a:headEnd/>
            <a:tailEnd/>
          </a:ln>
        </p:spPr>
      </p:sp>
      <p:sp>
        <p:nvSpPr>
          <p:cNvPr id="6144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See Samuel Huntngton, The third wave : democratization in the late twentieth century (1991). According to H. a wave of democratization consists of a group of transitions from non-democratic to democratic regimes that occur within a specified period of time and that significantly outnumber transitions in the opposite direction. Usually, it also involves liberalization or partial democratization in political systems that do not become fully democratic. Huntington sees 3 waves, of which the third and last (from 1970 to 1990 and on) differs from the earlier ones. Earlier waves have been followed by reverse waves in which some but not all regimes have changed back to undemocratic systems of rule. The first long wave (1828-1926) had its roots in the American and French revolutions. The second, a shorter one (1943- 62), followed WWII and ended with the move for independence in the third world. Huntington aims to analyze the third wave by exploring this series of transitions, the processes involved and the strategies of its supporters and opponents, the problems confronting the new democracies and the prospects for further expansion of democratic regimes in the third world. </a:t>
            </a:r>
            <a:endParaRPr lang="cs-CZ" smtClean="0"/>
          </a:p>
        </p:txBody>
      </p:sp>
      <p:sp>
        <p:nvSpPr>
          <p:cNvPr id="6553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99872FA-AFB3-4299-8E76-BC79DA56397A}" type="slidenum">
              <a:rPr lang="cs-CZ"/>
              <a:pPr fontAlgn="base">
                <a:spcBef>
                  <a:spcPct val="0"/>
                </a:spcBef>
                <a:spcAft>
                  <a:spcPct val="0"/>
                </a:spcAft>
                <a:defRPr/>
              </a:pPr>
              <a:t>25</a:t>
            </a:fld>
            <a:endParaRPr lang="cs-CZ"/>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p:cNvSpPr>
            <a:spLocks noGrp="1" noRot="1" noChangeAspect="1"/>
          </p:cNvSpPr>
          <p:nvPr>
            <p:ph type="sldImg"/>
          </p:nvPr>
        </p:nvSpPr>
        <p:spPr bwMode="auto">
          <a:noFill/>
          <a:ln>
            <a:solidFill>
              <a:srgbClr val="000000"/>
            </a:solidFill>
            <a:miter lim="800000"/>
            <a:headEnd/>
            <a:tailEnd/>
          </a:ln>
        </p:spPr>
      </p:sp>
      <p:sp>
        <p:nvSpPr>
          <p:cNvPr id="645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However, some problematic or semi-democratic regimes in some Eastern European and Central Asian countries (some of them are outright non-democratic…</a:t>
            </a:r>
            <a:endParaRPr lang="cs-CZ" smtClean="0"/>
          </a:p>
        </p:txBody>
      </p:sp>
      <p:sp>
        <p:nvSpPr>
          <p:cNvPr id="686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5A51E98-8A0A-4F71-8651-79B7F1C79D3D}" type="slidenum">
              <a:rPr lang="cs-CZ"/>
              <a:pPr fontAlgn="base">
                <a:spcBef>
                  <a:spcPct val="0"/>
                </a:spcBef>
                <a:spcAft>
                  <a:spcPct val="0"/>
                </a:spcAft>
                <a:defRPr/>
              </a:pPr>
              <a:t>27</a:t>
            </a:fld>
            <a:endParaRPr lang="cs-CZ"/>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p:cNvSpPr>
            <a:spLocks noGrp="1" noRot="1" noChangeAspect="1"/>
          </p:cNvSpPr>
          <p:nvPr>
            <p:ph type="sldImg"/>
          </p:nvPr>
        </p:nvSpPr>
        <p:spPr bwMode="auto">
          <a:noFill/>
          <a:ln>
            <a:solidFill>
              <a:srgbClr val="000000"/>
            </a:solidFill>
            <a:miter lim="800000"/>
            <a:headEnd/>
            <a:tailEnd/>
          </a:ln>
        </p:spPr>
      </p:sp>
      <p:sp>
        <p:nvSpPr>
          <p:cNvPr id="675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Number of nations 1800-2003 scoring 8 or higher on Polity IV scale, a measure of democracy.</a:t>
            </a:r>
            <a:endParaRPr lang="cs-CZ" smtClean="0"/>
          </a:p>
        </p:txBody>
      </p:sp>
      <p:sp>
        <p:nvSpPr>
          <p:cNvPr id="7168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6B1803C-6AF4-4195-8A79-7022A2C5ABAA}" type="slidenum">
              <a:rPr lang="cs-CZ"/>
              <a:pPr fontAlgn="base">
                <a:spcBef>
                  <a:spcPct val="0"/>
                </a:spcBef>
                <a:spcAft>
                  <a:spcPct val="0"/>
                </a:spcAft>
                <a:defRPr/>
              </a:pPr>
              <a:t>29</a:t>
            </a:fld>
            <a:endParaRPr lang="cs-CZ"/>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p:cNvSpPr>
          <p:nvPr>
            <p:ph type="sldImg"/>
          </p:nvPr>
        </p:nvSpPr>
        <p:spPr bwMode="auto">
          <a:noFill/>
          <a:ln>
            <a:solidFill>
              <a:srgbClr val="000000"/>
            </a:solidFill>
            <a:miter lim="800000"/>
            <a:headEnd/>
            <a:tailEnd/>
          </a:ln>
        </p:spPr>
      </p:sp>
      <p:sp>
        <p:nvSpPr>
          <p:cNvPr id="696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This graph shows the number of nations in the different categories for the period for which there exist surveys, 1972-2005.</a:t>
            </a:r>
            <a:endParaRPr lang="cs-CZ" smtClean="0"/>
          </a:p>
        </p:txBody>
      </p:sp>
      <p:sp>
        <p:nvSpPr>
          <p:cNvPr id="7373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15A95A0-945E-47E8-9CDC-2CCF8E611570}" type="slidenum">
              <a:rPr lang="cs-CZ"/>
              <a:pPr fontAlgn="base">
                <a:spcBef>
                  <a:spcPct val="0"/>
                </a:spcBef>
                <a:spcAft>
                  <a:spcPct val="0"/>
                </a:spcAft>
                <a:defRPr/>
              </a:pPr>
              <a:t>30</a:t>
            </a:fld>
            <a:endParaRPr lang="cs-CZ"/>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Slide Image Placeholder 1"/>
          <p:cNvSpPr>
            <a:spLocks noGrp="1" noRot="1" noChangeAspect="1"/>
          </p:cNvSpPr>
          <p:nvPr>
            <p:ph type="sldImg"/>
          </p:nvPr>
        </p:nvSpPr>
        <p:spPr bwMode="auto">
          <a:noFill/>
          <a:ln>
            <a:solidFill>
              <a:srgbClr val="000000"/>
            </a:solidFill>
            <a:miter lim="800000"/>
            <a:headEnd/>
            <a:tailEnd/>
          </a:ln>
        </p:spPr>
      </p:sp>
      <p:sp>
        <p:nvSpPr>
          <p:cNvPr id="7270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latin typeface="Times New Roman" pitchFamily="18" charset="0"/>
                <a:cs typeface="Times New Roman" pitchFamily="18" charset="0"/>
              </a:rPr>
              <a:t>Some even believe that as economic development progresses, democratization will become inevitable. However, the debate about whether democracy is a consequence of wealth, a cause of it, or both processes are unrelated, is far from conclusion – see problematic cases like China.</a:t>
            </a:r>
            <a:endParaRPr lang="cs-CZ" smtClean="0"/>
          </a:p>
        </p:txBody>
      </p:sp>
      <p:sp>
        <p:nvSpPr>
          <p:cNvPr id="7680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967E72A-7BBA-44AD-82C8-28781EBC8BB7}" type="slidenum">
              <a:rPr lang="cs-CZ"/>
              <a:pPr fontAlgn="base">
                <a:spcBef>
                  <a:spcPct val="0"/>
                </a:spcBef>
                <a:spcAft>
                  <a:spcPct val="0"/>
                </a:spcAft>
                <a:defRPr/>
              </a:pPr>
              <a:t>32</a:t>
            </a:fld>
            <a:endParaRPr lang="cs-CZ"/>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Slide Image Placeholder 1"/>
          <p:cNvSpPr>
            <a:spLocks noGrp="1" noRot="1" noChangeAspect="1" noTextEdit="1"/>
          </p:cNvSpPr>
          <p:nvPr>
            <p:ph type="sldImg"/>
          </p:nvPr>
        </p:nvSpPr>
        <p:spPr bwMode="auto">
          <a:noFill/>
          <a:ln>
            <a:solidFill>
              <a:srgbClr val="000000"/>
            </a:solidFill>
            <a:miter lim="800000"/>
            <a:headEnd/>
            <a:tailEnd/>
          </a:ln>
        </p:spPr>
      </p:sp>
      <p:sp>
        <p:nvSpPr>
          <p:cNvPr id="7475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latin typeface="Times New Roman" pitchFamily="18" charset="0"/>
                <a:cs typeface="Times New Roman" pitchFamily="18" charset="0"/>
              </a:rPr>
              <a:t>Some even believe that as economic development progresses, democratization will become inevitable. However, the debate about whether democracy is a consequence of wealth, a cause of it, or both processes are unrelated, is far from conclusion – see problematic cases like China.</a:t>
            </a:r>
            <a:endParaRPr lang="cs-CZ" smtClean="0"/>
          </a:p>
        </p:txBody>
      </p:sp>
      <p:sp>
        <p:nvSpPr>
          <p:cNvPr id="76803"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1F721F89-C523-42D2-B362-E81E762358F5}" type="slidenum">
              <a:rPr lang="cs-CZ" sz="1200">
                <a:latin typeface="+mn-lt"/>
              </a:rPr>
              <a:pPr algn="r">
                <a:defRPr/>
              </a:pPr>
              <a:t>33</a:t>
            </a:fld>
            <a:endParaRPr lang="cs-CZ" sz="1200">
              <a:latin typeface="+mn-lt"/>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Slide Image Placeholder 1"/>
          <p:cNvSpPr>
            <a:spLocks noGrp="1" noRot="1" noChangeAspect="1"/>
          </p:cNvSpPr>
          <p:nvPr>
            <p:ph type="sldImg"/>
          </p:nvPr>
        </p:nvSpPr>
        <p:spPr bwMode="auto">
          <a:noFill/>
          <a:ln>
            <a:solidFill>
              <a:srgbClr val="000000"/>
            </a:solidFill>
            <a:miter lim="800000"/>
            <a:headEnd/>
            <a:tailEnd/>
          </a:ln>
        </p:spPr>
      </p:sp>
      <p:sp>
        <p:nvSpPr>
          <p:cNvPr id="768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7885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E9A4AEC-D32E-4BC8-8360-58B0E2E00CC3}" type="slidenum">
              <a:rPr lang="cs-CZ"/>
              <a:pPr fontAlgn="base">
                <a:spcBef>
                  <a:spcPct val="0"/>
                </a:spcBef>
                <a:spcAft>
                  <a:spcPct val="0"/>
                </a:spcAft>
                <a:defRPr/>
              </a:pPr>
              <a:t>34</a:t>
            </a:fld>
            <a:endParaRPr lang="cs-CZ"/>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Slide Image Placeholder 1"/>
          <p:cNvSpPr>
            <a:spLocks noGrp="1" noRot="1" noChangeAspect="1"/>
          </p:cNvSpPr>
          <p:nvPr>
            <p:ph type="sldImg"/>
          </p:nvPr>
        </p:nvSpPr>
        <p:spPr bwMode="auto">
          <a:noFill/>
          <a:ln>
            <a:solidFill>
              <a:srgbClr val="000000"/>
            </a:solidFill>
            <a:miter lim="800000"/>
            <a:headEnd/>
            <a:tailEnd/>
          </a:ln>
        </p:spPr>
      </p:sp>
      <p:sp>
        <p:nvSpPr>
          <p:cNvPr id="7885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8089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27DF326-984E-4306-B862-91017B238D66}" type="slidenum">
              <a:rPr lang="cs-CZ"/>
              <a:pPr fontAlgn="base">
                <a:spcBef>
                  <a:spcPct val="0"/>
                </a:spcBef>
                <a:spcAft>
                  <a:spcPct val="0"/>
                </a:spcAft>
                <a:defRPr/>
              </a:pPr>
              <a:t>35</a:t>
            </a:fld>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Democracy as a value, and /or principle, and /or process, and /or system (regime)….</a:t>
            </a:r>
          </a:p>
          <a:p>
            <a:pPr eaLnBrk="1" hangingPunct="1">
              <a:spcBef>
                <a:spcPct val="0"/>
              </a:spcBef>
            </a:pPr>
            <a:r>
              <a:rPr lang="en-US" smtClean="0"/>
              <a:t>Definitions (example from Georg Sorensen, Democracy &amp; Democratization,1993):</a:t>
            </a:r>
          </a:p>
          <a:p>
            <a:pPr eaLnBrk="1" hangingPunct="1">
              <a:spcBef>
                <a:spcPct val="0"/>
              </a:spcBef>
            </a:pPr>
            <a:r>
              <a:rPr lang="en-US" smtClean="0"/>
              <a:t>“A highly inclusive level of political participation in the selection of leaders and policies, at least through regular and fair elections, such that no major (adult) social group is excluded.” Includes: “a high level of civil and political liberties - freedom of expression, freedom of the press, freedom to form and join organizations.”</a:t>
            </a:r>
          </a:p>
          <a:p>
            <a:pPr eaLnBrk="1" hangingPunct="1">
              <a:spcBef>
                <a:spcPct val="0"/>
              </a:spcBef>
            </a:pPr>
            <a:r>
              <a:rPr lang="en-US" smtClean="0"/>
              <a:t>A nagging questions about democracy:</a:t>
            </a:r>
          </a:p>
          <a:p>
            <a:pPr eaLnBrk="1" hangingPunct="1">
              <a:spcBef>
                <a:spcPct val="0"/>
              </a:spcBef>
            </a:pPr>
            <a:r>
              <a:rPr lang="en-US" smtClean="0"/>
              <a:t>Can we (What if those we) elect are “wrong people”?</a:t>
            </a:r>
          </a:p>
          <a:p>
            <a:pPr eaLnBrk="1" hangingPunct="1">
              <a:spcBef>
                <a:spcPct val="0"/>
              </a:spcBef>
            </a:pPr>
            <a:r>
              <a:rPr lang="en-US" smtClean="0"/>
              <a:t>What if they are not able to govern well?</a:t>
            </a:r>
            <a:endParaRPr lang="cs-CZ" smtClean="0"/>
          </a:p>
        </p:txBody>
      </p:sp>
      <p:sp>
        <p:nvSpPr>
          <p:cNvPr id="184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211A487-7391-48F8-AC79-10F234A25EF1}" type="slidenum">
              <a:rPr lang="cs-CZ"/>
              <a:pPr fontAlgn="base">
                <a:spcBef>
                  <a:spcPct val="0"/>
                </a:spcBef>
                <a:spcAft>
                  <a:spcPct val="0"/>
                </a:spcAft>
                <a:defRPr/>
              </a:pPr>
              <a:t>4</a:t>
            </a:fld>
            <a:endParaRPr lang="cs-CZ"/>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Slide Image Placeholder 1"/>
          <p:cNvSpPr>
            <a:spLocks noGrp="1" noRot="1" noChangeAspect="1"/>
          </p:cNvSpPr>
          <p:nvPr>
            <p:ph type="sldImg"/>
          </p:nvPr>
        </p:nvSpPr>
        <p:spPr bwMode="auto">
          <a:noFill/>
          <a:ln>
            <a:solidFill>
              <a:srgbClr val="000000"/>
            </a:solidFill>
            <a:miter lim="800000"/>
            <a:headEnd/>
            <a:tailEnd/>
          </a:ln>
        </p:spPr>
      </p:sp>
      <p:sp>
        <p:nvSpPr>
          <p:cNvPr id="808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latin typeface="Times New Roman" pitchFamily="18" charset="0"/>
                <a:cs typeface="Times New Roman" pitchFamily="18" charset="0"/>
              </a:rPr>
              <a:t> Involvement in civic associations also prepares citizens for their future political participation in a democratic regime. Finally, horizontally organized social networks build trust among people and trust is essential for functioning of democratic institutions</a:t>
            </a:r>
            <a:endParaRPr lang="cs-CZ" smtClean="0"/>
          </a:p>
        </p:txBody>
      </p:sp>
      <p:sp>
        <p:nvSpPr>
          <p:cNvPr id="8294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BC435AA-F7C2-4DF7-AD1C-F4AF77E571D2}" type="slidenum">
              <a:rPr lang="cs-CZ"/>
              <a:pPr fontAlgn="base">
                <a:spcBef>
                  <a:spcPct val="0"/>
                </a:spcBef>
                <a:spcAft>
                  <a:spcPct val="0"/>
                </a:spcAft>
                <a:defRPr/>
              </a:pPr>
              <a:t>36</a:t>
            </a:fld>
            <a:endParaRPr lang="cs-CZ"/>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Slide Image Placeholder 1"/>
          <p:cNvSpPr>
            <a:spLocks noGrp="1" noRot="1" noChangeAspect="1"/>
          </p:cNvSpPr>
          <p:nvPr>
            <p:ph type="sldImg"/>
          </p:nvPr>
        </p:nvSpPr>
        <p:spPr bwMode="auto">
          <a:noFill/>
          <a:ln>
            <a:solidFill>
              <a:srgbClr val="000000"/>
            </a:solidFill>
            <a:miter lim="800000"/>
            <a:headEnd/>
            <a:tailEnd/>
          </a:ln>
        </p:spPr>
      </p:sp>
      <p:sp>
        <p:nvSpPr>
          <p:cNvPr id="8294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8499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939A682-1F4F-49FA-AD1A-A480E89C00A8}" type="slidenum">
              <a:rPr lang="cs-CZ"/>
              <a:pPr fontAlgn="base">
                <a:spcBef>
                  <a:spcPct val="0"/>
                </a:spcBef>
                <a:spcAft>
                  <a:spcPct val="0"/>
                </a:spcAft>
                <a:defRPr/>
              </a:pPr>
              <a:t>37</a:t>
            </a:fld>
            <a:endParaRPr lang="cs-CZ"/>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Slide Image Placeholder 1"/>
          <p:cNvSpPr>
            <a:spLocks noGrp="1" noRot="1" noChangeAspect="1"/>
          </p:cNvSpPr>
          <p:nvPr>
            <p:ph type="sldImg"/>
          </p:nvPr>
        </p:nvSpPr>
        <p:spPr bwMode="auto">
          <a:noFill/>
          <a:ln>
            <a:solidFill>
              <a:srgbClr val="000000"/>
            </a:solidFill>
            <a:miter lim="800000"/>
            <a:headEnd/>
            <a:tailEnd/>
          </a:ln>
        </p:spPr>
      </p:sp>
      <p:sp>
        <p:nvSpPr>
          <p:cNvPr id="8499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The basis of this theory is that the different components of the country will be more interested in advancing their own position than in sharing power with each other. India is one prominent example of a nation being democratic despite its great heterogeneity. </a:t>
            </a:r>
            <a:endParaRPr lang="cs-CZ" smtClean="0"/>
          </a:p>
        </p:txBody>
      </p:sp>
      <p:sp>
        <p:nvSpPr>
          <p:cNvPr id="870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1D0F16D-5B93-491B-912D-6CF792D5A5A4}" type="slidenum">
              <a:rPr lang="cs-CZ"/>
              <a:pPr fontAlgn="base">
                <a:spcBef>
                  <a:spcPct val="0"/>
                </a:spcBef>
                <a:spcAft>
                  <a:spcPct val="0"/>
                </a:spcAft>
                <a:defRPr/>
              </a:pPr>
              <a:t>38</a:t>
            </a:fld>
            <a:endParaRPr lang="cs-CZ"/>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Slide Image Placeholder 1"/>
          <p:cNvSpPr>
            <a:spLocks noGrp="1" noRot="1" noChangeAspect="1"/>
          </p:cNvSpPr>
          <p:nvPr>
            <p:ph type="sldImg"/>
          </p:nvPr>
        </p:nvSpPr>
        <p:spPr bwMode="auto">
          <a:noFill/>
          <a:ln>
            <a:solidFill>
              <a:srgbClr val="000000"/>
            </a:solidFill>
            <a:miter lim="800000"/>
            <a:headEnd/>
            <a:tailEnd/>
          </a:ln>
        </p:spPr>
      </p:sp>
      <p:sp>
        <p:nvSpPr>
          <p:cNvPr id="8704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latin typeface="Times New Roman" pitchFamily="18" charset="0"/>
                <a:cs typeface="Times New Roman" pitchFamily="18" charset="0"/>
              </a:rPr>
              <a:t>Others, however, say that past experiences with democracy can actually be bad for democratization — a country, such as Pakistan, in which democracy has previously failed may be less willing or able to go down the same path again</a:t>
            </a:r>
            <a:endParaRPr lang="cs-CZ" smtClean="0"/>
          </a:p>
        </p:txBody>
      </p:sp>
      <p:sp>
        <p:nvSpPr>
          <p:cNvPr id="8909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0EBE6FB-E2A4-469D-8CDB-D0884D891213}" type="slidenum">
              <a:rPr lang="cs-CZ"/>
              <a:pPr fontAlgn="base">
                <a:spcBef>
                  <a:spcPct val="0"/>
                </a:spcBef>
                <a:spcAft>
                  <a:spcPct val="0"/>
                </a:spcAft>
                <a:defRPr/>
              </a:pPr>
              <a:t>39</a:t>
            </a:fld>
            <a:endParaRPr lang="cs-CZ"/>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Slide Image Placeholder 1"/>
          <p:cNvSpPr>
            <a:spLocks noGrp="1" noRot="1" noChangeAspect="1"/>
          </p:cNvSpPr>
          <p:nvPr>
            <p:ph type="sldImg"/>
          </p:nvPr>
        </p:nvSpPr>
        <p:spPr bwMode="auto">
          <a:noFill/>
          <a:ln>
            <a:solidFill>
              <a:srgbClr val="000000"/>
            </a:solidFill>
            <a:miter lim="800000"/>
            <a:headEnd/>
            <a:tailEnd/>
          </a:ln>
        </p:spPr>
      </p:sp>
      <p:sp>
        <p:nvSpPr>
          <p:cNvPr id="8909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Critics point out, for example, the failures of colonialism and decolonization to create stable democracies in most developing nations, where dictators often quickly took power…</a:t>
            </a:r>
          </a:p>
          <a:p>
            <a:pPr eaLnBrk="1" hangingPunct="1">
              <a:spcBef>
                <a:spcPct val="0"/>
              </a:spcBef>
            </a:pPr>
            <a:r>
              <a:rPr lang="en-US" smtClean="0"/>
              <a:t>Others, however, take the opposite stance, and say that democratization must come "from within", and that attempts to impose democracy from the outside are often doomed to failure. </a:t>
            </a:r>
            <a:endParaRPr lang="cs-CZ" smtClean="0"/>
          </a:p>
        </p:txBody>
      </p:sp>
      <p:sp>
        <p:nvSpPr>
          <p:cNvPr id="9113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6FAC82-7EF0-4F24-9167-8C25BA3EEEF0}" type="slidenum">
              <a:rPr lang="cs-CZ"/>
              <a:pPr fontAlgn="base">
                <a:spcBef>
                  <a:spcPct val="0"/>
                </a:spcBef>
                <a:spcAft>
                  <a:spcPct val="0"/>
                </a:spcAft>
                <a:defRPr/>
              </a:pPr>
              <a:t>40</a:t>
            </a:fld>
            <a:endParaRPr lang="cs-CZ"/>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Slide Image Placeholder 1"/>
          <p:cNvSpPr>
            <a:spLocks noGrp="1" noRot="1" noChangeAspect="1"/>
          </p:cNvSpPr>
          <p:nvPr>
            <p:ph type="sldImg"/>
          </p:nvPr>
        </p:nvSpPr>
        <p:spPr bwMode="auto">
          <a:noFill/>
          <a:ln>
            <a:solidFill>
              <a:srgbClr val="000000"/>
            </a:solidFill>
            <a:miter lim="800000"/>
            <a:headEnd/>
            <a:tailEnd/>
          </a:ln>
        </p:spPr>
      </p:sp>
      <p:sp>
        <p:nvSpPr>
          <p:cNvPr id="9113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931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5C1423A-2F79-4D0C-8E02-E6E305FAB418}" type="slidenum">
              <a:rPr lang="cs-CZ"/>
              <a:pPr fontAlgn="base">
                <a:spcBef>
                  <a:spcPct val="0"/>
                </a:spcBef>
                <a:spcAft>
                  <a:spcPct val="0"/>
                </a:spcAft>
                <a:defRPr/>
              </a:pPr>
              <a:t>41</a:t>
            </a:fld>
            <a:endParaRPr lang="cs-CZ"/>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Slide Image Placeholder 1"/>
          <p:cNvSpPr>
            <a:spLocks noGrp="1" noRot="1" noChangeAspect="1"/>
          </p:cNvSpPr>
          <p:nvPr>
            <p:ph type="sldImg"/>
          </p:nvPr>
        </p:nvSpPr>
        <p:spPr bwMode="auto">
          <a:noFill/>
          <a:ln>
            <a:solidFill>
              <a:srgbClr val="000000"/>
            </a:solidFill>
            <a:miter lim="800000"/>
            <a:headEnd/>
            <a:tailEnd/>
          </a:ln>
        </p:spPr>
      </p:sp>
      <p:sp>
        <p:nvSpPr>
          <p:cNvPr id="931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Source: http://www.google.com/imgres?q=comparative+democracy+rankings&amp;hl=en&amp;sa=X&amp;tbo=d&amp;biw=1024&amp;bih=537&amp;tbm=isch&amp;tbnid=ocTAqlXGdlVD_M:&amp;imgrefurl=http://democracy.livingreviews.org/index.php/</a:t>
            </a:r>
            <a:endParaRPr lang="en-GB" smtClean="0"/>
          </a:p>
        </p:txBody>
      </p:sp>
      <p:sp>
        <p:nvSpPr>
          <p:cNvPr id="4" name="Slide Number Placeholder 3"/>
          <p:cNvSpPr>
            <a:spLocks noGrp="1"/>
          </p:cNvSpPr>
          <p:nvPr>
            <p:ph type="sldNum" sz="quarter" idx="5"/>
          </p:nvPr>
        </p:nvSpPr>
        <p:spPr/>
        <p:txBody>
          <a:bodyPr/>
          <a:lstStyle/>
          <a:p>
            <a:pPr>
              <a:defRPr/>
            </a:pPr>
            <a:fld id="{A8934B08-DB0F-4FBC-AFAD-C1A286D38A69}" type="slidenum">
              <a:rPr lang="cs-CZ" smtClean="0"/>
              <a:pPr>
                <a:defRPr/>
              </a:pPr>
              <a:t>42</a:t>
            </a:fld>
            <a:endParaRPr lang="cs-CZ"/>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Slide Image Placeholder 1"/>
          <p:cNvSpPr>
            <a:spLocks noGrp="1" noRot="1" noChangeAspect="1"/>
          </p:cNvSpPr>
          <p:nvPr>
            <p:ph type="sldImg"/>
          </p:nvPr>
        </p:nvSpPr>
        <p:spPr bwMode="auto">
          <a:noFill/>
          <a:ln>
            <a:solidFill>
              <a:srgbClr val="000000"/>
            </a:solidFill>
            <a:miter lim="800000"/>
            <a:headEnd/>
            <a:tailEnd/>
          </a:ln>
        </p:spPr>
      </p:sp>
      <p:sp>
        <p:nvSpPr>
          <p:cNvPr id="952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952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E4EB168-2442-4324-8645-C7D28C237D4F}" type="slidenum">
              <a:rPr lang="cs-CZ"/>
              <a:pPr fontAlgn="base">
                <a:spcBef>
                  <a:spcPct val="0"/>
                </a:spcBef>
                <a:spcAft>
                  <a:spcPct val="0"/>
                </a:spcAft>
                <a:defRPr/>
              </a:pPr>
              <a:t>43</a:t>
            </a:fld>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noTextEdi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Procedural democracy assumes that the electoral process is at the core of the authority and ensures that all procedures of elections duly comply with the laws and Constitution (or at least appear so). It could be described as a democracy (i.e., people voting for representatives) - while only the basic structures and institutions are in place. Commonly, the previously elected representatives use electoral procedures to maintain themselves in power against the common wish of the people (to some varying extent), thus thwarting the establishment of a full-fledged democracy.</a:t>
            </a:r>
          </a:p>
          <a:p>
            <a:pPr eaLnBrk="1" hangingPunct="1">
              <a:spcBef>
                <a:spcPct val="0"/>
              </a:spcBef>
            </a:pPr>
            <a:r>
              <a:rPr lang="en-US" smtClean="0"/>
              <a:t>Procedural democracy is different from substantive democracy, in which all groups in society participate equally in the political process and enjoy many political and civil freedoms.</a:t>
            </a:r>
          </a:p>
          <a:p>
            <a:pPr eaLnBrk="1" hangingPunct="1">
              <a:spcBef>
                <a:spcPct val="0"/>
              </a:spcBef>
            </a:pPr>
            <a:r>
              <a:rPr lang="en-US" smtClean="0"/>
              <a:t>Many African countries such as Namibia, Angola, and Mozambique, where procedural elections are conducted through international assistance, are possible examples of procedural democracies; some other countries, like Russia might be considered as in-between procedural democracy and no(n)-democracy.</a:t>
            </a:r>
          </a:p>
          <a:p>
            <a:pPr eaLnBrk="1" hangingPunct="1">
              <a:spcBef>
                <a:spcPct val="0"/>
              </a:spcBef>
            </a:pPr>
            <a:endParaRPr lang="cs-CZ" smtClean="0"/>
          </a:p>
        </p:txBody>
      </p:sp>
      <p:sp>
        <p:nvSpPr>
          <p:cNvPr id="2253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686F3AAA-79F0-4C2A-9710-00DD8BEB5324}" type="slidenum">
              <a:rPr lang="cs-CZ" sz="1200">
                <a:latin typeface="Times New Roman" pitchFamily="18" charset="0"/>
              </a:rPr>
              <a:pPr algn="r"/>
              <a:t>5</a:t>
            </a:fld>
            <a:endParaRPr lang="cs-CZ" sz="120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noTextEdi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 If elections are to be truly meaningful, free, and fair, there must be some</a:t>
            </a:r>
          </a:p>
          <a:p>
            <a:r>
              <a:rPr lang="en-US" smtClean="0"/>
              <a:t>degree of civil and political freedom beyond the electoral arena so that citizens</a:t>
            </a:r>
          </a:p>
          <a:p>
            <a:r>
              <a:rPr lang="en-US" smtClean="0"/>
              <a:t>can articulate and organize around their political beliefs and interests.</a:t>
            </a:r>
          </a:p>
          <a:p>
            <a:r>
              <a:rPr lang="en-US" smtClean="0"/>
              <a:t>Once a country meets these basic standards, further empirical analysis can</a:t>
            </a:r>
          </a:p>
          <a:p>
            <a:r>
              <a:rPr lang="en-US" smtClean="0"/>
              <a:t>ask how well it achieves the three main goals of an ideal democracy—political</a:t>
            </a:r>
          </a:p>
          <a:p>
            <a:r>
              <a:rPr lang="en-US" smtClean="0"/>
              <a:t>and civil freedom, popular sovereignty (control over public policies</a:t>
            </a:r>
          </a:p>
          <a:p>
            <a:r>
              <a:rPr lang="en-US" smtClean="0"/>
              <a:t>and the officials who make them), and political equality (in these rights</a:t>
            </a:r>
          </a:p>
          <a:p>
            <a:r>
              <a:rPr lang="en-US" smtClean="0"/>
              <a:t>and powers)—as well as broader standards of good governance (such as</a:t>
            </a:r>
          </a:p>
          <a:p>
            <a:r>
              <a:rPr lang="en-US" smtClean="0"/>
              <a:t>transparency, legality, and responsible rule).</a:t>
            </a:r>
          </a:p>
          <a:p>
            <a:pPr eaLnBrk="1" hangingPunct="1">
              <a:buFontTx/>
              <a:buChar char="•"/>
            </a:pPr>
            <a:r>
              <a:rPr lang="en-US" i="1" smtClean="0">
                <a:solidFill>
                  <a:srgbClr val="C00000"/>
                </a:solidFill>
                <a:latin typeface="Times New Roman" pitchFamily="18" charset="0"/>
              </a:rPr>
              <a:t>Dahl’s criteria of (procedural) democracy:</a:t>
            </a:r>
          </a:p>
          <a:p>
            <a:pPr eaLnBrk="1" hangingPunct="1">
              <a:buFontTx/>
              <a:buChar char="•"/>
            </a:pPr>
            <a:endParaRPr lang="en-US" sz="800" smtClean="0">
              <a:latin typeface="Times New Roman" pitchFamily="18" charset="0"/>
              <a:cs typeface="Times New Roman" pitchFamily="18" charset="0"/>
            </a:endParaRPr>
          </a:p>
          <a:p>
            <a:pPr eaLnBrk="1" hangingPunct="1">
              <a:buFontTx/>
              <a:buChar char="•"/>
            </a:pPr>
            <a:endParaRPr lang="en-US" sz="800" smtClean="0">
              <a:latin typeface="Times New Roman" pitchFamily="18" charset="0"/>
              <a:cs typeface="Times New Roman" pitchFamily="18" charset="0"/>
            </a:endParaRPr>
          </a:p>
          <a:p>
            <a:pPr eaLnBrk="1" hangingPunct="1">
              <a:buFontTx/>
              <a:buChar char="•"/>
            </a:pPr>
            <a:r>
              <a:rPr lang="en-US" smtClean="0">
                <a:solidFill>
                  <a:srgbClr val="C00000"/>
                </a:solidFill>
                <a:latin typeface="Times New Roman" pitchFamily="18" charset="0"/>
                <a:cs typeface="Times New Roman" pitchFamily="18" charset="0"/>
              </a:rPr>
              <a:t>1. separation of powers</a:t>
            </a:r>
          </a:p>
          <a:p>
            <a:pPr eaLnBrk="1" hangingPunct="1">
              <a:buFontTx/>
              <a:buChar char="•"/>
            </a:pPr>
            <a:r>
              <a:rPr lang="en-US" smtClean="0">
                <a:solidFill>
                  <a:srgbClr val="C00000"/>
                </a:solidFill>
                <a:latin typeface="Times New Roman" pitchFamily="18" charset="0"/>
                <a:cs typeface="Times New Roman" pitchFamily="18" charset="0"/>
              </a:rPr>
              <a:t>2. rule of law /constitutionalism</a:t>
            </a:r>
          </a:p>
          <a:p>
            <a:pPr eaLnBrk="1" hangingPunct="1">
              <a:buFontTx/>
              <a:buChar char="•"/>
            </a:pPr>
            <a:r>
              <a:rPr lang="en-US" smtClean="0">
                <a:solidFill>
                  <a:srgbClr val="C00000"/>
                </a:solidFill>
                <a:latin typeface="Times New Roman" pitchFamily="18" charset="0"/>
                <a:cs typeface="Times New Roman" pitchFamily="18" charset="0"/>
              </a:rPr>
              <a:t>3. power through elections</a:t>
            </a:r>
          </a:p>
          <a:p>
            <a:pPr eaLnBrk="1" hangingPunct="1">
              <a:buFontTx/>
              <a:buChar char="•"/>
            </a:pPr>
            <a:r>
              <a:rPr lang="en-US" smtClean="0">
                <a:solidFill>
                  <a:srgbClr val="C00000"/>
                </a:solidFill>
                <a:latin typeface="Times New Roman" pitchFamily="18" charset="0"/>
                <a:cs typeface="Times New Roman" pitchFamily="18" charset="0"/>
              </a:rPr>
              <a:t>4. free, competitive &amp; fair elections</a:t>
            </a:r>
          </a:p>
          <a:p>
            <a:pPr eaLnBrk="1" hangingPunct="1">
              <a:buFontTx/>
              <a:buChar char="•"/>
            </a:pPr>
            <a:r>
              <a:rPr lang="en-US" smtClean="0">
                <a:solidFill>
                  <a:srgbClr val="C00000"/>
                </a:solidFill>
                <a:latin typeface="Times New Roman" pitchFamily="18" charset="0"/>
                <a:cs typeface="Times New Roman" pitchFamily="18" charset="0"/>
              </a:rPr>
              <a:t>5. freedom of expression and alternative sources of 	information</a:t>
            </a:r>
          </a:p>
          <a:p>
            <a:pPr eaLnBrk="1" hangingPunct="1">
              <a:buFontTx/>
              <a:buChar char="•"/>
            </a:pPr>
            <a:r>
              <a:rPr lang="en-US" smtClean="0">
                <a:solidFill>
                  <a:srgbClr val="C00000"/>
                </a:solidFill>
                <a:latin typeface="Times New Roman" pitchFamily="18" charset="0"/>
                <a:cs typeface="Times New Roman" pitchFamily="18" charset="0"/>
              </a:rPr>
              <a:t>6. freedom of association</a:t>
            </a:r>
          </a:p>
          <a:p>
            <a:pPr eaLnBrk="1" hangingPunct="1">
              <a:buFontTx/>
              <a:buChar char="•"/>
            </a:pPr>
            <a:r>
              <a:rPr lang="en-US" smtClean="0">
                <a:solidFill>
                  <a:srgbClr val="C00000"/>
                </a:solidFill>
                <a:latin typeface="Times New Roman" pitchFamily="18" charset="0"/>
                <a:cs typeface="Times New Roman" pitchFamily="18" charset="0"/>
              </a:rPr>
              <a:t>7. civilian control over the armed forces and police</a:t>
            </a:r>
          </a:p>
          <a:p>
            <a:pPr eaLnBrk="1" hangingPunct="1">
              <a:buFontTx/>
              <a:buChar char="•"/>
            </a:pPr>
            <a:r>
              <a:rPr lang="en-US" smtClean="0">
                <a:solidFill>
                  <a:srgbClr val="C00000"/>
                </a:solidFill>
                <a:latin typeface="Times New Roman" pitchFamily="18" charset="0"/>
                <a:cs typeface="Times New Roman" pitchFamily="18" charset="0"/>
              </a:rPr>
              <a:t>8. inclusive citizenship</a:t>
            </a:r>
            <a:endParaRPr lang="cs-CZ" smtClean="0">
              <a:solidFill>
                <a:srgbClr val="C00000"/>
              </a:solidFill>
              <a:latin typeface="Times New Roman" pitchFamily="18" charset="0"/>
              <a:cs typeface="Times New Roman" pitchFamily="18" charset="0"/>
            </a:endParaRPr>
          </a:p>
          <a:p>
            <a:endParaRPr lang="en-GB" smtClean="0"/>
          </a:p>
        </p:txBody>
      </p:sp>
      <p:sp>
        <p:nvSpPr>
          <p:cNvPr id="24579"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59C5D440-4B80-4429-B313-AAB1ABB53EF5}" type="slidenum">
              <a:rPr lang="cs-CZ" sz="1200">
                <a:latin typeface="Times New Roman" pitchFamily="18" charset="0"/>
              </a:rPr>
              <a:pPr algn="r"/>
              <a:t>6</a:t>
            </a:fld>
            <a:endParaRPr lang="cs-CZ" sz="120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lnSpcReduction="10000"/>
          </a:bodyPr>
          <a:lstStyle/>
          <a:p>
            <a:pPr eaLnBrk="1" fontAlgn="auto" hangingPunct="1">
              <a:spcBef>
                <a:spcPts val="0"/>
              </a:spcBef>
              <a:spcAft>
                <a:spcPts val="0"/>
              </a:spcAft>
              <a:defRPr/>
            </a:pPr>
            <a:r>
              <a:rPr lang="en-US" dirty="0" smtClean="0"/>
              <a:t>Democracy is a political system in which different groups are legally entitled to compete for power and in which institutional power holders are elected by the people and are responsible to the people.</a:t>
            </a:r>
          </a:p>
          <a:p>
            <a:pPr eaLnBrk="1" fontAlgn="auto" hangingPunct="1">
              <a:spcBef>
                <a:spcPts val="0"/>
              </a:spcBef>
              <a:spcAft>
                <a:spcPts val="0"/>
              </a:spcAft>
              <a:defRPr/>
            </a:pPr>
            <a:r>
              <a:rPr lang="en-US" dirty="0" smtClean="0"/>
              <a:t>Tutu </a:t>
            </a:r>
            <a:r>
              <a:rPr lang="en-US" dirty="0" err="1" smtClean="0"/>
              <a:t>Vanhanen</a:t>
            </a:r>
            <a:r>
              <a:rPr lang="en-US" dirty="0" smtClean="0"/>
              <a:t> (1997). Prospects of democracy: a Study of 172 Countries. London: </a:t>
            </a:r>
            <a:r>
              <a:rPr lang="en-US" dirty="0" err="1" smtClean="0"/>
              <a:t>Routledge</a:t>
            </a:r>
            <a:r>
              <a:rPr lang="en-US" dirty="0" smtClean="0"/>
              <a:t>. (p. 31). The book </a:t>
            </a:r>
            <a:r>
              <a:rPr lang="en-US" dirty="0" err="1" smtClean="0"/>
              <a:t>summarises</a:t>
            </a:r>
            <a:r>
              <a:rPr lang="en-US" dirty="0" smtClean="0"/>
              <a:t> definitions of democracy of the last 40 years on p. 28-31. </a:t>
            </a:r>
          </a:p>
          <a:p>
            <a:pPr eaLnBrk="1" fontAlgn="auto" hangingPunct="1">
              <a:spcBef>
                <a:spcPts val="0"/>
              </a:spcBef>
              <a:spcAft>
                <a:spcPts val="0"/>
              </a:spcAft>
              <a:defRPr/>
            </a:pPr>
            <a:r>
              <a:rPr lang="en-US" dirty="0" smtClean="0"/>
              <a:t>•	Most contemporary definitions of democracy have several common elements. First, democracies are countries in which there are institutional mechanisms, usually elections, that allow the people to choose their leaders. Second, prospective leaders must compete for public support. Third, the power of the government is restrained by its accountability to the people. These are the essential characteristics of political democracy.</a:t>
            </a:r>
          </a:p>
          <a:p>
            <a:pPr eaLnBrk="1" fontAlgn="auto" hangingPunct="1">
              <a:spcBef>
                <a:spcPts val="0"/>
              </a:spcBef>
              <a:spcAft>
                <a:spcPts val="0"/>
              </a:spcAft>
              <a:defRPr/>
            </a:pPr>
            <a:r>
              <a:rPr lang="en-US" dirty="0" smtClean="0"/>
              <a:t>Some writers add additional criteria to the list of what makes a polity a democracy. Larry Diamond argues that a democracy must have "extensive civil liberties (freedom of expression, freedom of the press, freedom to form and join organizations)." Samuel Huntington recognizes that democracy "implies the existence of those civil and political freedoms to speak, publish, assemble and organize that are necessary to political debate and the conduct of electoral campaigns.“It is now standard to include political and/or civic rights in the definition of democracy</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"Democracies don't go to war against each other." </a:t>
            </a:r>
          </a:p>
          <a:p>
            <a:pPr eaLnBrk="1" fontAlgn="auto" hangingPunct="1">
              <a:spcBef>
                <a:spcPts val="0"/>
              </a:spcBef>
              <a:spcAft>
                <a:spcPts val="0"/>
              </a:spcAft>
              <a:defRPr/>
            </a:pPr>
            <a:r>
              <a:rPr lang="en-US" dirty="0" smtClean="0"/>
              <a:t>"Democracy is the worst imaginable form of government, except for every other form we have tried." (W. Churchill)</a:t>
            </a:r>
          </a:p>
        </p:txBody>
      </p:sp>
      <p:sp>
        <p:nvSpPr>
          <p:cNvPr id="28675"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AEF74E85-EA66-4A8D-9F09-82F772FE7E0F}" type="slidenum">
              <a:rPr lang="cs-CZ" sz="1200">
                <a:latin typeface="+mn-lt"/>
              </a:rPr>
              <a:pPr algn="r">
                <a:defRPr/>
              </a:pPr>
              <a:t>7</a:t>
            </a:fld>
            <a:endParaRPr lang="cs-CZ" sz="1200">
              <a:latin typeface="+mn-lt"/>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 For example, see the oldest Western parl., Iceland's </a:t>
            </a:r>
            <a:r>
              <a:rPr lang="en-US" i="1" smtClean="0"/>
              <a:t>allthing</a:t>
            </a:r>
            <a:r>
              <a:rPr lang="en-US" smtClean="0"/>
              <a:t>; Scandinavian "</a:t>
            </a:r>
            <a:r>
              <a:rPr lang="en-US" i="1" smtClean="0"/>
              <a:t>aristo-democrac</a:t>
            </a:r>
            <a:r>
              <a:rPr lang="en-US" smtClean="0"/>
              <a:t>y“; limited monarchy in England following the </a:t>
            </a:r>
            <a:r>
              <a:rPr lang="en-US" i="1" smtClean="0"/>
              <a:t>Magna Charta</a:t>
            </a:r>
            <a:r>
              <a:rPr lang="en-US" smtClean="0"/>
              <a:t>, etc. Later, the British </a:t>
            </a:r>
            <a:r>
              <a:rPr lang="en-US" i="1" smtClean="0"/>
              <a:t>constitutional monarchy </a:t>
            </a:r>
            <a:r>
              <a:rPr lang="en-US" smtClean="0"/>
              <a:t>(with an elected parliament) became to be considered the model of a proper democratic republic.</a:t>
            </a:r>
          </a:p>
          <a:p>
            <a:pPr eaLnBrk="1" hangingPunct="1">
              <a:spcBef>
                <a:spcPct val="0"/>
              </a:spcBef>
            </a:pPr>
            <a:endParaRPr lang="cs-CZ" smtClean="0"/>
          </a:p>
        </p:txBody>
      </p:sp>
      <p:sp>
        <p:nvSpPr>
          <p:cNvPr id="2253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9FDD303-C17C-4116-9CFD-6BA26BE0C332}" type="slidenum">
              <a:rPr lang="cs-CZ"/>
              <a:pPr fontAlgn="base">
                <a:spcBef>
                  <a:spcPct val="0"/>
                </a:spcBef>
                <a:spcAft>
                  <a:spcPct val="0"/>
                </a:spcAft>
                <a:defRPr/>
              </a:pPr>
              <a:t>8</a:t>
            </a:fld>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noTextEdi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Compare with the countries which “pioneered” democracy in modern states. The American Revolutionary War (1775–1783) created the United States but slavery was only abolished with the American Civil War (1861-1865), but full electoral democracy was established only decades later.</a:t>
            </a:r>
          </a:p>
          <a:p>
            <a:pPr eaLnBrk="1" hangingPunct="1">
              <a:spcBef>
                <a:spcPct val="0"/>
              </a:spcBef>
            </a:pPr>
            <a:r>
              <a:rPr lang="en-US" smtClean="0"/>
              <a:t>In Great Britain, the Glorious revolution (1688) established a strong Parliament. Only with the Representation of the People Act 1884 did a majority of the males get the vote.</a:t>
            </a:r>
          </a:p>
          <a:p>
            <a:pPr eaLnBrk="1" hangingPunct="1">
              <a:spcBef>
                <a:spcPct val="0"/>
              </a:spcBef>
            </a:pPr>
            <a:r>
              <a:rPr lang="en-US" smtClean="0"/>
              <a:t>The French Revolution (1789) briefly allowed a wide franchise but was followed by the chaotic French Revolutionary Wars and the Napoleonic Wars which lasted for more than twenty years. Only the Second French Republic introduced universal male suffrage but the Second French Empire saw limitations to it again.</a:t>
            </a:r>
            <a:endParaRPr lang="cs-CZ" smtClean="0"/>
          </a:p>
          <a:p>
            <a:pPr eaLnBrk="1" hangingPunct="1">
              <a:spcBef>
                <a:spcPct val="0"/>
              </a:spcBef>
            </a:pPr>
            <a:endParaRPr lang="cs-CZ" smtClean="0"/>
          </a:p>
        </p:txBody>
      </p:sp>
      <p:sp>
        <p:nvSpPr>
          <p:cNvPr id="33795"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B5AC214D-5CDC-4107-B3B4-539C68646FFF}" type="slidenum">
              <a:rPr lang="cs-CZ" sz="1200">
                <a:latin typeface="+mn-lt"/>
              </a:rPr>
              <a:pPr algn="r">
                <a:defRPr/>
              </a:pPr>
              <a:t>9</a:t>
            </a:fld>
            <a:endParaRPr lang="cs-CZ" sz="1200">
              <a:latin typeface="+mn-lt"/>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lnSpcReduction="10000"/>
          </a:bodyPr>
          <a:lstStyle/>
          <a:p>
            <a:pPr eaLnBrk="1" fontAlgn="auto" hangingPunct="1">
              <a:spcBef>
                <a:spcPts val="0"/>
              </a:spcBef>
              <a:spcAft>
                <a:spcPts val="0"/>
              </a:spcAft>
              <a:defRPr/>
            </a:pPr>
            <a:endParaRPr lang="en-US" dirty="0" smtClean="0"/>
          </a:p>
        </p:txBody>
      </p:sp>
      <p:sp>
        <p:nvSpPr>
          <p:cNvPr id="3072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9280FA3-ECE8-470D-8F2A-21CF66705D07}" type="slidenum">
              <a:rPr lang="cs-CZ"/>
              <a:pPr fontAlgn="base">
                <a:spcBef>
                  <a:spcPct val="0"/>
                </a:spcBef>
                <a:spcAft>
                  <a:spcPct val="0"/>
                </a:spcAft>
                <a:defRPr/>
              </a:pPr>
              <a:t>10</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cs-C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cs-CZ"/>
          </a:p>
        </p:txBody>
      </p:sp>
      <p:sp>
        <p:nvSpPr>
          <p:cNvPr id="4" name="Date Placeholder 3"/>
          <p:cNvSpPr>
            <a:spLocks noGrp="1"/>
          </p:cNvSpPr>
          <p:nvPr>
            <p:ph type="dt" sz="half" idx="10"/>
          </p:nvPr>
        </p:nvSpPr>
        <p:spPr/>
        <p:txBody>
          <a:bodyPr/>
          <a:lstStyle>
            <a:lvl1pPr>
              <a:defRPr/>
            </a:lvl1pPr>
          </a:lstStyle>
          <a:p>
            <a:pPr>
              <a:defRPr/>
            </a:pPr>
            <a:fld id="{7D9A6C49-F398-42C3-9FF7-21E213624D9A}" type="datetimeFigureOut">
              <a:rPr lang="cs-CZ"/>
              <a:pPr>
                <a:defRPr/>
              </a:pPr>
              <a:t>9.11.2017</a:t>
            </a:fld>
            <a:endParaRPr lang="cs-CZ"/>
          </a:p>
        </p:txBody>
      </p:sp>
      <p:sp>
        <p:nvSpPr>
          <p:cNvPr id="5" name="Footer Placeholder 4"/>
          <p:cNvSpPr>
            <a:spLocks noGrp="1"/>
          </p:cNvSpPr>
          <p:nvPr>
            <p:ph type="ftr" sz="quarter" idx="11"/>
          </p:nvPr>
        </p:nvSpPr>
        <p:spPr/>
        <p:txBody>
          <a:bodyPr/>
          <a:lstStyle>
            <a:lvl1pPr>
              <a:defRPr/>
            </a:lvl1pPr>
          </a:lstStyle>
          <a:p>
            <a:pPr>
              <a:defRPr/>
            </a:pPr>
            <a:endParaRPr lang="cs-CZ"/>
          </a:p>
        </p:txBody>
      </p:sp>
      <p:sp>
        <p:nvSpPr>
          <p:cNvPr id="6" name="Slide Number Placeholder 5"/>
          <p:cNvSpPr>
            <a:spLocks noGrp="1"/>
          </p:cNvSpPr>
          <p:nvPr>
            <p:ph type="sldNum" sz="quarter" idx="12"/>
          </p:nvPr>
        </p:nvSpPr>
        <p:spPr/>
        <p:txBody>
          <a:bodyPr/>
          <a:lstStyle>
            <a:lvl1pPr>
              <a:defRPr/>
            </a:lvl1pPr>
          </a:lstStyle>
          <a:p>
            <a:pPr>
              <a:defRPr/>
            </a:pPr>
            <a:fld id="{89071064-B891-496F-8C19-27C34C46B09E}"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lvl1pPr>
              <a:defRPr/>
            </a:lvl1pPr>
          </a:lstStyle>
          <a:p>
            <a:pPr>
              <a:defRPr/>
            </a:pPr>
            <a:fld id="{05C09C96-EB7A-4C4E-976F-13E1500F02F3}" type="datetimeFigureOut">
              <a:rPr lang="cs-CZ"/>
              <a:pPr>
                <a:defRPr/>
              </a:pPr>
              <a:t>9.11.2017</a:t>
            </a:fld>
            <a:endParaRPr lang="cs-CZ"/>
          </a:p>
        </p:txBody>
      </p:sp>
      <p:sp>
        <p:nvSpPr>
          <p:cNvPr id="5" name="Footer Placeholder 4"/>
          <p:cNvSpPr>
            <a:spLocks noGrp="1"/>
          </p:cNvSpPr>
          <p:nvPr>
            <p:ph type="ftr" sz="quarter" idx="11"/>
          </p:nvPr>
        </p:nvSpPr>
        <p:spPr/>
        <p:txBody>
          <a:bodyPr/>
          <a:lstStyle>
            <a:lvl1pPr>
              <a:defRPr/>
            </a:lvl1pPr>
          </a:lstStyle>
          <a:p>
            <a:pPr>
              <a:defRPr/>
            </a:pPr>
            <a:endParaRPr lang="cs-CZ"/>
          </a:p>
        </p:txBody>
      </p:sp>
      <p:sp>
        <p:nvSpPr>
          <p:cNvPr id="6" name="Slide Number Placeholder 5"/>
          <p:cNvSpPr>
            <a:spLocks noGrp="1"/>
          </p:cNvSpPr>
          <p:nvPr>
            <p:ph type="sldNum" sz="quarter" idx="12"/>
          </p:nvPr>
        </p:nvSpPr>
        <p:spPr/>
        <p:txBody>
          <a:bodyPr/>
          <a:lstStyle>
            <a:lvl1pPr>
              <a:defRPr/>
            </a:lvl1pPr>
          </a:lstStyle>
          <a:p>
            <a:pPr>
              <a:defRPr/>
            </a:pPr>
            <a:fld id="{0C7155C3-67E3-49A2-B481-D042C3DE1647}"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cs-C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lvl1pPr>
              <a:defRPr/>
            </a:lvl1pPr>
          </a:lstStyle>
          <a:p>
            <a:pPr>
              <a:defRPr/>
            </a:pPr>
            <a:fld id="{BDF84A1B-A3AE-46F4-A12A-9879972BD5B3}" type="datetimeFigureOut">
              <a:rPr lang="cs-CZ"/>
              <a:pPr>
                <a:defRPr/>
              </a:pPr>
              <a:t>9.11.2017</a:t>
            </a:fld>
            <a:endParaRPr lang="cs-CZ"/>
          </a:p>
        </p:txBody>
      </p:sp>
      <p:sp>
        <p:nvSpPr>
          <p:cNvPr id="5" name="Footer Placeholder 4"/>
          <p:cNvSpPr>
            <a:spLocks noGrp="1"/>
          </p:cNvSpPr>
          <p:nvPr>
            <p:ph type="ftr" sz="quarter" idx="11"/>
          </p:nvPr>
        </p:nvSpPr>
        <p:spPr/>
        <p:txBody>
          <a:bodyPr/>
          <a:lstStyle>
            <a:lvl1pPr>
              <a:defRPr/>
            </a:lvl1pPr>
          </a:lstStyle>
          <a:p>
            <a:pPr>
              <a:defRPr/>
            </a:pPr>
            <a:endParaRPr lang="cs-CZ"/>
          </a:p>
        </p:txBody>
      </p:sp>
      <p:sp>
        <p:nvSpPr>
          <p:cNvPr id="6" name="Slide Number Placeholder 5"/>
          <p:cNvSpPr>
            <a:spLocks noGrp="1"/>
          </p:cNvSpPr>
          <p:nvPr>
            <p:ph type="sldNum" sz="quarter" idx="12"/>
          </p:nvPr>
        </p:nvSpPr>
        <p:spPr/>
        <p:txBody>
          <a:bodyPr/>
          <a:lstStyle>
            <a:lvl1pPr>
              <a:defRPr/>
            </a:lvl1pPr>
          </a:lstStyle>
          <a:p>
            <a:pPr>
              <a:defRPr/>
            </a:pPr>
            <a:fld id="{B3E9845F-885F-40AA-AF39-565BEB397BAA}"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lvl1pPr>
              <a:defRPr/>
            </a:lvl1pPr>
          </a:lstStyle>
          <a:p>
            <a:pPr>
              <a:defRPr/>
            </a:pPr>
            <a:fld id="{B409B4CB-CE1A-4194-A076-51F1BE6F162C}" type="datetimeFigureOut">
              <a:rPr lang="cs-CZ"/>
              <a:pPr>
                <a:defRPr/>
              </a:pPr>
              <a:t>9.11.2017</a:t>
            </a:fld>
            <a:endParaRPr lang="cs-CZ"/>
          </a:p>
        </p:txBody>
      </p:sp>
      <p:sp>
        <p:nvSpPr>
          <p:cNvPr id="5" name="Footer Placeholder 4"/>
          <p:cNvSpPr>
            <a:spLocks noGrp="1"/>
          </p:cNvSpPr>
          <p:nvPr>
            <p:ph type="ftr" sz="quarter" idx="11"/>
          </p:nvPr>
        </p:nvSpPr>
        <p:spPr/>
        <p:txBody>
          <a:bodyPr/>
          <a:lstStyle>
            <a:lvl1pPr>
              <a:defRPr/>
            </a:lvl1pPr>
          </a:lstStyle>
          <a:p>
            <a:pPr>
              <a:defRPr/>
            </a:pPr>
            <a:endParaRPr lang="cs-CZ"/>
          </a:p>
        </p:txBody>
      </p:sp>
      <p:sp>
        <p:nvSpPr>
          <p:cNvPr id="6" name="Slide Number Placeholder 5"/>
          <p:cNvSpPr>
            <a:spLocks noGrp="1"/>
          </p:cNvSpPr>
          <p:nvPr>
            <p:ph type="sldNum" sz="quarter" idx="12"/>
          </p:nvPr>
        </p:nvSpPr>
        <p:spPr/>
        <p:txBody>
          <a:bodyPr/>
          <a:lstStyle>
            <a:lvl1pPr>
              <a:defRPr/>
            </a:lvl1pPr>
          </a:lstStyle>
          <a:p>
            <a:pPr>
              <a:defRPr/>
            </a:pPr>
            <a:fld id="{1C757518-44C7-4D0B-A996-0B931F17FA99}"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cs-C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C987033-2098-4F05-B473-5A571CC53CC5}" type="datetimeFigureOut">
              <a:rPr lang="cs-CZ"/>
              <a:pPr>
                <a:defRPr/>
              </a:pPr>
              <a:t>9.11.2017</a:t>
            </a:fld>
            <a:endParaRPr lang="cs-CZ"/>
          </a:p>
        </p:txBody>
      </p:sp>
      <p:sp>
        <p:nvSpPr>
          <p:cNvPr id="5" name="Footer Placeholder 4"/>
          <p:cNvSpPr>
            <a:spLocks noGrp="1"/>
          </p:cNvSpPr>
          <p:nvPr>
            <p:ph type="ftr" sz="quarter" idx="11"/>
          </p:nvPr>
        </p:nvSpPr>
        <p:spPr/>
        <p:txBody>
          <a:bodyPr/>
          <a:lstStyle>
            <a:lvl1pPr>
              <a:defRPr/>
            </a:lvl1pPr>
          </a:lstStyle>
          <a:p>
            <a:pPr>
              <a:defRPr/>
            </a:pPr>
            <a:endParaRPr lang="cs-CZ"/>
          </a:p>
        </p:txBody>
      </p:sp>
      <p:sp>
        <p:nvSpPr>
          <p:cNvPr id="6" name="Slide Number Placeholder 5"/>
          <p:cNvSpPr>
            <a:spLocks noGrp="1"/>
          </p:cNvSpPr>
          <p:nvPr>
            <p:ph type="sldNum" sz="quarter" idx="12"/>
          </p:nvPr>
        </p:nvSpPr>
        <p:spPr/>
        <p:txBody>
          <a:bodyPr/>
          <a:lstStyle>
            <a:lvl1pPr>
              <a:defRPr/>
            </a:lvl1pPr>
          </a:lstStyle>
          <a:p>
            <a:pPr>
              <a:defRPr/>
            </a:pPr>
            <a:fld id="{81F0C9FB-7A61-48D9-8266-7304C190925D}"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Date Placeholder 3"/>
          <p:cNvSpPr>
            <a:spLocks noGrp="1"/>
          </p:cNvSpPr>
          <p:nvPr>
            <p:ph type="dt" sz="half" idx="10"/>
          </p:nvPr>
        </p:nvSpPr>
        <p:spPr/>
        <p:txBody>
          <a:bodyPr/>
          <a:lstStyle>
            <a:lvl1pPr>
              <a:defRPr/>
            </a:lvl1pPr>
          </a:lstStyle>
          <a:p>
            <a:pPr>
              <a:defRPr/>
            </a:pPr>
            <a:fld id="{28AF4119-559D-48D6-97A3-DB520201DBE7}" type="datetimeFigureOut">
              <a:rPr lang="cs-CZ"/>
              <a:pPr>
                <a:defRPr/>
              </a:pPr>
              <a:t>9.11.2017</a:t>
            </a:fld>
            <a:endParaRPr lang="cs-CZ"/>
          </a:p>
        </p:txBody>
      </p:sp>
      <p:sp>
        <p:nvSpPr>
          <p:cNvPr id="6" name="Footer Placeholder 4"/>
          <p:cNvSpPr>
            <a:spLocks noGrp="1"/>
          </p:cNvSpPr>
          <p:nvPr>
            <p:ph type="ftr" sz="quarter" idx="11"/>
          </p:nvPr>
        </p:nvSpPr>
        <p:spPr/>
        <p:txBody>
          <a:bodyPr/>
          <a:lstStyle>
            <a:lvl1pPr>
              <a:defRPr/>
            </a:lvl1pPr>
          </a:lstStyle>
          <a:p>
            <a:pPr>
              <a:defRPr/>
            </a:pPr>
            <a:endParaRPr lang="cs-CZ"/>
          </a:p>
        </p:txBody>
      </p:sp>
      <p:sp>
        <p:nvSpPr>
          <p:cNvPr id="7" name="Slide Number Placeholder 5"/>
          <p:cNvSpPr>
            <a:spLocks noGrp="1"/>
          </p:cNvSpPr>
          <p:nvPr>
            <p:ph type="sldNum" sz="quarter" idx="12"/>
          </p:nvPr>
        </p:nvSpPr>
        <p:spPr/>
        <p:txBody>
          <a:bodyPr/>
          <a:lstStyle>
            <a:lvl1pPr>
              <a:defRPr/>
            </a:lvl1pPr>
          </a:lstStyle>
          <a:p>
            <a:pPr>
              <a:defRPr/>
            </a:pPr>
            <a:fld id="{55D1414C-7E41-4E99-9D0E-BE9252CE3095}"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cs-C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7" name="Date Placeholder 3"/>
          <p:cNvSpPr>
            <a:spLocks noGrp="1"/>
          </p:cNvSpPr>
          <p:nvPr>
            <p:ph type="dt" sz="half" idx="10"/>
          </p:nvPr>
        </p:nvSpPr>
        <p:spPr/>
        <p:txBody>
          <a:bodyPr/>
          <a:lstStyle>
            <a:lvl1pPr>
              <a:defRPr/>
            </a:lvl1pPr>
          </a:lstStyle>
          <a:p>
            <a:pPr>
              <a:defRPr/>
            </a:pPr>
            <a:fld id="{BEDD7B27-569D-47E6-95F5-D948808B1777}" type="datetimeFigureOut">
              <a:rPr lang="cs-CZ"/>
              <a:pPr>
                <a:defRPr/>
              </a:pPr>
              <a:t>9.11.2017</a:t>
            </a:fld>
            <a:endParaRPr lang="cs-CZ"/>
          </a:p>
        </p:txBody>
      </p:sp>
      <p:sp>
        <p:nvSpPr>
          <p:cNvPr id="8" name="Footer Placeholder 4"/>
          <p:cNvSpPr>
            <a:spLocks noGrp="1"/>
          </p:cNvSpPr>
          <p:nvPr>
            <p:ph type="ftr" sz="quarter" idx="11"/>
          </p:nvPr>
        </p:nvSpPr>
        <p:spPr/>
        <p:txBody>
          <a:bodyPr/>
          <a:lstStyle>
            <a:lvl1pPr>
              <a:defRPr/>
            </a:lvl1pPr>
          </a:lstStyle>
          <a:p>
            <a:pPr>
              <a:defRPr/>
            </a:pPr>
            <a:endParaRPr lang="cs-CZ"/>
          </a:p>
        </p:txBody>
      </p:sp>
      <p:sp>
        <p:nvSpPr>
          <p:cNvPr id="9" name="Slide Number Placeholder 5"/>
          <p:cNvSpPr>
            <a:spLocks noGrp="1"/>
          </p:cNvSpPr>
          <p:nvPr>
            <p:ph type="sldNum" sz="quarter" idx="12"/>
          </p:nvPr>
        </p:nvSpPr>
        <p:spPr/>
        <p:txBody>
          <a:bodyPr/>
          <a:lstStyle>
            <a:lvl1pPr>
              <a:defRPr/>
            </a:lvl1pPr>
          </a:lstStyle>
          <a:p>
            <a:pPr>
              <a:defRPr/>
            </a:pPr>
            <a:fld id="{4DBFACB3-0867-4254-9CF4-08A9E145E12D}"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Date Placeholder 3"/>
          <p:cNvSpPr>
            <a:spLocks noGrp="1"/>
          </p:cNvSpPr>
          <p:nvPr>
            <p:ph type="dt" sz="half" idx="10"/>
          </p:nvPr>
        </p:nvSpPr>
        <p:spPr/>
        <p:txBody>
          <a:bodyPr/>
          <a:lstStyle>
            <a:lvl1pPr>
              <a:defRPr/>
            </a:lvl1pPr>
          </a:lstStyle>
          <a:p>
            <a:pPr>
              <a:defRPr/>
            </a:pPr>
            <a:fld id="{7A4E64CD-3DA9-4C23-A3A0-ED6E7252C12F}" type="datetimeFigureOut">
              <a:rPr lang="cs-CZ"/>
              <a:pPr>
                <a:defRPr/>
              </a:pPr>
              <a:t>9.11.2017</a:t>
            </a:fld>
            <a:endParaRPr lang="cs-CZ"/>
          </a:p>
        </p:txBody>
      </p:sp>
      <p:sp>
        <p:nvSpPr>
          <p:cNvPr id="4" name="Footer Placeholder 4"/>
          <p:cNvSpPr>
            <a:spLocks noGrp="1"/>
          </p:cNvSpPr>
          <p:nvPr>
            <p:ph type="ftr" sz="quarter" idx="11"/>
          </p:nvPr>
        </p:nvSpPr>
        <p:spPr/>
        <p:txBody>
          <a:bodyPr/>
          <a:lstStyle>
            <a:lvl1pPr>
              <a:defRPr/>
            </a:lvl1pPr>
          </a:lstStyle>
          <a:p>
            <a:pPr>
              <a:defRPr/>
            </a:pPr>
            <a:endParaRPr lang="cs-CZ"/>
          </a:p>
        </p:txBody>
      </p:sp>
      <p:sp>
        <p:nvSpPr>
          <p:cNvPr id="5" name="Slide Number Placeholder 5"/>
          <p:cNvSpPr>
            <a:spLocks noGrp="1"/>
          </p:cNvSpPr>
          <p:nvPr>
            <p:ph type="sldNum" sz="quarter" idx="12"/>
          </p:nvPr>
        </p:nvSpPr>
        <p:spPr/>
        <p:txBody>
          <a:bodyPr/>
          <a:lstStyle>
            <a:lvl1pPr>
              <a:defRPr/>
            </a:lvl1pPr>
          </a:lstStyle>
          <a:p>
            <a:pPr>
              <a:defRPr/>
            </a:pPr>
            <a:fld id="{ADA110A9-A592-43E7-B44D-2EB154A6F63A}"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F66BC64-5972-414F-B2DF-E71E4746F721}" type="datetimeFigureOut">
              <a:rPr lang="cs-CZ"/>
              <a:pPr>
                <a:defRPr/>
              </a:pPr>
              <a:t>9.11.2017</a:t>
            </a:fld>
            <a:endParaRPr lang="cs-CZ"/>
          </a:p>
        </p:txBody>
      </p:sp>
      <p:sp>
        <p:nvSpPr>
          <p:cNvPr id="3" name="Footer Placeholder 4"/>
          <p:cNvSpPr>
            <a:spLocks noGrp="1"/>
          </p:cNvSpPr>
          <p:nvPr>
            <p:ph type="ftr" sz="quarter" idx="11"/>
          </p:nvPr>
        </p:nvSpPr>
        <p:spPr/>
        <p:txBody>
          <a:bodyPr/>
          <a:lstStyle>
            <a:lvl1pPr>
              <a:defRPr/>
            </a:lvl1pPr>
          </a:lstStyle>
          <a:p>
            <a:pPr>
              <a:defRPr/>
            </a:pPr>
            <a:endParaRPr lang="cs-CZ"/>
          </a:p>
        </p:txBody>
      </p:sp>
      <p:sp>
        <p:nvSpPr>
          <p:cNvPr id="4" name="Slide Number Placeholder 5"/>
          <p:cNvSpPr>
            <a:spLocks noGrp="1"/>
          </p:cNvSpPr>
          <p:nvPr>
            <p:ph type="sldNum" sz="quarter" idx="12"/>
          </p:nvPr>
        </p:nvSpPr>
        <p:spPr/>
        <p:txBody>
          <a:bodyPr/>
          <a:lstStyle>
            <a:lvl1pPr>
              <a:defRPr/>
            </a:lvl1pPr>
          </a:lstStyle>
          <a:p>
            <a:pPr>
              <a:defRPr/>
            </a:pPr>
            <a:fld id="{16CAC1AF-B55D-44E2-BCFF-640B21BD4F0C}"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cs-C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BCBD52C-8BB8-4EA2-8494-5A6B09B55B35}" type="datetimeFigureOut">
              <a:rPr lang="cs-CZ"/>
              <a:pPr>
                <a:defRPr/>
              </a:pPr>
              <a:t>9.11.2017</a:t>
            </a:fld>
            <a:endParaRPr lang="cs-CZ"/>
          </a:p>
        </p:txBody>
      </p:sp>
      <p:sp>
        <p:nvSpPr>
          <p:cNvPr id="6" name="Footer Placeholder 4"/>
          <p:cNvSpPr>
            <a:spLocks noGrp="1"/>
          </p:cNvSpPr>
          <p:nvPr>
            <p:ph type="ftr" sz="quarter" idx="11"/>
          </p:nvPr>
        </p:nvSpPr>
        <p:spPr/>
        <p:txBody>
          <a:bodyPr/>
          <a:lstStyle>
            <a:lvl1pPr>
              <a:defRPr/>
            </a:lvl1pPr>
          </a:lstStyle>
          <a:p>
            <a:pPr>
              <a:defRPr/>
            </a:pPr>
            <a:endParaRPr lang="cs-CZ"/>
          </a:p>
        </p:txBody>
      </p:sp>
      <p:sp>
        <p:nvSpPr>
          <p:cNvPr id="7" name="Slide Number Placeholder 5"/>
          <p:cNvSpPr>
            <a:spLocks noGrp="1"/>
          </p:cNvSpPr>
          <p:nvPr>
            <p:ph type="sldNum" sz="quarter" idx="12"/>
          </p:nvPr>
        </p:nvSpPr>
        <p:spPr/>
        <p:txBody>
          <a:bodyPr/>
          <a:lstStyle>
            <a:lvl1pPr>
              <a:defRPr/>
            </a:lvl1pPr>
          </a:lstStyle>
          <a:p>
            <a:pPr>
              <a:defRPr/>
            </a:pPr>
            <a:fld id="{8A8B447F-B212-431A-908A-4FFA963BA09C}"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cs-CZ"/>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3A3725A-2075-4B32-903B-B8D8ABA67CBC}" type="datetimeFigureOut">
              <a:rPr lang="cs-CZ"/>
              <a:pPr>
                <a:defRPr/>
              </a:pPr>
              <a:t>9.11.2017</a:t>
            </a:fld>
            <a:endParaRPr lang="cs-CZ"/>
          </a:p>
        </p:txBody>
      </p:sp>
      <p:sp>
        <p:nvSpPr>
          <p:cNvPr id="6" name="Footer Placeholder 4"/>
          <p:cNvSpPr>
            <a:spLocks noGrp="1"/>
          </p:cNvSpPr>
          <p:nvPr>
            <p:ph type="ftr" sz="quarter" idx="11"/>
          </p:nvPr>
        </p:nvSpPr>
        <p:spPr/>
        <p:txBody>
          <a:bodyPr/>
          <a:lstStyle>
            <a:lvl1pPr>
              <a:defRPr/>
            </a:lvl1pPr>
          </a:lstStyle>
          <a:p>
            <a:pPr>
              <a:defRPr/>
            </a:pPr>
            <a:endParaRPr lang="cs-CZ"/>
          </a:p>
        </p:txBody>
      </p:sp>
      <p:sp>
        <p:nvSpPr>
          <p:cNvPr id="7" name="Slide Number Placeholder 5"/>
          <p:cNvSpPr>
            <a:spLocks noGrp="1"/>
          </p:cNvSpPr>
          <p:nvPr>
            <p:ph type="sldNum" sz="quarter" idx="12"/>
          </p:nvPr>
        </p:nvSpPr>
        <p:spPr/>
        <p:txBody>
          <a:bodyPr/>
          <a:lstStyle>
            <a:lvl1pPr>
              <a:defRPr/>
            </a:lvl1pPr>
          </a:lstStyle>
          <a:p>
            <a:pPr>
              <a:defRPr/>
            </a:pPr>
            <a:fld id="{3313FE61-E97C-4D8A-8681-56E9CA339B7E}"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cs-CZ"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B27CEF1-8A49-4ED5-8A70-E8D94CBADCE2}" type="datetimeFigureOut">
              <a:rPr lang="cs-CZ"/>
              <a:pPr>
                <a:defRPr/>
              </a:pPr>
              <a:t>9.11.2017</a:t>
            </a:fld>
            <a:endParaRPr lang="cs-C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9EDDA24F-0910-4A73-A79E-1CF1DD54478C}"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http://ksghome.harvard.edu/~.pnorris.shorenstein.ksg/_borders/ind2300.jpg"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6.xml"/><Relationship Id="rId1" Type="http://schemas.openxmlformats.org/officeDocument/2006/relationships/slideLayout" Target="../slideLayouts/slideLayout7.xml"/><Relationship Id="rId4" Type="http://schemas.openxmlformats.org/officeDocument/2006/relationships/image" Target="http://democracy.livingreviews.org/index.php/lrd/article/viewFile/4/13/94" TargetMode="Externa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rtlCol="0">
            <a:normAutofit fontScale="90000"/>
          </a:bodyPr>
          <a:lstStyle/>
          <a:p>
            <a:pPr eaLnBrk="1" fontAlgn="auto" hangingPunct="1">
              <a:spcAft>
                <a:spcPts val="0"/>
              </a:spcAft>
              <a:defRPr/>
            </a:pPr>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Democracy &amp; </a:t>
            </a:r>
            <a:r>
              <a:rPr lang="en-US"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DemocratizatiON</a:t>
            </a:r>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 (1)</a:t>
            </a:r>
            <a:b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br>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
            </a:r>
            <a:b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br>
            <a:endParaRPr lang="cs-CZ"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endParaRPr>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r>
              <a:rPr lang="en-US" dirty="0" smtClean="0">
                <a:solidFill>
                  <a:srgbClr val="C00000"/>
                </a:solidFill>
                <a:latin typeface="Times New Roman" pitchFamily="18" charset="0"/>
                <a:cs typeface="Times New Roman" pitchFamily="18" charset="0"/>
              </a:rPr>
              <a:t>Focus on post-communism</a:t>
            </a:r>
            <a:endParaRPr lang="cs-CZ" dirty="0" smtClean="0">
              <a:solidFill>
                <a:srgbClr val="C00000"/>
              </a:solidFill>
              <a:latin typeface="Times New Roman" pitchFamily="18" charset="0"/>
              <a:cs typeface="Times New Roman" pitchFamily="18" charset="0"/>
            </a:endParaRPr>
          </a:p>
          <a:p>
            <a:pPr eaLnBrk="1" fontAlgn="auto" hangingPunct="1">
              <a:spcAft>
                <a:spcPts val="0"/>
              </a:spcAft>
              <a:buFont typeface="Arial" pitchFamily="34" charset="0"/>
              <a:buNone/>
              <a:defRPr/>
            </a:pP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rtlCol="0">
            <a:normAutofit fontScale="90000"/>
          </a:bodyPr>
          <a:lstStyle/>
          <a:p>
            <a:pPr algn="l" eaLnBrk="1" fontAlgn="auto" hangingPunct="1">
              <a:spcAft>
                <a:spcPts val="0"/>
              </a:spcAft>
              <a:defRPr/>
            </a:pPr>
            <a:r>
              <a:rPr lang="en-CA" dirty="0" smtClean="0"/>
              <a:t/>
            </a:r>
            <a:br>
              <a:rPr lang="en-CA" dirty="0" smtClean="0"/>
            </a:br>
            <a:r>
              <a:rPr lang="en-US" sz="3000" dirty="0" smtClean="0">
                <a:solidFill>
                  <a:prstClr val="black"/>
                </a:solidFill>
                <a:latin typeface="Times New Roman" pitchFamily="18" charset="0"/>
                <a:cs typeface="Times New Roman" pitchFamily="18" charset="0"/>
              </a:rPr>
              <a:t>Review - Democracy </a:t>
            </a:r>
            <a:r>
              <a:rPr lang="en-US" dirty="0" smtClean="0"/>
              <a:t/>
            </a:r>
            <a:br>
              <a:rPr lang="en-US" dirty="0" smtClean="0"/>
            </a:br>
            <a:endParaRPr lang="cs-CZ" dirty="0"/>
          </a:p>
        </p:txBody>
      </p:sp>
      <p:sp>
        <p:nvSpPr>
          <p:cNvPr id="3" name="Content Placeholder 2"/>
          <p:cNvSpPr>
            <a:spLocks noGrp="1"/>
          </p:cNvSpPr>
          <p:nvPr>
            <p:ph idx="1"/>
          </p:nvPr>
        </p:nvSpPr>
        <p:spPr/>
        <p:txBody>
          <a:bodyPr/>
          <a:lstStyle/>
          <a:p>
            <a:pPr eaLnBrk="1" hangingPunct="1"/>
            <a:endParaRPr lang="en-US" sz="2800" i="1" smtClean="0">
              <a:latin typeface="Times New Roman" pitchFamily="18" charset="0"/>
              <a:cs typeface="Times New Roman" pitchFamily="18" charset="0"/>
            </a:endParaRPr>
          </a:p>
          <a:p>
            <a:pPr eaLnBrk="1" hangingPunct="1"/>
            <a:endParaRPr lang="en-US" sz="2800" i="1" smtClean="0">
              <a:latin typeface="Times New Roman" pitchFamily="18" charset="0"/>
              <a:cs typeface="Times New Roman" pitchFamily="18" charset="0"/>
            </a:endParaRPr>
          </a:p>
          <a:p>
            <a:pPr eaLnBrk="1" hangingPunct="1"/>
            <a:r>
              <a:rPr lang="en-US" sz="3000" i="1" smtClean="0">
                <a:latin typeface="Times New Roman" pitchFamily="18" charset="0"/>
                <a:cs typeface="Times New Roman" pitchFamily="18" charset="0"/>
              </a:rPr>
              <a:t>Democracy as a modern “political system” as we know it today, is quite a recent phenomenon…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8229600" cy="487362"/>
          </a:xfrm>
        </p:spPr>
        <p:txBody>
          <a:bodyPr rtlCol="0">
            <a:normAutofit fontScale="90000"/>
          </a:bodyPr>
          <a:lstStyle/>
          <a:p>
            <a:pPr algn="l" eaLnBrk="1" fontAlgn="auto" hangingPunct="1">
              <a:spcAft>
                <a:spcPts val="0"/>
              </a:spcAft>
              <a:defRPr/>
            </a:pPr>
            <a:r>
              <a:rPr lang="en-US" sz="3000" dirty="0" smtClean="0">
                <a:solidFill>
                  <a:prstClr val="black"/>
                </a:solidFill>
                <a:latin typeface="Times New Roman" pitchFamily="18" charset="0"/>
                <a:cs typeface="Times New Roman" pitchFamily="18" charset="0"/>
              </a:rPr>
              <a:t>Review - Democracy </a:t>
            </a:r>
            <a:endParaRPr lang="cs-CZ" sz="3200" i="1" dirty="0">
              <a:latin typeface="Times New Roman" pitchFamily="18" charset="0"/>
              <a:cs typeface="Times New Roman" pitchFamily="18" charset="0"/>
            </a:endParaRPr>
          </a:p>
        </p:txBody>
      </p:sp>
      <p:sp>
        <p:nvSpPr>
          <p:cNvPr id="3" name="Content Placeholder 2"/>
          <p:cNvSpPr>
            <a:spLocks noGrp="1"/>
          </p:cNvSpPr>
          <p:nvPr>
            <p:ph idx="4294967295"/>
          </p:nvPr>
        </p:nvSpPr>
        <p:spPr/>
        <p:txBody>
          <a:bodyPr rtlCol="0">
            <a:normAutofit fontScale="85000" lnSpcReduction="10000"/>
          </a:bodyPr>
          <a:lstStyle/>
          <a:p>
            <a:pPr eaLnBrk="1" fontAlgn="auto" hangingPunct="1">
              <a:spcAft>
                <a:spcPts val="0"/>
              </a:spcAft>
              <a:buFont typeface="Arial" pitchFamily="34" charset="0"/>
              <a:buChar char="•"/>
              <a:defRPr/>
            </a:pPr>
            <a:r>
              <a:rPr lang="en-US" b="1" i="1" dirty="0" smtClean="0">
                <a:latin typeface="Times New Roman" pitchFamily="18" charset="0"/>
              </a:rPr>
              <a:t>modern democracy is often defined as:</a:t>
            </a:r>
          </a:p>
          <a:p>
            <a:pPr eaLnBrk="1" fontAlgn="auto" hangingPunct="1">
              <a:spcAft>
                <a:spcPts val="0"/>
              </a:spcAft>
              <a:buFont typeface="Arial" pitchFamily="34" charset="0"/>
              <a:buChar char="•"/>
              <a:defRPr/>
            </a:pPr>
            <a:endParaRPr lang="en-US" sz="2100" b="1" dirty="0" smtClean="0">
              <a:solidFill>
                <a:srgbClr val="FF0000"/>
              </a:solidFill>
              <a:latin typeface="Times New Roman" pitchFamily="18" charset="0"/>
            </a:endParaRPr>
          </a:p>
          <a:p>
            <a:pPr eaLnBrk="1" fontAlgn="auto" hangingPunct="1">
              <a:spcAft>
                <a:spcPts val="0"/>
              </a:spcAft>
              <a:buFont typeface="Arial" pitchFamily="34" charset="0"/>
              <a:buChar char="•"/>
              <a:defRPr/>
            </a:pPr>
            <a:r>
              <a:rPr lang="en-US" b="1" dirty="0" smtClean="0">
                <a:solidFill>
                  <a:srgbClr val="FF0000"/>
                </a:solidFill>
                <a:latin typeface="Times New Roman" pitchFamily="18" charset="0"/>
              </a:rPr>
              <a:t>liberal democracy </a:t>
            </a:r>
            <a:r>
              <a:rPr lang="en-US" dirty="0" smtClean="0">
                <a:solidFill>
                  <a:srgbClr val="FF0000"/>
                </a:solidFill>
                <a:latin typeface="Times New Roman" pitchFamily="18" charset="0"/>
              </a:rPr>
              <a:t>  </a:t>
            </a:r>
            <a:r>
              <a:rPr lang="en-US" dirty="0" smtClean="0">
                <a:latin typeface="Times New Roman" pitchFamily="18" charset="0"/>
              </a:rPr>
              <a:t>(esp. vs. “people’s democracy”)</a:t>
            </a:r>
          </a:p>
          <a:p>
            <a:pPr eaLnBrk="1" fontAlgn="auto" hangingPunct="1">
              <a:spcAft>
                <a:spcPts val="0"/>
              </a:spcAft>
              <a:buFont typeface="Arial" pitchFamily="34" charset="0"/>
              <a:buChar char="•"/>
              <a:defRPr/>
            </a:pPr>
            <a:r>
              <a:rPr lang="en-US" dirty="0" smtClean="0">
                <a:latin typeface="Times New Roman" pitchFamily="18" charset="0"/>
              </a:rPr>
              <a:t>= a system of government characterized by universal adult suffrage, political equality, individual rights, democratic majority rule +constitutionalism</a:t>
            </a:r>
          </a:p>
          <a:p>
            <a:pPr eaLnBrk="1" fontAlgn="auto" hangingPunct="1">
              <a:spcAft>
                <a:spcPts val="0"/>
              </a:spcAft>
              <a:buFont typeface="Arial" pitchFamily="34" charset="0"/>
              <a:buChar char="•"/>
              <a:defRPr/>
            </a:pPr>
            <a:endParaRPr lang="en-US" sz="1300" dirty="0" smtClean="0">
              <a:latin typeface="Times New Roman" pitchFamily="18" charset="0"/>
            </a:endParaRPr>
          </a:p>
          <a:p>
            <a:pPr eaLnBrk="1" fontAlgn="auto" hangingPunct="1">
              <a:spcAft>
                <a:spcPts val="0"/>
              </a:spcAft>
              <a:buFont typeface="Arial" pitchFamily="34" charset="0"/>
              <a:buChar char="•"/>
              <a:defRPr/>
            </a:pPr>
            <a:r>
              <a:rPr lang="en-US" sz="2800" i="1" dirty="0" smtClean="0">
                <a:latin typeface="Times New Roman" pitchFamily="18" charset="0"/>
              </a:rPr>
              <a:t>and</a:t>
            </a:r>
          </a:p>
          <a:p>
            <a:pPr eaLnBrk="1" fontAlgn="auto" hangingPunct="1">
              <a:spcAft>
                <a:spcPts val="0"/>
              </a:spcAft>
              <a:buFont typeface="Arial" pitchFamily="34" charset="0"/>
              <a:buChar char="•"/>
              <a:defRPr/>
            </a:pPr>
            <a:endParaRPr lang="en-US" sz="1200" b="1" dirty="0" smtClean="0">
              <a:latin typeface="Times New Roman" pitchFamily="18" charset="0"/>
            </a:endParaRPr>
          </a:p>
          <a:p>
            <a:pPr eaLnBrk="1" fontAlgn="auto" hangingPunct="1">
              <a:spcAft>
                <a:spcPts val="0"/>
              </a:spcAft>
              <a:buFont typeface="Arial" pitchFamily="34" charset="0"/>
              <a:buChar char="•"/>
              <a:defRPr/>
            </a:pPr>
            <a:r>
              <a:rPr lang="en-US" b="1" dirty="0" smtClean="0">
                <a:solidFill>
                  <a:srgbClr val="FF0000"/>
                </a:solidFill>
                <a:latin typeface="Times New Roman" pitchFamily="18" charset="0"/>
              </a:rPr>
              <a:t>representative democracy </a:t>
            </a:r>
            <a:endParaRPr lang="en-US" dirty="0" smtClean="0">
              <a:solidFill>
                <a:srgbClr val="FF0000"/>
              </a:solidFill>
              <a:latin typeface="Times New Roman" pitchFamily="18" charset="0"/>
            </a:endParaRPr>
          </a:p>
          <a:p>
            <a:pPr eaLnBrk="1" fontAlgn="auto" hangingPunct="1">
              <a:spcAft>
                <a:spcPts val="0"/>
              </a:spcAft>
              <a:buFont typeface="Arial" pitchFamily="34" charset="0"/>
              <a:buChar char="•"/>
              <a:defRPr/>
            </a:pPr>
            <a:r>
              <a:rPr lang="en-US" dirty="0" smtClean="0">
                <a:latin typeface="Times New Roman" pitchFamily="18" charset="0"/>
              </a:rPr>
              <a:t>= a system of government based on the election of decision-	makers by the people</a:t>
            </a:r>
            <a:endParaRPr lang="en-US" sz="1800" b="1" u="sng" dirty="0" smtClean="0">
              <a:latin typeface="Times New Roman" pitchFamily="18" charset="0"/>
            </a:endParaRPr>
          </a:p>
          <a:p>
            <a:pPr eaLnBrk="1" fontAlgn="auto" hangingPunct="1">
              <a:spcAft>
                <a:spcPts val="0"/>
              </a:spcAft>
              <a:buFont typeface="Arial" pitchFamily="34" charset="0"/>
              <a:buChar char="•"/>
              <a:defRPr/>
            </a:pPr>
            <a:endParaRPr lang="cs-C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wipe(down)">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wipe(down)">
                                      <p:cBhvr>
                                        <p:cTn id="3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idx="4294967295"/>
          </p:nvPr>
        </p:nvSpPr>
        <p:spPr>
          <a:xfrm>
            <a:off x="457200" y="274638"/>
            <a:ext cx="8229600" cy="715962"/>
          </a:xfrm>
        </p:spPr>
        <p:txBody>
          <a:bodyPr/>
          <a:lstStyle/>
          <a:p>
            <a:pPr algn="l" eaLnBrk="1" hangingPunct="1"/>
            <a:r>
              <a:rPr lang="en-US" sz="3000" smtClean="0">
                <a:solidFill>
                  <a:srgbClr val="000000"/>
                </a:solidFill>
                <a:latin typeface="Times New Roman" pitchFamily="18" charset="0"/>
                <a:cs typeface="Times New Roman" pitchFamily="18" charset="0"/>
              </a:rPr>
              <a:t>Review - Democracy </a:t>
            </a:r>
            <a:endParaRPr lang="cs-CZ" sz="3600" i="1" smtClean="0">
              <a:latin typeface="Times New Roman" pitchFamily="18" charset="0"/>
              <a:cs typeface="Times New Roman" pitchFamily="18" charset="0"/>
            </a:endParaRPr>
          </a:p>
        </p:txBody>
      </p:sp>
      <p:sp>
        <p:nvSpPr>
          <p:cNvPr id="34818" name="Content Placeholder 2"/>
          <p:cNvSpPr>
            <a:spLocks noGrp="1"/>
          </p:cNvSpPr>
          <p:nvPr>
            <p:ph idx="4294967295"/>
          </p:nvPr>
        </p:nvSpPr>
        <p:spPr/>
        <p:txBody>
          <a:bodyPr/>
          <a:lstStyle/>
          <a:p>
            <a:pPr eaLnBrk="1" hangingPunct="1"/>
            <a:endParaRPr lang="en-US" sz="900" smtClean="0">
              <a:latin typeface="Times New Roman" pitchFamily="18" charset="0"/>
              <a:cs typeface="Times New Roman" pitchFamily="18" charset="0"/>
            </a:endParaRPr>
          </a:p>
          <a:p>
            <a:pPr eaLnBrk="1" hangingPunct="1"/>
            <a:r>
              <a:rPr lang="en-US" i="1" smtClean="0">
                <a:latin typeface="Times New Roman" pitchFamily="18" charset="0"/>
                <a:cs typeface="Times New Roman" pitchFamily="18" charset="0"/>
              </a:rPr>
              <a:t>Do you know what the defenders of the </a:t>
            </a:r>
            <a:r>
              <a:rPr lang="en-US" smtClean="0">
                <a:solidFill>
                  <a:srgbClr val="953735"/>
                </a:solidFill>
                <a:latin typeface="Times New Roman" pitchFamily="18" charset="0"/>
                <a:cs typeface="Times New Roman" pitchFamily="18" charset="0"/>
              </a:rPr>
              <a:t>Soviet system</a:t>
            </a:r>
            <a:r>
              <a:rPr lang="en-US" i="1" smtClean="0">
                <a:latin typeface="Times New Roman" pitchFamily="18" charset="0"/>
                <a:cs typeface="Times New Roman" pitchFamily="18" charset="0"/>
              </a:rPr>
              <a:t> were saying about “democracy”? </a:t>
            </a:r>
            <a:endParaRPr lang="cs-CZ" i="1" smtClean="0">
              <a:latin typeface="Times New Roman" pitchFamily="18" charset="0"/>
              <a:cs typeface="Times New Roman" pitchFamily="18" charset="0"/>
            </a:endParaRPr>
          </a:p>
          <a:p>
            <a:pPr eaLnBrk="1" hangingPunct="1"/>
            <a:endParaRPr lang="en-US" smtClean="0">
              <a:latin typeface="Times New Roman" pitchFamily="18" charset="0"/>
              <a:cs typeface="Times New Roman" pitchFamily="18" charset="0"/>
            </a:endParaRPr>
          </a:p>
          <a:p>
            <a:pPr eaLnBrk="1" hangingPunct="1"/>
            <a:r>
              <a:rPr lang="en-US" b="1" i="1" smtClean="0">
                <a:latin typeface="Times New Roman" pitchFamily="18" charset="0"/>
                <a:cs typeface="Times New Roman" pitchFamily="18" charset="0"/>
              </a:rPr>
              <a:t>What does it take to have a real / “good” or </a:t>
            </a:r>
            <a:r>
              <a:rPr lang="en-US" b="1" i="1" smtClean="0">
                <a:solidFill>
                  <a:srgbClr val="C00000"/>
                </a:solidFill>
                <a:latin typeface="Times New Roman" pitchFamily="18" charset="0"/>
                <a:cs typeface="Times New Roman" pitchFamily="18" charset="0"/>
              </a:rPr>
              <a:t>substantive</a:t>
            </a:r>
            <a:r>
              <a:rPr lang="en-US" b="1" i="1" smtClean="0">
                <a:latin typeface="Times New Roman" pitchFamily="18" charset="0"/>
                <a:cs typeface="Times New Roman" pitchFamily="18" charset="0"/>
              </a:rPr>
              <a:t> (as opposed to formal / procedural) democracy?</a:t>
            </a:r>
          </a:p>
          <a:p>
            <a:pPr eaLnBrk="1" hangingPunct="1"/>
            <a:r>
              <a:rPr lang="en-US" i="1" smtClean="0">
                <a:latin typeface="Times New Roman" pitchFamily="18" charset="0"/>
                <a:cs typeface="Times New Roman" pitchFamily="18" charset="0"/>
              </a:rPr>
              <a:t>(see later…)</a:t>
            </a:r>
            <a:endParaRPr lang="cs-CZ" i="1"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idx="4294967295"/>
          </p:nvPr>
        </p:nvSpPr>
        <p:spPr>
          <a:xfrm>
            <a:off x="457200" y="274638"/>
            <a:ext cx="8229600" cy="868362"/>
          </a:xfrm>
        </p:spPr>
        <p:txBody>
          <a:bodyPr/>
          <a:lstStyle/>
          <a:p>
            <a:pPr algn="l" eaLnBrk="1" hangingPunct="1"/>
            <a:r>
              <a:rPr lang="en-US" sz="3000" smtClean="0">
                <a:solidFill>
                  <a:srgbClr val="000000"/>
                </a:solidFill>
                <a:latin typeface="Times New Roman" pitchFamily="18" charset="0"/>
                <a:cs typeface="Times New Roman" pitchFamily="18" charset="0"/>
              </a:rPr>
              <a:t>Review - Democracy </a:t>
            </a:r>
            <a:r>
              <a:rPr lang="en-US" sz="3000" i="1" smtClean="0">
                <a:solidFill>
                  <a:srgbClr val="000000"/>
                </a:solidFill>
                <a:latin typeface="Times New Roman" pitchFamily="18" charset="0"/>
                <a:cs typeface="Times New Roman" pitchFamily="18" charset="0"/>
              </a:rPr>
              <a:t>(optional)</a:t>
            </a:r>
            <a:endParaRPr lang="cs-CZ" i="1" smtClean="0"/>
          </a:p>
        </p:txBody>
      </p:sp>
      <p:sp>
        <p:nvSpPr>
          <p:cNvPr id="3" name="Content Placeholder 2"/>
          <p:cNvSpPr>
            <a:spLocks noGrp="1"/>
          </p:cNvSpPr>
          <p:nvPr>
            <p:ph idx="4294967295"/>
          </p:nvPr>
        </p:nvSpPr>
        <p:spPr/>
        <p:txBody>
          <a:bodyPr/>
          <a:lstStyle/>
          <a:p>
            <a:pPr eaLnBrk="1" hangingPunct="1"/>
            <a:endParaRPr lang="en-US" b="1" smtClean="0">
              <a:latin typeface="Times New Roman" pitchFamily="18" charset="0"/>
            </a:endParaRPr>
          </a:p>
          <a:p>
            <a:pPr eaLnBrk="1" hangingPunct="1"/>
            <a:r>
              <a:rPr lang="en-US" b="1" smtClean="0">
                <a:solidFill>
                  <a:srgbClr val="FF0000"/>
                </a:solidFill>
                <a:latin typeface="Times New Roman" pitchFamily="18" charset="0"/>
              </a:rPr>
              <a:t>democracy </a:t>
            </a:r>
            <a:r>
              <a:rPr lang="en-US" smtClean="0">
                <a:latin typeface="Times New Roman" pitchFamily="18" charset="0"/>
              </a:rPr>
              <a:t>as</a:t>
            </a:r>
            <a:r>
              <a:rPr lang="en-US" b="1" smtClean="0">
                <a:solidFill>
                  <a:srgbClr val="FF0000"/>
                </a:solidFill>
                <a:latin typeface="Times New Roman" pitchFamily="18" charset="0"/>
              </a:rPr>
              <a:t> ’polyarchy’</a:t>
            </a:r>
            <a:r>
              <a:rPr lang="en-US" sz="2900" i="1" smtClean="0">
                <a:solidFill>
                  <a:srgbClr val="000000"/>
                </a:solidFill>
                <a:latin typeface="Times New Roman" pitchFamily="18" charset="0"/>
              </a:rPr>
              <a:t> (= Dahl’s term for a Western democratic system)</a:t>
            </a:r>
            <a:endParaRPr lang="en-US" b="1" smtClean="0">
              <a:solidFill>
                <a:srgbClr val="FF0000"/>
              </a:solidFill>
              <a:latin typeface="Times New Roman" pitchFamily="18" charset="0"/>
            </a:endParaRPr>
          </a:p>
          <a:p>
            <a:pPr eaLnBrk="1" hangingPunct="1"/>
            <a:endParaRPr lang="en-US" b="1" smtClean="0">
              <a:latin typeface="Times New Roman" pitchFamily="18" charset="0"/>
            </a:endParaRPr>
          </a:p>
          <a:p>
            <a:pPr eaLnBrk="1" hangingPunct="1"/>
            <a:r>
              <a:rPr lang="en-US" i="1" smtClean="0">
                <a:latin typeface="Times New Roman" pitchFamily="18" charset="0"/>
              </a:rPr>
              <a:t>Dahl  listed conditions / criteria should be met so we can say that a regime is </a:t>
            </a:r>
            <a:r>
              <a:rPr lang="en-US" i="1" smtClean="0">
                <a:solidFill>
                  <a:srgbClr val="800000"/>
                </a:solidFill>
                <a:latin typeface="Times New Roman" pitchFamily="18" charset="0"/>
              </a:rPr>
              <a:t>‘democratic’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idx="4294967295"/>
          </p:nvPr>
        </p:nvSpPr>
        <p:spPr>
          <a:xfrm>
            <a:off x="457200" y="274638"/>
            <a:ext cx="8229600" cy="868362"/>
          </a:xfrm>
        </p:spPr>
        <p:txBody>
          <a:bodyPr/>
          <a:lstStyle/>
          <a:p>
            <a:pPr algn="l" eaLnBrk="1" hangingPunct="1"/>
            <a:r>
              <a:rPr lang="en-US" sz="3000" smtClean="0">
                <a:solidFill>
                  <a:srgbClr val="000000"/>
                </a:solidFill>
                <a:latin typeface="Times New Roman" pitchFamily="18" charset="0"/>
                <a:cs typeface="Times New Roman" pitchFamily="18" charset="0"/>
              </a:rPr>
              <a:t>Review - Democracy</a:t>
            </a:r>
            <a:r>
              <a:rPr lang="en-US" sz="3000" smtClean="0">
                <a:solidFill>
                  <a:srgbClr val="000000"/>
                </a:solidFill>
                <a:cs typeface="Times New Roman" pitchFamily="18" charset="0"/>
              </a:rPr>
              <a:t> </a:t>
            </a:r>
            <a:endParaRPr lang="cs-CZ" smtClean="0"/>
          </a:p>
        </p:txBody>
      </p:sp>
      <p:sp>
        <p:nvSpPr>
          <p:cNvPr id="3" name="Content Placeholder 2"/>
          <p:cNvSpPr>
            <a:spLocks noGrp="1"/>
          </p:cNvSpPr>
          <p:nvPr>
            <p:ph idx="4294967295"/>
          </p:nvPr>
        </p:nvSpPr>
        <p:spPr>
          <a:xfrm>
            <a:off x="381000" y="1447800"/>
            <a:ext cx="8458200" cy="5029200"/>
          </a:xfrm>
        </p:spPr>
        <p:txBody>
          <a:bodyPr/>
          <a:lstStyle/>
          <a:p>
            <a:pPr eaLnBrk="1" hangingPunct="1">
              <a:lnSpc>
                <a:spcPct val="80000"/>
              </a:lnSpc>
            </a:pPr>
            <a:r>
              <a:rPr lang="en-US" sz="2800" b="1" i="1" smtClean="0">
                <a:solidFill>
                  <a:srgbClr val="C00000"/>
                </a:solidFill>
                <a:latin typeface="Times New Roman" pitchFamily="18" charset="0"/>
              </a:rPr>
              <a:t>Substantive / quality democracy</a:t>
            </a:r>
            <a:r>
              <a:rPr lang="en-US" sz="2800" i="1" smtClean="0">
                <a:latin typeface="Times New Roman" pitchFamily="18" charset="0"/>
              </a:rPr>
              <a:t>, </a:t>
            </a:r>
            <a:r>
              <a:rPr lang="en-US" sz="2800" smtClean="0">
                <a:latin typeface="Times New Roman" pitchFamily="18" charset="0"/>
              </a:rPr>
              <a:t>is not just about elections (even “free and fair”) but requires some additions</a:t>
            </a:r>
            <a:r>
              <a:rPr lang="en-US" sz="2800" i="1" smtClean="0">
                <a:latin typeface="Times New Roman" pitchFamily="18" charset="0"/>
              </a:rPr>
              <a:t>:</a:t>
            </a:r>
          </a:p>
          <a:p>
            <a:pPr eaLnBrk="1" hangingPunct="1">
              <a:lnSpc>
                <a:spcPct val="80000"/>
              </a:lnSpc>
            </a:pPr>
            <a:endParaRPr lang="en-US" sz="600" smtClean="0">
              <a:latin typeface="Times New Roman" pitchFamily="18" charset="0"/>
              <a:cs typeface="Times New Roman" pitchFamily="18" charset="0"/>
            </a:endParaRPr>
          </a:p>
          <a:p>
            <a:pPr eaLnBrk="1" hangingPunct="1">
              <a:lnSpc>
                <a:spcPct val="80000"/>
              </a:lnSpc>
            </a:pPr>
            <a:endParaRPr lang="en-US" sz="400" smtClean="0">
              <a:latin typeface="Times New Roman" pitchFamily="18" charset="0"/>
              <a:cs typeface="Times New Roman" pitchFamily="18" charset="0"/>
            </a:endParaRPr>
          </a:p>
          <a:p>
            <a:pPr eaLnBrk="1" hangingPunct="1">
              <a:lnSpc>
                <a:spcPct val="80000"/>
              </a:lnSpc>
            </a:pPr>
            <a:r>
              <a:rPr lang="en-US" sz="2700" smtClean="0">
                <a:latin typeface="Times New Roman" pitchFamily="18" charset="0"/>
                <a:cs typeface="Times New Roman" pitchFamily="18" charset="0"/>
              </a:rPr>
              <a:t>1. rule of law &amp; equality before the law</a:t>
            </a:r>
          </a:p>
          <a:p>
            <a:pPr eaLnBrk="1" hangingPunct="1">
              <a:lnSpc>
                <a:spcPct val="80000"/>
              </a:lnSpc>
            </a:pPr>
            <a:r>
              <a:rPr lang="en-US" sz="2700" smtClean="0">
                <a:latin typeface="Times New Roman" pitchFamily="18" charset="0"/>
                <a:cs typeface="Times New Roman" pitchFamily="18" charset="0"/>
              </a:rPr>
              <a:t>2. inclusiveness of human rights</a:t>
            </a:r>
          </a:p>
          <a:p>
            <a:pPr eaLnBrk="1" hangingPunct="1">
              <a:lnSpc>
                <a:spcPct val="80000"/>
              </a:lnSpc>
            </a:pPr>
            <a:r>
              <a:rPr lang="en-US" sz="2700" smtClean="0">
                <a:latin typeface="Times New Roman" pitchFamily="18" charset="0"/>
                <a:cs typeface="Times New Roman" pitchFamily="18" charset="0"/>
              </a:rPr>
              <a:t>&amp; civil &amp; political liberties (incl. freedom of association)</a:t>
            </a:r>
          </a:p>
          <a:p>
            <a:pPr eaLnBrk="1" hangingPunct="1">
              <a:lnSpc>
                <a:spcPct val="80000"/>
              </a:lnSpc>
            </a:pPr>
            <a:r>
              <a:rPr lang="en-US" sz="2700" smtClean="0">
                <a:latin typeface="Times New Roman" pitchFamily="18" charset="0"/>
                <a:cs typeface="Times New Roman" pitchFamily="18" charset="0"/>
              </a:rPr>
              <a:t>&amp; protection of minority rights *)</a:t>
            </a:r>
          </a:p>
          <a:p>
            <a:pPr eaLnBrk="1" hangingPunct="1">
              <a:lnSpc>
                <a:spcPct val="80000"/>
              </a:lnSpc>
            </a:pPr>
            <a:r>
              <a:rPr lang="en-US" sz="2700" smtClean="0">
                <a:latin typeface="Times New Roman" pitchFamily="18" charset="0"/>
                <a:cs typeface="Times New Roman" pitchFamily="18" charset="0"/>
              </a:rPr>
              <a:t>3. the media reflecting political and other diversity</a:t>
            </a:r>
          </a:p>
          <a:p>
            <a:pPr eaLnBrk="1" hangingPunct="1">
              <a:lnSpc>
                <a:spcPct val="80000"/>
              </a:lnSpc>
            </a:pPr>
            <a:r>
              <a:rPr lang="en-US" sz="2700" smtClean="0">
                <a:latin typeface="Times New Roman" pitchFamily="18" charset="0"/>
                <a:cs typeface="Times New Roman" pitchFamily="18" charset="0"/>
              </a:rPr>
              <a:t>4. responsiveness &amp; accountability of government(s) - 	(= no misuse /abuse of power)</a:t>
            </a:r>
          </a:p>
          <a:p>
            <a:pPr eaLnBrk="1" hangingPunct="1">
              <a:lnSpc>
                <a:spcPct val="80000"/>
              </a:lnSpc>
            </a:pPr>
            <a:r>
              <a:rPr lang="en-US" sz="2700" smtClean="0">
                <a:latin typeface="Times New Roman" pitchFamily="18" charset="0"/>
                <a:cs typeface="Times New Roman" pitchFamily="18" charset="0"/>
              </a:rPr>
              <a:t>5. neutral and efficient public service</a:t>
            </a:r>
          </a:p>
          <a:p>
            <a:pPr eaLnBrk="1" hangingPunct="1">
              <a:lnSpc>
                <a:spcPct val="80000"/>
              </a:lnSpc>
            </a:pPr>
            <a:r>
              <a:rPr lang="en-US" sz="2700" smtClean="0">
                <a:latin typeface="Times New Roman" pitchFamily="18" charset="0"/>
                <a:cs typeface="Times New Roman" pitchFamily="18" charset="0"/>
              </a:rPr>
              <a:t>6. active civil society</a:t>
            </a:r>
          </a:p>
          <a:p>
            <a:pPr eaLnBrk="1" hangingPunct="1">
              <a:lnSpc>
                <a:spcPct val="80000"/>
              </a:lnSpc>
            </a:pPr>
            <a:r>
              <a:rPr lang="en-US" sz="2700" smtClean="0">
                <a:latin typeface="Times New Roman" pitchFamily="18" charset="0"/>
                <a:cs typeface="Times New Roman" pitchFamily="18" charset="0"/>
              </a:rPr>
              <a:t>7. minimal corruption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down)">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wipe(down)">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wipe(down)">
                                      <p:cBhvr>
                                        <p:cTn id="42" dur="500"/>
                                        <p:tgtEl>
                                          <p:spTgt spid="3">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wipe(down)">
                                      <p:cBhvr>
                                        <p:cTn id="47" dur="500"/>
                                        <p:tgtEl>
                                          <p:spTgt spid="3">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
                                            <p:txEl>
                                              <p:pRg st="11" end="11"/>
                                            </p:txEl>
                                          </p:spTgt>
                                        </p:tgtEl>
                                        <p:attrNameLst>
                                          <p:attrName>style.visibility</p:attrName>
                                        </p:attrNameLst>
                                      </p:cBhvr>
                                      <p:to>
                                        <p:strVal val="visible"/>
                                      </p:to>
                                    </p:set>
                                    <p:animEffect transition="in" filter="wipe(down)">
                                      <p:cBhvr>
                                        <p:cTn id="5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idx="4294967295"/>
          </p:nvPr>
        </p:nvSpPr>
        <p:spPr>
          <a:xfrm>
            <a:off x="457200" y="274638"/>
            <a:ext cx="8229600" cy="944562"/>
          </a:xfrm>
        </p:spPr>
        <p:txBody>
          <a:bodyPr/>
          <a:lstStyle/>
          <a:p>
            <a:pPr algn="l" eaLnBrk="1" hangingPunct="1"/>
            <a:r>
              <a:rPr lang="en-US" sz="3000" smtClean="0">
                <a:solidFill>
                  <a:srgbClr val="000000"/>
                </a:solidFill>
                <a:latin typeface="Times New Roman" pitchFamily="18" charset="0"/>
                <a:cs typeface="Times New Roman" pitchFamily="18" charset="0"/>
              </a:rPr>
              <a:t>Review - Democracy</a:t>
            </a:r>
            <a:r>
              <a:rPr lang="en-US" sz="3000" smtClean="0">
                <a:solidFill>
                  <a:srgbClr val="000000"/>
                </a:solidFill>
                <a:cs typeface="Times New Roman" pitchFamily="18" charset="0"/>
              </a:rPr>
              <a:t> </a:t>
            </a:r>
            <a:endParaRPr lang="cs-CZ" smtClean="0"/>
          </a:p>
        </p:txBody>
      </p:sp>
      <p:sp>
        <p:nvSpPr>
          <p:cNvPr id="3" name="Content Placeholder 2"/>
          <p:cNvSpPr>
            <a:spLocks noGrp="1"/>
          </p:cNvSpPr>
          <p:nvPr>
            <p:ph idx="4294967295"/>
          </p:nvPr>
        </p:nvSpPr>
        <p:spPr>
          <a:xfrm>
            <a:off x="685800" y="1752600"/>
            <a:ext cx="7772400" cy="4343400"/>
          </a:xfrm>
        </p:spPr>
        <p:txBody>
          <a:bodyPr/>
          <a:lstStyle/>
          <a:p>
            <a:pPr eaLnBrk="1" hangingPunct="1"/>
            <a:endParaRPr lang="en-US" sz="1000" smtClean="0">
              <a:cs typeface="Times New Roman" pitchFamily="18" charset="0"/>
            </a:endParaRPr>
          </a:p>
          <a:p>
            <a:pPr eaLnBrk="1" hangingPunct="1"/>
            <a:r>
              <a:rPr lang="en-US" b="1" i="1" smtClean="0">
                <a:latin typeface="Times New Roman" pitchFamily="18" charset="0"/>
                <a:cs typeface="Times New Roman" pitchFamily="18" charset="0"/>
              </a:rPr>
              <a:t>We can “measure” democracy…</a:t>
            </a:r>
          </a:p>
          <a:p>
            <a:pPr eaLnBrk="1" hangingPunct="1"/>
            <a:r>
              <a:rPr lang="en-US" sz="2800" smtClean="0">
                <a:latin typeface="Times New Roman" pitchFamily="18" charset="0"/>
                <a:cs typeface="Times New Roman" pitchFamily="18" charset="0"/>
              </a:rPr>
              <a:t>cf. </a:t>
            </a:r>
            <a:r>
              <a:rPr lang="en-US" sz="2800" u="sng" smtClean="0">
                <a:latin typeface="Times New Roman" pitchFamily="18" charset="0"/>
                <a:cs typeface="Times New Roman" pitchFamily="18" charset="0"/>
              </a:rPr>
              <a:t>The Freedom House </a:t>
            </a:r>
            <a:r>
              <a:rPr lang="en-US" sz="2800" smtClean="0">
                <a:latin typeface="Times New Roman" pitchFamily="18" charset="0"/>
                <a:cs typeface="Times New Roman" pitchFamily="18" charset="0"/>
              </a:rPr>
              <a:t>surveys</a:t>
            </a:r>
          </a:p>
          <a:p>
            <a:pPr eaLnBrk="1" hangingPunct="1"/>
            <a:endParaRPr lang="en-US" sz="2800" smtClean="0">
              <a:latin typeface="Times New Roman" pitchFamily="18" charset="0"/>
              <a:cs typeface="Times New Roman" pitchFamily="18" charset="0"/>
            </a:endParaRPr>
          </a:p>
          <a:p>
            <a:pPr eaLnBrk="1" hangingPunct="1"/>
            <a:r>
              <a:rPr lang="en-US" sz="2800" i="1" smtClean="0">
                <a:latin typeface="Times New Roman" pitchFamily="18" charset="0"/>
                <a:cs typeface="Times New Roman" pitchFamily="18" charset="0"/>
              </a:rPr>
              <a:t>See also other posted democracy rankings on our L-drive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idx="4294967295"/>
          </p:nvPr>
        </p:nvSpPr>
        <p:spPr>
          <a:xfrm>
            <a:off x="457200" y="274638"/>
            <a:ext cx="8229600" cy="792162"/>
          </a:xfrm>
        </p:spPr>
        <p:txBody>
          <a:bodyPr/>
          <a:lstStyle/>
          <a:p>
            <a:pPr algn="l" eaLnBrk="1" hangingPunct="1"/>
            <a:r>
              <a:rPr lang="en-US" sz="3000" smtClean="0">
                <a:solidFill>
                  <a:srgbClr val="000000"/>
                </a:solidFill>
                <a:latin typeface="Times New Roman" pitchFamily="18" charset="0"/>
                <a:cs typeface="Times New Roman" pitchFamily="18" charset="0"/>
              </a:rPr>
              <a:t>Review - Democracy</a:t>
            </a:r>
            <a:r>
              <a:rPr lang="en-US" sz="3000" smtClean="0">
                <a:solidFill>
                  <a:srgbClr val="000000"/>
                </a:solidFill>
                <a:cs typeface="Times New Roman" pitchFamily="18" charset="0"/>
              </a:rPr>
              <a:t> </a:t>
            </a:r>
            <a:endParaRPr lang="cs-CZ" smtClean="0"/>
          </a:p>
        </p:txBody>
      </p:sp>
      <p:sp>
        <p:nvSpPr>
          <p:cNvPr id="43010" name="Content Placeholder 2"/>
          <p:cNvSpPr>
            <a:spLocks noGrp="1"/>
          </p:cNvSpPr>
          <p:nvPr>
            <p:ph idx="4294967295"/>
          </p:nvPr>
        </p:nvSpPr>
        <p:spPr>
          <a:xfrm>
            <a:off x="457200" y="1676400"/>
            <a:ext cx="8229600" cy="4495800"/>
          </a:xfrm>
        </p:spPr>
        <p:txBody>
          <a:bodyPr/>
          <a:lstStyle/>
          <a:p>
            <a:pPr eaLnBrk="1" hangingPunct="1">
              <a:lnSpc>
                <a:spcPct val="90000"/>
              </a:lnSpc>
            </a:pPr>
            <a:r>
              <a:rPr lang="en-US" sz="2700" smtClean="0">
                <a:latin typeface="Times New Roman" pitchFamily="18" charset="0"/>
                <a:cs typeface="Times New Roman" pitchFamily="18" charset="0"/>
              </a:rPr>
              <a:t>An influential survey in democracy &amp; democratization is that of </a:t>
            </a:r>
            <a:r>
              <a:rPr lang="en-US" sz="2700" smtClean="0">
                <a:solidFill>
                  <a:srgbClr val="C00000"/>
                </a:solidFill>
                <a:latin typeface="Times New Roman" pitchFamily="18" charset="0"/>
                <a:cs typeface="Times New Roman" pitchFamily="18" charset="0"/>
              </a:rPr>
              <a:t>Freedom House</a:t>
            </a:r>
            <a:r>
              <a:rPr lang="en-US" sz="2700" smtClean="0">
                <a:latin typeface="Times New Roman" pitchFamily="18" charset="0"/>
                <a:cs typeface="Times New Roman" pitchFamily="18" charset="0"/>
              </a:rPr>
              <a:t>, an institution and a think tank, stands as one of the most comprehensive "freedom measures" nationally and internationally and by extension a measure of democratization. Freedom House categorizes all countries of the world according to a seven point value system with over 200 questions on the survey and multiple survey representatives in various parts of every country. The total points of every country places the country in one of three categories: </a:t>
            </a:r>
            <a:r>
              <a:rPr lang="en-US" sz="2700" smtClean="0">
                <a:solidFill>
                  <a:srgbClr val="C00000"/>
                </a:solidFill>
                <a:latin typeface="Times New Roman" pitchFamily="18" charset="0"/>
                <a:cs typeface="Times New Roman" pitchFamily="18" charset="0"/>
              </a:rPr>
              <a:t>Free, Partly Free, or not Free</a:t>
            </a:r>
            <a:r>
              <a:rPr lang="en-US" sz="2700" smtClean="0">
                <a:latin typeface="Times New Roman" pitchFamily="18" charset="0"/>
                <a:cs typeface="Times New Roman" pitchFamily="18" charset="0"/>
              </a:rPr>
              <a:t>.</a:t>
            </a:r>
            <a:endParaRPr lang="en-US" sz="2700" smtClean="0">
              <a:solidFill>
                <a:srgbClr val="000000"/>
              </a:solidFill>
              <a:latin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idx="4294967295"/>
          </p:nvPr>
        </p:nvSpPr>
        <p:spPr>
          <a:xfrm>
            <a:off x="457200" y="274638"/>
            <a:ext cx="8229600" cy="868362"/>
          </a:xfrm>
        </p:spPr>
        <p:txBody>
          <a:bodyPr/>
          <a:lstStyle/>
          <a:p>
            <a:pPr algn="l" eaLnBrk="1" hangingPunct="1"/>
            <a:r>
              <a:rPr lang="en-US" sz="3000" smtClean="0">
                <a:solidFill>
                  <a:srgbClr val="000000"/>
                </a:solidFill>
                <a:latin typeface="Times New Roman" pitchFamily="18" charset="0"/>
                <a:cs typeface="Times New Roman" pitchFamily="18" charset="0"/>
              </a:rPr>
              <a:t>Review - Democracy  - </a:t>
            </a:r>
            <a:r>
              <a:rPr lang="en-US" sz="3000" i="1" smtClean="0">
                <a:solidFill>
                  <a:srgbClr val="000000"/>
                </a:solidFill>
                <a:latin typeface="Times New Roman" pitchFamily="18" charset="0"/>
                <a:cs typeface="Times New Roman" pitchFamily="18" charset="0"/>
              </a:rPr>
              <a:t>optional</a:t>
            </a:r>
            <a:endParaRPr lang="cs-CZ" i="1" smtClean="0">
              <a:latin typeface="Times New Roman" pitchFamily="18" charset="0"/>
            </a:endParaRPr>
          </a:p>
        </p:txBody>
      </p:sp>
      <p:sp>
        <p:nvSpPr>
          <p:cNvPr id="45058" name="Content Placeholder 2"/>
          <p:cNvSpPr>
            <a:spLocks noGrp="1"/>
          </p:cNvSpPr>
          <p:nvPr>
            <p:ph idx="4294967295"/>
          </p:nvPr>
        </p:nvSpPr>
        <p:spPr/>
        <p:txBody>
          <a:bodyPr/>
          <a:lstStyle/>
          <a:p>
            <a:pPr eaLnBrk="1" hangingPunct="1">
              <a:lnSpc>
                <a:spcPct val="90000"/>
              </a:lnSpc>
            </a:pPr>
            <a:r>
              <a:rPr lang="en-US" sz="2700" i="1" smtClean="0">
                <a:solidFill>
                  <a:srgbClr val="C00000"/>
                </a:solidFill>
                <a:latin typeface="Times New Roman" pitchFamily="18" charset="0"/>
                <a:cs typeface="Times New Roman" pitchFamily="18" charset="0"/>
              </a:rPr>
              <a:t>Freedom House Measurement </a:t>
            </a:r>
            <a:r>
              <a:rPr lang="en-US" sz="2600" i="1" smtClean="0">
                <a:latin typeface="Times New Roman" pitchFamily="18" charset="0"/>
                <a:cs typeface="Times New Roman" pitchFamily="18" charset="0"/>
              </a:rPr>
              <a:t>(see the Handout)</a:t>
            </a:r>
          </a:p>
          <a:p>
            <a:pPr eaLnBrk="1" hangingPunct="1">
              <a:lnSpc>
                <a:spcPct val="90000"/>
              </a:lnSpc>
            </a:pPr>
            <a:endParaRPr lang="en-US" sz="1600" smtClean="0">
              <a:latin typeface="Times New Roman" pitchFamily="18" charset="0"/>
              <a:cs typeface="Times New Roman" pitchFamily="18" charset="0"/>
            </a:endParaRPr>
          </a:p>
          <a:p>
            <a:pPr eaLnBrk="1" hangingPunct="1">
              <a:lnSpc>
                <a:spcPct val="90000"/>
              </a:lnSpc>
            </a:pPr>
            <a:r>
              <a:rPr lang="en-US" sz="2600" i="1" smtClean="0">
                <a:latin typeface="Times New Roman" pitchFamily="18" charset="0"/>
                <a:cs typeface="Times New Roman" pitchFamily="18" charset="0"/>
              </a:rPr>
              <a:t>Annual Index of Political Rights and Civil Liberties</a:t>
            </a:r>
          </a:p>
          <a:p>
            <a:pPr eaLnBrk="1" hangingPunct="1">
              <a:lnSpc>
                <a:spcPct val="90000"/>
              </a:lnSpc>
              <a:buFont typeface="Arial" charset="0"/>
              <a:buNone/>
            </a:pPr>
            <a:r>
              <a:rPr lang="en-US" sz="2700" smtClean="0">
                <a:latin typeface="Times New Roman" pitchFamily="18" charset="0"/>
                <a:cs typeface="Times New Roman" pitchFamily="18" charset="0"/>
              </a:rPr>
              <a:t>    uses the scale from 1 (most free) to 7 (least free).</a:t>
            </a:r>
          </a:p>
          <a:p>
            <a:pPr eaLnBrk="1" hangingPunct="1">
              <a:lnSpc>
                <a:spcPct val="90000"/>
              </a:lnSpc>
            </a:pPr>
            <a:endParaRPr lang="en-US" sz="1600" smtClean="0">
              <a:latin typeface="Times New Roman" pitchFamily="18" charset="0"/>
              <a:cs typeface="Times New Roman" pitchFamily="18" charset="0"/>
            </a:endParaRPr>
          </a:p>
          <a:p>
            <a:pPr eaLnBrk="1" hangingPunct="1">
              <a:lnSpc>
                <a:spcPct val="90000"/>
              </a:lnSpc>
            </a:pPr>
            <a:r>
              <a:rPr lang="en-US" sz="2600" i="1" smtClean="0">
                <a:latin typeface="Times New Roman" pitchFamily="18" charset="0"/>
                <a:cs typeface="Times New Roman" pitchFamily="18" charset="0"/>
              </a:rPr>
              <a:t>Countries worldwide are classified as…:</a:t>
            </a:r>
          </a:p>
          <a:p>
            <a:pPr eaLnBrk="1" hangingPunct="1">
              <a:lnSpc>
                <a:spcPct val="90000"/>
              </a:lnSpc>
            </a:pPr>
            <a:endParaRPr lang="en-US" sz="1100" smtClean="0">
              <a:latin typeface="Times New Roman" pitchFamily="18" charset="0"/>
              <a:cs typeface="Times New Roman" pitchFamily="18" charset="0"/>
            </a:endParaRPr>
          </a:p>
          <a:p>
            <a:pPr eaLnBrk="1" hangingPunct="1">
              <a:lnSpc>
                <a:spcPct val="90000"/>
              </a:lnSpc>
            </a:pPr>
            <a:r>
              <a:rPr lang="en-US" sz="2700" i="1" smtClean="0">
                <a:solidFill>
                  <a:srgbClr val="C00000"/>
                </a:solidFill>
                <a:latin typeface="Times New Roman" pitchFamily="18" charset="0"/>
                <a:cs typeface="Times New Roman" pitchFamily="18" charset="0"/>
              </a:rPr>
              <a:t>Free </a:t>
            </a:r>
            <a:r>
              <a:rPr lang="en-US" sz="2600" smtClean="0">
                <a:latin typeface="Times New Roman" pitchFamily="18" charset="0"/>
                <a:cs typeface="Times New Roman" pitchFamily="18" charset="0"/>
              </a:rPr>
              <a:t>(1 to 2.5) (established democracies)</a:t>
            </a:r>
          </a:p>
          <a:p>
            <a:pPr eaLnBrk="1" hangingPunct="1">
              <a:lnSpc>
                <a:spcPct val="90000"/>
              </a:lnSpc>
            </a:pPr>
            <a:r>
              <a:rPr lang="en-US" sz="2700" i="1" smtClean="0">
                <a:solidFill>
                  <a:srgbClr val="C00000"/>
                </a:solidFill>
                <a:latin typeface="Times New Roman" pitchFamily="18" charset="0"/>
                <a:cs typeface="Times New Roman" pitchFamily="18" charset="0"/>
              </a:rPr>
              <a:t>Partly free </a:t>
            </a:r>
            <a:r>
              <a:rPr lang="en-US" sz="2600" smtClean="0">
                <a:latin typeface="Times New Roman" pitchFamily="18" charset="0"/>
                <a:cs typeface="Times New Roman" pitchFamily="18" charset="0"/>
              </a:rPr>
              <a:t>(3 to 5.5) (consolidating?)</a:t>
            </a:r>
          </a:p>
          <a:p>
            <a:pPr eaLnBrk="1" hangingPunct="1">
              <a:lnSpc>
                <a:spcPct val="90000"/>
              </a:lnSpc>
            </a:pPr>
            <a:r>
              <a:rPr lang="en-US" sz="2700" i="1" smtClean="0">
                <a:solidFill>
                  <a:srgbClr val="C00000"/>
                </a:solidFill>
                <a:latin typeface="Times New Roman" pitchFamily="18" charset="0"/>
                <a:cs typeface="Times New Roman" pitchFamily="18" charset="0"/>
              </a:rPr>
              <a:t>Not free </a:t>
            </a:r>
            <a:r>
              <a:rPr lang="en-US" sz="2600" smtClean="0">
                <a:latin typeface="Times New Roman" pitchFamily="18" charset="0"/>
                <a:cs typeface="Times New Roman" pitchFamily="18" charset="0"/>
              </a:rPr>
              <a:t>(5.5 to 7) (non-democracies)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idx="4294967295"/>
          </p:nvPr>
        </p:nvSpPr>
        <p:spPr>
          <a:xfrm>
            <a:off x="457200" y="274638"/>
            <a:ext cx="8229600" cy="792162"/>
          </a:xfrm>
        </p:spPr>
        <p:txBody>
          <a:bodyPr/>
          <a:lstStyle/>
          <a:p>
            <a:pPr algn="l" eaLnBrk="1" hangingPunct="1"/>
            <a:r>
              <a:rPr lang="en-US" sz="3000" smtClean="0">
                <a:solidFill>
                  <a:srgbClr val="000000"/>
                </a:solidFill>
                <a:latin typeface="Times New Roman" pitchFamily="18" charset="0"/>
                <a:cs typeface="Times New Roman" pitchFamily="18" charset="0"/>
              </a:rPr>
              <a:t>Review - Democracy</a:t>
            </a:r>
            <a:r>
              <a:rPr lang="en-US" sz="3000" smtClean="0">
                <a:solidFill>
                  <a:srgbClr val="000000"/>
                </a:solidFill>
                <a:cs typeface="Times New Roman" pitchFamily="18" charset="0"/>
              </a:rPr>
              <a:t> </a:t>
            </a:r>
            <a:endParaRPr lang="cs-CZ" sz="3200" i="1" smtClean="0">
              <a:cs typeface="Times New Roman" pitchFamily="18" charset="0"/>
            </a:endParaRPr>
          </a:p>
        </p:txBody>
      </p:sp>
      <p:sp>
        <p:nvSpPr>
          <p:cNvPr id="3" name="Content Placeholder 2"/>
          <p:cNvSpPr>
            <a:spLocks noGrp="1"/>
          </p:cNvSpPr>
          <p:nvPr>
            <p:ph idx="4294967295"/>
          </p:nvPr>
        </p:nvSpPr>
        <p:spPr>
          <a:xfrm>
            <a:off x="685800" y="1676400"/>
            <a:ext cx="7772400" cy="4419600"/>
          </a:xfrm>
        </p:spPr>
        <p:txBody>
          <a:bodyPr/>
          <a:lstStyle/>
          <a:p>
            <a:pPr eaLnBrk="1" hangingPunct="1">
              <a:lnSpc>
                <a:spcPct val="90000"/>
              </a:lnSpc>
            </a:pPr>
            <a:endParaRPr lang="en-US" sz="900" b="1" smtClean="0">
              <a:solidFill>
                <a:srgbClr val="A50021"/>
              </a:solidFill>
            </a:endParaRPr>
          </a:p>
          <a:p>
            <a:pPr eaLnBrk="1" hangingPunct="1">
              <a:lnSpc>
                <a:spcPct val="90000"/>
              </a:lnSpc>
            </a:pPr>
            <a:r>
              <a:rPr lang="en-US" b="1" smtClean="0">
                <a:solidFill>
                  <a:srgbClr val="A50021"/>
                </a:solidFill>
                <a:latin typeface="Times New Roman" pitchFamily="18" charset="0"/>
              </a:rPr>
              <a:t>If not a democracy – so what?</a:t>
            </a:r>
          </a:p>
          <a:p>
            <a:pPr eaLnBrk="1" hangingPunct="1">
              <a:lnSpc>
                <a:spcPct val="90000"/>
              </a:lnSpc>
            </a:pPr>
            <a:endParaRPr lang="en-US" sz="2600" b="1" smtClean="0">
              <a:solidFill>
                <a:srgbClr val="A50021"/>
              </a:solidFill>
              <a:latin typeface="Times New Roman" pitchFamily="18" charset="0"/>
            </a:endParaRPr>
          </a:p>
          <a:p>
            <a:pPr eaLnBrk="1" hangingPunct="1">
              <a:lnSpc>
                <a:spcPct val="90000"/>
              </a:lnSpc>
            </a:pPr>
            <a:r>
              <a:rPr lang="en-US" b="1" smtClean="0">
                <a:latin typeface="Times New Roman" pitchFamily="18" charset="0"/>
              </a:rPr>
              <a:t>democratic  vs.  partly-democratic vs. non-democratic systems</a:t>
            </a:r>
          </a:p>
          <a:p>
            <a:pPr lvl="1" eaLnBrk="1" hangingPunct="1">
              <a:lnSpc>
                <a:spcPct val="90000"/>
              </a:lnSpc>
            </a:pPr>
            <a:r>
              <a:rPr lang="en-US" smtClean="0">
                <a:latin typeface="Times New Roman" pitchFamily="18" charset="0"/>
              </a:rPr>
              <a:t>also, military regimes  (Myanmar /Burma)</a:t>
            </a:r>
          </a:p>
          <a:p>
            <a:pPr eaLnBrk="1" hangingPunct="1">
              <a:lnSpc>
                <a:spcPct val="90000"/>
              </a:lnSpc>
            </a:pPr>
            <a:endParaRPr lang="en-US" sz="1600" b="1" smtClean="0">
              <a:latin typeface="Times New Roman" pitchFamily="18" charset="0"/>
            </a:endParaRPr>
          </a:p>
          <a:p>
            <a:pPr eaLnBrk="1" hangingPunct="1">
              <a:lnSpc>
                <a:spcPct val="90000"/>
              </a:lnSpc>
            </a:pPr>
            <a:r>
              <a:rPr lang="en-US" b="1" smtClean="0">
                <a:latin typeface="Times New Roman" pitchFamily="18" charset="0"/>
              </a:rPr>
              <a:t>or: authoritarian  vs.  totalitarian systems;</a:t>
            </a:r>
          </a:p>
          <a:p>
            <a:pPr eaLnBrk="1" hangingPunct="1">
              <a:lnSpc>
                <a:spcPct val="90000"/>
              </a:lnSpc>
            </a:pPr>
            <a:r>
              <a:rPr lang="en-US" smtClean="0">
                <a:latin typeface="Times New Roman" pitchFamily="18" charset="0"/>
              </a:rPr>
              <a:t>also: patrimonial /clientelist /sultanistic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wipe(down)">
                                      <p:cBhvr>
                                        <p:cTn id="15" dur="500"/>
                                        <p:tgtEl>
                                          <p:spTgt spid="3">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wipe(down)">
                                      <p:cBhvr>
                                        <p:cTn id="20" dur="500"/>
                                        <p:tgtEl>
                                          <p:spTgt spid="3">
                                            <p:txEl>
                                              <p:pRg st="6" end="6"/>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wipe(down)">
                                      <p:cBhvr>
                                        <p:cTn id="2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idx="4294967295"/>
          </p:nvPr>
        </p:nvSpPr>
        <p:spPr>
          <a:xfrm>
            <a:off x="457200" y="274638"/>
            <a:ext cx="8229600" cy="715962"/>
          </a:xfrm>
        </p:spPr>
        <p:txBody>
          <a:bodyPr/>
          <a:lstStyle/>
          <a:p>
            <a:pPr algn="l" eaLnBrk="1" hangingPunct="1"/>
            <a:r>
              <a:rPr lang="en-US" sz="3000" smtClean="0">
                <a:solidFill>
                  <a:srgbClr val="000000"/>
                </a:solidFill>
                <a:latin typeface="Times New Roman" pitchFamily="18" charset="0"/>
                <a:cs typeface="Times New Roman" pitchFamily="18" charset="0"/>
              </a:rPr>
              <a:t>Review - Democracy</a:t>
            </a:r>
            <a:r>
              <a:rPr lang="en-US" sz="3000" smtClean="0">
                <a:solidFill>
                  <a:srgbClr val="000000"/>
                </a:solidFill>
                <a:cs typeface="Times New Roman" pitchFamily="18" charset="0"/>
              </a:rPr>
              <a:t>  - o</a:t>
            </a:r>
            <a:r>
              <a:rPr lang="en-US" sz="3000" i="1" smtClean="0">
                <a:solidFill>
                  <a:srgbClr val="000000"/>
                </a:solidFill>
                <a:cs typeface="Times New Roman" pitchFamily="18" charset="0"/>
              </a:rPr>
              <a:t>ptional</a:t>
            </a:r>
            <a:endParaRPr lang="cs-CZ" sz="3200" i="1" smtClean="0">
              <a:cs typeface="Times New Roman" pitchFamily="18" charset="0"/>
            </a:endParaRPr>
          </a:p>
        </p:txBody>
      </p:sp>
      <p:sp>
        <p:nvSpPr>
          <p:cNvPr id="48130" name="Content Placeholder 2"/>
          <p:cNvSpPr>
            <a:spLocks noGrp="1"/>
          </p:cNvSpPr>
          <p:nvPr>
            <p:ph idx="4294967295"/>
          </p:nvPr>
        </p:nvSpPr>
        <p:spPr>
          <a:xfrm>
            <a:off x="533400" y="1676400"/>
            <a:ext cx="7924800" cy="4419600"/>
          </a:xfrm>
        </p:spPr>
        <p:txBody>
          <a:bodyPr/>
          <a:lstStyle/>
          <a:p>
            <a:pPr eaLnBrk="1" hangingPunct="1"/>
            <a:r>
              <a:rPr lang="en-US" i="1" smtClean="0">
                <a:latin typeface="Times New Roman" pitchFamily="18" charset="0"/>
                <a:cs typeface="Times New Roman" pitchFamily="18" charset="0"/>
              </a:rPr>
              <a:t>other used terminology…:</a:t>
            </a:r>
          </a:p>
          <a:p>
            <a:pPr eaLnBrk="1" hangingPunct="1"/>
            <a:endParaRPr lang="en-US" sz="1600" smtClean="0">
              <a:latin typeface="Times New Roman" pitchFamily="18" charset="0"/>
              <a:cs typeface="Times New Roman" pitchFamily="18" charset="0"/>
            </a:endParaRPr>
          </a:p>
          <a:p>
            <a:pPr eaLnBrk="1" hangingPunct="1"/>
            <a:r>
              <a:rPr lang="en-US" smtClean="0">
                <a:latin typeface="Times New Roman" pitchFamily="18" charset="0"/>
                <a:cs typeface="Times New Roman" pitchFamily="18" charset="0"/>
              </a:rPr>
              <a:t>‘</a:t>
            </a:r>
            <a:r>
              <a:rPr lang="en-US" smtClean="0">
                <a:solidFill>
                  <a:srgbClr val="C00000"/>
                </a:solidFill>
                <a:latin typeface="Times New Roman" pitchFamily="18" charset="0"/>
                <a:cs typeface="Times New Roman" pitchFamily="18" charset="0"/>
              </a:rPr>
              <a:t>illiberal’ or ‘semi-liberal’ </a:t>
            </a:r>
            <a:r>
              <a:rPr lang="en-US" smtClean="0">
                <a:latin typeface="Times New Roman" pitchFamily="18" charset="0"/>
                <a:cs typeface="Times New Roman" pitchFamily="18" charset="0"/>
              </a:rPr>
              <a:t>democracies observe the formal procedures of </a:t>
            </a:r>
            <a:r>
              <a:rPr lang="en-US" smtClean="0">
                <a:solidFill>
                  <a:srgbClr val="C00000"/>
                </a:solidFill>
                <a:latin typeface="Times New Roman" pitchFamily="18" charset="0"/>
                <a:cs typeface="Times New Roman" pitchFamily="18" charset="0"/>
              </a:rPr>
              <a:t>electoral democracy </a:t>
            </a:r>
            <a:r>
              <a:rPr lang="en-US" smtClean="0">
                <a:latin typeface="Times New Roman" pitchFamily="18" charset="0"/>
                <a:cs typeface="Times New Roman" pitchFamily="18" charset="0"/>
              </a:rPr>
              <a:t>but combine them with autocratic characteristics (e.g. Russia, RKZ)</a:t>
            </a:r>
          </a:p>
          <a:p>
            <a:pPr eaLnBrk="1" hangingPunct="1"/>
            <a:endParaRPr lang="en-US" sz="1300" smtClean="0">
              <a:latin typeface="Times New Roman" pitchFamily="18" charset="0"/>
              <a:cs typeface="Times New Roman" pitchFamily="18" charset="0"/>
            </a:endParaRPr>
          </a:p>
          <a:p>
            <a:pPr eaLnBrk="1" hangingPunct="1"/>
            <a:r>
              <a:rPr lang="en-US" smtClean="0">
                <a:latin typeface="Times New Roman" pitchFamily="18" charset="0"/>
                <a:cs typeface="Times New Roman" pitchFamily="18" charset="0"/>
              </a:rPr>
              <a:t>these regimes are also categorized as </a:t>
            </a:r>
            <a:r>
              <a:rPr lang="en-US" smtClean="0">
                <a:solidFill>
                  <a:srgbClr val="C00000"/>
                </a:solidFill>
                <a:latin typeface="Times New Roman" pitchFamily="18" charset="0"/>
                <a:cs typeface="Times New Roman" pitchFamily="18" charset="0"/>
              </a:rPr>
              <a:t>‘defective democracies’…</a:t>
            </a:r>
          </a:p>
          <a:p>
            <a:pPr eaLnBrk="1" hangingPunct="1"/>
            <a:endParaRPr lang="en-US" sz="1300" smtClean="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latin typeface="Calibri" pitchFamily="34" charset="0"/>
            </a:endParaRPr>
          </a:p>
        </p:txBody>
      </p:sp>
      <p:pic>
        <p:nvPicPr>
          <p:cNvPr id="16386" name="Picture 1" descr="http://ksghome.harvard.edu/~.pnorris.shorenstein.ksg/_borders/ind2300.jpg"/>
          <p:cNvPicPr>
            <a:picLocks noChangeAspect="1" noChangeArrowheads="1"/>
          </p:cNvPicPr>
          <p:nvPr/>
        </p:nvPicPr>
        <p:blipFill>
          <a:blip r:embed="rId2" r:link="rId3"/>
          <a:srcRect/>
          <a:stretch>
            <a:fillRect/>
          </a:stretch>
        </p:blipFill>
        <p:spPr bwMode="auto">
          <a:xfrm>
            <a:off x="457200" y="914400"/>
            <a:ext cx="8255000" cy="495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idx="4294967295"/>
          </p:nvPr>
        </p:nvSpPr>
        <p:spPr>
          <a:xfrm>
            <a:off x="457200" y="274638"/>
            <a:ext cx="8229600" cy="868362"/>
          </a:xfrm>
        </p:spPr>
        <p:txBody>
          <a:bodyPr/>
          <a:lstStyle/>
          <a:p>
            <a:pPr algn="l" eaLnBrk="1" hangingPunct="1"/>
            <a:r>
              <a:rPr lang="en-US" sz="3000" smtClean="0">
                <a:solidFill>
                  <a:srgbClr val="000000"/>
                </a:solidFill>
                <a:latin typeface="Times New Roman" pitchFamily="18" charset="0"/>
                <a:cs typeface="Times New Roman" pitchFamily="18" charset="0"/>
              </a:rPr>
              <a:t>Review - Democracy</a:t>
            </a:r>
            <a:r>
              <a:rPr lang="en-US" sz="3000" smtClean="0">
                <a:solidFill>
                  <a:srgbClr val="000000"/>
                </a:solidFill>
                <a:cs typeface="Times New Roman" pitchFamily="18" charset="0"/>
              </a:rPr>
              <a:t> </a:t>
            </a:r>
            <a:endParaRPr lang="cs-CZ" smtClean="0"/>
          </a:p>
        </p:txBody>
      </p:sp>
      <p:sp>
        <p:nvSpPr>
          <p:cNvPr id="3" name="Content Placeholder 2"/>
          <p:cNvSpPr>
            <a:spLocks noGrp="1"/>
          </p:cNvSpPr>
          <p:nvPr>
            <p:ph idx="4294967295"/>
          </p:nvPr>
        </p:nvSpPr>
        <p:spPr>
          <a:xfrm>
            <a:off x="457200" y="1676400"/>
            <a:ext cx="8229600" cy="4419600"/>
          </a:xfrm>
        </p:spPr>
        <p:txBody>
          <a:bodyPr/>
          <a:lstStyle/>
          <a:p>
            <a:pPr eaLnBrk="1" hangingPunct="1">
              <a:lnSpc>
                <a:spcPct val="80000"/>
              </a:lnSpc>
            </a:pPr>
            <a:r>
              <a:rPr lang="en-US" sz="2200" i="1" smtClean="0">
                <a:latin typeface="Times New Roman" pitchFamily="18" charset="0"/>
              </a:rPr>
              <a:t>other debated concepts:</a:t>
            </a:r>
          </a:p>
          <a:p>
            <a:pPr eaLnBrk="1" hangingPunct="1">
              <a:lnSpc>
                <a:spcPct val="80000"/>
              </a:lnSpc>
            </a:pPr>
            <a:endParaRPr lang="en-US" sz="1400" b="1" u="sng" smtClean="0">
              <a:latin typeface="Times New Roman" pitchFamily="18" charset="0"/>
            </a:endParaRPr>
          </a:p>
          <a:p>
            <a:pPr eaLnBrk="1" hangingPunct="1">
              <a:lnSpc>
                <a:spcPct val="80000"/>
              </a:lnSpc>
            </a:pPr>
            <a:r>
              <a:rPr lang="en-US" sz="2700" b="1" smtClean="0">
                <a:solidFill>
                  <a:srgbClr val="FF0000"/>
                </a:solidFill>
                <a:latin typeface="Times New Roman" pitchFamily="18" charset="0"/>
              </a:rPr>
              <a:t>direct democracy </a:t>
            </a:r>
            <a:r>
              <a:rPr lang="en-US" sz="2700" smtClean="0">
                <a:latin typeface="Times New Roman" pitchFamily="18" charset="0"/>
              </a:rPr>
              <a:t>(DD)</a:t>
            </a:r>
          </a:p>
          <a:p>
            <a:pPr lvl="1" eaLnBrk="1" hangingPunct="1">
              <a:lnSpc>
                <a:spcPct val="80000"/>
              </a:lnSpc>
            </a:pPr>
            <a:r>
              <a:rPr lang="en-US" sz="2500" smtClean="0">
                <a:latin typeface="Times New Roman" pitchFamily="18" charset="0"/>
              </a:rPr>
              <a:t>in DD (similar: "participatory democracy") all citizens may vote on every important governmental decision,</a:t>
            </a:r>
          </a:p>
          <a:p>
            <a:pPr lvl="1" eaLnBrk="1" hangingPunct="1">
              <a:lnSpc>
                <a:spcPct val="80000"/>
              </a:lnSpc>
            </a:pPr>
            <a:r>
              <a:rPr lang="en-US" sz="2500" smtClean="0">
                <a:latin typeface="Times New Roman" pitchFamily="18" charset="0"/>
              </a:rPr>
              <a:t>plebiscites, referenda are elements of DD (cf. Switzerland)</a:t>
            </a:r>
          </a:p>
          <a:p>
            <a:pPr eaLnBrk="1" hangingPunct="1">
              <a:lnSpc>
                <a:spcPct val="80000"/>
              </a:lnSpc>
            </a:pPr>
            <a:endParaRPr lang="en-US" sz="1300" b="1" u="sng" smtClean="0">
              <a:latin typeface="Times New Roman" pitchFamily="18" charset="0"/>
            </a:endParaRPr>
          </a:p>
          <a:p>
            <a:pPr eaLnBrk="1" hangingPunct="1">
              <a:lnSpc>
                <a:spcPct val="80000"/>
              </a:lnSpc>
            </a:pPr>
            <a:r>
              <a:rPr lang="en-US" sz="2700" i="1" smtClean="0">
                <a:latin typeface="Times New Roman" pitchFamily="18" charset="0"/>
              </a:rPr>
              <a:t>modern proposals:</a:t>
            </a:r>
          </a:p>
          <a:p>
            <a:pPr eaLnBrk="1" hangingPunct="1">
              <a:lnSpc>
                <a:spcPct val="80000"/>
              </a:lnSpc>
            </a:pPr>
            <a:endParaRPr lang="en-US" sz="900" i="1" smtClean="0">
              <a:latin typeface="Times New Roman" pitchFamily="18" charset="0"/>
            </a:endParaRPr>
          </a:p>
          <a:p>
            <a:pPr eaLnBrk="1" hangingPunct="1">
              <a:lnSpc>
                <a:spcPct val="80000"/>
              </a:lnSpc>
            </a:pPr>
            <a:r>
              <a:rPr lang="en-US" sz="2700" b="1" smtClean="0">
                <a:solidFill>
                  <a:srgbClr val="FF0000"/>
                </a:solidFill>
                <a:latin typeface="Times New Roman" pitchFamily="18" charset="0"/>
              </a:rPr>
              <a:t>deliberative democracy</a:t>
            </a:r>
            <a:r>
              <a:rPr lang="en-US" sz="2700" smtClean="0">
                <a:solidFill>
                  <a:srgbClr val="FF0000"/>
                </a:solidFill>
                <a:latin typeface="Times New Roman" pitchFamily="18" charset="0"/>
              </a:rPr>
              <a:t> </a:t>
            </a:r>
            <a:endParaRPr lang="en-US" sz="2700" i="1" smtClean="0">
              <a:latin typeface="Times New Roman" pitchFamily="18" charset="0"/>
            </a:endParaRPr>
          </a:p>
          <a:p>
            <a:pPr lvl="1" eaLnBrk="1" hangingPunct="1">
              <a:lnSpc>
                <a:spcPct val="80000"/>
              </a:lnSpc>
            </a:pPr>
            <a:r>
              <a:rPr lang="en-US" sz="2500" smtClean="0">
                <a:latin typeface="Times New Roman" pitchFamily="18" charset="0"/>
              </a:rPr>
              <a:t>this concept has recently been extensively explored…</a:t>
            </a:r>
          </a:p>
          <a:p>
            <a:pPr eaLnBrk="1" hangingPunct="1">
              <a:lnSpc>
                <a:spcPct val="80000"/>
              </a:lnSpc>
            </a:pPr>
            <a:endParaRPr lang="cs-CZ" sz="25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down)">
                                      <p:cBhvr>
                                        <p:cTn id="15" dur="500"/>
                                        <p:tgtEl>
                                          <p:spTgt spid="3">
                                            <p:txEl>
                                              <p:pRg st="3" end="3"/>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wipe(down)">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wipe(down)">
                                      <p:cBhvr>
                                        <p:cTn id="23" dur="500"/>
                                        <p:tgtEl>
                                          <p:spTgt spid="3">
                                            <p:txEl>
                                              <p:pRg st="6" end="6"/>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wipe(down)">
                                      <p:cBhvr>
                                        <p:cTn id="28" dur="500"/>
                                        <p:tgtEl>
                                          <p:spTgt spid="3">
                                            <p:txEl>
                                              <p:pRg st="8" end="8"/>
                                            </p:txEl>
                                          </p:spTgt>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wipe(down)">
                                      <p:cBhvr>
                                        <p:cTn id="31"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p:nvPr>
        </p:nvSpPr>
        <p:spPr>
          <a:xfrm>
            <a:off x="457200" y="274638"/>
            <a:ext cx="8229600" cy="715962"/>
          </a:xfrm>
        </p:spPr>
        <p:txBody>
          <a:bodyPr/>
          <a:lstStyle/>
          <a:p>
            <a:pPr algn="l" eaLnBrk="1" hangingPunct="1"/>
            <a:r>
              <a:rPr lang="en-US" sz="3000" smtClean="0">
                <a:solidFill>
                  <a:srgbClr val="000000"/>
                </a:solidFill>
                <a:latin typeface="Times New Roman" pitchFamily="18" charset="0"/>
                <a:cs typeface="Times New Roman" pitchFamily="18" charset="0"/>
              </a:rPr>
              <a:t>Review – Democracy </a:t>
            </a:r>
            <a:r>
              <a:rPr lang="en-US" sz="3000" i="1" smtClean="0">
                <a:solidFill>
                  <a:srgbClr val="000000"/>
                </a:solidFill>
                <a:latin typeface="Times New Roman" pitchFamily="18" charset="0"/>
                <a:cs typeface="Times New Roman" pitchFamily="18" charset="0"/>
              </a:rPr>
              <a:t>(optional) </a:t>
            </a:r>
            <a:endParaRPr lang="cs-CZ" i="1" smtClean="0"/>
          </a:p>
        </p:txBody>
      </p:sp>
      <p:sp>
        <p:nvSpPr>
          <p:cNvPr id="3" name="Content Placeholder 2"/>
          <p:cNvSpPr>
            <a:spLocks noGrp="1"/>
          </p:cNvSpPr>
          <p:nvPr>
            <p:ph idx="1"/>
          </p:nvPr>
        </p:nvSpPr>
        <p:spPr/>
        <p:txBody>
          <a:bodyPr rtlCol="0">
            <a:normAutofit fontScale="92500" lnSpcReduction="10000"/>
          </a:bodyPr>
          <a:lstStyle/>
          <a:p>
            <a:pPr eaLnBrk="1" fontAlgn="auto" hangingPunct="1">
              <a:spcAft>
                <a:spcPts val="0"/>
              </a:spcAft>
              <a:buFont typeface="Arial" pitchFamily="34" charset="0"/>
              <a:buChar char="•"/>
              <a:defRPr/>
            </a:pPr>
            <a:r>
              <a:rPr lang="en-US" i="1" dirty="0" err="1" smtClean="0">
                <a:latin typeface="Times New Roman" pitchFamily="18" charset="0"/>
                <a:cs typeface="Times New Roman" pitchFamily="18" charset="0"/>
              </a:rPr>
              <a:t>Arend</a:t>
            </a:r>
            <a:r>
              <a:rPr lang="en-US"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Lijphart</a:t>
            </a:r>
            <a:r>
              <a:rPr lang="en-US" b="1" i="1"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contrasted</a:t>
            </a:r>
          </a:p>
          <a:p>
            <a:pPr eaLnBrk="1" fontAlgn="auto" hangingPunct="1">
              <a:spcAft>
                <a:spcPts val="0"/>
              </a:spcAft>
              <a:buFont typeface="Arial" pitchFamily="34" charset="0"/>
              <a:buChar char="•"/>
              <a:defRPr/>
            </a:pPr>
            <a:endParaRPr lang="en-US" sz="1300" dirty="0" smtClean="0">
              <a:latin typeface="Times New Roman" pitchFamily="18" charset="0"/>
              <a:cs typeface="Times New Roman" pitchFamily="18" charset="0"/>
            </a:endParaRPr>
          </a:p>
          <a:p>
            <a:pPr eaLnBrk="1" fontAlgn="auto" hangingPunct="1">
              <a:spcAft>
                <a:spcPts val="0"/>
              </a:spcAft>
              <a:buFont typeface="Arial" pitchFamily="34" charset="0"/>
              <a:buChar char="•"/>
              <a:defRPr/>
            </a:pPr>
            <a:r>
              <a:rPr lang="en-US" dirty="0" err="1" smtClean="0">
                <a:solidFill>
                  <a:srgbClr val="C00000"/>
                </a:solidFill>
                <a:latin typeface="Times New Roman" pitchFamily="18" charset="0"/>
                <a:cs typeface="Times New Roman" pitchFamily="18" charset="0"/>
              </a:rPr>
              <a:t>majoritarian</a:t>
            </a:r>
            <a:endParaRPr lang="en-US" dirty="0" smtClean="0">
              <a:solidFill>
                <a:srgbClr val="C00000"/>
              </a:solidFill>
              <a:latin typeface="Times New Roman" pitchFamily="18" charset="0"/>
              <a:cs typeface="Times New Roman" pitchFamily="18" charset="0"/>
            </a:endParaRPr>
          </a:p>
          <a:p>
            <a:pPr eaLnBrk="1" fontAlgn="auto" hangingPunct="1">
              <a:spcAft>
                <a:spcPts val="0"/>
              </a:spcAft>
              <a:buFont typeface="Arial" pitchFamily="34" charset="0"/>
              <a:buChar char="•"/>
              <a:defRPr/>
            </a:pPr>
            <a:endParaRPr lang="en-US" sz="900" dirty="0" smtClean="0">
              <a:latin typeface="Times New Roman" pitchFamily="18" charset="0"/>
              <a:cs typeface="Times New Roman" pitchFamily="18" charset="0"/>
            </a:endParaRPr>
          </a:p>
          <a:p>
            <a:pPr eaLnBrk="1" fontAlgn="auto" hangingPunct="1">
              <a:spcAft>
                <a:spcPts val="0"/>
              </a:spcAft>
              <a:buFont typeface="Arial" pitchFamily="34" charset="0"/>
              <a:buChar char="•"/>
              <a:defRPr/>
            </a:pPr>
            <a:r>
              <a:rPr lang="en-US" dirty="0" smtClean="0">
                <a:latin typeface="Times New Roman" pitchFamily="18" charset="0"/>
                <a:cs typeface="Times New Roman" pitchFamily="18" charset="0"/>
              </a:rPr>
              <a:t>&amp;</a:t>
            </a:r>
            <a:r>
              <a:rPr lang="en-US" dirty="0" smtClean="0">
                <a:solidFill>
                  <a:srgbClr val="C00000"/>
                </a:solidFill>
                <a:latin typeface="Times New Roman" pitchFamily="18" charset="0"/>
                <a:cs typeface="Times New Roman" pitchFamily="18" charset="0"/>
              </a:rPr>
              <a:t>"consensus" </a:t>
            </a:r>
            <a:r>
              <a:rPr lang="en-US" dirty="0" smtClean="0">
                <a:latin typeface="Times New Roman" pitchFamily="18" charset="0"/>
                <a:cs typeface="Times New Roman" pitchFamily="18" charset="0"/>
              </a:rPr>
              <a:t>democracies</a:t>
            </a:r>
          </a:p>
          <a:p>
            <a:pPr lvl="1" eaLnBrk="1" fontAlgn="auto" hangingPunct="1">
              <a:spcAft>
                <a:spcPts val="0"/>
              </a:spcAft>
              <a:buFont typeface="Arial" pitchFamily="34" charset="0"/>
              <a:buChar char="–"/>
              <a:defRPr/>
            </a:pPr>
            <a:endParaRPr lang="en-US" sz="400" dirty="0" smtClean="0">
              <a:latin typeface="Times New Roman" pitchFamily="18" charset="0"/>
              <a:cs typeface="Times New Roman" pitchFamily="18" charset="0"/>
            </a:endParaRPr>
          </a:p>
          <a:p>
            <a:pPr lvl="1" eaLnBrk="1" fontAlgn="auto" hangingPunct="1">
              <a:spcAft>
                <a:spcPts val="0"/>
              </a:spcAft>
              <a:buFont typeface="Arial" pitchFamily="34" charset="0"/>
              <a:buChar char="–"/>
              <a:defRPr/>
            </a:pPr>
            <a:r>
              <a:rPr lang="en-US" dirty="0" smtClean="0">
                <a:latin typeface="Times New Roman" pitchFamily="18" charset="0"/>
                <a:cs typeface="Times New Roman" pitchFamily="18" charset="0"/>
              </a:rPr>
              <a:t>he sees consensus democracy as appropriate for any society.; in contrast to </a:t>
            </a:r>
            <a:r>
              <a:rPr lang="en-US" dirty="0" err="1" smtClean="0">
                <a:latin typeface="Times New Roman" pitchFamily="18" charset="0"/>
                <a:cs typeface="Times New Roman" pitchFamily="18" charset="0"/>
              </a:rPr>
              <a:t>majoritarian</a:t>
            </a:r>
            <a:r>
              <a:rPr lang="en-US" dirty="0" smtClean="0">
                <a:latin typeface="Times New Roman" pitchFamily="18" charset="0"/>
                <a:cs typeface="Times New Roman" pitchFamily="18" charset="0"/>
              </a:rPr>
              <a:t>, consensus democracies have multiparty systems, </a:t>
            </a:r>
            <a:r>
              <a:rPr lang="en-US" dirty="0" err="1" smtClean="0">
                <a:latin typeface="Times New Roman" pitchFamily="18" charset="0"/>
                <a:cs typeface="Times New Roman" pitchFamily="18" charset="0"/>
              </a:rPr>
              <a:t>parliamentarism</a:t>
            </a:r>
            <a:r>
              <a:rPr lang="en-US" dirty="0" smtClean="0">
                <a:latin typeface="Times New Roman" pitchFamily="18" charset="0"/>
                <a:cs typeface="Times New Roman" pitchFamily="18" charset="0"/>
              </a:rPr>
              <a:t> with oversized (and therefore inclusive) cabinet coalitions, proportional electoral systems, corporatist (hierarchical) interest group structures, federal structures, bicameralism*</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p:txBody>
          <a:bodyPr/>
          <a:lstStyle/>
          <a:p>
            <a:pPr eaLnBrk="1" hangingPunct="1"/>
            <a:r>
              <a:rPr lang="en-US" smtClean="0"/>
              <a:t> </a:t>
            </a:r>
            <a:endParaRPr lang="cs-CZ" smtClean="0"/>
          </a:p>
        </p:txBody>
      </p:sp>
      <p:sp>
        <p:nvSpPr>
          <p:cNvPr id="3" name="Content Placeholder 2"/>
          <p:cNvSpPr>
            <a:spLocks noGrp="1"/>
          </p:cNvSpPr>
          <p:nvPr>
            <p:ph idx="1"/>
          </p:nvPr>
        </p:nvSpPr>
        <p:spPr/>
        <p:txBody>
          <a:bodyPr rtlCol="0">
            <a:normAutofit/>
          </a:bodyPr>
          <a:lstStyle/>
          <a:p>
            <a:pPr lvl="1" eaLnBrk="1" fontAlgn="auto" hangingPunct="1">
              <a:spcAft>
                <a:spcPts val="0"/>
              </a:spcAft>
              <a:buFont typeface="Arial" pitchFamily="34" charset="0"/>
              <a:buNone/>
              <a:defRPr/>
            </a:pPr>
            <a:r>
              <a:rPr lang="en-US" i="1" dirty="0" smtClean="0">
                <a:latin typeface="Times New Roman" pitchFamily="18" charset="0"/>
                <a:cs typeface="Times New Roman" pitchFamily="18" charset="0"/>
              </a:rPr>
              <a:t>		  Continuity vs. discontinuity /change</a:t>
            </a:r>
          </a:p>
          <a:p>
            <a:pPr eaLnBrk="1" fontAlgn="auto" hangingPunct="1">
              <a:spcAft>
                <a:spcPts val="0"/>
              </a:spcAft>
              <a:buFont typeface="Arial" pitchFamily="34" charset="0"/>
              <a:buChar char="•"/>
              <a:defRPr/>
            </a:pPr>
            <a:endParaRPr lang="en-US" dirty="0" smtClean="0">
              <a:latin typeface="Times New Roman" pitchFamily="18" charset="0"/>
              <a:cs typeface="Times New Roman" pitchFamily="18" charset="0"/>
            </a:endParaRPr>
          </a:p>
          <a:p>
            <a:pPr eaLnBrk="1" fontAlgn="auto" hangingPunct="1">
              <a:spcAft>
                <a:spcPts val="0"/>
              </a:spcAft>
              <a:buFont typeface="Arial" pitchFamily="34" charset="0"/>
              <a:buNone/>
              <a:defRPr/>
            </a:pPr>
            <a:r>
              <a:rPr lang="en-US" sz="1200" b="1" dirty="0" smtClean="0">
                <a:solidFill>
                  <a:schemeClr val="tx2">
                    <a:lumMod val="75000"/>
                  </a:schemeClr>
                </a:solidFill>
                <a:latin typeface="Times New Roman" pitchFamily="18" charset="0"/>
                <a:cs typeface="Times New Roman" pitchFamily="18" charset="0"/>
              </a:rPr>
              <a:t>			</a:t>
            </a:r>
          </a:p>
          <a:p>
            <a:pPr eaLnBrk="1" fontAlgn="auto" hangingPunct="1">
              <a:spcAft>
                <a:spcPts val="0"/>
              </a:spcAft>
              <a:buFont typeface="Arial" pitchFamily="34" charset="0"/>
              <a:buNone/>
              <a:defRPr/>
            </a:pPr>
            <a:r>
              <a:rPr lang="en-US" sz="3600" b="1" dirty="0" smtClean="0">
                <a:solidFill>
                  <a:schemeClr val="tx2">
                    <a:lumMod val="75000"/>
                  </a:schemeClr>
                </a:solidFill>
                <a:latin typeface="Times New Roman" pitchFamily="18" charset="0"/>
                <a:cs typeface="Times New Roman" pitchFamily="18" charset="0"/>
              </a:rPr>
              <a:t>			</a:t>
            </a:r>
            <a:r>
              <a:rPr lang="en-US" sz="3800" b="1" dirty="0" smtClean="0">
                <a:solidFill>
                  <a:schemeClr val="tx2">
                    <a:lumMod val="75000"/>
                  </a:schemeClr>
                </a:solidFill>
                <a:latin typeface="Times New Roman" pitchFamily="18" charset="0"/>
                <a:cs typeface="Times New Roman" pitchFamily="18" charset="0"/>
              </a:rPr>
              <a:t>Democratization</a:t>
            </a:r>
            <a:endParaRPr lang="cs-CZ" sz="3800" b="1" dirty="0">
              <a:solidFill>
                <a:schemeClr val="tx2">
                  <a:lumMod val="75000"/>
                </a:schemeClr>
              </a:solidFill>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p:nvPr>
        </p:nvSpPr>
        <p:spPr>
          <a:xfrm>
            <a:off x="457200" y="274638"/>
            <a:ext cx="8229600" cy="792162"/>
          </a:xfrm>
        </p:spPr>
        <p:txBody>
          <a:bodyPr/>
          <a:lstStyle/>
          <a:p>
            <a:pPr algn="l" eaLnBrk="1" hangingPunct="1"/>
            <a:r>
              <a:rPr lang="en-US" sz="3000" smtClean="0">
                <a:solidFill>
                  <a:srgbClr val="000000"/>
                </a:solidFill>
                <a:latin typeface="Times New Roman" pitchFamily="18" charset="0"/>
                <a:cs typeface="Times New Roman" pitchFamily="18" charset="0"/>
              </a:rPr>
              <a:t>Democratization</a:t>
            </a:r>
            <a:endParaRPr lang="cs-CZ" sz="3000" smtClean="0"/>
          </a:p>
        </p:txBody>
      </p:sp>
      <p:sp>
        <p:nvSpPr>
          <p:cNvPr id="56322" name="Content Placeholder 2"/>
          <p:cNvSpPr>
            <a:spLocks noGrp="1"/>
          </p:cNvSpPr>
          <p:nvPr>
            <p:ph idx="1"/>
          </p:nvPr>
        </p:nvSpPr>
        <p:spPr/>
        <p:txBody>
          <a:bodyPr/>
          <a:lstStyle/>
          <a:p>
            <a:pPr eaLnBrk="1" hangingPunct="1"/>
            <a:r>
              <a:rPr lang="en-US" sz="3000" b="1" i="1" smtClean="0">
                <a:solidFill>
                  <a:srgbClr val="953735"/>
                </a:solidFill>
                <a:latin typeface="Times New Roman" pitchFamily="18" charset="0"/>
                <a:cs typeface="Times New Roman" pitchFamily="18" charset="0"/>
              </a:rPr>
              <a:t>Democratization and its waves…</a:t>
            </a:r>
          </a:p>
          <a:p>
            <a:pPr eaLnBrk="1" hangingPunct="1"/>
            <a:endParaRPr lang="en-US" sz="1600" b="1" smtClean="0">
              <a:solidFill>
                <a:srgbClr val="FF0000"/>
              </a:solidFill>
              <a:latin typeface="Times New Roman" pitchFamily="18" charset="0"/>
              <a:cs typeface="Times New Roman" pitchFamily="18" charset="0"/>
            </a:endParaRPr>
          </a:p>
          <a:p>
            <a:pPr eaLnBrk="1" hangingPunct="1"/>
            <a:r>
              <a:rPr lang="en-US" sz="2800" b="1" smtClean="0">
                <a:solidFill>
                  <a:srgbClr val="FF0000"/>
                </a:solidFill>
                <a:latin typeface="Times New Roman" pitchFamily="18" charset="0"/>
                <a:cs typeface="Times New Roman" pitchFamily="18" charset="0"/>
              </a:rPr>
              <a:t>democratization </a:t>
            </a:r>
          </a:p>
          <a:p>
            <a:pPr eaLnBrk="1" hangingPunct="1"/>
            <a:endParaRPr lang="en-US" sz="1300" smtClean="0">
              <a:latin typeface="Times New Roman" pitchFamily="18" charset="0"/>
              <a:cs typeface="Times New Roman" pitchFamily="18" charset="0"/>
            </a:endParaRPr>
          </a:p>
          <a:p>
            <a:pPr eaLnBrk="1" hangingPunct="1"/>
            <a:r>
              <a:rPr lang="en-US" sz="2800" smtClean="0">
                <a:latin typeface="Times New Roman" pitchFamily="18" charset="0"/>
                <a:cs typeface="Times New Roman" pitchFamily="18" charset="0"/>
              </a:rPr>
              <a:t>is especially understood as the transition to a more democratic political regime. It may be</a:t>
            </a:r>
          </a:p>
          <a:p>
            <a:pPr lvl="1" eaLnBrk="1" hangingPunct="1"/>
            <a:r>
              <a:rPr lang="en-US" sz="2400" smtClean="0">
                <a:latin typeface="Times New Roman" pitchFamily="18" charset="0"/>
                <a:cs typeface="Times New Roman" pitchFamily="18" charset="0"/>
              </a:rPr>
              <a:t>the transition from an authoritarian regime to a full democracy or</a:t>
            </a:r>
          </a:p>
          <a:p>
            <a:pPr lvl="1" eaLnBrk="1" hangingPunct="1"/>
            <a:r>
              <a:rPr lang="en-US" sz="2400" smtClean="0">
                <a:latin typeface="Times New Roman" pitchFamily="18" charset="0"/>
                <a:cs typeface="Times New Roman" pitchFamily="18" charset="0"/>
              </a:rPr>
              <a:t>transition from a semi-authoritarian political system to a democratic political system, etc.</a:t>
            </a:r>
            <a:endParaRPr lang="en-US" sz="1200" smtClean="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a:xfrm>
            <a:off x="457200" y="274638"/>
            <a:ext cx="8229600" cy="792162"/>
          </a:xfrm>
        </p:spPr>
        <p:txBody>
          <a:bodyPr/>
          <a:lstStyle/>
          <a:p>
            <a:pPr algn="l" eaLnBrk="1" hangingPunct="1"/>
            <a:r>
              <a:rPr lang="en-US" sz="3000" smtClean="0">
                <a:solidFill>
                  <a:srgbClr val="000000"/>
                </a:solidFill>
                <a:latin typeface="Times New Roman" pitchFamily="18" charset="0"/>
                <a:cs typeface="Times New Roman" pitchFamily="18" charset="0"/>
              </a:rPr>
              <a:t>Democratization</a:t>
            </a:r>
            <a:endParaRPr lang="cs-CZ" smtClean="0"/>
          </a:p>
        </p:txBody>
      </p:sp>
      <p:sp>
        <p:nvSpPr>
          <p:cNvPr id="58370" name="Content Placeholder 2"/>
          <p:cNvSpPr>
            <a:spLocks noGrp="1"/>
          </p:cNvSpPr>
          <p:nvPr>
            <p:ph idx="1"/>
          </p:nvPr>
        </p:nvSpPr>
        <p:spPr/>
        <p:txBody>
          <a:bodyPr/>
          <a:lstStyle/>
          <a:p>
            <a:pPr eaLnBrk="1" hangingPunct="1"/>
            <a:r>
              <a:rPr lang="en-US" sz="2600" i="1" smtClean="0">
                <a:solidFill>
                  <a:srgbClr val="953735"/>
                </a:solidFill>
                <a:latin typeface="Times New Roman" pitchFamily="18" charset="0"/>
                <a:cs typeface="Times New Roman" pitchFamily="18" charset="0"/>
              </a:rPr>
              <a:t>Democratization and its waves… Why /how it happens?</a:t>
            </a:r>
          </a:p>
          <a:p>
            <a:pPr eaLnBrk="1" hangingPunct="1"/>
            <a:endParaRPr lang="en-US" sz="1400" smtClean="0">
              <a:latin typeface="Times New Roman" pitchFamily="18" charset="0"/>
              <a:cs typeface="Times New Roman" pitchFamily="18" charset="0"/>
            </a:endParaRPr>
          </a:p>
          <a:p>
            <a:pPr eaLnBrk="1" hangingPunct="1"/>
            <a:r>
              <a:rPr lang="en-US" sz="2800" smtClean="0">
                <a:latin typeface="Times New Roman" pitchFamily="18" charset="0"/>
                <a:cs typeface="Times New Roman" pitchFamily="18" charset="0"/>
              </a:rPr>
              <a:t>democratization is influenced by various factors, including economic development, history, external factors, political culture, existence &amp; nature of civil society</a:t>
            </a:r>
          </a:p>
          <a:p>
            <a:pPr eaLnBrk="1" hangingPunct="1"/>
            <a:endParaRPr lang="en-US" sz="1700" smtClean="0">
              <a:latin typeface="Times New Roman" pitchFamily="18" charset="0"/>
              <a:cs typeface="Times New Roman" pitchFamily="18" charset="0"/>
            </a:endParaRPr>
          </a:p>
          <a:p>
            <a:pPr eaLnBrk="1" hangingPunct="1"/>
            <a:r>
              <a:rPr lang="en-US" sz="2800" smtClean="0">
                <a:latin typeface="Times New Roman" pitchFamily="18" charset="0"/>
                <a:cs typeface="Times New Roman" pitchFamily="18" charset="0"/>
              </a:rPr>
              <a:t>democratization is best understood as a long-term, dynamic, and open-ended process, often extending over generations (Whitehead)</a:t>
            </a:r>
            <a:endParaRPr lang="cs-CZ" sz="2800" smtClean="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p:nvPr>
        </p:nvSpPr>
        <p:spPr>
          <a:xfrm>
            <a:off x="457200" y="274638"/>
            <a:ext cx="8229600" cy="715962"/>
          </a:xfrm>
        </p:spPr>
        <p:txBody>
          <a:bodyPr/>
          <a:lstStyle/>
          <a:p>
            <a:pPr algn="l" eaLnBrk="1" hangingPunct="1"/>
            <a:r>
              <a:rPr lang="en-US" sz="3000" smtClean="0">
                <a:solidFill>
                  <a:srgbClr val="000000"/>
                </a:solidFill>
                <a:latin typeface="Times New Roman" pitchFamily="18" charset="0"/>
                <a:cs typeface="Times New Roman" pitchFamily="18" charset="0"/>
              </a:rPr>
              <a:t>Democratization</a:t>
            </a:r>
            <a:endParaRPr lang="cs-CZ" sz="3200" i="1" smtClean="0">
              <a:latin typeface="Times New Roman" pitchFamily="18" charset="0"/>
              <a:cs typeface="Times New Roman" pitchFamily="18" charset="0"/>
            </a:endParaRPr>
          </a:p>
        </p:txBody>
      </p:sp>
      <p:sp>
        <p:nvSpPr>
          <p:cNvPr id="3" name="Content Placeholder 2"/>
          <p:cNvSpPr>
            <a:spLocks noGrp="1"/>
          </p:cNvSpPr>
          <p:nvPr>
            <p:ph idx="1"/>
          </p:nvPr>
        </p:nvSpPr>
        <p:spPr/>
        <p:txBody>
          <a:bodyPr rtlCol="0">
            <a:normAutofit fontScale="85000" lnSpcReduction="20000"/>
          </a:bodyPr>
          <a:lstStyle/>
          <a:p>
            <a:pPr eaLnBrk="1" fontAlgn="auto" hangingPunct="1">
              <a:spcAft>
                <a:spcPts val="0"/>
              </a:spcAft>
              <a:buFont typeface="Arial" pitchFamily="34" charset="0"/>
              <a:buChar char="•"/>
              <a:defRPr/>
            </a:pPr>
            <a:r>
              <a:rPr lang="en-US" sz="3800" b="1" i="1" dirty="0" smtClean="0">
                <a:solidFill>
                  <a:srgbClr val="C00000"/>
                </a:solidFill>
                <a:latin typeface="Times New Roman" pitchFamily="18" charset="0"/>
                <a:cs typeface="Times New Roman" pitchFamily="18" charset="0"/>
              </a:rPr>
              <a:t>Waves of Democratization</a:t>
            </a:r>
          </a:p>
          <a:p>
            <a:pPr eaLnBrk="1" fontAlgn="auto" hangingPunct="1">
              <a:spcAft>
                <a:spcPts val="0"/>
              </a:spcAft>
              <a:buFont typeface="Arial" pitchFamily="34" charset="0"/>
              <a:buChar char="•"/>
              <a:defRPr/>
            </a:pPr>
            <a:endParaRPr lang="en-US" sz="900" dirty="0" smtClean="0">
              <a:solidFill>
                <a:srgbClr val="C00000"/>
              </a:solidFill>
              <a:latin typeface="Times New Roman" pitchFamily="18" charset="0"/>
              <a:cs typeface="Times New Roman" pitchFamily="18" charset="0"/>
            </a:endParaRPr>
          </a:p>
          <a:p>
            <a:pPr eaLnBrk="1" fontAlgn="auto" hangingPunct="1">
              <a:spcAft>
                <a:spcPts val="0"/>
              </a:spcAft>
              <a:buFont typeface="Arial" pitchFamily="34" charset="0"/>
              <a:buChar char="•"/>
              <a:defRPr/>
            </a:pPr>
            <a:r>
              <a:rPr lang="en-US" dirty="0" smtClean="0">
                <a:latin typeface="Times New Roman" pitchFamily="18" charset="0"/>
                <a:cs typeface="Times New Roman" pitchFamily="18" charset="0"/>
              </a:rPr>
              <a:t>Samuel P. Huntington wrote his </a:t>
            </a:r>
            <a:r>
              <a:rPr lang="en-US" b="1" dirty="0" smtClean="0">
                <a:solidFill>
                  <a:srgbClr val="FF0000"/>
                </a:solidFill>
                <a:latin typeface="Times New Roman" pitchFamily="18" charset="0"/>
                <a:cs typeface="Times New Roman" pitchFamily="18" charset="0"/>
              </a:rPr>
              <a:t>The Third Wave </a:t>
            </a:r>
            <a:r>
              <a:rPr lang="en-US" dirty="0" smtClean="0">
                <a:latin typeface="Times New Roman" pitchFamily="18" charset="0"/>
                <a:cs typeface="Times New Roman" pitchFamily="18" charset="0"/>
              </a:rPr>
              <a:t>about a global democratization trend in the world post WWII. He defined three waves of democratization that have taken place in history. The first one brought democracy to Western Europe and Northern America in the 19th century. The 2nd wave began after World War II, but lost steam between 1962 and the mid-1970s. The latest wave began in 1974 and is still ongoing.</a:t>
            </a:r>
          </a:p>
          <a:p>
            <a:pPr eaLnBrk="1" fontAlgn="auto" hangingPunct="1">
              <a:spcAft>
                <a:spcPts val="0"/>
              </a:spcAft>
              <a:buFont typeface="Arial" pitchFamily="34" charset="0"/>
              <a:buChar char="•"/>
              <a:defRPr/>
            </a:pPr>
            <a:r>
              <a:rPr lang="en-US" dirty="0" smtClean="0">
                <a:latin typeface="Times New Roman" pitchFamily="18" charset="0"/>
                <a:cs typeface="Times New Roman" pitchFamily="18" charset="0"/>
              </a:rPr>
              <a:t>Democratization of Latin America and post-Communist countries of Eastern Europe is part of this third way.</a:t>
            </a:r>
            <a:endParaRPr lang="cs-CZ"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noChangeArrowheads="1"/>
          </p:cNvSpPr>
          <p:nvPr>
            <p:ph type="title"/>
          </p:nvPr>
        </p:nvSpPr>
        <p:spPr>
          <a:xfrm>
            <a:off x="457200" y="274638"/>
            <a:ext cx="8229600" cy="1020762"/>
          </a:xfrm>
        </p:spPr>
        <p:txBody>
          <a:bodyPr/>
          <a:lstStyle/>
          <a:p>
            <a:pPr algn="l" eaLnBrk="1" hangingPunct="1"/>
            <a:r>
              <a:rPr lang="en-US" sz="3600" smtClean="0">
                <a:solidFill>
                  <a:srgbClr val="000000"/>
                </a:solidFill>
                <a:latin typeface="Times New Roman" pitchFamily="18" charset="0"/>
                <a:cs typeface="Times New Roman" pitchFamily="18" charset="0"/>
              </a:rPr>
              <a:t>Democratization</a:t>
            </a:r>
            <a:endParaRPr lang="en-US" sz="3600" smtClean="0">
              <a:latin typeface="Times New Roman" pitchFamily="18" charset="0"/>
              <a:cs typeface="Times New Roman" pitchFamily="18" charset="0"/>
            </a:endParaRPr>
          </a:p>
        </p:txBody>
      </p:sp>
      <p:sp>
        <p:nvSpPr>
          <p:cNvPr id="62466" name="Rectangle 3"/>
          <p:cNvSpPr>
            <a:spLocks noGrp="1" noChangeArrowheads="1"/>
          </p:cNvSpPr>
          <p:nvPr>
            <p:ph type="body" idx="1"/>
          </p:nvPr>
        </p:nvSpPr>
        <p:spPr/>
        <p:txBody>
          <a:bodyPr/>
          <a:lstStyle/>
          <a:p>
            <a:pPr eaLnBrk="1" hangingPunct="1"/>
            <a:r>
              <a:rPr lang="en-US" smtClean="0">
                <a:solidFill>
                  <a:srgbClr val="C00000"/>
                </a:solidFill>
                <a:latin typeface="Times New Roman" pitchFamily="18" charset="0"/>
                <a:cs typeface="Times New Roman" pitchFamily="18" charset="0"/>
              </a:rPr>
              <a:t>3 “waves” of democratization:</a:t>
            </a:r>
          </a:p>
          <a:p>
            <a:pPr eaLnBrk="1" hangingPunct="1"/>
            <a:endParaRPr lang="en-US" sz="1200" smtClean="0">
              <a:latin typeface="Times New Roman" pitchFamily="18" charset="0"/>
              <a:cs typeface="Times New Roman" pitchFamily="18" charset="0"/>
            </a:endParaRPr>
          </a:p>
          <a:p>
            <a:pPr eaLnBrk="1" hangingPunct="1"/>
            <a:r>
              <a:rPr lang="en-US" smtClean="0">
                <a:latin typeface="Times New Roman" pitchFamily="18" charset="0"/>
                <a:cs typeface="Times New Roman" pitchFamily="18" charset="0"/>
              </a:rPr>
              <a:t>1. 1818-1926: France, Britain, U.S., etc.</a:t>
            </a:r>
          </a:p>
          <a:p>
            <a:pPr eaLnBrk="1" hangingPunct="1"/>
            <a:endParaRPr lang="en-US" sz="1200" smtClean="0">
              <a:latin typeface="Times New Roman" pitchFamily="18" charset="0"/>
              <a:cs typeface="Times New Roman" pitchFamily="18" charset="0"/>
            </a:endParaRPr>
          </a:p>
          <a:p>
            <a:pPr eaLnBrk="1" hangingPunct="1"/>
            <a:r>
              <a:rPr lang="en-US" smtClean="0">
                <a:latin typeface="Times New Roman" pitchFamily="18" charset="0"/>
                <a:cs typeface="Times New Roman" pitchFamily="18" charset="0"/>
              </a:rPr>
              <a:t>2- 1943-1965: West Germany, Italy, Austria, Japan, Korea, Columbia, Venezuela, etc.</a:t>
            </a:r>
          </a:p>
          <a:p>
            <a:pPr eaLnBrk="1" hangingPunct="1"/>
            <a:endParaRPr lang="en-US" sz="1200" smtClean="0">
              <a:latin typeface="Times New Roman" pitchFamily="18" charset="0"/>
              <a:cs typeface="Times New Roman" pitchFamily="18" charset="0"/>
            </a:endParaRPr>
          </a:p>
          <a:p>
            <a:pPr eaLnBrk="1" hangingPunct="1"/>
            <a:r>
              <a:rPr lang="en-US" smtClean="0">
                <a:latin typeface="Times New Roman" pitchFamily="18" charset="0"/>
                <a:cs typeface="Times New Roman" pitchFamily="18" charset="0"/>
              </a:rPr>
              <a:t>3. 1974-1995 (?): Spain, Portugal, Greece, Turkey (again), Brazil, former Soviet Bloc countries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p:nvPr>
        </p:nvSpPr>
        <p:spPr>
          <a:xfrm>
            <a:off x="457200" y="274638"/>
            <a:ext cx="8229600" cy="715962"/>
          </a:xfrm>
        </p:spPr>
        <p:txBody>
          <a:bodyPr/>
          <a:lstStyle/>
          <a:p>
            <a:pPr algn="l" eaLnBrk="1" hangingPunct="1"/>
            <a:r>
              <a:rPr lang="en-US" sz="3000" smtClean="0">
                <a:solidFill>
                  <a:srgbClr val="000000"/>
                </a:solidFill>
                <a:latin typeface="Times New Roman" pitchFamily="18" charset="0"/>
                <a:cs typeface="Times New Roman" pitchFamily="18" charset="0"/>
              </a:rPr>
              <a:t>Democratization</a:t>
            </a:r>
            <a:endParaRPr lang="cs-CZ" sz="3200" i="1" smtClean="0">
              <a:latin typeface="Times New Roman" pitchFamily="18" charset="0"/>
              <a:cs typeface="Times New Roman" pitchFamily="18" charset="0"/>
            </a:endParaRPr>
          </a:p>
        </p:txBody>
      </p:sp>
      <p:sp>
        <p:nvSpPr>
          <p:cNvPr id="63490" name="Content Placeholder 2"/>
          <p:cNvSpPr>
            <a:spLocks noGrp="1"/>
          </p:cNvSpPr>
          <p:nvPr>
            <p:ph idx="1"/>
          </p:nvPr>
        </p:nvSpPr>
        <p:spPr/>
        <p:txBody>
          <a:bodyPr/>
          <a:lstStyle/>
          <a:p>
            <a:pPr eaLnBrk="1" hangingPunct="1"/>
            <a:r>
              <a:rPr lang="en-US" sz="2800" i="1" smtClean="0">
                <a:solidFill>
                  <a:srgbClr val="C00000"/>
                </a:solidFill>
                <a:latin typeface="Times New Roman" pitchFamily="18" charset="0"/>
                <a:cs typeface="Times New Roman" pitchFamily="18" charset="0"/>
              </a:rPr>
              <a:t>Waves of Democratization</a:t>
            </a:r>
          </a:p>
          <a:p>
            <a:pPr eaLnBrk="1" hangingPunct="1"/>
            <a:endParaRPr lang="en-US" sz="1700" smtClean="0">
              <a:latin typeface="Times New Roman" pitchFamily="18" charset="0"/>
              <a:cs typeface="Times New Roman" pitchFamily="18" charset="0"/>
            </a:endParaRPr>
          </a:p>
          <a:p>
            <a:pPr eaLnBrk="1" hangingPunct="1"/>
            <a:r>
              <a:rPr lang="en-US" sz="3000" b="1" smtClean="0">
                <a:solidFill>
                  <a:srgbClr val="C00000"/>
                </a:solidFill>
                <a:latin typeface="Times New Roman" pitchFamily="18" charset="0"/>
                <a:cs typeface="Times New Roman" pitchFamily="18" charset="0"/>
              </a:rPr>
              <a:t>The Third Wave </a:t>
            </a:r>
            <a:r>
              <a:rPr lang="en-US" sz="3000" smtClean="0">
                <a:latin typeface="Times New Roman" pitchFamily="18" charset="0"/>
                <a:cs typeface="Times New Roman" pitchFamily="18" charset="0"/>
              </a:rPr>
              <a:t>started in Southern Europe with the demise of military dictatorships in Portugal (1974), Spain (1976), and Greece (1976), and then extended to Latin America, to Central and Eastern Europe after the “collapse of communism”; then to the South-East Asia, and sub-Saharan Africa in the 1980s and 1990s.</a:t>
            </a:r>
            <a:endParaRPr lang="cs-CZ" sz="300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p:cNvSpPr>
            <a:spLocks noGrp="1"/>
          </p:cNvSpPr>
          <p:nvPr>
            <p:ph type="title"/>
          </p:nvPr>
        </p:nvSpPr>
        <p:spPr/>
        <p:txBody>
          <a:bodyPr/>
          <a:lstStyle/>
          <a:p>
            <a:pPr algn="l" eaLnBrk="1" hangingPunct="1"/>
            <a:r>
              <a:rPr lang="en-US" sz="3600" smtClean="0">
                <a:solidFill>
                  <a:srgbClr val="000000"/>
                </a:solidFill>
                <a:latin typeface="Times New Roman" pitchFamily="18" charset="0"/>
                <a:cs typeface="Times New Roman" pitchFamily="18" charset="0"/>
              </a:rPr>
              <a:t>Democratization</a:t>
            </a:r>
            <a:endParaRPr lang="en-GB" sz="3600" smtClean="0"/>
          </a:p>
        </p:txBody>
      </p:sp>
      <p:sp>
        <p:nvSpPr>
          <p:cNvPr id="65538" name="Content Placeholder 2"/>
          <p:cNvSpPr>
            <a:spLocks noGrp="1"/>
          </p:cNvSpPr>
          <p:nvPr>
            <p:ph idx="1"/>
          </p:nvPr>
        </p:nvSpPr>
        <p:spPr>
          <a:xfrm>
            <a:off x="457200" y="1600200"/>
            <a:ext cx="8229600" cy="4724400"/>
          </a:xfrm>
        </p:spPr>
        <p:txBody>
          <a:bodyPr/>
          <a:lstStyle/>
          <a:p>
            <a:pPr eaLnBrk="1" hangingPunct="1">
              <a:lnSpc>
                <a:spcPct val="80000"/>
              </a:lnSpc>
            </a:pPr>
            <a:r>
              <a:rPr lang="en-US" sz="2900" smtClean="0">
                <a:solidFill>
                  <a:srgbClr val="C00000"/>
                </a:solidFill>
                <a:latin typeface="Times New Roman" pitchFamily="18" charset="0"/>
                <a:cs typeface="Times New Roman" pitchFamily="18" charset="0"/>
              </a:rPr>
              <a:t>Explaining the Third Wave – some key factors /variables:</a:t>
            </a:r>
          </a:p>
          <a:p>
            <a:pPr eaLnBrk="1" hangingPunct="1">
              <a:lnSpc>
                <a:spcPct val="80000"/>
              </a:lnSpc>
            </a:pPr>
            <a:endParaRPr lang="en-US" sz="1100" smtClean="0">
              <a:latin typeface="Times New Roman" pitchFamily="18" charset="0"/>
              <a:cs typeface="Times New Roman" pitchFamily="18" charset="0"/>
            </a:endParaRPr>
          </a:p>
          <a:p>
            <a:pPr eaLnBrk="1" hangingPunct="1">
              <a:lnSpc>
                <a:spcPct val="80000"/>
              </a:lnSpc>
            </a:pPr>
            <a:endParaRPr lang="en-US" sz="800" smtClean="0">
              <a:latin typeface="Times New Roman" pitchFamily="18" charset="0"/>
              <a:cs typeface="Times New Roman" pitchFamily="18" charset="0"/>
            </a:endParaRPr>
          </a:p>
          <a:p>
            <a:pPr eaLnBrk="1" hangingPunct="1">
              <a:lnSpc>
                <a:spcPct val="80000"/>
              </a:lnSpc>
            </a:pPr>
            <a:r>
              <a:rPr lang="en-US" sz="2700" smtClean="0">
                <a:latin typeface="Times New Roman" pitchFamily="18" charset="0"/>
                <a:cs typeface="Times New Roman" pitchFamily="18" charset="0"/>
              </a:rPr>
              <a:t>deepening legitimacy problems of authoritarian systems in a world where democratic norms becoming increasingly accepted</a:t>
            </a:r>
          </a:p>
          <a:p>
            <a:pPr eaLnBrk="1" hangingPunct="1">
              <a:lnSpc>
                <a:spcPct val="80000"/>
              </a:lnSpc>
            </a:pPr>
            <a:endParaRPr lang="en-US" sz="400" smtClean="0">
              <a:latin typeface="Times New Roman" pitchFamily="18" charset="0"/>
              <a:cs typeface="Times New Roman" pitchFamily="18" charset="0"/>
            </a:endParaRPr>
          </a:p>
          <a:p>
            <a:pPr eaLnBrk="1" hangingPunct="1">
              <a:lnSpc>
                <a:spcPct val="80000"/>
              </a:lnSpc>
            </a:pPr>
            <a:r>
              <a:rPr lang="en-US" sz="2700" smtClean="0">
                <a:latin typeface="Times New Roman" pitchFamily="18" charset="0"/>
                <a:cs typeface="Times New Roman" pitchFamily="18" charset="0"/>
              </a:rPr>
              <a:t>global economic growth </a:t>
            </a:r>
            <a:r>
              <a:rPr lang="en-US" sz="2700" smtClean="0">
                <a:latin typeface="Times New Roman" pitchFamily="18" charset="0"/>
                <a:cs typeface="Times New Roman" pitchFamily="18" charset="0"/>
                <a:sym typeface="Wingdings" pitchFamily="2" charset="2"/>
              </a:rPr>
              <a:t></a:t>
            </a:r>
            <a:r>
              <a:rPr lang="en-US" sz="2700" smtClean="0">
                <a:latin typeface="Times New Roman" pitchFamily="18" charset="0"/>
                <a:cs typeface="Times New Roman" pitchFamily="18" charset="0"/>
              </a:rPr>
              <a:t> expanded middle class; rise of civil society actors</a:t>
            </a:r>
          </a:p>
          <a:p>
            <a:pPr eaLnBrk="1" hangingPunct="1">
              <a:lnSpc>
                <a:spcPct val="80000"/>
              </a:lnSpc>
            </a:pPr>
            <a:endParaRPr lang="en-US" sz="400" smtClean="0">
              <a:latin typeface="Times New Roman" pitchFamily="18" charset="0"/>
              <a:cs typeface="Times New Roman" pitchFamily="18" charset="0"/>
            </a:endParaRPr>
          </a:p>
          <a:p>
            <a:pPr eaLnBrk="1" hangingPunct="1">
              <a:lnSpc>
                <a:spcPct val="80000"/>
              </a:lnSpc>
            </a:pPr>
            <a:endParaRPr lang="en-US" sz="400" smtClean="0">
              <a:latin typeface="Times New Roman" pitchFamily="18" charset="0"/>
              <a:cs typeface="Times New Roman" pitchFamily="18" charset="0"/>
            </a:endParaRPr>
          </a:p>
          <a:p>
            <a:pPr eaLnBrk="1" hangingPunct="1">
              <a:lnSpc>
                <a:spcPct val="80000"/>
              </a:lnSpc>
            </a:pPr>
            <a:r>
              <a:rPr lang="en-US" sz="2700" smtClean="0">
                <a:latin typeface="Times New Roman" pitchFamily="18" charset="0"/>
                <a:cs typeface="Times New Roman" pitchFamily="18" charset="0"/>
              </a:rPr>
              <a:t>changes in the policies of external actors (i.e. new attitude of the EEC/EU, shift in U.S. policies)</a:t>
            </a:r>
          </a:p>
          <a:p>
            <a:pPr eaLnBrk="1" hangingPunct="1">
              <a:lnSpc>
                <a:spcPct val="80000"/>
              </a:lnSpc>
            </a:pPr>
            <a:endParaRPr lang="en-US" sz="500" smtClean="0">
              <a:latin typeface="Times New Roman" pitchFamily="18" charset="0"/>
              <a:cs typeface="Times New Roman" pitchFamily="18" charset="0"/>
            </a:endParaRPr>
          </a:p>
          <a:p>
            <a:pPr eaLnBrk="1" hangingPunct="1">
              <a:lnSpc>
                <a:spcPct val="80000"/>
              </a:lnSpc>
            </a:pPr>
            <a:r>
              <a:rPr lang="en-US" sz="2700" smtClean="0">
                <a:latin typeface="Times New Roman" pitchFamily="18" charset="0"/>
                <a:cs typeface="Times New Roman" pitchFamily="18" charset="0"/>
              </a:rPr>
              <a:t>“domino” and “snowball” effects</a:t>
            </a:r>
            <a:endParaRPr lang="en-GB" sz="270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p:cNvSpPr>
            <a:spLocks noGrp="1"/>
          </p:cNvSpPr>
          <p:nvPr>
            <p:ph type="title"/>
          </p:nvPr>
        </p:nvSpPr>
        <p:spPr>
          <a:xfrm>
            <a:off x="457200" y="274638"/>
            <a:ext cx="8229600" cy="792162"/>
          </a:xfrm>
        </p:spPr>
        <p:txBody>
          <a:bodyPr/>
          <a:lstStyle/>
          <a:p>
            <a:pPr algn="l" eaLnBrk="1" hangingPunct="1"/>
            <a:r>
              <a:rPr lang="en-US" sz="3000" smtClean="0">
                <a:solidFill>
                  <a:srgbClr val="000000"/>
                </a:solidFill>
                <a:latin typeface="Times New Roman" pitchFamily="18" charset="0"/>
                <a:cs typeface="Times New Roman" pitchFamily="18" charset="0"/>
              </a:rPr>
              <a:t>Democratization </a:t>
            </a:r>
            <a:r>
              <a:rPr lang="en-US" sz="3000" i="1" smtClean="0">
                <a:solidFill>
                  <a:srgbClr val="000000"/>
                </a:solidFill>
                <a:latin typeface="Times New Roman" pitchFamily="18" charset="0"/>
                <a:cs typeface="Times New Roman" pitchFamily="18" charset="0"/>
              </a:rPr>
              <a:t>(optional)</a:t>
            </a:r>
            <a:endParaRPr lang="cs-CZ" i="1" smtClean="0"/>
          </a:p>
        </p:txBody>
      </p:sp>
      <p:sp>
        <p:nvSpPr>
          <p:cNvPr id="66562"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latin typeface="Calibri" pitchFamily="34" charset="0"/>
            </a:endParaRPr>
          </a:p>
        </p:txBody>
      </p:sp>
      <p:pic>
        <p:nvPicPr>
          <p:cNvPr id="66563" name="Picture 3" descr="C:\Documents and Settings\n\My Documents\Teaching &amp; Unis\Democratization&amp;Transition\Handout-Weeks 2-3-Number_of_nations_1800-2003_scoring_8_or_higher_on_Polity_IV_scale.png"/>
          <p:cNvPicPr>
            <a:picLocks noChangeAspect="1" noChangeArrowheads="1"/>
          </p:cNvPicPr>
          <p:nvPr/>
        </p:nvPicPr>
        <p:blipFill>
          <a:blip r:embed="rId3"/>
          <a:srcRect/>
          <a:stretch>
            <a:fillRect/>
          </a:stretch>
        </p:blipFill>
        <p:spPr bwMode="auto">
          <a:xfrm>
            <a:off x="0" y="1143000"/>
            <a:ext cx="9028113" cy="5338763"/>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idx="4294967295"/>
          </p:nvPr>
        </p:nvSpPr>
        <p:spPr>
          <a:xfrm>
            <a:off x="457200" y="274638"/>
            <a:ext cx="8229600" cy="868362"/>
          </a:xfrm>
        </p:spPr>
        <p:txBody>
          <a:bodyPr/>
          <a:lstStyle/>
          <a:p>
            <a:pPr algn="l" eaLnBrk="1" hangingPunct="1"/>
            <a:r>
              <a:rPr lang="en-US" sz="3000" smtClean="0">
                <a:solidFill>
                  <a:srgbClr val="000000"/>
                </a:solidFill>
                <a:latin typeface="Times New Roman" pitchFamily="18" charset="0"/>
                <a:cs typeface="Times New Roman" pitchFamily="18" charset="0"/>
              </a:rPr>
              <a:t>Review - Democracy </a:t>
            </a:r>
            <a:endParaRPr lang="cs-CZ" sz="3200" i="1" smtClean="0">
              <a:latin typeface="Times New Roman" pitchFamily="18" charset="0"/>
              <a:cs typeface="Times New Roman" pitchFamily="18" charset="0"/>
            </a:endParaRPr>
          </a:p>
        </p:txBody>
      </p:sp>
      <p:sp>
        <p:nvSpPr>
          <p:cNvPr id="3" name="Content Placeholder 2"/>
          <p:cNvSpPr>
            <a:spLocks noGrp="1"/>
          </p:cNvSpPr>
          <p:nvPr>
            <p:ph idx="4294967295"/>
          </p:nvPr>
        </p:nvSpPr>
        <p:spPr/>
        <p:txBody>
          <a:bodyPr rtlCol="0">
            <a:normAutofit fontScale="92500" lnSpcReduction="10000"/>
          </a:bodyPr>
          <a:lstStyle/>
          <a:p>
            <a:pPr eaLnBrk="1" fontAlgn="auto" hangingPunct="1">
              <a:spcAft>
                <a:spcPts val="0"/>
              </a:spcAft>
              <a:buFont typeface="Arial" pitchFamily="34" charset="0"/>
              <a:buChar char="•"/>
              <a:defRPr/>
            </a:pPr>
            <a:r>
              <a:rPr lang="en-CA" dirty="0" smtClean="0">
                <a:latin typeface="Times New Roman" pitchFamily="18" charset="0"/>
                <a:cs typeface="Times New Roman" pitchFamily="18" charset="0"/>
              </a:rPr>
              <a:t>What is </a:t>
            </a:r>
            <a:r>
              <a:rPr lang="en-CA" b="1" dirty="0" smtClean="0">
                <a:solidFill>
                  <a:srgbClr val="FF0000"/>
                </a:solidFill>
                <a:latin typeface="Times New Roman" pitchFamily="18" charset="0"/>
                <a:cs typeface="Times New Roman" pitchFamily="18" charset="0"/>
              </a:rPr>
              <a:t>democracy </a:t>
            </a:r>
            <a:r>
              <a:rPr lang="en-CA" dirty="0" smtClean="0">
                <a:latin typeface="Times New Roman" pitchFamily="18" charset="0"/>
                <a:cs typeface="Times New Roman" pitchFamily="18" charset="0"/>
              </a:rPr>
              <a:t>?</a:t>
            </a:r>
          </a:p>
          <a:p>
            <a:pPr lvl="1" eaLnBrk="1" fontAlgn="auto" hangingPunct="1">
              <a:spcAft>
                <a:spcPts val="0"/>
              </a:spcAft>
              <a:buFont typeface="Arial" pitchFamily="34" charset="0"/>
              <a:buChar char="–"/>
              <a:defRPr/>
            </a:pPr>
            <a:r>
              <a:rPr lang="en-CA" dirty="0" smtClean="0">
                <a:latin typeface="Times New Roman" pitchFamily="18" charset="0"/>
                <a:cs typeface="Times New Roman" pitchFamily="18" charset="0"/>
              </a:rPr>
              <a:t>from Greek </a:t>
            </a:r>
            <a:r>
              <a:rPr lang="en-CA" i="1" dirty="0" smtClean="0">
                <a:latin typeface="Times New Roman" pitchFamily="18" charset="0"/>
                <a:cs typeface="Times New Roman" pitchFamily="18" charset="0"/>
              </a:rPr>
              <a:t>demos + </a:t>
            </a:r>
            <a:r>
              <a:rPr lang="en-CA" i="1" dirty="0" err="1" smtClean="0">
                <a:latin typeface="Times New Roman" pitchFamily="18" charset="0"/>
                <a:cs typeface="Times New Roman" pitchFamily="18" charset="0"/>
              </a:rPr>
              <a:t>kratos</a:t>
            </a:r>
            <a:endParaRPr lang="en-US" i="1" dirty="0" smtClean="0">
              <a:latin typeface="Times New Roman" pitchFamily="18" charset="0"/>
              <a:cs typeface="Times New Roman" pitchFamily="18" charset="0"/>
            </a:endParaRPr>
          </a:p>
          <a:p>
            <a:pPr eaLnBrk="1" fontAlgn="auto" hangingPunct="1">
              <a:spcAft>
                <a:spcPts val="0"/>
              </a:spcAft>
              <a:buFont typeface="Arial" pitchFamily="34" charset="0"/>
              <a:buChar char="•"/>
              <a:defRPr/>
            </a:pPr>
            <a:endParaRPr lang="en-CA" dirty="0" smtClean="0">
              <a:latin typeface="Times New Roman" pitchFamily="18" charset="0"/>
              <a:cs typeface="Times New Roman" pitchFamily="18" charset="0"/>
            </a:endParaRPr>
          </a:p>
          <a:p>
            <a:pPr eaLnBrk="1" fontAlgn="auto" hangingPunct="1">
              <a:spcAft>
                <a:spcPts val="0"/>
              </a:spcAft>
              <a:buFont typeface="Arial" pitchFamily="34" charset="0"/>
              <a:buChar char="•"/>
              <a:defRPr/>
            </a:pPr>
            <a:r>
              <a:rPr lang="en-CA" dirty="0" smtClean="0">
                <a:latin typeface="Times New Roman" pitchFamily="18" charset="0"/>
                <a:cs typeface="Times New Roman" pitchFamily="18" charset="0"/>
              </a:rPr>
              <a:t>… 	we need to distinguish the ancient and   	modern meanings</a:t>
            </a:r>
          </a:p>
          <a:p>
            <a:pPr eaLnBrk="1" fontAlgn="auto" hangingPunct="1">
              <a:spcAft>
                <a:spcPts val="0"/>
              </a:spcAft>
              <a:buFont typeface="Arial" pitchFamily="34" charset="0"/>
              <a:buChar char="•"/>
              <a:defRPr/>
            </a:pPr>
            <a:endParaRPr lang="en-US" dirty="0" smtClean="0">
              <a:latin typeface="Times New Roman" pitchFamily="18" charset="0"/>
              <a:cs typeface="Times New Roman" pitchFamily="18" charset="0"/>
            </a:endParaRPr>
          </a:p>
          <a:p>
            <a:pPr lvl="1" eaLnBrk="1" fontAlgn="auto" hangingPunct="1">
              <a:spcAft>
                <a:spcPts val="0"/>
              </a:spcAft>
              <a:buFont typeface="Arial" pitchFamily="34" charset="0"/>
              <a:buChar char="–"/>
              <a:defRPr/>
            </a:pPr>
            <a:r>
              <a:rPr lang="en-CA" dirty="0" smtClean="0">
                <a:latin typeface="Times New Roman" pitchFamily="18" charset="0"/>
                <a:cs typeface="Times New Roman" pitchFamily="18" charset="0"/>
              </a:rPr>
              <a:t>for classical Greeks, it was a system/constitution in which demos (the poor part of the population) exercised power directly in their own interest as against the interest of the rich and aristocratic</a:t>
            </a:r>
            <a:endParaRPr lang="en-US"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down)">
                                      <p:cBhvr>
                                        <p:cTn id="15" dur="500"/>
                                        <p:tgtEl>
                                          <p:spTgt spid="3">
                                            <p:txEl>
                                              <p:pRg st="3" end="3"/>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wipe(down)">
                                      <p:cBhvr>
                                        <p:cTn id="1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p:nvPr>
        </p:nvSpPr>
        <p:spPr>
          <a:xfrm>
            <a:off x="457200" y="274638"/>
            <a:ext cx="8229600" cy="715962"/>
          </a:xfrm>
        </p:spPr>
        <p:txBody>
          <a:bodyPr/>
          <a:lstStyle/>
          <a:p>
            <a:pPr algn="l" eaLnBrk="1" hangingPunct="1"/>
            <a:r>
              <a:rPr lang="en-US" sz="3000" smtClean="0">
                <a:solidFill>
                  <a:srgbClr val="000000"/>
                </a:solidFill>
                <a:latin typeface="Times New Roman" pitchFamily="18" charset="0"/>
                <a:cs typeface="Times New Roman" pitchFamily="18" charset="0"/>
              </a:rPr>
              <a:t>Democratization </a:t>
            </a:r>
            <a:r>
              <a:rPr lang="en-US" sz="3000" i="1" smtClean="0">
                <a:solidFill>
                  <a:srgbClr val="000000"/>
                </a:solidFill>
                <a:latin typeface="Times New Roman" pitchFamily="18" charset="0"/>
                <a:cs typeface="Times New Roman" pitchFamily="18" charset="0"/>
              </a:rPr>
              <a:t>(optional)</a:t>
            </a:r>
            <a:endParaRPr lang="cs-CZ" i="1" smtClean="0"/>
          </a:p>
        </p:txBody>
      </p:sp>
      <p:sp>
        <p:nvSpPr>
          <p:cNvPr id="68610"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latin typeface="Calibri" pitchFamily="34" charset="0"/>
            </a:endParaRPr>
          </a:p>
        </p:txBody>
      </p:sp>
      <p:sp>
        <p:nvSpPr>
          <p:cNvPr id="68611"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latin typeface="Calibri" pitchFamily="34" charset="0"/>
            </a:endParaRPr>
          </a:p>
        </p:txBody>
      </p:sp>
      <p:pic>
        <p:nvPicPr>
          <p:cNvPr id="68612" name="Picture 3" descr="C:\Documents and Settings\n\My Documents\Teaching &amp; Unis\Democratization&amp;Transition\Handout-Weeks 2-3-Freedom_House_Country_Rankings_1972-2005.png"/>
          <p:cNvPicPr>
            <a:picLocks noChangeAspect="1" noChangeArrowheads="1"/>
          </p:cNvPicPr>
          <p:nvPr/>
        </p:nvPicPr>
        <p:blipFill>
          <a:blip r:embed="rId3"/>
          <a:srcRect/>
          <a:stretch>
            <a:fillRect/>
          </a:stretch>
        </p:blipFill>
        <p:spPr bwMode="auto">
          <a:xfrm>
            <a:off x="152400" y="1390650"/>
            <a:ext cx="8797925" cy="4552950"/>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1"/>
          <p:cNvSpPr>
            <a:spLocks noGrp="1"/>
          </p:cNvSpPr>
          <p:nvPr>
            <p:ph type="title"/>
          </p:nvPr>
        </p:nvSpPr>
        <p:spPr>
          <a:xfrm>
            <a:off x="457200" y="274638"/>
            <a:ext cx="8229600" cy="715962"/>
          </a:xfrm>
        </p:spPr>
        <p:txBody>
          <a:bodyPr/>
          <a:lstStyle/>
          <a:p>
            <a:pPr algn="l" eaLnBrk="1" hangingPunct="1"/>
            <a:r>
              <a:rPr lang="en-US" sz="3000" smtClean="0">
                <a:solidFill>
                  <a:srgbClr val="000000"/>
                </a:solidFill>
                <a:latin typeface="Times New Roman" pitchFamily="18" charset="0"/>
                <a:cs typeface="Times New Roman" pitchFamily="18" charset="0"/>
              </a:rPr>
              <a:t>Democratization</a:t>
            </a:r>
            <a:endParaRPr lang="cs-CZ" sz="3200" i="1" smtClean="0">
              <a:latin typeface="Times New Roman" pitchFamily="18" charset="0"/>
              <a:cs typeface="Times New Roman" pitchFamily="18" charset="0"/>
            </a:endParaRPr>
          </a:p>
        </p:txBody>
      </p:sp>
      <p:sp>
        <p:nvSpPr>
          <p:cNvPr id="70658" name="Content Placeholder 2"/>
          <p:cNvSpPr>
            <a:spLocks noGrp="1"/>
          </p:cNvSpPr>
          <p:nvPr>
            <p:ph idx="1"/>
          </p:nvPr>
        </p:nvSpPr>
        <p:spPr/>
        <p:txBody>
          <a:bodyPr/>
          <a:lstStyle/>
          <a:p>
            <a:pPr eaLnBrk="1" hangingPunct="1"/>
            <a:endParaRPr lang="en-US" sz="900" i="1" smtClean="0">
              <a:latin typeface="Times New Roman" pitchFamily="18" charset="0"/>
              <a:cs typeface="Times New Roman" pitchFamily="18" charset="0"/>
            </a:endParaRPr>
          </a:p>
          <a:p>
            <a:pPr eaLnBrk="1" hangingPunct="1"/>
            <a:r>
              <a:rPr lang="en-US" sz="2800" i="1" smtClean="0">
                <a:latin typeface="Times New Roman" pitchFamily="18" charset="0"/>
                <a:cs typeface="Times New Roman" pitchFamily="18" charset="0"/>
              </a:rPr>
              <a:t>during the "third wave" of democratization more than 60 countries have experienced  democratic transitions since 1974. While these countries have  succeeded in bringing down authoritarian regimes and replacing them with freely elected governments, few of them can as yet be considered  </a:t>
            </a:r>
            <a:r>
              <a:rPr lang="en-US" sz="2800" b="1" i="1" smtClean="0">
                <a:latin typeface="Times New Roman" pitchFamily="18" charset="0"/>
                <a:cs typeface="Times New Roman" pitchFamily="18" charset="0"/>
              </a:rPr>
              <a:t>real &amp; stable (or “consolidated” or “substantive”) democracies</a:t>
            </a:r>
            <a:r>
              <a:rPr lang="en-US" sz="2800" i="1" smtClean="0">
                <a:latin typeface="Times New Roman" pitchFamily="18" charset="0"/>
                <a:cs typeface="Times New Roman" pitchFamily="18" charset="0"/>
              </a:rPr>
              <a:t>. Many remain engaged in the struggle to create &amp; improve  their democratic institutions.  (Kyrgyzstan – a good example of the latter…)</a:t>
            </a:r>
            <a:endParaRPr lang="cs-CZ" sz="2800" i="1" smtClean="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p:nvPr>
        </p:nvSpPr>
        <p:spPr>
          <a:xfrm>
            <a:off x="457200" y="274638"/>
            <a:ext cx="8229600" cy="715962"/>
          </a:xfrm>
        </p:spPr>
        <p:txBody>
          <a:bodyPr/>
          <a:lstStyle/>
          <a:p>
            <a:pPr algn="l" eaLnBrk="1" hangingPunct="1"/>
            <a:r>
              <a:rPr lang="en-US" sz="3000" smtClean="0">
                <a:solidFill>
                  <a:srgbClr val="000000"/>
                </a:solidFill>
                <a:latin typeface="Times New Roman" pitchFamily="18" charset="0"/>
                <a:cs typeface="Times New Roman" pitchFamily="18" charset="0"/>
              </a:rPr>
              <a:t>Democratization</a:t>
            </a:r>
            <a:endParaRPr lang="cs-CZ" sz="3200" i="1" smtClean="0">
              <a:latin typeface="Times New Roman" pitchFamily="18" charset="0"/>
              <a:cs typeface="Times New Roman" pitchFamily="18" charset="0"/>
            </a:endParaRPr>
          </a:p>
        </p:txBody>
      </p:sp>
      <p:sp>
        <p:nvSpPr>
          <p:cNvPr id="71682" name="Content Placeholder 2"/>
          <p:cNvSpPr>
            <a:spLocks noGrp="1"/>
          </p:cNvSpPr>
          <p:nvPr>
            <p:ph idx="1"/>
          </p:nvPr>
        </p:nvSpPr>
        <p:spPr/>
        <p:txBody>
          <a:bodyPr/>
          <a:lstStyle/>
          <a:p>
            <a:pPr eaLnBrk="1" hangingPunct="1">
              <a:lnSpc>
                <a:spcPct val="80000"/>
              </a:lnSpc>
            </a:pPr>
            <a:endParaRPr lang="en-US" sz="2500" b="1" i="1" smtClean="0">
              <a:solidFill>
                <a:schemeClr val="hlink"/>
              </a:solidFill>
              <a:latin typeface="Times New Roman" pitchFamily="18" charset="0"/>
              <a:cs typeface="Times New Roman" pitchFamily="18" charset="0"/>
            </a:endParaRPr>
          </a:p>
          <a:p>
            <a:pPr eaLnBrk="1" hangingPunct="1">
              <a:lnSpc>
                <a:spcPct val="80000"/>
              </a:lnSpc>
            </a:pPr>
            <a:endParaRPr lang="en-US" sz="2500" b="1" i="1" smtClean="0">
              <a:solidFill>
                <a:schemeClr val="hlink"/>
              </a:solidFill>
              <a:latin typeface="Times New Roman" pitchFamily="18" charset="0"/>
              <a:cs typeface="Times New Roman" pitchFamily="18" charset="0"/>
            </a:endParaRPr>
          </a:p>
          <a:p>
            <a:pPr eaLnBrk="1" hangingPunct="1"/>
            <a:r>
              <a:rPr lang="en-US" sz="3000" b="1" i="1" smtClean="0">
                <a:solidFill>
                  <a:schemeClr val="hlink"/>
                </a:solidFill>
                <a:latin typeface="Times New Roman" pitchFamily="18" charset="0"/>
                <a:cs typeface="Times New Roman" pitchFamily="18" charset="0"/>
              </a:rPr>
              <a:t>Some interrelated factors to consider when we try to answer the question: Why there is democratization? What factors contribute to this trend? When a country has a higher chance to become a “democracy”?</a:t>
            </a:r>
          </a:p>
          <a:p>
            <a:pPr eaLnBrk="1" hangingPunct="1">
              <a:lnSpc>
                <a:spcPct val="80000"/>
              </a:lnSpc>
            </a:pPr>
            <a:endParaRPr lang="en-US" sz="2800" b="1" smtClean="0">
              <a:solidFill>
                <a:schemeClr val="accent2"/>
              </a:solidFill>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Title 1"/>
          <p:cNvSpPr>
            <a:spLocks noGrp="1"/>
          </p:cNvSpPr>
          <p:nvPr>
            <p:ph type="title" idx="4294967295"/>
          </p:nvPr>
        </p:nvSpPr>
        <p:spPr>
          <a:xfrm>
            <a:off x="457200" y="274638"/>
            <a:ext cx="8229600" cy="715962"/>
          </a:xfrm>
        </p:spPr>
        <p:txBody>
          <a:bodyPr/>
          <a:lstStyle/>
          <a:p>
            <a:pPr algn="l" eaLnBrk="1" hangingPunct="1"/>
            <a:r>
              <a:rPr lang="en-US" sz="3000" smtClean="0">
                <a:solidFill>
                  <a:srgbClr val="000000"/>
                </a:solidFill>
                <a:latin typeface="Times New Roman" pitchFamily="18" charset="0"/>
                <a:cs typeface="Times New Roman" pitchFamily="18" charset="0"/>
              </a:rPr>
              <a:t>Democratization</a:t>
            </a:r>
            <a:endParaRPr lang="cs-CZ" sz="3200" i="1" smtClean="0">
              <a:latin typeface="Times New Roman" pitchFamily="18" charset="0"/>
              <a:cs typeface="Times New Roman" pitchFamily="18" charset="0"/>
            </a:endParaRPr>
          </a:p>
        </p:txBody>
      </p:sp>
      <p:sp>
        <p:nvSpPr>
          <p:cNvPr id="73730" name="Content Placeholder 2"/>
          <p:cNvSpPr>
            <a:spLocks noGrp="1"/>
          </p:cNvSpPr>
          <p:nvPr>
            <p:ph idx="4294967295"/>
          </p:nvPr>
        </p:nvSpPr>
        <p:spPr/>
        <p:txBody>
          <a:bodyPr/>
          <a:lstStyle/>
          <a:p>
            <a:pPr eaLnBrk="1" hangingPunct="1">
              <a:lnSpc>
                <a:spcPct val="80000"/>
              </a:lnSpc>
              <a:buFont typeface="Arial" charset="0"/>
              <a:buNone/>
            </a:pPr>
            <a:endParaRPr lang="en-US" sz="1200" b="1" smtClean="0">
              <a:solidFill>
                <a:schemeClr val="accent2"/>
              </a:solidFill>
              <a:latin typeface="Times New Roman" pitchFamily="18" charset="0"/>
              <a:cs typeface="Times New Roman" pitchFamily="18" charset="0"/>
            </a:endParaRPr>
          </a:p>
          <a:p>
            <a:pPr eaLnBrk="1" hangingPunct="1">
              <a:lnSpc>
                <a:spcPct val="80000"/>
              </a:lnSpc>
            </a:pPr>
            <a:r>
              <a:rPr lang="en-US" sz="2800" b="1" smtClean="0">
                <a:solidFill>
                  <a:srgbClr val="C00000"/>
                </a:solidFill>
                <a:latin typeface="Times New Roman" pitchFamily="18" charset="0"/>
                <a:cs typeface="Times New Roman" pitchFamily="18" charset="0"/>
              </a:rPr>
              <a:t>1. wealth /level of economic development</a:t>
            </a:r>
          </a:p>
          <a:p>
            <a:pPr eaLnBrk="1" hangingPunct="1">
              <a:lnSpc>
                <a:spcPct val="80000"/>
              </a:lnSpc>
            </a:pPr>
            <a:endParaRPr lang="en-US" sz="1000" b="1" smtClean="0">
              <a:latin typeface="Times New Roman" pitchFamily="18" charset="0"/>
              <a:cs typeface="Times New Roman" pitchFamily="18" charset="0"/>
            </a:endParaRPr>
          </a:p>
          <a:p>
            <a:pPr eaLnBrk="1" hangingPunct="1">
              <a:lnSpc>
                <a:spcPct val="95000"/>
              </a:lnSpc>
            </a:pPr>
            <a:r>
              <a:rPr lang="en-US" sz="2700" smtClean="0">
                <a:latin typeface="Times New Roman" pitchFamily="18" charset="0"/>
                <a:cs typeface="Times New Roman" pitchFamily="18" charset="0"/>
              </a:rPr>
              <a:t>a higher GDP/capita correlates with democracy and the wealthiest democracies seem to have little chance to fall into authoritarianism. There is also the general observation that democracy was very rare before the industrial revolution. Empirical research thus lead many to believe that economic development either increases chances for a transition to democracy (modernization theory), or helps newly established democracies consolidate.</a:t>
            </a:r>
            <a:endParaRPr lang="cs-CZ" sz="2700" smtClean="0">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Title 1"/>
          <p:cNvSpPr>
            <a:spLocks noGrp="1"/>
          </p:cNvSpPr>
          <p:nvPr>
            <p:ph type="title"/>
          </p:nvPr>
        </p:nvSpPr>
        <p:spPr>
          <a:xfrm>
            <a:off x="457200" y="274638"/>
            <a:ext cx="8229600" cy="715962"/>
          </a:xfrm>
        </p:spPr>
        <p:txBody>
          <a:bodyPr/>
          <a:lstStyle/>
          <a:p>
            <a:pPr algn="l" eaLnBrk="1" hangingPunct="1"/>
            <a:r>
              <a:rPr lang="en-US" sz="3000" smtClean="0">
                <a:solidFill>
                  <a:srgbClr val="000000"/>
                </a:solidFill>
                <a:latin typeface="Times New Roman" pitchFamily="18" charset="0"/>
                <a:cs typeface="Times New Roman" pitchFamily="18" charset="0"/>
              </a:rPr>
              <a:t>Democratization</a:t>
            </a:r>
            <a:endParaRPr lang="cs-CZ" sz="3200" i="1" smtClean="0">
              <a:latin typeface="Times New Roman" pitchFamily="18" charset="0"/>
              <a:cs typeface="Times New Roman" pitchFamily="18" charset="0"/>
            </a:endParaRPr>
          </a:p>
        </p:txBody>
      </p:sp>
      <p:sp>
        <p:nvSpPr>
          <p:cNvPr id="75778" name="Content Placeholder 2"/>
          <p:cNvSpPr>
            <a:spLocks noGrp="1"/>
          </p:cNvSpPr>
          <p:nvPr>
            <p:ph idx="1"/>
          </p:nvPr>
        </p:nvSpPr>
        <p:spPr/>
        <p:txBody>
          <a:bodyPr/>
          <a:lstStyle/>
          <a:p>
            <a:pPr eaLnBrk="1" hangingPunct="1">
              <a:lnSpc>
                <a:spcPct val="80000"/>
              </a:lnSpc>
            </a:pPr>
            <a:r>
              <a:rPr lang="en-US" sz="3000" i="1" smtClean="0">
                <a:latin typeface="Times New Roman" pitchFamily="18" charset="0"/>
                <a:cs typeface="Times New Roman" pitchFamily="18" charset="0"/>
              </a:rPr>
              <a:t>Factors to consider:</a:t>
            </a:r>
          </a:p>
          <a:p>
            <a:pPr eaLnBrk="1" hangingPunct="1">
              <a:lnSpc>
                <a:spcPct val="80000"/>
              </a:lnSpc>
            </a:pPr>
            <a:endParaRPr lang="en-US" sz="1500" smtClean="0">
              <a:latin typeface="Times New Roman" pitchFamily="18" charset="0"/>
              <a:cs typeface="Times New Roman" pitchFamily="18" charset="0"/>
            </a:endParaRPr>
          </a:p>
          <a:p>
            <a:pPr eaLnBrk="1" hangingPunct="1">
              <a:lnSpc>
                <a:spcPct val="80000"/>
              </a:lnSpc>
            </a:pPr>
            <a:r>
              <a:rPr lang="en-US" sz="3000" b="1" smtClean="0">
                <a:solidFill>
                  <a:srgbClr val="C00000"/>
                </a:solidFill>
                <a:latin typeface="Times New Roman" pitchFamily="18" charset="0"/>
                <a:cs typeface="Times New Roman" pitchFamily="18" charset="0"/>
              </a:rPr>
              <a:t>2. Education</a:t>
            </a:r>
          </a:p>
          <a:p>
            <a:pPr eaLnBrk="1" hangingPunct="1">
              <a:lnSpc>
                <a:spcPct val="80000"/>
              </a:lnSpc>
            </a:pPr>
            <a:endParaRPr lang="en-US" sz="1200" b="1" smtClean="0">
              <a:latin typeface="Times New Roman" pitchFamily="18" charset="0"/>
              <a:cs typeface="Times New Roman" pitchFamily="18" charset="0"/>
            </a:endParaRPr>
          </a:p>
          <a:p>
            <a:pPr eaLnBrk="1" hangingPunct="1">
              <a:lnSpc>
                <a:spcPct val="80000"/>
              </a:lnSpc>
            </a:pPr>
            <a:r>
              <a:rPr lang="en-US" sz="2800" smtClean="0">
                <a:latin typeface="Times New Roman" pitchFamily="18" charset="0"/>
                <a:cs typeface="Times New Roman" pitchFamily="18" charset="0"/>
              </a:rPr>
              <a:t>wealth in fact also correlates with education, though their effects on democratic consolidation seem to be independent. Better educated people tend to share more liberal and pro-democratic values. On the other hand, a poorly educated and illiterate population may elect populist politicians who soon abandon democracy and become dictators even if there have been free elections. </a:t>
            </a:r>
            <a:endParaRPr lang="cs-CZ" sz="2800" smtClean="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Title 1"/>
          <p:cNvSpPr>
            <a:spLocks noGrp="1"/>
          </p:cNvSpPr>
          <p:nvPr>
            <p:ph type="title"/>
          </p:nvPr>
        </p:nvSpPr>
        <p:spPr>
          <a:xfrm>
            <a:off x="457200" y="274638"/>
            <a:ext cx="8229600" cy="715962"/>
          </a:xfrm>
        </p:spPr>
        <p:txBody>
          <a:bodyPr/>
          <a:lstStyle/>
          <a:p>
            <a:pPr algn="l" eaLnBrk="1" hangingPunct="1"/>
            <a:r>
              <a:rPr lang="en-US" sz="3000" smtClean="0">
                <a:solidFill>
                  <a:srgbClr val="000000"/>
                </a:solidFill>
                <a:latin typeface="Times New Roman" pitchFamily="18" charset="0"/>
                <a:cs typeface="Times New Roman" pitchFamily="18" charset="0"/>
              </a:rPr>
              <a:t>Democratization</a:t>
            </a:r>
            <a:endParaRPr lang="cs-CZ" sz="3200" i="1" smtClean="0">
              <a:latin typeface="Times New Roman" pitchFamily="18" charset="0"/>
              <a:cs typeface="Times New Roman" pitchFamily="18" charset="0"/>
            </a:endParaRPr>
          </a:p>
        </p:txBody>
      </p:sp>
      <p:sp>
        <p:nvSpPr>
          <p:cNvPr id="77826" name="Content Placeholder 2"/>
          <p:cNvSpPr>
            <a:spLocks noGrp="1"/>
          </p:cNvSpPr>
          <p:nvPr>
            <p:ph idx="1"/>
          </p:nvPr>
        </p:nvSpPr>
        <p:spPr/>
        <p:txBody>
          <a:bodyPr/>
          <a:lstStyle/>
          <a:p>
            <a:pPr eaLnBrk="1" hangingPunct="1"/>
            <a:r>
              <a:rPr lang="en-US" sz="2800" i="1" smtClean="0">
                <a:latin typeface="Times New Roman" pitchFamily="18" charset="0"/>
                <a:cs typeface="Times New Roman" pitchFamily="18" charset="0"/>
              </a:rPr>
              <a:t>Factors to consider:</a:t>
            </a:r>
          </a:p>
          <a:p>
            <a:pPr eaLnBrk="1" hangingPunct="1"/>
            <a:endParaRPr lang="en-US" sz="1900" smtClean="0">
              <a:latin typeface="Times New Roman" pitchFamily="18" charset="0"/>
              <a:cs typeface="Times New Roman" pitchFamily="18" charset="0"/>
            </a:endParaRPr>
          </a:p>
          <a:p>
            <a:pPr eaLnBrk="1" hangingPunct="1">
              <a:lnSpc>
                <a:spcPts val="2900"/>
              </a:lnSpc>
            </a:pPr>
            <a:r>
              <a:rPr lang="en-US" sz="3000" b="1" smtClean="0">
                <a:solidFill>
                  <a:srgbClr val="C00000"/>
                </a:solidFill>
                <a:latin typeface="Times New Roman" pitchFamily="18" charset="0"/>
                <a:cs typeface="Times New Roman" pitchFamily="18" charset="0"/>
              </a:rPr>
              <a:t>3. Middle class.</a:t>
            </a:r>
            <a:r>
              <a:rPr lang="en-US" sz="3000" smtClean="0">
                <a:solidFill>
                  <a:srgbClr val="C00000"/>
                </a:solidFill>
                <a:latin typeface="Times New Roman" pitchFamily="18" charset="0"/>
                <a:cs typeface="Times New Roman" pitchFamily="18" charset="0"/>
              </a:rPr>
              <a:t> </a:t>
            </a:r>
            <a:r>
              <a:rPr lang="en-US" sz="2800" smtClean="0">
                <a:latin typeface="Times New Roman" pitchFamily="18" charset="0"/>
                <a:cs typeface="Times New Roman" pitchFamily="18" charset="0"/>
              </a:rPr>
              <a:t>According to some models, the existence of a substantial body of citizens who are of intermediate wealth can exert a stabilizing influence, allowing democracy to flourish. This is usually explained by saying that while the upper classes may want political power to preserve their position, and the lower classes may want it to lift themselves up, the middle class balances these extreme positions. </a:t>
            </a:r>
            <a:endParaRPr lang="cs-CZ" sz="2800" smtClean="0">
              <a:latin typeface="Times New Roman" pitchFamily="18" charset="0"/>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Title 1"/>
          <p:cNvSpPr>
            <a:spLocks noGrp="1"/>
          </p:cNvSpPr>
          <p:nvPr>
            <p:ph type="title"/>
          </p:nvPr>
        </p:nvSpPr>
        <p:spPr>
          <a:xfrm>
            <a:off x="457200" y="274638"/>
            <a:ext cx="8229600" cy="715962"/>
          </a:xfrm>
        </p:spPr>
        <p:txBody>
          <a:bodyPr/>
          <a:lstStyle/>
          <a:p>
            <a:pPr algn="l" eaLnBrk="1" hangingPunct="1"/>
            <a:r>
              <a:rPr lang="en-US" sz="3000" smtClean="0">
                <a:solidFill>
                  <a:srgbClr val="000000"/>
                </a:solidFill>
                <a:latin typeface="Times New Roman" pitchFamily="18" charset="0"/>
                <a:cs typeface="Times New Roman" pitchFamily="18" charset="0"/>
              </a:rPr>
              <a:t>Democratization</a:t>
            </a:r>
            <a:endParaRPr lang="cs-CZ" sz="3200" i="1" smtClean="0">
              <a:latin typeface="Times New Roman" pitchFamily="18" charset="0"/>
              <a:cs typeface="Times New Roman" pitchFamily="18" charset="0"/>
            </a:endParaRPr>
          </a:p>
        </p:txBody>
      </p:sp>
      <p:sp>
        <p:nvSpPr>
          <p:cNvPr id="79874" name="Content Placeholder 2"/>
          <p:cNvSpPr>
            <a:spLocks noGrp="1"/>
          </p:cNvSpPr>
          <p:nvPr>
            <p:ph idx="1"/>
          </p:nvPr>
        </p:nvSpPr>
        <p:spPr/>
        <p:txBody>
          <a:bodyPr/>
          <a:lstStyle/>
          <a:p>
            <a:pPr eaLnBrk="1" hangingPunct="1"/>
            <a:r>
              <a:rPr lang="en-US" sz="2800" i="1" smtClean="0">
                <a:latin typeface="Times New Roman" pitchFamily="18" charset="0"/>
                <a:cs typeface="Times New Roman" pitchFamily="18" charset="0"/>
              </a:rPr>
              <a:t>Factors to consider:</a:t>
            </a:r>
          </a:p>
          <a:p>
            <a:pPr eaLnBrk="1" hangingPunct="1"/>
            <a:endParaRPr lang="en-US" sz="1800" smtClean="0">
              <a:latin typeface="Times New Roman" pitchFamily="18" charset="0"/>
              <a:cs typeface="Times New Roman" pitchFamily="18" charset="0"/>
            </a:endParaRPr>
          </a:p>
          <a:p>
            <a:pPr eaLnBrk="1" hangingPunct="1"/>
            <a:r>
              <a:rPr lang="en-US" sz="3000" b="1" smtClean="0">
                <a:solidFill>
                  <a:srgbClr val="C00000"/>
                </a:solidFill>
                <a:latin typeface="Times New Roman" pitchFamily="18" charset="0"/>
                <a:cs typeface="Times New Roman" pitchFamily="18" charset="0"/>
              </a:rPr>
              <a:t>4. Civil society</a:t>
            </a:r>
            <a:r>
              <a:rPr lang="en-US" b="1" smtClean="0">
                <a:solidFill>
                  <a:srgbClr val="C00000"/>
                </a:solidFill>
                <a:latin typeface="Times New Roman" pitchFamily="18" charset="0"/>
                <a:cs typeface="Times New Roman" pitchFamily="18" charset="0"/>
              </a:rPr>
              <a:t>.</a:t>
            </a:r>
            <a:r>
              <a:rPr lang="en-US" smtClean="0">
                <a:solidFill>
                  <a:srgbClr val="C00000"/>
                </a:solidFill>
                <a:latin typeface="Times New Roman" pitchFamily="18" charset="0"/>
                <a:cs typeface="Times New Roman" pitchFamily="18" charset="0"/>
              </a:rPr>
              <a:t> </a:t>
            </a:r>
            <a:r>
              <a:rPr lang="en-US" sz="2800" smtClean="0">
                <a:latin typeface="Times New Roman" pitchFamily="18" charset="0"/>
                <a:cs typeface="Times New Roman" pitchFamily="18" charset="0"/>
              </a:rPr>
              <a:t>A healthy civil society are considered by some theorists to be important for democratization, as they give people a unity and a common purpose, and a social network through which to organize and challenge the power of the state hierarchy.</a:t>
            </a:r>
            <a:endParaRPr lang="cs-CZ" sz="2800" smtClean="0">
              <a:latin typeface="Times New Roman" pitchFamily="18" charset="0"/>
              <a:cs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Title 1"/>
          <p:cNvSpPr>
            <a:spLocks noGrp="1"/>
          </p:cNvSpPr>
          <p:nvPr>
            <p:ph type="title"/>
          </p:nvPr>
        </p:nvSpPr>
        <p:spPr>
          <a:xfrm>
            <a:off x="457200" y="274638"/>
            <a:ext cx="8229600" cy="715962"/>
          </a:xfrm>
        </p:spPr>
        <p:txBody>
          <a:bodyPr/>
          <a:lstStyle/>
          <a:p>
            <a:pPr algn="l" eaLnBrk="1" hangingPunct="1"/>
            <a:r>
              <a:rPr lang="en-US" sz="3000" smtClean="0">
                <a:solidFill>
                  <a:srgbClr val="000000"/>
                </a:solidFill>
                <a:latin typeface="Times New Roman" pitchFamily="18" charset="0"/>
                <a:cs typeface="Times New Roman" pitchFamily="18" charset="0"/>
              </a:rPr>
              <a:t>Democratization</a:t>
            </a:r>
            <a:endParaRPr lang="cs-CZ" sz="3200" i="1" smtClean="0">
              <a:latin typeface="Times New Roman" pitchFamily="18" charset="0"/>
              <a:cs typeface="Times New Roman" pitchFamily="18" charset="0"/>
            </a:endParaRPr>
          </a:p>
        </p:txBody>
      </p:sp>
      <p:sp>
        <p:nvSpPr>
          <p:cNvPr id="81922" name="Content Placeholder 2"/>
          <p:cNvSpPr>
            <a:spLocks noGrp="1"/>
          </p:cNvSpPr>
          <p:nvPr>
            <p:ph idx="1"/>
          </p:nvPr>
        </p:nvSpPr>
        <p:spPr/>
        <p:txBody>
          <a:bodyPr/>
          <a:lstStyle/>
          <a:p>
            <a:pPr eaLnBrk="1" hangingPunct="1"/>
            <a:r>
              <a:rPr lang="en-US" sz="2800" i="1" smtClean="0">
                <a:latin typeface="Times New Roman" pitchFamily="18" charset="0"/>
                <a:cs typeface="Times New Roman" pitchFamily="18" charset="0"/>
              </a:rPr>
              <a:t>Factors to consider:</a:t>
            </a:r>
          </a:p>
          <a:p>
            <a:pPr eaLnBrk="1" hangingPunct="1"/>
            <a:endParaRPr lang="en-US" sz="1800" i="1" smtClean="0">
              <a:latin typeface="Times New Roman" pitchFamily="18" charset="0"/>
              <a:cs typeface="Times New Roman" pitchFamily="18" charset="0"/>
            </a:endParaRPr>
          </a:p>
          <a:p>
            <a:pPr eaLnBrk="1" hangingPunct="1"/>
            <a:r>
              <a:rPr lang="en-US" sz="3000" b="1" smtClean="0">
                <a:solidFill>
                  <a:srgbClr val="C00000"/>
                </a:solidFill>
                <a:latin typeface="Times New Roman" pitchFamily="18" charset="0"/>
                <a:cs typeface="Times New Roman" pitchFamily="18" charset="0"/>
              </a:rPr>
              <a:t>5. Civic culture</a:t>
            </a:r>
            <a:r>
              <a:rPr lang="en-US" b="1" smtClean="0">
                <a:solidFill>
                  <a:srgbClr val="C00000"/>
                </a:solidFill>
                <a:latin typeface="Times New Roman" pitchFamily="18" charset="0"/>
                <a:cs typeface="Times New Roman" pitchFamily="18" charset="0"/>
              </a:rPr>
              <a:t>.</a:t>
            </a:r>
            <a:r>
              <a:rPr lang="en-US" sz="2800" smtClean="0">
                <a:solidFill>
                  <a:srgbClr val="C00000"/>
                </a:solidFill>
                <a:latin typeface="Times New Roman" pitchFamily="18" charset="0"/>
                <a:cs typeface="Times New Roman" pitchFamily="18" charset="0"/>
              </a:rPr>
              <a:t> </a:t>
            </a:r>
            <a:r>
              <a:rPr lang="en-US" sz="2800" smtClean="0">
                <a:latin typeface="Times New Roman" pitchFamily="18" charset="0"/>
                <a:cs typeface="Times New Roman" pitchFamily="18" charset="0"/>
              </a:rPr>
              <a:t>In The Civic Culture and The Civic Culture Revisited, Gabriel A. Almond and Sidney Verba conducted a comprehensive study of civic cultures. The main findings is that a certain civic culture is necessary for the survival of democracy. </a:t>
            </a:r>
            <a:endParaRPr lang="cs-CZ" sz="2800" smtClean="0">
              <a:latin typeface="Times New Roman" pitchFamily="18" charset="0"/>
              <a:cs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Title 1"/>
          <p:cNvSpPr>
            <a:spLocks noGrp="1"/>
          </p:cNvSpPr>
          <p:nvPr>
            <p:ph type="title"/>
          </p:nvPr>
        </p:nvSpPr>
        <p:spPr>
          <a:xfrm>
            <a:off x="457200" y="274638"/>
            <a:ext cx="8229600" cy="715962"/>
          </a:xfrm>
        </p:spPr>
        <p:txBody>
          <a:bodyPr/>
          <a:lstStyle/>
          <a:p>
            <a:pPr algn="l" eaLnBrk="1" hangingPunct="1"/>
            <a:r>
              <a:rPr lang="en-US" sz="3000" smtClean="0">
                <a:solidFill>
                  <a:srgbClr val="000000"/>
                </a:solidFill>
                <a:latin typeface="Times New Roman" pitchFamily="18" charset="0"/>
                <a:cs typeface="Times New Roman" pitchFamily="18" charset="0"/>
              </a:rPr>
              <a:t>Democratization</a:t>
            </a:r>
            <a:endParaRPr lang="cs-CZ" sz="3200" i="1" smtClean="0">
              <a:latin typeface="Times New Roman" pitchFamily="18" charset="0"/>
              <a:cs typeface="Times New Roman" pitchFamily="18" charset="0"/>
            </a:endParaRPr>
          </a:p>
        </p:txBody>
      </p:sp>
      <p:sp>
        <p:nvSpPr>
          <p:cNvPr id="83970" name="Content Placeholder 2"/>
          <p:cNvSpPr>
            <a:spLocks noGrp="1"/>
          </p:cNvSpPr>
          <p:nvPr>
            <p:ph idx="1"/>
          </p:nvPr>
        </p:nvSpPr>
        <p:spPr/>
        <p:txBody>
          <a:bodyPr/>
          <a:lstStyle/>
          <a:p>
            <a:pPr eaLnBrk="1" hangingPunct="1"/>
            <a:r>
              <a:rPr lang="en-US" sz="2800" i="1" smtClean="0">
                <a:latin typeface="Times New Roman" pitchFamily="18" charset="0"/>
                <a:cs typeface="Times New Roman" pitchFamily="18" charset="0"/>
              </a:rPr>
              <a:t>Factors to consider:</a:t>
            </a:r>
          </a:p>
          <a:p>
            <a:pPr eaLnBrk="1" hangingPunct="1"/>
            <a:endParaRPr lang="en-US" sz="1800" smtClean="0">
              <a:latin typeface="Times New Roman" pitchFamily="18" charset="0"/>
              <a:cs typeface="Times New Roman" pitchFamily="18" charset="0"/>
            </a:endParaRPr>
          </a:p>
          <a:p>
            <a:pPr eaLnBrk="1" hangingPunct="1"/>
            <a:r>
              <a:rPr lang="en-US" sz="3000" b="1" smtClean="0">
                <a:solidFill>
                  <a:srgbClr val="C00000"/>
                </a:solidFill>
                <a:latin typeface="Times New Roman" pitchFamily="18" charset="0"/>
                <a:cs typeface="Times New Roman" pitchFamily="18" charset="0"/>
              </a:rPr>
              <a:t>6. Ethnic constellation /</a:t>
            </a:r>
            <a:r>
              <a:rPr lang="en-US" sz="3000" smtClean="0">
                <a:solidFill>
                  <a:srgbClr val="C00000"/>
                </a:solidFill>
                <a:latin typeface="Times New Roman" pitchFamily="18" charset="0"/>
                <a:cs typeface="Times New Roman" pitchFamily="18" charset="0"/>
              </a:rPr>
              <a:t>Homogeneous population. </a:t>
            </a:r>
            <a:r>
              <a:rPr lang="en-US" sz="2800" smtClean="0">
                <a:latin typeface="Times New Roman" pitchFamily="18" charset="0"/>
                <a:cs typeface="Times New Roman" pitchFamily="18" charset="0"/>
              </a:rPr>
              <a:t>Some believe that a country which is deeply divided, whether by ethnic group, religion, or language, have difficulty establishing a working democracy. </a:t>
            </a:r>
            <a:endParaRPr lang="cs-CZ" sz="2800" smtClean="0">
              <a:latin typeface="Times New Roman" pitchFamily="18" charset="0"/>
              <a:cs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Title 1"/>
          <p:cNvSpPr>
            <a:spLocks noGrp="1"/>
          </p:cNvSpPr>
          <p:nvPr>
            <p:ph type="title"/>
          </p:nvPr>
        </p:nvSpPr>
        <p:spPr>
          <a:xfrm>
            <a:off x="457200" y="274638"/>
            <a:ext cx="8229600" cy="715962"/>
          </a:xfrm>
        </p:spPr>
        <p:txBody>
          <a:bodyPr/>
          <a:lstStyle/>
          <a:p>
            <a:pPr algn="l" eaLnBrk="1" hangingPunct="1"/>
            <a:r>
              <a:rPr lang="en-US" sz="3000" smtClean="0">
                <a:solidFill>
                  <a:srgbClr val="000000"/>
                </a:solidFill>
                <a:latin typeface="Times New Roman" pitchFamily="18" charset="0"/>
                <a:cs typeface="Times New Roman" pitchFamily="18" charset="0"/>
              </a:rPr>
              <a:t>Democratization</a:t>
            </a:r>
            <a:endParaRPr lang="cs-CZ" sz="3200" i="1" smtClean="0">
              <a:latin typeface="Times New Roman" pitchFamily="18" charset="0"/>
              <a:cs typeface="Times New Roman" pitchFamily="18" charset="0"/>
            </a:endParaRPr>
          </a:p>
        </p:txBody>
      </p:sp>
      <p:sp>
        <p:nvSpPr>
          <p:cNvPr id="86018" name="Content Placeholder 2"/>
          <p:cNvSpPr>
            <a:spLocks noGrp="1"/>
          </p:cNvSpPr>
          <p:nvPr>
            <p:ph idx="1"/>
          </p:nvPr>
        </p:nvSpPr>
        <p:spPr/>
        <p:txBody>
          <a:bodyPr/>
          <a:lstStyle/>
          <a:p>
            <a:pPr eaLnBrk="1" hangingPunct="1"/>
            <a:r>
              <a:rPr lang="en-US" sz="3000" i="1" smtClean="0">
                <a:latin typeface="Times New Roman" pitchFamily="18" charset="0"/>
                <a:cs typeface="Times New Roman" pitchFamily="18" charset="0"/>
              </a:rPr>
              <a:t>Factors to consider:</a:t>
            </a:r>
          </a:p>
          <a:p>
            <a:pPr eaLnBrk="1" hangingPunct="1"/>
            <a:endParaRPr lang="en-US" sz="1200" i="1" smtClean="0">
              <a:latin typeface="Times New Roman" pitchFamily="18" charset="0"/>
              <a:cs typeface="Times New Roman" pitchFamily="18" charset="0"/>
            </a:endParaRPr>
          </a:p>
          <a:p>
            <a:pPr eaLnBrk="1" hangingPunct="1"/>
            <a:r>
              <a:rPr lang="en-US" sz="2800" b="1" smtClean="0">
                <a:solidFill>
                  <a:srgbClr val="C00000"/>
                </a:solidFill>
                <a:latin typeface="Times New Roman" pitchFamily="18" charset="0"/>
                <a:cs typeface="Times New Roman" pitchFamily="18" charset="0"/>
              </a:rPr>
              <a:t>7. Previous experience with democracy.</a:t>
            </a:r>
            <a:r>
              <a:rPr lang="en-US" sz="2800" smtClean="0">
                <a:solidFill>
                  <a:srgbClr val="C00000"/>
                </a:solidFill>
                <a:latin typeface="Times New Roman" pitchFamily="18" charset="0"/>
                <a:cs typeface="Times New Roman" pitchFamily="18" charset="0"/>
              </a:rPr>
              <a:t> </a:t>
            </a:r>
            <a:r>
              <a:rPr lang="en-US" sz="2800" smtClean="0">
                <a:latin typeface="Times New Roman" pitchFamily="18" charset="0"/>
                <a:cs typeface="Times New Roman" pitchFamily="18" charset="0"/>
              </a:rPr>
              <a:t>According to some theorists, the presence or absence of democracy in a country's past can have a significant effect on its later dealings with democracy. Some argue, for example, that it is very difficult (or even impossible) for democracy to be implemented immediately in a country that has no prior experience with it. Instead, they say, democracy must evolve gradually. </a:t>
            </a:r>
            <a:endParaRPr lang="cs-CZ" sz="2800" smtClean="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457200" y="274638"/>
            <a:ext cx="8229600" cy="715962"/>
          </a:xfrm>
        </p:spPr>
        <p:txBody>
          <a:bodyPr/>
          <a:lstStyle/>
          <a:p>
            <a:pPr algn="l" eaLnBrk="1" hangingPunct="1"/>
            <a:r>
              <a:rPr lang="en-US" sz="3000" smtClean="0">
                <a:latin typeface="Times New Roman" pitchFamily="18" charset="0"/>
                <a:cs typeface="Times New Roman" pitchFamily="18" charset="0"/>
              </a:rPr>
              <a:t>Review - Democracy </a:t>
            </a:r>
            <a:endParaRPr lang="cs-CZ" sz="3000" smtClean="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eaLnBrk="1" hangingPunct="1"/>
            <a:endParaRPr lang="en-US" sz="900" smtClean="0">
              <a:latin typeface="Times New Roman" pitchFamily="18" charset="0"/>
              <a:cs typeface="Times New Roman" pitchFamily="18" charset="0"/>
            </a:endParaRPr>
          </a:p>
          <a:p>
            <a:pPr eaLnBrk="1" hangingPunct="1"/>
            <a:r>
              <a:rPr lang="en-US" i="1" smtClean="0">
                <a:latin typeface="Times New Roman" pitchFamily="18" charset="0"/>
                <a:cs typeface="Times New Roman" pitchFamily="18" charset="0"/>
              </a:rPr>
              <a:t>Question to think about:</a:t>
            </a:r>
          </a:p>
          <a:p>
            <a:pPr eaLnBrk="1" hangingPunct="1"/>
            <a:endParaRPr lang="en-US" i="1" smtClean="0">
              <a:latin typeface="Times New Roman" pitchFamily="18" charset="0"/>
              <a:cs typeface="Times New Roman" pitchFamily="18" charset="0"/>
            </a:endParaRPr>
          </a:p>
          <a:p>
            <a:pPr eaLnBrk="1" hangingPunct="1"/>
            <a:r>
              <a:rPr lang="en-US" b="1" smtClean="0">
                <a:latin typeface="Times New Roman" pitchFamily="18" charset="0"/>
                <a:cs typeface="Times New Roman" pitchFamily="18" charset="0"/>
              </a:rPr>
              <a:t>What is modern </a:t>
            </a:r>
            <a:r>
              <a:rPr lang="en-US" b="1" smtClean="0">
                <a:solidFill>
                  <a:srgbClr val="FF0000"/>
                </a:solidFill>
                <a:latin typeface="Times New Roman" pitchFamily="18" charset="0"/>
                <a:cs typeface="Times New Roman" pitchFamily="18" charset="0"/>
              </a:rPr>
              <a:t>democracy</a:t>
            </a:r>
            <a:r>
              <a:rPr lang="en-US" b="1" smtClean="0">
                <a:latin typeface="Times New Roman" pitchFamily="18" charset="0"/>
                <a:cs typeface="Times New Roman" pitchFamily="18" charset="0"/>
              </a:rPr>
              <a:t> about…?</a:t>
            </a:r>
          </a:p>
          <a:p>
            <a:pPr eaLnBrk="1" hangingPunct="1"/>
            <a:endParaRPr lang="en-US" smtClean="0">
              <a:latin typeface="Times New Roman" pitchFamily="18" charset="0"/>
              <a:cs typeface="Times New Roman" pitchFamily="18" charset="0"/>
            </a:endParaRPr>
          </a:p>
          <a:p>
            <a:pPr eaLnBrk="1" hangingPunct="1"/>
            <a:endParaRPr lang="en-US" sz="1800" smtClean="0">
              <a:latin typeface="Times New Roman" pitchFamily="18" charset="0"/>
              <a:cs typeface="Times New Roman" pitchFamily="18" charset="0"/>
            </a:endParaRPr>
          </a:p>
          <a:p>
            <a:pPr eaLnBrk="1" hangingPunct="1"/>
            <a:r>
              <a:rPr lang="en-US" b="1" i="1" smtClean="0">
                <a:latin typeface="Times New Roman" pitchFamily="18" charset="0"/>
                <a:cs typeface="Times New Roman" pitchFamily="18" charset="0"/>
              </a:rPr>
              <a:t>Is to have an election enough?</a:t>
            </a:r>
          </a:p>
          <a:p>
            <a:pPr eaLnBrk="1" hangingPunct="1"/>
            <a:endParaRPr lang="en-US" b="1" i="1" smtClean="0">
              <a:latin typeface="Times New Roman" pitchFamily="18" charset="0"/>
              <a:cs typeface="Times New Roman" pitchFamily="18" charset="0"/>
            </a:endParaRPr>
          </a:p>
          <a:p>
            <a:pPr eaLnBrk="1" hangingPunct="1"/>
            <a:endParaRPr lang="en-US" sz="1800" b="1" i="1"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wipe(down)">
                                      <p:cBhvr>
                                        <p:cTn id="1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Title 1"/>
          <p:cNvSpPr>
            <a:spLocks noGrp="1"/>
          </p:cNvSpPr>
          <p:nvPr>
            <p:ph type="title"/>
          </p:nvPr>
        </p:nvSpPr>
        <p:spPr>
          <a:xfrm>
            <a:off x="457200" y="274638"/>
            <a:ext cx="8229600" cy="715962"/>
          </a:xfrm>
        </p:spPr>
        <p:txBody>
          <a:bodyPr/>
          <a:lstStyle/>
          <a:p>
            <a:pPr algn="l" eaLnBrk="1" hangingPunct="1"/>
            <a:r>
              <a:rPr lang="en-US" sz="3000" smtClean="0">
                <a:solidFill>
                  <a:srgbClr val="000000"/>
                </a:solidFill>
                <a:latin typeface="Times New Roman" pitchFamily="18" charset="0"/>
                <a:cs typeface="Times New Roman" pitchFamily="18" charset="0"/>
              </a:rPr>
              <a:t>Democratization</a:t>
            </a:r>
            <a:endParaRPr lang="cs-CZ" sz="3200" i="1" smtClean="0">
              <a:latin typeface="Times New Roman" pitchFamily="18" charset="0"/>
              <a:cs typeface="Times New Roman" pitchFamily="18" charset="0"/>
            </a:endParaRPr>
          </a:p>
        </p:txBody>
      </p:sp>
      <p:sp>
        <p:nvSpPr>
          <p:cNvPr id="88066" name="Content Placeholder 2"/>
          <p:cNvSpPr>
            <a:spLocks noGrp="1"/>
          </p:cNvSpPr>
          <p:nvPr>
            <p:ph idx="1"/>
          </p:nvPr>
        </p:nvSpPr>
        <p:spPr/>
        <p:txBody>
          <a:bodyPr/>
          <a:lstStyle/>
          <a:p>
            <a:pPr eaLnBrk="1" hangingPunct="1">
              <a:lnSpc>
                <a:spcPct val="90000"/>
              </a:lnSpc>
            </a:pPr>
            <a:r>
              <a:rPr lang="en-US" sz="2800" i="1" smtClean="0">
                <a:latin typeface="Times New Roman" pitchFamily="18" charset="0"/>
                <a:cs typeface="Times New Roman" pitchFamily="18" charset="0"/>
              </a:rPr>
              <a:t>Factors to consider:</a:t>
            </a:r>
          </a:p>
          <a:p>
            <a:pPr eaLnBrk="1" hangingPunct="1">
              <a:lnSpc>
                <a:spcPct val="90000"/>
              </a:lnSpc>
            </a:pPr>
            <a:endParaRPr lang="en-US" sz="1900" i="1" smtClean="0">
              <a:latin typeface="Times New Roman" pitchFamily="18" charset="0"/>
              <a:cs typeface="Times New Roman" pitchFamily="18" charset="0"/>
            </a:endParaRPr>
          </a:p>
          <a:p>
            <a:pPr eaLnBrk="1" hangingPunct="1">
              <a:lnSpc>
                <a:spcPct val="90000"/>
              </a:lnSpc>
            </a:pPr>
            <a:r>
              <a:rPr lang="en-US" sz="3000" b="1" smtClean="0">
                <a:solidFill>
                  <a:srgbClr val="C00000"/>
                </a:solidFill>
                <a:latin typeface="Times New Roman" pitchFamily="18" charset="0"/>
                <a:cs typeface="Times New Roman" pitchFamily="18" charset="0"/>
              </a:rPr>
              <a:t>8. Foreign involvement</a:t>
            </a:r>
            <a:r>
              <a:rPr lang="en-US" sz="3000" b="1" smtClean="0">
                <a:latin typeface="Times New Roman" pitchFamily="18" charset="0"/>
                <a:cs typeface="Times New Roman" pitchFamily="18" charset="0"/>
              </a:rPr>
              <a:t>.</a:t>
            </a:r>
            <a:r>
              <a:rPr lang="en-US" sz="3000" smtClean="0">
                <a:latin typeface="Times New Roman" pitchFamily="18" charset="0"/>
                <a:cs typeface="Times New Roman" pitchFamily="18" charset="0"/>
              </a:rPr>
              <a:t> </a:t>
            </a:r>
            <a:r>
              <a:rPr lang="en-US" sz="2800" smtClean="0">
                <a:latin typeface="Times New Roman" pitchFamily="18" charset="0"/>
                <a:cs typeface="Times New Roman" pitchFamily="18" charset="0"/>
              </a:rPr>
              <a:t>Some believe that this is often is a crucial factor &amp; that democracy should be actively promoted &amp; fostered by those countries which have already have it</a:t>
            </a:r>
          </a:p>
          <a:p>
            <a:pPr eaLnBrk="1" hangingPunct="1">
              <a:lnSpc>
                <a:spcPct val="90000"/>
              </a:lnSpc>
            </a:pPr>
            <a:endParaRPr lang="en-US" sz="400" smtClean="0">
              <a:latin typeface="Times New Roman" pitchFamily="18" charset="0"/>
              <a:cs typeface="Times New Roman" pitchFamily="18" charset="0"/>
            </a:endParaRPr>
          </a:p>
          <a:p>
            <a:pPr lvl="1" eaLnBrk="1" hangingPunct="1">
              <a:lnSpc>
                <a:spcPct val="90000"/>
              </a:lnSpc>
            </a:pPr>
            <a:r>
              <a:rPr lang="en-US" smtClean="0">
                <a:latin typeface="Times New Roman" pitchFamily="18" charset="0"/>
                <a:cs typeface="Times New Roman" pitchFamily="18" charset="0"/>
              </a:rPr>
              <a:t>the most extreme form is military intervention to create democracy, referring esp. to the creation of stable democracies in Japan and Germany after WWII</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Title 1"/>
          <p:cNvSpPr>
            <a:spLocks noGrp="1"/>
          </p:cNvSpPr>
          <p:nvPr>
            <p:ph type="title"/>
          </p:nvPr>
        </p:nvSpPr>
        <p:spPr>
          <a:xfrm>
            <a:off x="457200" y="274638"/>
            <a:ext cx="8229600" cy="715962"/>
          </a:xfrm>
        </p:spPr>
        <p:txBody>
          <a:bodyPr/>
          <a:lstStyle/>
          <a:p>
            <a:pPr algn="l" eaLnBrk="1" hangingPunct="1"/>
            <a:r>
              <a:rPr lang="en-US" sz="3000" smtClean="0">
                <a:solidFill>
                  <a:srgbClr val="000000"/>
                </a:solidFill>
                <a:latin typeface="Times New Roman" pitchFamily="18" charset="0"/>
                <a:cs typeface="Times New Roman" pitchFamily="18" charset="0"/>
              </a:rPr>
              <a:t>Democratization</a:t>
            </a:r>
            <a:endParaRPr lang="cs-CZ" sz="3200" i="1" smtClean="0">
              <a:latin typeface="Times New Roman" pitchFamily="18" charset="0"/>
              <a:cs typeface="Times New Roman" pitchFamily="18" charset="0"/>
            </a:endParaRPr>
          </a:p>
        </p:txBody>
      </p:sp>
      <p:sp>
        <p:nvSpPr>
          <p:cNvPr id="90114" name="Content Placeholder 2"/>
          <p:cNvSpPr>
            <a:spLocks noGrp="1"/>
          </p:cNvSpPr>
          <p:nvPr>
            <p:ph idx="1"/>
          </p:nvPr>
        </p:nvSpPr>
        <p:spPr/>
        <p:txBody>
          <a:bodyPr/>
          <a:lstStyle/>
          <a:p>
            <a:pPr eaLnBrk="1" hangingPunct="1"/>
            <a:endParaRPr lang="en-US" i="1" smtClean="0">
              <a:latin typeface="Times New Roman" pitchFamily="18" charset="0"/>
              <a:cs typeface="Times New Roman" pitchFamily="18" charset="0"/>
            </a:endParaRPr>
          </a:p>
          <a:p>
            <a:pPr eaLnBrk="1" hangingPunct="1"/>
            <a:r>
              <a:rPr lang="en-US" i="1" smtClean="0">
                <a:latin typeface="Times New Roman" pitchFamily="18" charset="0"/>
                <a:cs typeface="Times New Roman" pitchFamily="18" charset="0"/>
              </a:rPr>
              <a:t> How realistic is </a:t>
            </a:r>
            <a:r>
              <a:rPr lang="en-US" i="1" smtClean="0">
                <a:solidFill>
                  <a:srgbClr val="C00000"/>
                </a:solidFill>
                <a:latin typeface="Times New Roman" pitchFamily="18" charset="0"/>
                <a:cs typeface="Times New Roman" pitchFamily="18" charset="0"/>
              </a:rPr>
              <a:t>democratic diffusion</a:t>
            </a:r>
            <a:r>
              <a:rPr lang="en-US" i="1" smtClean="0">
                <a:latin typeface="Times New Roman" pitchFamily="18" charset="0"/>
                <a:cs typeface="Times New Roman" pitchFamily="18" charset="0"/>
              </a:rPr>
              <a:t>?</a:t>
            </a:r>
          </a:p>
          <a:p>
            <a:pPr eaLnBrk="1" hangingPunct="1"/>
            <a:endParaRPr lang="en-US" i="1" smtClean="0">
              <a:latin typeface="Times New Roman" pitchFamily="18" charset="0"/>
              <a:cs typeface="Times New Roman" pitchFamily="18" charset="0"/>
            </a:endParaRPr>
          </a:p>
          <a:p>
            <a:pPr eaLnBrk="1" hangingPunct="1"/>
            <a:r>
              <a:rPr lang="en-US" i="1" smtClean="0">
                <a:latin typeface="Times New Roman" pitchFamily="18" charset="0"/>
                <a:cs typeface="Times New Roman" pitchFamily="18" charset="0"/>
              </a:rPr>
              <a:t>It is something that could called “neighbor emulation”: a tendency for neighboring countries to converge toward a shared level of democracy or nondemocracy…</a:t>
            </a:r>
            <a:endParaRPr lang="cs-CZ" smtClean="0">
              <a:latin typeface="Times New Roman" pitchFamily="18" charset="0"/>
              <a:cs typeface="Times New Roman"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GB"/>
          </a:p>
        </p:txBody>
      </p:sp>
      <p:pic>
        <p:nvPicPr>
          <p:cNvPr id="92162" name="il_fi" descr="http://democracy.livingreviews.org/index.php/lrd/article/viewFile/4/13/94"/>
          <p:cNvPicPr>
            <a:picLocks noChangeAspect="1" noChangeArrowheads="1"/>
          </p:cNvPicPr>
          <p:nvPr/>
        </p:nvPicPr>
        <p:blipFill>
          <a:blip r:embed="rId3" r:link="rId4"/>
          <a:srcRect/>
          <a:stretch>
            <a:fillRect/>
          </a:stretch>
        </p:blipFill>
        <p:spPr bwMode="auto">
          <a:xfrm>
            <a:off x="0" y="1066800"/>
            <a:ext cx="9144000" cy="4733925"/>
          </a:xfrm>
          <a:prstGeom prst="rect">
            <a:avLst/>
          </a:prstGeom>
          <a:noFill/>
          <a:ln w="9525">
            <a:noFill/>
            <a:miter lim="800000"/>
            <a:headEnd/>
            <a:tailEnd/>
          </a:ln>
        </p:spPr>
      </p:pic>
      <p:sp>
        <p:nvSpPr>
          <p:cNvPr id="92163" name="Rectangle 4"/>
          <p:cNvSpPr>
            <a:spLocks noChangeArrowheads="1"/>
          </p:cNvSpPr>
          <p:nvPr/>
        </p:nvSpPr>
        <p:spPr bwMode="auto">
          <a:xfrm>
            <a:off x="228600" y="228600"/>
            <a:ext cx="8616950" cy="519113"/>
          </a:xfrm>
          <a:prstGeom prst="rect">
            <a:avLst/>
          </a:prstGeom>
          <a:noFill/>
          <a:ln w="9525">
            <a:noFill/>
            <a:miter lim="800000"/>
            <a:headEnd/>
            <a:tailEnd/>
          </a:ln>
        </p:spPr>
        <p:txBody>
          <a:bodyPr wrap="none">
            <a:spAutoFit/>
          </a:bodyPr>
          <a:lstStyle/>
          <a:p>
            <a:pPr>
              <a:spcBef>
                <a:spcPct val="30000"/>
              </a:spcBef>
            </a:pPr>
            <a:r>
              <a:rPr lang="en-US" sz="2800">
                <a:latin typeface="Times New Roman" pitchFamily="18" charset="0"/>
              </a:rPr>
              <a:t>Some socio-economic causes of democratization </a:t>
            </a:r>
            <a:r>
              <a:rPr lang="en-US" sz="2800" i="1">
                <a:latin typeface="Times New Roman" pitchFamily="18" charset="0"/>
              </a:rPr>
              <a:t>(optional)</a:t>
            </a:r>
            <a:endParaRPr lang="en-US" i="1"/>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Title 1"/>
          <p:cNvSpPr>
            <a:spLocks noGrp="1"/>
          </p:cNvSpPr>
          <p:nvPr>
            <p:ph type="title"/>
          </p:nvPr>
        </p:nvSpPr>
        <p:spPr>
          <a:xfrm>
            <a:off x="457200" y="274638"/>
            <a:ext cx="8229600" cy="715962"/>
          </a:xfrm>
        </p:spPr>
        <p:txBody>
          <a:bodyPr/>
          <a:lstStyle/>
          <a:p>
            <a:pPr algn="l" eaLnBrk="1" hangingPunct="1"/>
            <a:r>
              <a:rPr lang="en-US" sz="3000" smtClean="0">
                <a:solidFill>
                  <a:srgbClr val="000000"/>
                </a:solidFill>
                <a:latin typeface="Times New Roman" pitchFamily="18" charset="0"/>
                <a:cs typeface="Times New Roman" pitchFamily="18" charset="0"/>
              </a:rPr>
              <a:t>Democratization </a:t>
            </a:r>
            <a:r>
              <a:rPr lang="en-US" sz="3000" i="1" smtClean="0">
                <a:solidFill>
                  <a:srgbClr val="000000"/>
                </a:solidFill>
                <a:latin typeface="Times New Roman" pitchFamily="18" charset="0"/>
                <a:cs typeface="Times New Roman" pitchFamily="18" charset="0"/>
              </a:rPr>
              <a:t>(optional)</a:t>
            </a:r>
            <a:endParaRPr lang="cs-CZ" sz="3200" i="1" smtClean="0">
              <a:latin typeface="Times New Roman" pitchFamily="18" charset="0"/>
              <a:cs typeface="Times New Roman" pitchFamily="18" charset="0"/>
            </a:endParaRPr>
          </a:p>
        </p:txBody>
      </p:sp>
      <p:sp>
        <p:nvSpPr>
          <p:cNvPr id="94210" name="Content Placeholder 2"/>
          <p:cNvSpPr>
            <a:spLocks noGrp="1"/>
          </p:cNvSpPr>
          <p:nvPr>
            <p:ph idx="1"/>
          </p:nvPr>
        </p:nvSpPr>
        <p:spPr/>
        <p:txBody>
          <a:bodyPr/>
          <a:lstStyle/>
          <a:p>
            <a:pPr eaLnBrk="1" hangingPunct="1"/>
            <a:r>
              <a:rPr lang="en-US" i="1" smtClean="0">
                <a:latin typeface="Times New Roman" pitchFamily="18" charset="0"/>
                <a:cs typeface="Times New Roman" pitchFamily="18" charset="0"/>
              </a:rPr>
              <a:t>A note:</a:t>
            </a:r>
          </a:p>
          <a:p>
            <a:pPr eaLnBrk="1" hangingPunct="1"/>
            <a:r>
              <a:rPr lang="en-US" i="1" smtClean="0">
                <a:latin typeface="Times New Roman" pitchFamily="18" charset="0"/>
                <a:cs typeface="Times New Roman" pitchFamily="18" charset="0"/>
              </a:rPr>
              <a:t>capitalism vs. democracy &amp; democratization</a:t>
            </a:r>
          </a:p>
          <a:p>
            <a:pPr eaLnBrk="1" hangingPunct="1"/>
            <a:endParaRPr lang="en-US" i="1" smtClean="0">
              <a:latin typeface="Times New Roman" pitchFamily="18" charset="0"/>
              <a:cs typeface="Times New Roman" pitchFamily="18" charset="0"/>
            </a:endParaRPr>
          </a:p>
          <a:p>
            <a:pPr lvl="1" eaLnBrk="1" hangingPunct="1"/>
            <a:r>
              <a:rPr lang="en-US" i="1" smtClean="0">
                <a:latin typeface="Times New Roman" pitchFamily="18" charset="0"/>
                <a:cs typeface="Times New Roman" pitchFamily="18" charset="0"/>
              </a:rPr>
              <a:t>e.g. </a:t>
            </a:r>
            <a:r>
              <a:rPr lang="en-US" smtClean="0">
                <a:latin typeface="Times New Roman" pitchFamily="18" charset="0"/>
                <a:cs typeface="Times New Roman" pitchFamily="18" charset="0"/>
              </a:rPr>
              <a:t>Kornai believes that a developed capitalist market economy is a necessary, though not sufficient, </a:t>
            </a:r>
            <a:r>
              <a:rPr lang="cs-CZ" smtClean="0">
                <a:latin typeface="Times New Roman" pitchFamily="18" charset="0"/>
                <a:cs typeface="Times New Roman" pitchFamily="18" charset="0"/>
              </a:rPr>
              <a:t>condition for democracy</a:t>
            </a:r>
            <a:endParaRPr lang="en-US" smtClean="0">
              <a:latin typeface="Times New Roman" pitchFamily="18" charset="0"/>
              <a:cs typeface="Times New Roman" pitchFamily="18" charset="0"/>
            </a:endParaRPr>
          </a:p>
          <a:p>
            <a:pPr lvl="1" eaLnBrk="1" hangingPunct="1"/>
            <a:endParaRPr lang="en-US" smtClean="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idx="4294967295"/>
          </p:nvPr>
        </p:nvSpPr>
        <p:spPr>
          <a:xfrm>
            <a:off x="457200" y="274638"/>
            <a:ext cx="8229600" cy="868362"/>
          </a:xfrm>
        </p:spPr>
        <p:txBody>
          <a:bodyPr/>
          <a:lstStyle/>
          <a:p>
            <a:pPr algn="l" eaLnBrk="1" hangingPunct="1"/>
            <a:r>
              <a:rPr lang="en-US" sz="3000" smtClean="0">
                <a:solidFill>
                  <a:srgbClr val="000000"/>
                </a:solidFill>
                <a:latin typeface="Times New Roman" pitchFamily="18" charset="0"/>
                <a:cs typeface="Times New Roman" pitchFamily="18" charset="0"/>
              </a:rPr>
              <a:t>Review - Democracy</a:t>
            </a:r>
            <a:r>
              <a:rPr lang="en-US" sz="3000" smtClean="0">
                <a:solidFill>
                  <a:srgbClr val="000000"/>
                </a:solidFill>
                <a:cs typeface="Times New Roman" pitchFamily="18" charset="0"/>
              </a:rPr>
              <a:t> </a:t>
            </a:r>
            <a:endParaRPr lang="cs-CZ" smtClean="0"/>
          </a:p>
        </p:txBody>
      </p:sp>
      <p:sp>
        <p:nvSpPr>
          <p:cNvPr id="3" name="Content Placeholder 2"/>
          <p:cNvSpPr>
            <a:spLocks noGrp="1"/>
          </p:cNvSpPr>
          <p:nvPr>
            <p:ph idx="4294967295"/>
          </p:nvPr>
        </p:nvSpPr>
        <p:spPr>
          <a:xfrm>
            <a:off x="685800" y="1828800"/>
            <a:ext cx="7772400" cy="4267200"/>
          </a:xfrm>
        </p:spPr>
        <p:txBody>
          <a:bodyPr/>
          <a:lstStyle/>
          <a:p>
            <a:pPr eaLnBrk="1" hangingPunct="1"/>
            <a:r>
              <a:rPr lang="en-US" sz="2800" i="1" smtClean="0">
                <a:latin typeface="Times New Roman" pitchFamily="18" charset="0"/>
              </a:rPr>
              <a:t>How can democracy be conceptualized?</a:t>
            </a:r>
          </a:p>
          <a:p>
            <a:pPr eaLnBrk="1" hangingPunct="1"/>
            <a:endParaRPr lang="en-US" sz="1200" i="1" smtClean="0">
              <a:latin typeface="Times New Roman" pitchFamily="18" charset="0"/>
            </a:endParaRPr>
          </a:p>
          <a:p>
            <a:pPr eaLnBrk="1" hangingPunct="1"/>
            <a:r>
              <a:rPr lang="en-US" sz="2800" i="1" smtClean="0">
                <a:latin typeface="Times New Roman" pitchFamily="18" charset="0"/>
              </a:rPr>
              <a:t>the standard distinction:</a:t>
            </a:r>
          </a:p>
          <a:p>
            <a:pPr eaLnBrk="1" hangingPunct="1"/>
            <a:endParaRPr lang="en-US" sz="1200" b="1" u="sng" smtClean="0">
              <a:latin typeface="Times New Roman" pitchFamily="18" charset="0"/>
            </a:endParaRPr>
          </a:p>
          <a:p>
            <a:pPr eaLnBrk="1" hangingPunct="1"/>
            <a:r>
              <a:rPr lang="en-US" b="1" smtClean="0">
                <a:solidFill>
                  <a:srgbClr val="FF0000"/>
                </a:solidFill>
                <a:latin typeface="Times New Roman" pitchFamily="18" charset="0"/>
              </a:rPr>
              <a:t>formal /procedural democracy (or “electoral”)</a:t>
            </a:r>
            <a:endParaRPr lang="en-US" sz="1700" b="1" u="sng" smtClean="0">
              <a:latin typeface="Times New Roman" pitchFamily="18" charset="0"/>
            </a:endParaRPr>
          </a:p>
          <a:p>
            <a:pPr eaLnBrk="1" hangingPunct="1"/>
            <a:endParaRPr lang="en-US" sz="1100" i="1" smtClean="0">
              <a:latin typeface="Times New Roman" pitchFamily="18" charset="0"/>
            </a:endParaRPr>
          </a:p>
          <a:p>
            <a:pPr eaLnBrk="1" hangingPunct="1"/>
            <a:r>
              <a:rPr lang="en-US" i="1" smtClean="0">
                <a:latin typeface="Times New Roman" pitchFamily="18" charset="0"/>
              </a:rPr>
              <a:t>vs.</a:t>
            </a:r>
          </a:p>
          <a:p>
            <a:pPr eaLnBrk="1" hangingPunct="1"/>
            <a:endParaRPr lang="en-US" sz="1100" i="1" smtClean="0">
              <a:latin typeface="Times New Roman" pitchFamily="18" charset="0"/>
            </a:endParaRPr>
          </a:p>
          <a:p>
            <a:pPr eaLnBrk="1" hangingPunct="1"/>
            <a:r>
              <a:rPr lang="en-US" b="1" smtClean="0">
                <a:solidFill>
                  <a:srgbClr val="FF0000"/>
                </a:solidFill>
                <a:latin typeface="Times New Roman" pitchFamily="18" charset="0"/>
              </a:rPr>
              <a:t>“substantive” or “quality” democracy</a:t>
            </a:r>
            <a:endParaRPr lang="en-US" sz="2800" i="1" smtClean="0">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down)">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wipe(down)">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idx="4294967295"/>
          </p:nvPr>
        </p:nvSpPr>
        <p:spPr>
          <a:xfrm>
            <a:off x="457200" y="304800"/>
            <a:ext cx="8229600" cy="838200"/>
          </a:xfrm>
        </p:spPr>
        <p:txBody>
          <a:bodyPr/>
          <a:lstStyle/>
          <a:p>
            <a:pPr algn="l"/>
            <a:r>
              <a:rPr lang="en-US" sz="3600" i="1" smtClean="0"/>
              <a:t/>
            </a:r>
            <a:br>
              <a:rPr lang="en-US" sz="3600" i="1" smtClean="0"/>
            </a:br>
            <a:r>
              <a:rPr lang="en-US" sz="2800" smtClean="0">
                <a:latin typeface="Times New Roman" pitchFamily="18" charset="0"/>
              </a:rPr>
              <a:t>Democracy</a:t>
            </a:r>
            <a:r>
              <a:rPr lang="en-US" i="1" smtClean="0"/>
              <a:t/>
            </a:r>
            <a:br>
              <a:rPr lang="en-US" i="1" smtClean="0"/>
            </a:br>
            <a:endParaRPr lang="en-GB" smtClean="0"/>
          </a:p>
        </p:txBody>
      </p:sp>
      <p:sp>
        <p:nvSpPr>
          <p:cNvPr id="23554" name="Content Placeholder 2"/>
          <p:cNvSpPr>
            <a:spLocks noGrp="1"/>
          </p:cNvSpPr>
          <p:nvPr>
            <p:ph idx="4294967295"/>
          </p:nvPr>
        </p:nvSpPr>
        <p:spPr>
          <a:xfrm>
            <a:off x="533400" y="1371600"/>
            <a:ext cx="8153400" cy="4724400"/>
          </a:xfrm>
        </p:spPr>
        <p:txBody>
          <a:bodyPr/>
          <a:lstStyle/>
          <a:p>
            <a:r>
              <a:rPr lang="en-US" b="1" smtClean="0">
                <a:latin typeface="Times New Roman" pitchFamily="18" charset="0"/>
              </a:rPr>
              <a:t>Democracy – definition:</a:t>
            </a:r>
          </a:p>
          <a:p>
            <a:endParaRPr lang="en-US" sz="1100" smtClean="0">
              <a:latin typeface="Times New Roman" pitchFamily="18" charset="0"/>
            </a:endParaRPr>
          </a:p>
          <a:p>
            <a:r>
              <a:rPr lang="en-US" sz="2900" smtClean="0">
                <a:latin typeface="Times New Roman" pitchFamily="18" charset="0"/>
              </a:rPr>
              <a:t>At a minimum, democracy requires:</a:t>
            </a:r>
          </a:p>
          <a:p>
            <a:r>
              <a:rPr lang="en-US" sz="2900" smtClean="0">
                <a:latin typeface="Times New Roman" pitchFamily="18" charset="0"/>
              </a:rPr>
              <a:t>1. universal, adult suffrage;</a:t>
            </a:r>
          </a:p>
          <a:p>
            <a:r>
              <a:rPr lang="en-US" sz="2900" smtClean="0">
                <a:latin typeface="Times New Roman" pitchFamily="18" charset="0"/>
              </a:rPr>
              <a:t>2. recurring, free, competitive, and fair elections;</a:t>
            </a:r>
          </a:p>
          <a:p>
            <a:r>
              <a:rPr lang="en-US" sz="2900" smtClean="0">
                <a:latin typeface="Times New Roman" pitchFamily="18" charset="0"/>
              </a:rPr>
              <a:t>3. more than one strong political party; and</a:t>
            </a:r>
          </a:p>
          <a:p>
            <a:r>
              <a:rPr lang="en-US" sz="2900" smtClean="0">
                <a:latin typeface="Times New Roman" pitchFamily="18" charset="0"/>
              </a:rPr>
              <a:t>4. alternative sources of information. (Morlino</a:t>
            </a:r>
            <a:r>
              <a:rPr lang="en-US" smtClean="0">
                <a:latin typeface="Times New Roman" pitchFamily="18" charset="0"/>
              </a:rPr>
              <a:t>)</a:t>
            </a:r>
          </a:p>
          <a:p>
            <a:endParaRPr lang="en-US" sz="1200" smtClean="0">
              <a:latin typeface="Times New Roman" pitchFamily="18" charset="0"/>
            </a:endParaRPr>
          </a:p>
          <a:p>
            <a:r>
              <a:rPr lang="en-US" i="1" smtClean="0">
                <a:latin typeface="Times New Roman" pitchFamily="18" charset="0"/>
              </a:rPr>
              <a:t>for  “good”, “quality” democracy, some other conditions have to be met *)</a:t>
            </a:r>
            <a:endParaRPr lang="en-GB" i="1" smtClean="0">
              <a:latin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8229600" cy="715962"/>
          </a:xfrm>
        </p:spPr>
        <p:txBody>
          <a:bodyPr rtlCol="0">
            <a:normAutofit fontScale="90000"/>
          </a:bodyPr>
          <a:lstStyle/>
          <a:p>
            <a:pPr algn="l" eaLnBrk="1" fontAlgn="auto" hangingPunct="1">
              <a:spcAft>
                <a:spcPts val="0"/>
              </a:spcAft>
              <a:defRPr/>
            </a:pPr>
            <a:r>
              <a:rPr lang="en-CA" dirty="0" smtClean="0"/>
              <a:t/>
            </a:r>
            <a:br>
              <a:rPr lang="en-CA" dirty="0" smtClean="0"/>
            </a:br>
            <a:r>
              <a:rPr lang="en-US" sz="3000" dirty="0" smtClean="0">
                <a:solidFill>
                  <a:prstClr val="black"/>
                </a:solidFill>
                <a:latin typeface="Times New Roman" pitchFamily="18" charset="0"/>
                <a:cs typeface="Times New Roman" pitchFamily="18" charset="0"/>
              </a:rPr>
              <a:t>Review - Democracy </a:t>
            </a:r>
            <a:r>
              <a:rPr lang="en-US" dirty="0" smtClean="0"/>
              <a:t/>
            </a:r>
            <a:br>
              <a:rPr lang="en-US" dirty="0" smtClean="0"/>
            </a:br>
            <a:endParaRPr lang="cs-CZ" dirty="0"/>
          </a:p>
        </p:txBody>
      </p:sp>
      <p:sp>
        <p:nvSpPr>
          <p:cNvPr id="3" name="Content Placeholder 2"/>
          <p:cNvSpPr>
            <a:spLocks noGrp="1"/>
          </p:cNvSpPr>
          <p:nvPr>
            <p:ph idx="4294967295"/>
          </p:nvPr>
        </p:nvSpPr>
        <p:spPr/>
        <p:txBody>
          <a:bodyPr rtlCol="0">
            <a:normAutofit fontScale="92500"/>
          </a:bodyPr>
          <a:lstStyle/>
          <a:p>
            <a:pPr eaLnBrk="1" fontAlgn="auto" hangingPunct="1">
              <a:spcAft>
                <a:spcPts val="0"/>
              </a:spcAft>
              <a:buFont typeface="Arial" pitchFamily="34" charset="0"/>
              <a:buChar char="•"/>
              <a:defRPr/>
            </a:pPr>
            <a:r>
              <a:rPr lang="en-CA" sz="3000" i="1" dirty="0" smtClean="0">
                <a:latin typeface="Times New Roman" pitchFamily="18" charset="0"/>
                <a:cs typeface="Times New Roman" pitchFamily="18" charset="0"/>
              </a:rPr>
              <a:t>a general definition of </a:t>
            </a:r>
            <a:r>
              <a:rPr lang="en-CA" sz="3000" dirty="0" smtClean="0">
                <a:solidFill>
                  <a:srgbClr val="FF0000"/>
                </a:solidFill>
                <a:latin typeface="Times New Roman" pitchFamily="18" charset="0"/>
                <a:cs typeface="Times New Roman" pitchFamily="18" charset="0"/>
              </a:rPr>
              <a:t>modern democracy:</a:t>
            </a:r>
          </a:p>
          <a:p>
            <a:pPr eaLnBrk="1" fontAlgn="auto" hangingPunct="1">
              <a:spcAft>
                <a:spcPts val="0"/>
              </a:spcAft>
              <a:buFont typeface="Arial" pitchFamily="34" charset="0"/>
              <a:buChar char="•"/>
              <a:defRPr/>
            </a:pPr>
            <a:endParaRPr lang="en-CA" sz="1700" dirty="0" smtClean="0">
              <a:latin typeface="Times New Roman" pitchFamily="18" charset="0"/>
              <a:cs typeface="Times New Roman" pitchFamily="18" charset="0"/>
            </a:endParaRPr>
          </a:p>
          <a:p>
            <a:pPr eaLnBrk="1" fontAlgn="auto" hangingPunct="1">
              <a:spcAft>
                <a:spcPts val="0"/>
              </a:spcAft>
              <a:buFont typeface="Arial" pitchFamily="34" charset="0"/>
              <a:buChar char="•"/>
              <a:defRPr/>
            </a:pPr>
            <a:r>
              <a:rPr lang="en-CA" sz="3100" dirty="0" smtClean="0">
                <a:latin typeface="Times New Roman" pitchFamily="18" charset="0"/>
                <a:cs typeface="Times New Roman" pitchFamily="18" charset="0"/>
              </a:rPr>
              <a:t>= a political system in which the opportunity to compete for political office &amp; participate in decisions is widely shared among all adult citizens</a:t>
            </a:r>
          </a:p>
          <a:p>
            <a:pPr lvl="1" eaLnBrk="1" fontAlgn="auto" hangingPunct="1">
              <a:spcAft>
                <a:spcPts val="0"/>
              </a:spcAft>
              <a:buFont typeface="Arial" pitchFamily="34" charset="0"/>
              <a:buChar char="–"/>
              <a:defRPr/>
            </a:pPr>
            <a:r>
              <a:rPr lang="en-CA" dirty="0" smtClean="0">
                <a:latin typeface="Times New Roman" pitchFamily="18" charset="0"/>
                <a:cs typeface="Times New Roman" pitchFamily="18" charset="0"/>
              </a:rPr>
              <a:t>contrasted to dictatorship +tyranny ; autocratic, authoritarian &amp; totalitarian regimes</a:t>
            </a:r>
            <a:endParaRPr lang="en-US" dirty="0" smtClean="0">
              <a:latin typeface="Times New Roman" pitchFamily="18" charset="0"/>
              <a:cs typeface="Times New Roman" pitchFamily="18" charset="0"/>
            </a:endParaRPr>
          </a:p>
          <a:p>
            <a:pPr eaLnBrk="1" fontAlgn="auto" hangingPunct="1">
              <a:spcAft>
                <a:spcPts val="0"/>
              </a:spcAft>
              <a:buFont typeface="Arial" pitchFamily="34" charset="0"/>
              <a:buChar char="•"/>
              <a:defRPr/>
            </a:pPr>
            <a:endParaRPr lang="en-CA" sz="2200" dirty="0" smtClean="0">
              <a:latin typeface="Times New Roman" pitchFamily="18" charset="0"/>
              <a:cs typeface="Times New Roman" pitchFamily="18" charset="0"/>
            </a:endParaRPr>
          </a:p>
          <a:p>
            <a:pPr lvl="1" eaLnBrk="1" fontAlgn="auto" hangingPunct="1">
              <a:spcAft>
                <a:spcPts val="0"/>
              </a:spcAft>
              <a:buFont typeface="Arial" pitchFamily="34" charset="0"/>
              <a:buChar char="–"/>
              <a:defRPr/>
            </a:pPr>
            <a:r>
              <a:rPr lang="en-CA" dirty="0" smtClean="0">
                <a:latin typeface="Times New Roman" pitchFamily="18" charset="0"/>
                <a:cs typeface="Times New Roman" pitchFamily="18" charset="0"/>
              </a:rPr>
              <a:t>degree /quality of democracy</a:t>
            </a:r>
            <a:endParaRPr lang="en-US" dirty="0" smtClean="0">
              <a:latin typeface="Times New Roman" pitchFamily="18" charset="0"/>
              <a:cs typeface="Times New Roman" pitchFamily="18" charset="0"/>
            </a:endParaRPr>
          </a:p>
          <a:p>
            <a:pPr lvl="1" eaLnBrk="1" fontAlgn="auto" hangingPunct="1">
              <a:spcAft>
                <a:spcPts val="0"/>
              </a:spcAft>
              <a:buFont typeface="Arial" pitchFamily="34" charset="0"/>
              <a:buChar char="–"/>
              <a:defRPr/>
            </a:pPr>
            <a:r>
              <a:rPr lang="en-CA" dirty="0" smtClean="0">
                <a:latin typeface="Times New Roman" pitchFamily="18" charset="0"/>
                <a:cs typeface="Times New Roman" pitchFamily="18" charset="0"/>
              </a:rPr>
              <a:t>democratic  vs. undemocratic practices /elements</a:t>
            </a:r>
            <a:endParaRPr lang="cs-CZ"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down)">
                                      <p:cBhvr>
                                        <p:cTn id="15" dur="500"/>
                                        <p:tgtEl>
                                          <p:spTgt spid="3">
                                            <p:txEl>
                                              <p:pRg st="3" end="3"/>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wipe(down)">
                                      <p:cBhvr>
                                        <p:cTn id="18" dur="500"/>
                                        <p:tgtEl>
                                          <p:spTgt spid="3">
                                            <p:txEl>
                                              <p:pRg st="5" end="5"/>
                                            </p:txEl>
                                          </p:spTgt>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wipe(down)">
                                      <p:cBhvr>
                                        <p:cTn id="2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457200" y="274638"/>
            <a:ext cx="8229600" cy="792162"/>
          </a:xfrm>
        </p:spPr>
        <p:txBody>
          <a:bodyPr/>
          <a:lstStyle/>
          <a:p>
            <a:pPr algn="l" eaLnBrk="1" hangingPunct="1"/>
            <a:r>
              <a:rPr lang="en-US" sz="3000" smtClean="0">
                <a:solidFill>
                  <a:srgbClr val="000000"/>
                </a:solidFill>
                <a:latin typeface="Times New Roman" pitchFamily="18" charset="0"/>
                <a:cs typeface="Times New Roman" pitchFamily="18" charset="0"/>
              </a:rPr>
              <a:t>Review - Democracy </a:t>
            </a:r>
            <a:endParaRPr lang="cs-CZ" sz="3200" i="1" smtClean="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eaLnBrk="1" hangingPunct="1">
              <a:spcBef>
                <a:spcPct val="0"/>
              </a:spcBef>
            </a:pPr>
            <a:r>
              <a:rPr lang="en-US" sz="2500" i="1" smtClean="0">
                <a:latin typeface="Times New Roman" pitchFamily="18" charset="0"/>
                <a:cs typeface="Times New Roman" pitchFamily="18" charset="0"/>
              </a:rPr>
              <a:t>From the history of democracy:</a:t>
            </a:r>
          </a:p>
          <a:p>
            <a:pPr eaLnBrk="1" hangingPunct="1">
              <a:spcBef>
                <a:spcPct val="0"/>
              </a:spcBef>
            </a:pPr>
            <a:endParaRPr lang="en-US" sz="900" i="1" smtClean="0">
              <a:latin typeface="Times New Roman" pitchFamily="18" charset="0"/>
              <a:cs typeface="Times New Roman" pitchFamily="18" charset="0"/>
            </a:endParaRPr>
          </a:p>
          <a:p>
            <a:pPr eaLnBrk="1" hangingPunct="1">
              <a:spcBef>
                <a:spcPct val="0"/>
              </a:spcBef>
            </a:pPr>
            <a:r>
              <a:rPr lang="en-US" sz="2500" smtClean="0">
                <a:latin typeface="Times New Roman" pitchFamily="18" charset="0"/>
                <a:cs typeface="Times New Roman" pitchFamily="18" charset="0"/>
              </a:rPr>
              <a:t>with the French Revolution “democratic” came to be a new name for classical </a:t>
            </a:r>
            <a:r>
              <a:rPr lang="en-US" sz="2500" i="1" smtClean="0">
                <a:latin typeface="Times New Roman" pitchFamily="18" charset="0"/>
                <a:cs typeface="Times New Roman" pitchFamily="18" charset="0"/>
              </a:rPr>
              <a:t>republican</a:t>
            </a:r>
            <a:r>
              <a:rPr lang="en-US" sz="2500" smtClean="0">
                <a:latin typeface="Times New Roman" pitchFamily="18" charset="0"/>
                <a:cs typeface="Times New Roman" pitchFamily="18" charset="0"/>
              </a:rPr>
              <a:t> tradition - as opposed to the dominant  institutions of (absolutist) monarchies</a:t>
            </a:r>
          </a:p>
          <a:p>
            <a:pPr eaLnBrk="1" hangingPunct="1">
              <a:spcBef>
                <a:spcPct val="0"/>
              </a:spcBef>
            </a:pPr>
            <a:endParaRPr lang="en-US" sz="2000" smtClean="0">
              <a:latin typeface="Times New Roman" pitchFamily="18" charset="0"/>
              <a:cs typeface="Times New Roman" pitchFamily="18" charset="0"/>
            </a:endParaRPr>
          </a:p>
          <a:p>
            <a:pPr lvl="1" eaLnBrk="1" hangingPunct="1">
              <a:spcBef>
                <a:spcPct val="0"/>
              </a:spcBef>
            </a:pPr>
            <a:r>
              <a:rPr lang="en-US" sz="2200" smtClean="0">
                <a:latin typeface="Times New Roman" pitchFamily="18" charset="0"/>
                <a:cs typeface="Times New Roman" pitchFamily="18" charset="0"/>
              </a:rPr>
              <a:t>however, many earlier monarchial regimes had some elements of popular legitimacy and some political rights*</a:t>
            </a:r>
          </a:p>
          <a:p>
            <a:pPr eaLnBrk="1" hangingPunct="1">
              <a:spcBef>
                <a:spcPct val="0"/>
              </a:spcBef>
              <a:buFont typeface="Arial" charset="0"/>
              <a:buNone/>
            </a:pPr>
            <a:endParaRPr lang="en-US" sz="2000" smtClean="0">
              <a:latin typeface="Times New Roman" pitchFamily="18" charset="0"/>
              <a:cs typeface="Times New Roman" pitchFamily="18" charset="0"/>
            </a:endParaRPr>
          </a:p>
          <a:p>
            <a:pPr eaLnBrk="1" hangingPunct="1">
              <a:spcBef>
                <a:spcPct val="0"/>
              </a:spcBef>
            </a:pPr>
            <a:r>
              <a:rPr lang="en-US" sz="2500" smtClean="0">
                <a:latin typeface="Times New Roman" pitchFamily="18" charset="0"/>
                <a:cs typeface="Times New Roman" pitchFamily="18" charset="0"/>
              </a:rPr>
              <a:t>this idea in the 19 c. enriched by and idea of extended franchise  (i.e. giving voting rights to more people)</a:t>
            </a:r>
          </a:p>
          <a:p>
            <a:pPr eaLnBrk="1" hangingPunct="1">
              <a:spcBef>
                <a:spcPct val="0"/>
              </a:spcBef>
            </a:pPr>
            <a:endParaRPr lang="en-US" sz="1200" smtClean="0">
              <a:latin typeface="Times New Roman" pitchFamily="18" charset="0"/>
              <a:cs typeface="Times New Roman" pitchFamily="18" charset="0"/>
            </a:endParaRPr>
          </a:p>
          <a:p>
            <a:pPr lvl="1" eaLnBrk="1" hangingPunct="1">
              <a:lnSpc>
                <a:spcPct val="80000"/>
              </a:lnSpc>
            </a:pPr>
            <a:r>
              <a:rPr lang="en-US" sz="2200" smtClean="0">
                <a:latin typeface="Times New Roman" pitchFamily="18" charset="0"/>
                <a:cs typeface="Times New Roman" pitchFamily="18" charset="0"/>
              </a:rPr>
              <a:t>           modern general understanding of democracy</a:t>
            </a:r>
          </a:p>
        </p:txBody>
      </p:sp>
      <p:sp>
        <p:nvSpPr>
          <p:cNvPr id="4" name="Chevron 3"/>
          <p:cNvSpPr/>
          <p:nvPr/>
        </p:nvSpPr>
        <p:spPr>
          <a:xfrm>
            <a:off x="1447800" y="5562600"/>
            <a:ext cx="457200" cy="407988"/>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wipe(down)">
                                      <p:cBhvr>
                                        <p:cTn id="15" dur="500"/>
                                        <p:tgtEl>
                                          <p:spTgt spid="3">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wipe(down)">
                                      <p:cBhvr>
                                        <p:cTn id="20" dur="500"/>
                                        <p:tgtEl>
                                          <p:spTgt spid="3">
                                            <p:txEl>
                                              <p:pRg st="6" end="6"/>
                                            </p:txEl>
                                          </p:spTgt>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Effect transition="in" filter="wipe(down)">
                                      <p:cBhvr>
                                        <p:cTn id="2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idx="4294967295"/>
          </p:nvPr>
        </p:nvSpPr>
        <p:spPr>
          <a:xfrm>
            <a:off x="457200" y="274638"/>
            <a:ext cx="8229600" cy="944562"/>
          </a:xfrm>
        </p:spPr>
        <p:txBody>
          <a:bodyPr/>
          <a:lstStyle/>
          <a:p>
            <a:pPr algn="l" eaLnBrk="1" hangingPunct="1"/>
            <a:r>
              <a:rPr lang="en-US" sz="3000" smtClean="0">
                <a:solidFill>
                  <a:srgbClr val="000000"/>
                </a:solidFill>
                <a:latin typeface="Times New Roman" pitchFamily="18" charset="0"/>
                <a:cs typeface="Times New Roman" pitchFamily="18" charset="0"/>
              </a:rPr>
              <a:t>Review - Democracy </a:t>
            </a:r>
            <a:endParaRPr lang="cs-CZ" sz="3200" smtClean="0"/>
          </a:p>
        </p:txBody>
      </p:sp>
      <p:sp>
        <p:nvSpPr>
          <p:cNvPr id="3" name="Content Placeholder 2"/>
          <p:cNvSpPr>
            <a:spLocks noGrp="1"/>
          </p:cNvSpPr>
          <p:nvPr>
            <p:ph idx="4294967295"/>
          </p:nvPr>
        </p:nvSpPr>
        <p:spPr/>
        <p:txBody>
          <a:bodyPr rtlCol="0">
            <a:normAutofit fontScale="92500" lnSpcReduction="20000"/>
          </a:bodyPr>
          <a:lstStyle/>
          <a:p>
            <a:pPr eaLnBrk="1" fontAlgn="auto" hangingPunct="1">
              <a:spcAft>
                <a:spcPts val="0"/>
              </a:spcAft>
              <a:buFont typeface="Arial" pitchFamily="34" charset="0"/>
              <a:buChar char="•"/>
              <a:defRPr/>
            </a:pPr>
            <a:endParaRPr lang="en-US" sz="1200" dirty="0" smtClean="0"/>
          </a:p>
          <a:p>
            <a:pPr eaLnBrk="1" fontAlgn="auto" hangingPunct="1">
              <a:spcAft>
                <a:spcPts val="0"/>
              </a:spcAft>
              <a:buFont typeface="Arial" pitchFamily="34" charset="0"/>
              <a:buChar char="•"/>
              <a:defRPr/>
            </a:pPr>
            <a:r>
              <a:rPr lang="en-US" sz="2800" i="1" dirty="0" smtClean="0">
                <a:latin typeface="Times New Roman" pitchFamily="18" charset="0"/>
                <a:cs typeface="Times New Roman" pitchFamily="18" charset="0"/>
              </a:rPr>
              <a:t>a history of modern democracy:</a:t>
            </a:r>
          </a:p>
          <a:p>
            <a:pPr eaLnBrk="1" fontAlgn="auto" hangingPunct="1">
              <a:spcAft>
                <a:spcPts val="0"/>
              </a:spcAft>
              <a:buFont typeface="Arial" pitchFamily="34" charset="0"/>
              <a:buChar char="•"/>
              <a:defRPr/>
            </a:pPr>
            <a:endParaRPr lang="en-US" sz="1200" dirty="0" smtClean="0"/>
          </a:p>
          <a:p>
            <a:pPr eaLnBrk="1" fontAlgn="auto" hangingPunct="1">
              <a:spcAft>
                <a:spcPts val="0"/>
              </a:spcAft>
              <a:buFont typeface="Arial" pitchFamily="34" charset="0"/>
              <a:buChar char="•"/>
              <a:defRPr/>
            </a:pPr>
            <a:r>
              <a:rPr lang="en-US" dirty="0" smtClean="0">
                <a:latin typeface="Times New Roman" pitchFamily="18" charset="0"/>
              </a:rPr>
              <a:t>in the 2nd half of the 19th c., modern democratic process takes root in Europe</a:t>
            </a:r>
          </a:p>
          <a:p>
            <a:pPr eaLnBrk="1" fontAlgn="auto" hangingPunct="1">
              <a:spcAft>
                <a:spcPts val="0"/>
              </a:spcAft>
              <a:buFont typeface="Arial" pitchFamily="34" charset="0"/>
              <a:buChar char="•"/>
              <a:defRPr/>
            </a:pPr>
            <a:endParaRPr lang="en-US" sz="1400" dirty="0" smtClean="0">
              <a:latin typeface="Times New Roman" pitchFamily="18" charset="0"/>
            </a:endParaRPr>
          </a:p>
          <a:p>
            <a:pPr eaLnBrk="1" fontAlgn="auto" hangingPunct="1">
              <a:spcAft>
                <a:spcPts val="0"/>
              </a:spcAft>
              <a:buFont typeface="Arial" pitchFamily="34" charset="0"/>
              <a:buChar char="•"/>
              <a:defRPr/>
            </a:pPr>
            <a:r>
              <a:rPr lang="en-US" dirty="0" smtClean="0">
                <a:latin typeface="Times New Roman" pitchFamily="18" charset="0"/>
              </a:rPr>
              <a:t>it is only after WWI when universal suffrage spreads to major E-an  countries *)</a:t>
            </a:r>
          </a:p>
          <a:p>
            <a:pPr eaLnBrk="1" fontAlgn="auto" hangingPunct="1">
              <a:spcAft>
                <a:spcPts val="0"/>
              </a:spcAft>
              <a:buFont typeface="Arial" pitchFamily="34" charset="0"/>
              <a:buChar char="•"/>
              <a:defRPr/>
            </a:pPr>
            <a:endParaRPr lang="en-US" sz="1400" dirty="0" smtClean="0">
              <a:latin typeface="Times New Roman" pitchFamily="18" charset="0"/>
            </a:endParaRPr>
          </a:p>
          <a:p>
            <a:pPr eaLnBrk="1" fontAlgn="auto" hangingPunct="1">
              <a:spcAft>
                <a:spcPts val="0"/>
              </a:spcAft>
              <a:buFont typeface="Arial" pitchFamily="34" charset="0"/>
              <a:buChar char="•"/>
              <a:defRPr/>
            </a:pPr>
            <a:r>
              <a:rPr lang="en-US" dirty="0" smtClean="0">
                <a:latin typeface="Times New Roman" pitchFamily="18" charset="0"/>
              </a:rPr>
              <a:t>in Germany in the 1930s, democracy turned into Nazi totalitarianism</a:t>
            </a:r>
          </a:p>
          <a:p>
            <a:pPr eaLnBrk="1" fontAlgn="auto" hangingPunct="1">
              <a:spcAft>
                <a:spcPts val="0"/>
              </a:spcAft>
              <a:buFont typeface="Arial" pitchFamily="34" charset="0"/>
              <a:buNone/>
              <a:defRPr/>
            </a:pPr>
            <a:r>
              <a:rPr lang="en-US" dirty="0" smtClean="0">
                <a:latin typeface="Times New Roman" pitchFamily="18" charset="0"/>
              </a:rPr>
              <a:t>	= an evidence of weakness of democracy…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wipe(down)">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wipe(down)">
                                      <p:cBhvr>
                                        <p:cTn id="22" dur="500"/>
                                        <p:tgtEl>
                                          <p:spTgt spid="3">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wipe(down)">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3018</TotalTime>
  <Words>3776</Words>
  <Application>Microsoft Office PowerPoint</Application>
  <PresentationFormat>On-screen Show (4:3)</PresentationFormat>
  <Paragraphs>371</Paragraphs>
  <Slides>43</Slides>
  <Notes>37</Notes>
  <HiddenSlides>0</HiddenSlides>
  <MMClips>0</MMClips>
  <ScaleCrop>false</ScaleCrop>
  <HeadingPairs>
    <vt:vector size="6" baseType="variant">
      <vt:variant>
        <vt:lpstr>Fonts Used</vt:lpstr>
      </vt:variant>
      <vt:variant>
        <vt:i4>4</vt:i4>
      </vt:variant>
      <vt:variant>
        <vt:lpstr>Design Template</vt:lpstr>
      </vt:variant>
      <vt:variant>
        <vt:i4>1</vt:i4>
      </vt:variant>
      <vt:variant>
        <vt:lpstr>Slide Titles</vt:lpstr>
      </vt:variant>
      <vt:variant>
        <vt:i4>43</vt:i4>
      </vt:variant>
    </vt:vector>
  </HeadingPairs>
  <TitlesOfParts>
    <vt:vector size="48" baseType="lpstr">
      <vt:lpstr>Arial</vt:lpstr>
      <vt:lpstr>Calibri</vt:lpstr>
      <vt:lpstr>Times New Roman</vt:lpstr>
      <vt:lpstr>Wingdings</vt:lpstr>
      <vt:lpstr>Office Theme</vt:lpstr>
      <vt:lpstr>Slide 1</vt:lpstr>
      <vt:lpstr>Slide 2</vt:lpstr>
      <vt:lpstr>Review - Democracy </vt:lpstr>
      <vt:lpstr>Review - Democracy </vt:lpstr>
      <vt:lpstr>Review - Democracy </vt:lpstr>
      <vt:lpstr> Democracy </vt:lpstr>
      <vt:lpstr> Review - Democracy  </vt:lpstr>
      <vt:lpstr>Review - Democracy </vt:lpstr>
      <vt:lpstr>Review - Democracy </vt:lpstr>
      <vt:lpstr> Review - Democracy  </vt:lpstr>
      <vt:lpstr>Review - Democracy </vt:lpstr>
      <vt:lpstr>Review - Democracy </vt:lpstr>
      <vt:lpstr>Review - Democracy (optional)</vt:lpstr>
      <vt:lpstr>Review - Democracy </vt:lpstr>
      <vt:lpstr>Review - Democracy </vt:lpstr>
      <vt:lpstr>Review - Democracy </vt:lpstr>
      <vt:lpstr>Review - Democracy  - optional</vt:lpstr>
      <vt:lpstr>Review - Democracy </vt:lpstr>
      <vt:lpstr>Review - Democracy  - optional</vt:lpstr>
      <vt:lpstr>Review - Democracy </vt:lpstr>
      <vt:lpstr>Review – Democracy (optional) </vt:lpstr>
      <vt:lpstr> </vt:lpstr>
      <vt:lpstr>Democratization</vt:lpstr>
      <vt:lpstr>Democratization</vt:lpstr>
      <vt:lpstr>Democratization</vt:lpstr>
      <vt:lpstr>Democratization</vt:lpstr>
      <vt:lpstr>Democratization</vt:lpstr>
      <vt:lpstr>Democratization</vt:lpstr>
      <vt:lpstr>Democratization (optional)</vt:lpstr>
      <vt:lpstr>Democratization (optional)</vt:lpstr>
      <vt:lpstr>Democratization</vt:lpstr>
      <vt:lpstr>Democratization</vt:lpstr>
      <vt:lpstr>Democratization</vt:lpstr>
      <vt:lpstr>Democratization</vt:lpstr>
      <vt:lpstr>Democratization</vt:lpstr>
      <vt:lpstr>Democratization</vt:lpstr>
      <vt:lpstr>Democratization</vt:lpstr>
      <vt:lpstr>Democratization</vt:lpstr>
      <vt:lpstr>Democratization</vt:lpstr>
      <vt:lpstr>Democratization</vt:lpstr>
      <vt:lpstr>Democratization</vt:lpstr>
      <vt:lpstr>Slide 42</vt:lpstr>
      <vt:lpstr>Democratization (optional)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Democratization and Transition</dc:title>
  <dc:creator>notebook</dc:creator>
  <cp:lastModifiedBy>jmelich</cp:lastModifiedBy>
  <cp:revision>140</cp:revision>
  <dcterms:created xsi:type="dcterms:W3CDTF">2008-10-12T20:28:01Z</dcterms:created>
  <dcterms:modified xsi:type="dcterms:W3CDTF">2017-11-09T06:52:39Z</dcterms:modified>
</cp:coreProperties>
</file>