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44"/>
  </p:notesMasterIdLst>
  <p:handoutMasterIdLst>
    <p:handoutMasterId r:id="rId45"/>
  </p:handoutMasterIdLst>
  <p:sldIdLst>
    <p:sldId id="284" r:id="rId3"/>
    <p:sldId id="285" r:id="rId4"/>
    <p:sldId id="286" r:id="rId5"/>
    <p:sldId id="296" r:id="rId6"/>
    <p:sldId id="298" r:id="rId7"/>
    <p:sldId id="327" r:id="rId8"/>
    <p:sldId id="328" r:id="rId9"/>
    <p:sldId id="349" r:id="rId10"/>
    <p:sldId id="299" r:id="rId11"/>
    <p:sldId id="300" r:id="rId12"/>
    <p:sldId id="301" r:id="rId13"/>
    <p:sldId id="343" r:id="rId14"/>
    <p:sldId id="297" r:id="rId15"/>
    <p:sldId id="326" r:id="rId16"/>
    <p:sldId id="348" r:id="rId17"/>
    <p:sldId id="302" r:id="rId18"/>
    <p:sldId id="352" r:id="rId19"/>
    <p:sldId id="353" r:id="rId20"/>
    <p:sldId id="303" r:id="rId21"/>
    <p:sldId id="304" r:id="rId22"/>
    <p:sldId id="305" r:id="rId23"/>
    <p:sldId id="325" r:id="rId24"/>
    <p:sldId id="306" r:id="rId25"/>
    <p:sldId id="344" r:id="rId26"/>
    <p:sldId id="307" r:id="rId27"/>
    <p:sldId id="345" r:id="rId28"/>
    <p:sldId id="310" r:id="rId29"/>
    <p:sldId id="308" r:id="rId30"/>
    <p:sldId id="309" r:id="rId31"/>
    <p:sldId id="346" r:id="rId32"/>
    <p:sldId id="312" r:id="rId33"/>
    <p:sldId id="311" r:id="rId34"/>
    <p:sldId id="330" r:id="rId35"/>
    <p:sldId id="331" r:id="rId36"/>
    <p:sldId id="332" r:id="rId37"/>
    <p:sldId id="333" r:id="rId38"/>
    <p:sldId id="350" r:id="rId39"/>
    <p:sldId id="338" r:id="rId40"/>
    <p:sldId id="339" r:id="rId41"/>
    <p:sldId id="340" r:id="rId42"/>
    <p:sldId id="341" r:id="rId43"/>
  </p:sldIdLst>
  <p:sldSz cx="9144000" cy="6858000" type="screen4x3"/>
  <p:notesSz cx="7099300" cy="10234613"/>
  <p:custShowLst>
    <p:custShow name="lecture2" id="0">
      <p:sldLst/>
    </p:custShow>
  </p:custShow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2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3" autoAdjust="0"/>
    <p:restoredTop sz="94658" autoAdjust="0"/>
  </p:normalViewPr>
  <p:slideViewPr>
    <p:cSldViewPr>
      <p:cViewPr varScale="1">
        <p:scale>
          <a:sx n="116" d="100"/>
          <a:sy n="116" d="100"/>
        </p:scale>
        <p:origin x="141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268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970" y="-108"/>
      </p:cViewPr>
      <p:guideLst>
        <p:guide orient="horz" pos="302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8.wmf"/><Relationship Id="rId2" Type="http://schemas.openxmlformats.org/officeDocument/2006/relationships/image" Target="../media/image32.wmf"/><Relationship Id="rId1" Type="http://schemas.openxmlformats.org/officeDocument/2006/relationships/image" Target="../media/image10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0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8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08513E85-9D7A-4294-B456-DBD2C9C5A5B8}" type="datetimeFigureOut">
              <a:rPr lang="en-US"/>
              <a:pPr>
                <a:defRPr/>
              </a:pPr>
              <a:t>10-Nov-23</a:t>
            </a:fld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/>
            </a:lvl1pPr>
          </a:lstStyle>
          <a:p>
            <a:fld id="{676C972B-809B-46DF-9829-A851DBBC14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6020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 smtClean="0"/>
          </a:p>
        </p:txBody>
      </p:sp>
      <p:sp>
        <p:nvSpPr>
          <p:cNvPr id="47107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 smtClean="0"/>
          </a:p>
        </p:txBody>
      </p:sp>
      <p:sp>
        <p:nvSpPr>
          <p:cNvPr id="47108" name="AutoShape 3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 smtClean="0"/>
          </a:p>
        </p:txBody>
      </p:sp>
      <p:sp>
        <p:nvSpPr>
          <p:cNvPr id="47109" name="AutoShape 4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 smtClean="0"/>
          </a:p>
        </p:txBody>
      </p:sp>
      <p:sp>
        <p:nvSpPr>
          <p:cNvPr id="47110" name="AutoShape 5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68638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20" tIns="46440" rIns="92520" bIns="4644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Arial" charset="0"/>
                <a:ea typeface="MS Gothic" charset="-128"/>
                <a:cs typeface="Arial Unicode MS" pitchFamily="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021138" y="0"/>
            <a:ext cx="3068637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20" tIns="46440" rIns="92520" bIns="4644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Arial" charset="0"/>
                <a:ea typeface="MS Gothic" charset="-128"/>
                <a:cs typeface="Arial Unicode MS" pitchFamily="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9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6763"/>
            <a:ext cx="5106987" cy="38306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7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59338"/>
            <a:ext cx="5672137" cy="4598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20" tIns="46440" rIns="92520" bIns="464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/>
          </p:nvPr>
        </p:nvSpPr>
        <p:spPr bwMode="auto">
          <a:xfrm>
            <a:off x="0" y="9718675"/>
            <a:ext cx="3068638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20" tIns="46440" rIns="92520" bIns="4644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latin typeface="Arial" charset="0"/>
                <a:ea typeface="MS Gothic" charset="-128"/>
                <a:cs typeface="Arial Unicode MS" pitchFamily="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18675"/>
            <a:ext cx="3068637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20" tIns="46440" rIns="92520" bIns="4644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3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54C6804E-5482-4460-85E6-2A1AD9B317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14239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fld id="{CEF3D57F-0090-4DDB-BEEA-BA686A5582C7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t>1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973138" y="766763"/>
            <a:ext cx="5160962" cy="38401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165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1A2681-74C9-43A2-BFF7-611003AB7F3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5598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72A8CA-8942-4CC5-8B17-30876C1F413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7038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4225" cy="5843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3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5014E9-1188-4DE5-9D33-6DC332DA078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36869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5B014-C821-4DCC-97E7-90499BD4242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44656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41C44-650D-40AE-9CCE-7CA8EAFF3CF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371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4556A-23DC-41E9-9D0B-060BDAD9046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76932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AD159-1400-4F3B-A1FB-8083EFB4E61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66930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5425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A0BAAC-72E4-4EF3-B127-FD7741AFCE4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81280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5B9BD0-A113-41D0-8C2F-CD0EB9DA555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81191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46E056-EDC3-41C3-AC39-D78BD098379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45268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0EE65-048C-4A10-A197-35050491F4B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2907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4B1A5-1FFA-434B-92D9-69938656507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19132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667E2-5DE1-4569-A242-0BE79A28874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6991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162FE2-3E7A-47DB-8464-44B73A97614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4970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0A28A1-2848-4243-BB61-D78D85F88E6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58099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4225" cy="5843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3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00A0E-4FB9-4005-8C23-81A6BA21D9A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680113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9F11E0-9212-4EA1-8829-7AC838382BF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6318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55279F-DC22-4447-AC55-FF142F5D3BD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90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5425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A36E1-BC90-424F-BEF1-EAB6743B0C3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4867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85615-50CA-4636-8401-062DB489058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3912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33987-5339-484D-B0CE-36BE3B21564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0583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48BA8-ECC9-4754-B974-222C952B254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4565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D4145-D158-4838-8D85-EEBB37766DA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2224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8AFC3-BB17-4927-A96D-AADD11CB3EF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0493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416800" y="6400800"/>
            <a:ext cx="1476375" cy="27940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SzPct val="100000"/>
              <a:buFont typeface="Book Antiqua" pitchFamily="18" charset="0"/>
              <a:buNone/>
              <a:defRPr/>
            </a:pPr>
            <a:r>
              <a:rPr lang="en-GB" sz="1200" i="1" dirty="0" smtClean="0">
                <a:solidFill>
                  <a:srgbClr val="333399"/>
                </a:solidFill>
                <a:latin typeface="Book Antiqua" pitchFamily="18" charset="0"/>
              </a:rPr>
              <a:t>© </a:t>
            </a:r>
            <a:r>
              <a:rPr lang="en-GB" sz="1200" i="1" dirty="0" err="1" smtClean="0">
                <a:solidFill>
                  <a:srgbClr val="333399"/>
                </a:solidFill>
                <a:latin typeface="Book Antiqua" pitchFamily="18" charset="0"/>
              </a:rPr>
              <a:t>Pech</a:t>
            </a:r>
            <a:r>
              <a:rPr lang="en-GB" sz="1200" i="1" dirty="0" smtClean="0">
                <a:solidFill>
                  <a:srgbClr val="333399"/>
                </a:solidFill>
                <a:latin typeface="Book Antiqua" pitchFamily="18" charset="0"/>
              </a:rPr>
              <a:t>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A7C8F3E4-C691-4283-A049-07D141A1943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9pPr>
    </p:titleStyle>
    <p:bodyStyle>
      <a:lvl1pPr marL="334963" indent="-334963" algn="l" defTabSz="449263" rtl="0" eaLnBrk="0" fontAlgn="base" hangingPunct="0">
        <a:spcBef>
          <a:spcPts val="8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3200">
          <a:solidFill>
            <a:srgbClr val="333399"/>
          </a:solidFill>
          <a:latin typeface="+mn-lt"/>
          <a:ea typeface="+mn-ea"/>
          <a:cs typeface="MS Gothic"/>
        </a:defRPr>
      </a:lvl1pPr>
      <a:lvl2pPr marL="735013" indent="-277813" algn="l" defTabSz="449263" rtl="0" eaLnBrk="0" fontAlgn="base" hangingPunct="0">
        <a:spcBef>
          <a:spcPts val="700"/>
        </a:spcBef>
        <a:spcAft>
          <a:spcPct val="0"/>
        </a:spcAft>
        <a:buClr>
          <a:srgbClr val="333399"/>
        </a:buClr>
        <a:buSzPct val="100000"/>
        <a:buFont typeface="Arial" panose="020B0604020202020204" pitchFamily="34" charset="0"/>
        <a:buChar char="►"/>
        <a:defRPr sz="2800">
          <a:solidFill>
            <a:srgbClr val="333399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2400">
          <a:solidFill>
            <a:srgbClr val="333399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–"/>
        <a:defRPr sz="2000">
          <a:solidFill>
            <a:srgbClr val="333399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»"/>
        <a:defRPr sz="2000">
          <a:solidFill>
            <a:srgbClr val="333399"/>
          </a:solidFill>
          <a:latin typeface="+mn-lt"/>
          <a:ea typeface="+mn-ea"/>
          <a:cs typeface="MS Gothic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416800" y="6400800"/>
            <a:ext cx="1476375" cy="276225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SzPct val="100000"/>
              <a:buFont typeface="Book Antiqua" pitchFamily="18" charset="0"/>
              <a:buNone/>
              <a:defRPr/>
            </a:pPr>
            <a:r>
              <a:rPr lang="en-GB" sz="1200" i="1" smtClean="0">
                <a:solidFill>
                  <a:srgbClr val="333399"/>
                </a:solidFill>
                <a:latin typeface="Book Antiqua" pitchFamily="18" charset="0"/>
              </a:rPr>
              <a:t>© Pech 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EC5A58EE-209F-4715-8F39-D48805C69484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9pPr>
    </p:titleStyle>
    <p:bodyStyle>
      <a:lvl1pPr marL="334963" indent="-334963" algn="l" defTabSz="449263" rtl="0" eaLnBrk="0" fontAlgn="base" hangingPunct="0">
        <a:spcBef>
          <a:spcPts val="8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3200">
          <a:solidFill>
            <a:srgbClr val="333399"/>
          </a:solidFill>
          <a:latin typeface="+mn-lt"/>
          <a:ea typeface="+mn-ea"/>
          <a:cs typeface="MS Gothic"/>
        </a:defRPr>
      </a:lvl1pPr>
      <a:lvl2pPr marL="735013" indent="-277813" algn="l" defTabSz="449263" rtl="0" eaLnBrk="0" fontAlgn="base" hangingPunct="0">
        <a:spcBef>
          <a:spcPts val="700"/>
        </a:spcBef>
        <a:spcAft>
          <a:spcPct val="0"/>
        </a:spcAft>
        <a:buClr>
          <a:srgbClr val="333399"/>
        </a:buClr>
        <a:buSzPct val="100000"/>
        <a:buFont typeface="Arial" panose="020B0604020202020204" pitchFamily="34" charset="0"/>
        <a:buChar char="►"/>
        <a:defRPr sz="2800">
          <a:solidFill>
            <a:srgbClr val="333399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2400">
          <a:solidFill>
            <a:srgbClr val="333399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–"/>
        <a:defRPr sz="2000">
          <a:solidFill>
            <a:srgbClr val="333399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»"/>
        <a:defRPr sz="2000">
          <a:solidFill>
            <a:srgbClr val="333399"/>
          </a:solidFill>
          <a:latin typeface="+mn-lt"/>
          <a:ea typeface="+mn-ea"/>
          <a:cs typeface="MS Gothic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5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7.png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9.png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image" Target="../media/image37.png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6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34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8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10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2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.bin"/><Relationship Id="rId20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3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5219700" y="260350"/>
            <a:ext cx="3600450" cy="5473700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292725" y="1817688"/>
            <a:ext cx="3455988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r" eaLnBrk="1" hangingPunct="1">
              <a:spcBef>
                <a:spcPts val="150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en-GB" altLang="en-US" sz="4000">
                <a:solidFill>
                  <a:srgbClr val="FFFFFF"/>
                </a:solidFill>
              </a:rPr>
              <a:t>Chapter </a:t>
            </a:r>
            <a:r>
              <a:rPr lang="en-GB" altLang="en-US" sz="4000" smtClean="0">
                <a:solidFill>
                  <a:srgbClr val="FFFFFF"/>
                </a:solidFill>
              </a:rPr>
              <a:t>6:</a:t>
            </a:r>
            <a:r>
              <a:rPr lang="en-GB" altLang="en-US" sz="4000">
                <a:solidFill>
                  <a:srgbClr val="FFFFFF"/>
                </a:solidFill>
              </a:rPr>
              <a:t/>
            </a:r>
            <a:br>
              <a:rPr lang="en-GB" altLang="en-US" sz="4000">
                <a:solidFill>
                  <a:srgbClr val="FFFFFF"/>
                </a:solidFill>
              </a:rPr>
            </a:br>
            <a:r>
              <a:rPr lang="en-US" altLang="en-US" sz="4000" dirty="0">
                <a:solidFill>
                  <a:srgbClr val="FFFFFF"/>
                </a:solidFill>
              </a:rPr>
              <a:t>Liquidity and Risk Management</a:t>
            </a:r>
            <a:endParaRPr lang="bg-BG" altLang="en-US" sz="400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  <a:buClr>
                <a:srgbClr val="FFFFFF"/>
              </a:buClr>
              <a:buSzTx/>
              <a:buFont typeface="Tahoma" panose="020B0604030504040204" pitchFamily="34" charset="0"/>
              <a:buNone/>
            </a:pPr>
            <a:endParaRPr lang="en-GB" altLang="en-US" sz="4000" dirty="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9388" y="260350"/>
            <a:ext cx="49688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4000">
                <a:latin typeface="Arial" panose="020B0604020202020204" pitchFamily="34" charset="0"/>
              </a:rPr>
              <a:t>ECN5</a:t>
            </a:r>
            <a:r>
              <a:rPr lang="en-US" altLang="en-US" sz="4000">
                <a:latin typeface="Arial" panose="020B0604020202020204" pitchFamily="34" charset="0"/>
              </a:rPr>
              <a:t>355</a:t>
            </a:r>
            <a:r>
              <a:rPr lang="en-GB" altLang="en-US" sz="4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4000">
                <a:latin typeface="Arial" panose="020B0604020202020204" pitchFamily="34" charset="0"/>
              </a:rPr>
              <a:t>Theory of Corporate </a:t>
            </a:r>
            <a:r>
              <a:rPr lang="en-US" altLang="en-US" sz="4000">
                <a:latin typeface="Arial" panose="020B0604020202020204" pitchFamily="34" charset="0"/>
              </a:rPr>
              <a:t>Finance</a:t>
            </a:r>
            <a:endParaRPr lang="bg-BG" altLang="en-US" sz="4000">
              <a:latin typeface="Arial" panose="020B0604020202020204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38200" y="5562600"/>
            <a:ext cx="3548063" cy="98425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5FFC4D-DD54-4FA7-B5E7-1CAF8F81017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Cumulative distribution function F(</a:t>
            </a:r>
            <a:r>
              <a:rPr lang="en-GB" dirty="0" smtClean="0">
                <a:latin typeface="Symbol" panose="05050102010706020507" pitchFamily="18" charset="2"/>
              </a:rPr>
              <a:t>r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2818FB-087F-4D57-AF8B-DBCA30802EFF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12292" name="Straight Arrow Connector 5"/>
          <p:cNvCxnSpPr>
            <a:cxnSpLocks noChangeShapeType="1"/>
          </p:cNvCxnSpPr>
          <p:nvPr/>
        </p:nvCxnSpPr>
        <p:spPr bwMode="auto">
          <a:xfrm flipV="1">
            <a:off x="1535113" y="2781300"/>
            <a:ext cx="0" cy="31686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Straight Arrow Connector 6"/>
          <p:cNvCxnSpPr>
            <a:cxnSpLocks noChangeShapeType="1"/>
          </p:cNvCxnSpPr>
          <p:nvPr/>
        </p:nvCxnSpPr>
        <p:spPr bwMode="auto">
          <a:xfrm>
            <a:off x="1535113" y="5949950"/>
            <a:ext cx="640873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294" name="Object 8"/>
          <p:cNvGraphicFramePr>
            <a:graphicFrameLocks noChangeAspect="1"/>
          </p:cNvGraphicFramePr>
          <p:nvPr/>
        </p:nvGraphicFramePr>
        <p:xfrm>
          <a:off x="8088313" y="5748338"/>
          <a:ext cx="37147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46" name="Equation" r:id="rId3" imgW="152268" imgH="164957" progId="Equation.DSMT4">
                  <p:embed/>
                </p:oleObj>
              </mc:Choice>
              <mc:Fallback>
                <p:oleObj name="Equation" r:id="rId3" imgW="152268" imgH="164957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8313" y="5748338"/>
                        <a:ext cx="371475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9"/>
          <p:cNvGraphicFramePr>
            <a:graphicFrameLocks noChangeAspect="1"/>
          </p:cNvGraphicFramePr>
          <p:nvPr/>
        </p:nvGraphicFramePr>
        <p:xfrm>
          <a:off x="323850" y="2133600"/>
          <a:ext cx="9017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47" name="Equation" r:id="rId5" imgW="368140" imgH="203112" progId="Equation.DSMT4">
                  <p:embed/>
                </p:oleObj>
              </mc:Choice>
              <mc:Fallback>
                <p:oleObj name="Equation" r:id="rId5" imgW="368140" imgH="20311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133600"/>
                        <a:ext cx="9017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11"/>
          <p:cNvGraphicFramePr>
            <a:graphicFrameLocks noChangeAspect="1"/>
          </p:cNvGraphicFramePr>
          <p:nvPr/>
        </p:nvGraphicFramePr>
        <p:xfrm>
          <a:off x="3467100" y="5984875"/>
          <a:ext cx="37306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48" name="Equation" r:id="rId7" imgW="152268" imgH="215713" progId="Equation.DSMT4">
                  <p:embed/>
                </p:oleObj>
              </mc:Choice>
              <mc:Fallback>
                <p:oleObj name="Equation" r:id="rId7" imgW="152268" imgH="215713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5984875"/>
                        <a:ext cx="373063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Freeform 12"/>
          <p:cNvSpPr>
            <a:spLocks/>
          </p:cNvSpPr>
          <p:nvPr/>
        </p:nvSpPr>
        <p:spPr bwMode="auto">
          <a:xfrm>
            <a:off x="1562100" y="3398838"/>
            <a:ext cx="4040188" cy="2551112"/>
          </a:xfrm>
          <a:custGeom>
            <a:avLst/>
            <a:gdLst>
              <a:gd name="T0" fmla="*/ 0 w 4039738"/>
              <a:gd name="T1" fmla="*/ 2532821 h 2552132"/>
              <a:gd name="T2" fmla="*/ 1367665 w 4039738"/>
              <a:gd name="T3" fmla="*/ 717858 h 2552132"/>
              <a:gd name="T4" fmla="*/ 3487550 w 4039738"/>
              <a:gd name="T5" fmla="*/ 13553 h 2552132"/>
              <a:gd name="T6" fmla="*/ 3487550 w 4039738"/>
              <a:gd name="T7" fmla="*/ 13553 h 2552132"/>
              <a:gd name="T8" fmla="*/ 3487550 w 4039738"/>
              <a:gd name="T9" fmla="*/ 13553 h 2552132"/>
              <a:gd name="T10" fmla="*/ 3487550 w 4039738"/>
              <a:gd name="T11" fmla="*/ 13553 h 2552132"/>
              <a:gd name="T12" fmla="*/ 4048297 w 4039738"/>
              <a:gd name="T13" fmla="*/ 0 h 25521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039738"/>
              <a:gd name="T22" fmla="*/ 0 h 2552132"/>
              <a:gd name="T23" fmla="*/ 4039738 w 4039738"/>
              <a:gd name="T24" fmla="*/ 2552132 h 25521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039738" h="2552132">
                <a:moveTo>
                  <a:pt x="0" y="2552132"/>
                </a:moveTo>
                <a:cubicBezTo>
                  <a:pt x="759725" y="2247331"/>
                  <a:pt x="755177" y="1164609"/>
                  <a:pt x="1364777" y="723331"/>
                </a:cubicBezTo>
                <a:cubicBezTo>
                  <a:pt x="1774209" y="354841"/>
                  <a:pt x="2690883" y="104632"/>
                  <a:pt x="3480179" y="13648"/>
                </a:cubicBezTo>
                <a:lnTo>
                  <a:pt x="4039738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2298" name="Straight Connector 14"/>
          <p:cNvCxnSpPr>
            <a:cxnSpLocks noChangeShapeType="1"/>
          </p:cNvCxnSpPr>
          <p:nvPr/>
        </p:nvCxnSpPr>
        <p:spPr bwMode="auto">
          <a:xfrm>
            <a:off x="1562100" y="3141663"/>
            <a:ext cx="42211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299" name="Object 17"/>
          <p:cNvGraphicFramePr>
            <a:graphicFrameLocks noChangeAspect="1"/>
          </p:cNvGraphicFramePr>
          <p:nvPr/>
        </p:nvGraphicFramePr>
        <p:xfrm>
          <a:off x="250825" y="2905125"/>
          <a:ext cx="8699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49" name="Equation" r:id="rId9" imgW="355292" imgH="164957" progId="Equation.DSMT4">
                  <p:embed/>
                </p:oleObj>
              </mc:Choice>
              <mc:Fallback>
                <p:oleObj name="Equation" r:id="rId9" imgW="355292" imgH="164957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905125"/>
                        <a:ext cx="86995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300" name="Straight Connector 19"/>
          <p:cNvCxnSpPr>
            <a:cxnSpLocks noChangeShapeType="1"/>
          </p:cNvCxnSpPr>
          <p:nvPr/>
        </p:nvCxnSpPr>
        <p:spPr bwMode="auto">
          <a:xfrm flipV="1">
            <a:off x="3671888" y="3716338"/>
            <a:ext cx="0" cy="223361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1" name="Straight Connector 22"/>
          <p:cNvCxnSpPr>
            <a:cxnSpLocks noChangeShapeType="1"/>
          </p:cNvCxnSpPr>
          <p:nvPr/>
        </p:nvCxnSpPr>
        <p:spPr bwMode="auto">
          <a:xfrm flipH="1">
            <a:off x="1562100" y="3716338"/>
            <a:ext cx="21097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302" name="Object 24"/>
          <p:cNvGraphicFramePr>
            <a:graphicFrameLocks noChangeAspect="1"/>
          </p:cNvGraphicFramePr>
          <p:nvPr/>
        </p:nvGraphicFramePr>
        <p:xfrm>
          <a:off x="233363" y="3500438"/>
          <a:ext cx="12430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0" name="Equation" r:id="rId11" imgW="507780" imgH="177723" progId="Equation.DSMT4">
                  <p:embed/>
                </p:oleObj>
              </mc:Choice>
              <mc:Fallback>
                <p:oleObj name="Equation" r:id="rId11" imgW="507780" imgH="177723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3500438"/>
                        <a:ext cx="12430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3" name="Object 7"/>
          <p:cNvGraphicFramePr>
            <a:graphicFrameLocks noChangeAspect="1"/>
          </p:cNvGraphicFramePr>
          <p:nvPr/>
        </p:nvGraphicFramePr>
        <p:xfrm>
          <a:off x="3244850" y="1658938"/>
          <a:ext cx="503872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1" name="Equation" r:id="rId13" imgW="2057400" imgH="342900" progId="Equation.DSMT4">
                  <p:embed/>
                </p:oleObj>
              </mc:Choice>
              <mc:Fallback>
                <p:oleObj name="Equation" r:id="rId13" imgW="2057400" imgH="3429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1658938"/>
                        <a:ext cx="5038725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NPV and continuation decision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1663" cy="38449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altLang="en-US" dirty="0" smtClean="0"/>
              <a:t>It is ex ante optimal to continue if </a:t>
            </a:r>
            <a:r>
              <a:rPr lang="en-GB" altLang="en-US" dirty="0" smtClean="0">
                <a:latin typeface="Symbol" pitchFamily="18" charset="2"/>
              </a:rPr>
              <a:t>r</a:t>
            </a:r>
            <a:r>
              <a:rPr lang="en-GB" altLang="en-US" dirty="0" smtClean="0">
                <a:sym typeface="Symbol" pitchFamily="18" charset="2"/>
              </a:rPr>
              <a:t>     .</a:t>
            </a:r>
          </a:p>
          <a:p>
            <a:pPr>
              <a:defRPr/>
            </a:pPr>
            <a:r>
              <a:rPr lang="en-GB" altLang="en-US" dirty="0" err="1" smtClean="0">
                <a:sym typeface="Symbol" pitchFamily="18" charset="2"/>
              </a:rPr>
              <a:t>Pr</a:t>
            </a:r>
            <a:r>
              <a:rPr lang="en-GB" altLang="en-US" dirty="0" smtClean="0">
                <a:sym typeface="Symbol" pitchFamily="18" charset="2"/>
              </a:rPr>
              <a:t>(overall success) = </a:t>
            </a:r>
            <a:r>
              <a:rPr lang="en-GB" altLang="en-US" dirty="0" err="1" smtClean="0">
                <a:sym typeface="Symbol" pitchFamily="18" charset="2"/>
              </a:rPr>
              <a:t>Pr</a:t>
            </a:r>
            <a:r>
              <a:rPr lang="en-GB" altLang="en-US" dirty="0" smtClean="0">
                <a:sym typeface="Symbol" pitchFamily="18" charset="2"/>
              </a:rPr>
              <a:t>(continue)p</a:t>
            </a:r>
            <a:r>
              <a:rPr lang="en-GB" altLang="en-US" baseline="-25000" dirty="0" smtClean="0">
                <a:sym typeface="Symbol" pitchFamily="18" charset="2"/>
              </a:rPr>
              <a:t>H</a:t>
            </a:r>
          </a:p>
          <a:p>
            <a:pPr>
              <a:defRPr/>
            </a:pPr>
            <a:r>
              <a:rPr lang="en-GB" altLang="en-US" dirty="0" smtClean="0">
                <a:sym typeface="Symbol" pitchFamily="18" charset="2"/>
              </a:rPr>
              <a:t>Utility of the entrepreneur (=NPV):</a:t>
            </a:r>
          </a:p>
          <a:p>
            <a:pPr lvl="1">
              <a:buFont typeface="Arial" charset="0"/>
              <a:buChar char="►"/>
              <a:defRPr/>
            </a:pPr>
            <a:r>
              <a:rPr lang="en-GB" altLang="en-US" dirty="0" smtClean="0">
                <a:sym typeface="Symbol" pitchFamily="18" charset="2"/>
              </a:rPr>
              <a:t>increases in short term income </a:t>
            </a:r>
            <a:r>
              <a:rPr lang="en-GB" altLang="en-US" i="1" dirty="0" smtClean="0">
                <a:sym typeface="Symbol" pitchFamily="18" charset="2"/>
              </a:rPr>
              <a:t>r</a:t>
            </a:r>
          </a:p>
          <a:p>
            <a:pPr lvl="1">
              <a:buFont typeface="Arial" charset="0"/>
              <a:buChar char="►"/>
              <a:defRPr/>
            </a:pPr>
            <a:r>
              <a:rPr lang="en-GB" altLang="en-US" dirty="0" smtClean="0">
                <a:sym typeface="Symbol" pitchFamily="18" charset="2"/>
              </a:rPr>
              <a:t>and in final income times probability that the project continues time probability of success</a:t>
            </a:r>
          </a:p>
          <a:p>
            <a:pPr lvl="1">
              <a:buFont typeface="Arial" charset="0"/>
              <a:buChar char="►"/>
              <a:defRPr/>
            </a:pPr>
            <a:r>
              <a:rPr lang="en-GB" altLang="en-US" dirty="0" smtClean="0">
                <a:sym typeface="Symbol" pitchFamily="18" charset="2"/>
              </a:rPr>
              <a:t>decreases in initial investment and expected reinvestment</a:t>
            </a:r>
          </a:p>
          <a:p>
            <a:pPr lvl="1">
              <a:buFont typeface="Arial" charset="0"/>
              <a:buChar char="►"/>
              <a:defRPr/>
            </a:pPr>
            <a:endParaRPr lang="en-GB" altLang="en-US" dirty="0" smtClean="0">
              <a:sym typeface="Symbol" pitchFamily="18" charset="2"/>
            </a:endParaRPr>
          </a:p>
          <a:p>
            <a:pPr>
              <a:defRPr/>
            </a:pPr>
            <a:endParaRPr lang="en-GB" altLang="en-US" dirty="0" smtClean="0">
              <a:sym typeface="Symbol" pitchFamily="18" charset="2"/>
            </a:endParaRPr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479F94-801C-4C1B-A600-2B71AF8052E4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1269" name="Object 4"/>
          <p:cNvGraphicFramePr>
            <a:graphicFrameLocks noChangeAspect="1"/>
          </p:cNvGraphicFramePr>
          <p:nvPr/>
        </p:nvGraphicFramePr>
        <p:xfrm>
          <a:off x="1189038" y="5373688"/>
          <a:ext cx="7021512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3" name="Equation" r:id="rId3" imgW="2857500" imgH="381000" progId="Equation.DSMT4">
                  <p:embed/>
                </p:oleObj>
              </mc:Choice>
              <mc:Fallback>
                <p:oleObj name="Equation" r:id="rId3" imgW="2857500" imgH="38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5373688"/>
                        <a:ext cx="7021512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7567613" y="1628775"/>
          <a:ext cx="5334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4" name="Equation" r:id="rId5" imgW="152268" imgH="215713" progId="Equation.DSMT4">
                  <p:embed/>
                </p:oleObj>
              </mc:Choice>
              <mc:Fallback>
                <p:oleObj name="Equation" r:id="rId5" imgW="152268" imgH="2157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7613" y="1628775"/>
                        <a:ext cx="5334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NPV and continuation decision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>
                <a:sym typeface="Symbol" panose="05050102010706020507" pitchFamily="18" charset="2"/>
              </a:rPr>
              <a:t>Utility of the entrepreneur (=NPV):</a:t>
            </a:r>
          </a:p>
          <a:p>
            <a:endParaRPr lang="en-GB" altLang="en-US" dirty="0" smtClean="0">
              <a:sym typeface="Symbol" panose="05050102010706020507" pitchFamily="18" charset="2"/>
            </a:endParaRPr>
          </a:p>
          <a:p>
            <a:endParaRPr lang="en-GB" altLang="en-US" dirty="0" smtClean="0">
              <a:sym typeface="Symbol" panose="05050102010706020507" pitchFamily="18" charset="2"/>
            </a:endParaRPr>
          </a:p>
          <a:p>
            <a:r>
              <a:rPr lang="en-GB" altLang="en-US" dirty="0" smtClean="0">
                <a:sym typeface="Symbol" panose="05050102010706020507" pitchFamily="18" charset="2"/>
              </a:rPr>
              <a:t>Maximizing </a:t>
            </a:r>
            <a:r>
              <a:rPr lang="en-GB" altLang="en-US" dirty="0" err="1" smtClean="0">
                <a:latin typeface="Symbol" panose="05050102010706020507" pitchFamily="18" charset="2"/>
                <a:sym typeface="Symbol" panose="05050102010706020507" pitchFamily="18" charset="2"/>
              </a:rPr>
              <a:t>r</a:t>
            </a:r>
            <a:r>
              <a:rPr lang="en-GB" altLang="en-US" baseline="-25000" dirty="0" err="1" smtClean="0">
                <a:sym typeface="Symbol" panose="05050102010706020507" pitchFamily="18" charset="2"/>
              </a:rPr>
              <a:t>N</a:t>
            </a:r>
            <a:r>
              <a:rPr lang="en-GB" altLang="en-US" dirty="0" smtClean="0">
                <a:sym typeface="Symbol" panose="05050102010706020507" pitchFamily="18" charset="2"/>
              </a:rPr>
              <a:t>: NPV increases as long </a:t>
            </a:r>
            <a:r>
              <a:rPr lang="en-GB" altLang="en-US" dirty="0" smtClean="0">
                <a:sym typeface="Symbol" panose="05050102010706020507" pitchFamily="18" charset="2"/>
              </a:rPr>
              <a:t>as</a:t>
            </a:r>
          </a:p>
          <a:p>
            <a:endParaRPr lang="en-GB" altLang="en-US" dirty="0">
              <a:sym typeface="Symbol" panose="05050102010706020507" pitchFamily="18" charset="2"/>
            </a:endParaRPr>
          </a:p>
          <a:p>
            <a:endParaRPr lang="en-GB" altLang="en-US" dirty="0" smtClean="0">
              <a:sym typeface="Symbol" panose="05050102010706020507" pitchFamily="18" charset="2"/>
            </a:endParaRPr>
          </a:p>
          <a:p>
            <a:r>
              <a:rPr lang="en-GB" altLang="en-US" dirty="0" smtClean="0">
                <a:sym typeface="Symbol" panose="05050102010706020507" pitchFamily="18" charset="2"/>
              </a:rPr>
              <a:t>at the optimum </a:t>
            </a:r>
            <a:r>
              <a:rPr lang="en-GB" altLang="en-US" dirty="0" err="1" smtClean="0">
                <a:latin typeface="Symbol" panose="05050102010706020507" pitchFamily="18" charset="2"/>
                <a:sym typeface="Symbol" panose="05050102010706020507" pitchFamily="18" charset="2"/>
              </a:rPr>
              <a:t>r</a:t>
            </a:r>
            <a:r>
              <a:rPr lang="en-GB" altLang="en-US" baseline="-25000" dirty="0" err="1" smtClean="0">
                <a:sym typeface="Symbol" panose="05050102010706020507" pitchFamily="18" charset="2"/>
              </a:rPr>
              <a:t>N</a:t>
            </a:r>
            <a:r>
              <a:rPr lang="en-GB" altLang="en-US" dirty="0" smtClean="0">
                <a:sym typeface="Symbol" panose="05050102010706020507" pitchFamily="18" charset="2"/>
              </a:rPr>
              <a:t>:</a:t>
            </a:r>
            <a:r>
              <a:rPr lang="en-GB" altLang="en-US" dirty="0" smtClean="0">
                <a:sym typeface="Symbol" panose="05050102010706020507" pitchFamily="18" charset="2"/>
              </a:rPr>
              <a:t> </a:t>
            </a:r>
            <a:endParaRPr lang="en-GB" altLang="en-US" dirty="0" smtClean="0">
              <a:sym typeface="Symbol" panose="05050102010706020507" pitchFamily="18" charset="2"/>
            </a:endParaRPr>
          </a:p>
          <a:p>
            <a:endParaRPr lang="en-GB" altLang="en-US" dirty="0" smtClean="0">
              <a:sym typeface="Symbol" panose="05050102010706020507" pitchFamily="18" charset="2"/>
            </a:endParaRPr>
          </a:p>
          <a:p>
            <a:endParaRPr lang="en-GB" altLang="en-US" dirty="0" smtClean="0">
              <a:sym typeface="Symbol" panose="05050102010706020507" pitchFamily="18" charset="2"/>
            </a:endParaRPr>
          </a:p>
        </p:txBody>
      </p:sp>
      <p:sp>
        <p:nvSpPr>
          <p:cNvPr id="1434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C1F782-03E3-47DD-A543-4EC9C3D40C8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1269" name="Object 4"/>
          <p:cNvGraphicFramePr>
            <a:graphicFrameLocks noChangeAspect="1"/>
          </p:cNvGraphicFramePr>
          <p:nvPr/>
        </p:nvGraphicFramePr>
        <p:xfrm>
          <a:off x="1189038" y="2349500"/>
          <a:ext cx="7021512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1" name="Equation" r:id="rId3" imgW="2857500" imgH="381000" progId="Equation.DSMT4">
                  <p:embed/>
                </p:oleObj>
              </mc:Choice>
              <mc:Fallback>
                <p:oleObj name="Equation" r:id="rId3" imgW="2857500" imgH="38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2349500"/>
                        <a:ext cx="7021512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115616" y="4293096"/>
                <a:ext cx="4752528" cy="5744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293096"/>
                <a:ext cx="4752528" cy="57445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540600" y="5354387"/>
                <a:ext cx="21336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0600" y="5354387"/>
                <a:ext cx="2133600" cy="276999"/>
              </a:xfrm>
              <a:prstGeom prst="rect">
                <a:avLst/>
              </a:prstGeom>
              <a:blipFill rotWithShape="0">
                <a:blip r:embed="rId6"/>
                <a:stretch>
                  <a:fillRect t="-21739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 smtClean="0"/>
              <a:t>Pledgeable</a:t>
            </a:r>
            <a:r>
              <a:rPr lang="en-US" dirty="0" smtClean="0"/>
              <a:t> income - continuation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29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288" y="1557338"/>
                <a:ext cx="8221662" cy="451802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GB" altLang="en-US" dirty="0" smtClean="0">
                    <a:sym typeface="Symbol" panose="05050102010706020507" pitchFamily="18" charset="2"/>
                  </a:rPr>
                  <a:t>In case of success, the borrower receives:</a:t>
                </a:r>
                <a:endParaRPr lang="en-GB" altLang="en-US" dirty="0" smtClean="0"/>
              </a:p>
              <a:p>
                <a:endParaRPr lang="en-GB" altLang="en-US" dirty="0" smtClean="0"/>
              </a:p>
              <a:p>
                <a:r>
                  <a:rPr lang="en-GB" altLang="en-US" dirty="0" err="1" smtClean="0"/>
                  <a:t>Pledgeable</a:t>
                </a:r>
                <a:r>
                  <a:rPr lang="en-GB" altLang="en-US" dirty="0" smtClean="0"/>
                  <a:t> income (over expected </a:t>
                </a:r>
                <a:r>
                  <a:rPr lang="en-GB" altLang="en-US" dirty="0" smtClean="0">
                    <a:latin typeface="Symbol" panose="05050102010706020507" pitchFamily="18" charset="2"/>
                  </a:rPr>
                  <a:t>r</a:t>
                </a:r>
                <a:r>
                  <a:rPr lang="en-GB" altLang="en-US" dirty="0" smtClean="0"/>
                  <a:t>)</a:t>
                </a:r>
                <a:endParaRPr lang="en-GB" altLang="en-US" baseline="30000" dirty="0" smtClean="0"/>
              </a:p>
              <a:p>
                <a:endParaRPr lang="en-GB" altLang="en-US" dirty="0" smtClean="0"/>
              </a:p>
              <a:p>
                <a:endParaRPr lang="en-GB" altLang="en-US" dirty="0" smtClean="0"/>
              </a:p>
              <a:p>
                <a:r>
                  <a:rPr lang="en-GB" altLang="en-US" dirty="0" smtClean="0"/>
                  <a:t>Maximizing </a:t>
                </a:r>
                <a:r>
                  <a:rPr lang="en-GB" altLang="en-US" dirty="0" err="1" smtClean="0">
                    <a:latin typeface="Symbol" panose="05050102010706020507" pitchFamily="18" charset="2"/>
                  </a:rPr>
                  <a:t>r</a:t>
                </a:r>
                <a:r>
                  <a:rPr lang="en-GB" altLang="en-US" baseline="-25000" dirty="0" err="1" smtClean="0"/>
                  <a:t>P</a:t>
                </a:r>
                <a:r>
                  <a:rPr lang="en-GB" altLang="en-US" dirty="0" smtClean="0"/>
                  <a:t>: </a:t>
                </a:r>
                <a14:m>
                  <m:oMath xmlns:m="http://schemas.openxmlformats.org/officeDocument/2006/math">
                    <m:r>
                      <a:rPr lang="en-GB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℘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dirty="0" smtClean="0"/>
                  <a:t>increases </a:t>
                </a:r>
                <a:r>
                  <a:rPr lang="en-GB" altLang="en-US" dirty="0" smtClean="0"/>
                  <a:t>as long </a:t>
                </a:r>
                <a:r>
                  <a:rPr lang="en-GB" altLang="en-US" dirty="0" smtClean="0"/>
                  <a:t>as</a:t>
                </a:r>
                <a:endParaRPr lang="en-GB" altLang="en-US" baseline="30000" dirty="0" smtClean="0"/>
              </a:p>
              <a:p>
                <a:endParaRPr lang="en-GB" altLang="en-US" baseline="30000" dirty="0"/>
              </a:p>
              <a:p>
                <a:endParaRPr lang="en-GB" altLang="en-US" dirty="0" smtClean="0"/>
              </a:p>
              <a:p>
                <a:r>
                  <a:rPr lang="en-GB" altLang="en-US" dirty="0" smtClean="0"/>
                  <a:t>at the optimum </a:t>
                </a:r>
                <a:r>
                  <a:rPr lang="en-GB" altLang="en-US" dirty="0" err="1" smtClean="0">
                    <a:latin typeface="Symbol" panose="05050102010706020507" pitchFamily="18" charset="2"/>
                  </a:rPr>
                  <a:t>r</a:t>
                </a:r>
                <a:r>
                  <a:rPr lang="en-GB" altLang="en-US" baseline="-25000" dirty="0" err="1" smtClean="0"/>
                  <a:t>P</a:t>
                </a:r>
                <a:r>
                  <a:rPr lang="en-GB" altLang="en-US" dirty="0" smtClean="0"/>
                  <a:t>:</a:t>
                </a:r>
                <a:endParaRPr lang="en-GB" altLang="en-US" dirty="0" smtClean="0"/>
              </a:p>
              <a:p>
                <a:endParaRPr lang="en-GB" altLang="en-US" dirty="0" smtClean="0"/>
              </a:p>
              <a:p>
                <a:endParaRPr lang="en-GB" altLang="en-US" dirty="0" smtClean="0"/>
              </a:p>
            </p:txBody>
          </p:sp>
        </mc:Choice>
        <mc:Fallback>
          <p:sp>
            <p:nvSpPr>
              <p:cNvPr id="1229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288" y="1557338"/>
                <a:ext cx="8221662" cy="4518025"/>
              </a:xfrm>
              <a:blipFill rotWithShape="0">
                <a:blip r:embed="rId3"/>
                <a:stretch>
                  <a:fillRect l="-1779" t="-2561" b="-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888D30-7CB7-4CAF-9173-A1757280A8F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29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011766"/>
              </p:ext>
            </p:extLst>
          </p:nvPr>
        </p:nvGraphicFramePr>
        <p:xfrm>
          <a:off x="1046163" y="3284984"/>
          <a:ext cx="6481762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5" name="Equation" r:id="rId4" imgW="3098800" imgH="457200" progId="Equation.DSMT4">
                  <p:embed/>
                </p:oleObj>
              </mc:Choice>
              <mc:Fallback>
                <p:oleObj name="Equation" r:id="rId4" imgW="30988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3" y="3284984"/>
                        <a:ext cx="6481762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379460"/>
              </p:ext>
            </p:extLst>
          </p:nvPr>
        </p:nvGraphicFramePr>
        <p:xfrm>
          <a:off x="2411761" y="1935997"/>
          <a:ext cx="1152178" cy="844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6" name="Equation" r:id="rId6" imgW="571252" imgH="418918" progId="Equation.DSMT4">
                  <p:embed/>
                </p:oleObj>
              </mc:Choice>
              <mc:Fallback>
                <p:oleObj name="Equation" r:id="rId6" imgW="571252" imgH="41891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1" y="1935997"/>
                        <a:ext cx="1152178" cy="8449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115616" y="4797152"/>
                <a:ext cx="4752528" cy="5744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℘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(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acc>
                        <m:accPr>
                          <m:chr m:val="̂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797152"/>
                <a:ext cx="4752528" cy="57445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995936" y="5517232"/>
                <a:ext cx="2880320" cy="5652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517232"/>
                <a:ext cx="2880320" cy="56521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638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30993" y="404664"/>
                <a:ext cx="8221663" cy="5544616"/>
              </a:xfrm>
            </p:spPr>
            <p:txBody>
              <a:bodyPr>
                <a:normAutofit/>
              </a:bodyPr>
              <a:lstStyle/>
              <a:p>
                <a:r>
                  <a:rPr lang="en-GB" altLang="en-US" dirty="0" smtClean="0"/>
                  <a:t>Ex ante condition: lender </a:t>
                </a:r>
                <a:r>
                  <a:rPr lang="en-GB" altLang="en-US" dirty="0" smtClean="0"/>
                  <a:t>breaks even if </a:t>
                </a:r>
                <a:r>
                  <a:rPr lang="en-GB" altLang="en-US" dirty="0" err="1" smtClean="0"/>
                  <a:t>pledgeable</a:t>
                </a:r>
                <a:r>
                  <a:rPr lang="en-GB" altLang="en-US" dirty="0" smtClean="0"/>
                  <a:t> income = I – A or:</a:t>
                </a:r>
              </a:p>
              <a:p>
                <a:endParaRPr lang="en-GB" altLang="en-US" dirty="0" smtClean="0"/>
              </a:p>
              <a:p>
                <a:endParaRPr lang="en-GB" altLang="en-US" dirty="0" smtClean="0"/>
              </a:p>
              <a:p>
                <a:r>
                  <a:rPr lang="en-GB" altLang="en-US" dirty="0" smtClean="0"/>
                  <a:t>reinvestments </a:t>
                </a:r>
                <a:r>
                  <a:rPr lang="en-GB" altLang="en-US" dirty="0" smtClean="0"/>
                  <a:t>exceeding r </a:t>
                </a:r>
                <a:r>
                  <a:rPr lang="en-GB" altLang="en-US" dirty="0" smtClean="0"/>
                  <a:t>dilute the share of the initial investors</a:t>
                </a:r>
                <a:endParaRPr lang="en-GB" altLang="en-US" dirty="0" smtClean="0"/>
              </a:p>
              <a:p>
                <a:r>
                  <a:rPr lang="en-GB" altLang="en-US" dirty="0" smtClean="0"/>
                  <a:t>Lenders bear a cost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</m:acc>
                  </m:oMath>
                </a14:m>
                <a:r>
                  <a:rPr lang="en-GB" altLang="en-US" dirty="0" smtClean="0"/>
                  <a:t> but </a:t>
                </a:r>
                <a:r>
                  <a:rPr lang="en-GB" altLang="en-US" dirty="0" smtClean="0"/>
                  <a:t>cannot get more than p</a:t>
                </a:r>
                <a:r>
                  <a:rPr lang="en-GB" altLang="en-US" baseline="-25000" dirty="0" smtClean="0"/>
                  <a:t>H</a:t>
                </a:r>
                <a:r>
                  <a:rPr lang="en-GB" altLang="en-US" dirty="0" smtClean="0"/>
                  <a:t>(R – B/</a:t>
                </a:r>
                <a:r>
                  <a:rPr lang="en-GB" altLang="en-US" dirty="0" err="1" smtClean="0">
                    <a:latin typeface="Symbol" panose="05050102010706020507" pitchFamily="18" charset="2"/>
                  </a:rPr>
                  <a:t>D</a:t>
                </a:r>
                <a:r>
                  <a:rPr lang="en-GB" altLang="en-US" dirty="0" err="1" smtClean="0"/>
                  <a:t>p</a:t>
                </a:r>
                <a:r>
                  <a:rPr lang="en-GB" altLang="en-US" dirty="0" smtClean="0"/>
                  <a:t>) without destroying incentives for the entrepreneur</a:t>
                </a:r>
              </a:p>
              <a:p>
                <a:endParaRPr lang="en-GB" altLang="en-US" dirty="0" smtClean="0"/>
              </a:p>
              <a:p>
                <a:endParaRPr lang="en-GB" altLang="en-US" dirty="0" smtClean="0"/>
              </a:p>
            </p:txBody>
          </p:sp>
        </mc:Choice>
        <mc:Fallback>
          <p:sp>
            <p:nvSpPr>
              <p:cNvPr id="1638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0993" y="404664"/>
                <a:ext cx="8221663" cy="5544616"/>
              </a:xfrm>
              <a:blipFill rotWithShape="0">
                <a:blip r:embed="rId3"/>
                <a:stretch>
                  <a:fillRect l="-1927" t="-1538" r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920ABE-A222-4B5D-B35E-B0B9A1AE0C0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638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058597"/>
              </p:ext>
            </p:extLst>
          </p:nvPr>
        </p:nvGraphicFramePr>
        <p:xfrm>
          <a:off x="484980" y="1700808"/>
          <a:ext cx="7913688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7" name="Equation" r:id="rId4" imgW="2806700" imgH="279400" progId="Equation.DSMT4">
                  <p:embed/>
                </p:oleObj>
              </mc:Choice>
              <mc:Fallback>
                <p:oleObj name="Equation" r:id="rId4" imgW="28067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80" y="1700808"/>
                        <a:ext cx="7913688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Relationships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47279"/>
                <a:ext cx="8221663" cy="4518025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We know in general terms that </a:t>
                </a:r>
              </a:p>
              <a:p>
                <a:pPr marL="0" indent="0" algn="ctr">
                  <a:buNone/>
                </a:pPr>
                <a:r>
                  <a:rPr lang="en-GB" dirty="0" err="1" smtClean="0">
                    <a:latin typeface="Symbol" panose="05050102010706020507" pitchFamily="18" charset="2"/>
                  </a:rPr>
                  <a:t>r</a:t>
                </a:r>
                <a:r>
                  <a:rPr lang="en-GB" baseline="-25000" dirty="0" err="1" smtClean="0"/>
                  <a:t>P</a:t>
                </a:r>
                <a:r>
                  <a:rPr lang="en-GB" dirty="0" smtClean="0"/>
                  <a:t> &lt; </a:t>
                </a:r>
                <a:r>
                  <a:rPr lang="en-GB" dirty="0" err="1" smtClean="0">
                    <a:latin typeface="Symbol" panose="05050102010706020507" pitchFamily="18" charset="2"/>
                  </a:rPr>
                  <a:t>r</a:t>
                </a:r>
                <a:r>
                  <a:rPr lang="en-GB" baseline="-25000" dirty="0" err="1" smtClean="0"/>
                  <a:t>N</a:t>
                </a:r>
                <a:r>
                  <a:rPr lang="en-GB" dirty="0"/>
                  <a:t>.</a:t>
                </a:r>
                <a:endParaRPr lang="en-GB" dirty="0" smtClean="0"/>
              </a:p>
              <a:p>
                <a:r>
                  <a:rPr lang="en-GB" dirty="0" err="1" smtClean="0"/>
                  <a:t>Pledgeable</a:t>
                </a:r>
                <a:r>
                  <a:rPr lang="en-GB" dirty="0" smtClean="0"/>
                  <a:t> income is a function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</m:acc>
                  </m:oMath>
                </a14:m>
                <a:r>
                  <a:rPr lang="en-GB" dirty="0" smtClean="0"/>
                  <a:t>. </a:t>
                </a:r>
              </a:p>
              <a:p>
                <a:r>
                  <a:rPr lang="en-GB" dirty="0" smtClean="0"/>
                  <a:t>Compare </a:t>
                </a:r>
                <a:r>
                  <a:rPr lang="en-GB" dirty="0" err="1" smtClean="0"/>
                  <a:t>pledgeable</a:t>
                </a:r>
                <a:r>
                  <a:rPr lang="en-GB" dirty="0" smtClean="0"/>
                  <a:t> income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</m:acc>
                  </m:oMath>
                </a14:m>
                <a:r>
                  <a:rPr lang="en-GB" dirty="0" smtClean="0"/>
                  <a:t>) at </a:t>
                </a:r>
                <a:r>
                  <a:rPr lang="en-US" altLang="en-US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altLang="en-US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</m:acc>
                  </m:oMath>
                </a14:m>
                <a:r>
                  <a:rPr lang="en-GB" dirty="0" smtClean="0">
                    <a:latin typeface="Symbol" panose="05050102010706020507" pitchFamily="18" charset="2"/>
                  </a:rPr>
                  <a:t> = </a:t>
                </a:r>
                <a:r>
                  <a:rPr lang="en-GB" dirty="0" err="1" smtClean="0">
                    <a:latin typeface="Symbol" panose="05050102010706020507" pitchFamily="18" charset="2"/>
                  </a:rPr>
                  <a:t>r</a:t>
                </a:r>
                <a:r>
                  <a:rPr lang="en-GB" baseline="-25000" dirty="0" err="1" smtClean="0"/>
                  <a:t>P</a:t>
                </a:r>
                <a:r>
                  <a:rPr lang="en-GB" dirty="0" smtClean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</m:acc>
                  </m:oMath>
                </a14:m>
                <a:r>
                  <a:rPr lang="en-GB" dirty="0" smtClean="0"/>
                  <a:t> = </a:t>
                </a:r>
                <a:r>
                  <a:rPr lang="en-GB" dirty="0" err="1" smtClean="0">
                    <a:latin typeface="Symbol" panose="05050102010706020507" pitchFamily="18" charset="2"/>
                  </a:rPr>
                  <a:t>r</a:t>
                </a:r>
                <a:r>
                  <a:rPr lang="en-GB" baseline="-25000" dirty="0" err="1" smtClean="0"/>
                  <a:t>N</a:t>
                </a:r>
                <a:r>
                  <a:rPr lang="en-GB" dirty="0" smtClean="0"/>
                  <a:t/>
                </a:r>
                <a:br>
                  <a:rPr lang="en-GB" dirty="0" smtClean="0"/>
                </a:br>
                <a:r>
                  <a:rPr lang="en-GB" dirty="0" smtClean="0"/>
                  <a:t>to the financing requirement I – A.</a:t>
                </a:r>
              </a:p>
              <a:p>
                <a:endParaRPr lang="en-GB" dirty="0" smtClean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47279"/>
                <a:ext cx="8221663" cy="4518025"/>
              </a:xfrm>
              <a:blipFill rotWithShape="0">
                <a:blip r:embed="rId2"/>
                <a:stretch>
                  <a:fillRect l="-2003" t="-1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4B1A5-1FFA-434B-92D9-69938656507B}" type="slidenum">
              <a:rPr lang="ru-RU" altLang="en-US" smtClean="0"/>
              <a:pPr/>
              <a:t>15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7890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Illustration of relationships </a:t>
            </a:r>
            <a:br>
              <a:rPr lang="en-GB" dirty="0" smtClean="0"/>
            </a:br>
            <a:r>
              <a:rPr lang="en-GB" dirty="0" smtClean="0"/>
              <a:t>(see case II below)</a:t>
            </a:r>
            <a:endParaRPr lang="en-GB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A4B108-CEAD-48E9-9F71-ACE743678A9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410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81198" y="1484313"/>
                <a:ext cx="8223250" cy="1362076"/>
              </a:xfrm>
            </p:spPr>
            <p:txBody>
              <a:bodyPr>
                <a:noAutofit/>
              </a:bodyPr>
              <a:lstStyle/>
              <a:p>
                <a:r>
                  <a:rPr lang="en-GB" altLang="en-US" dirty="0" smtClean="0"/>
                  <a:t>If I – A is less than what is maximally </a:t>
                </a:r>
                <a:r>
                  <a:rPr lang="en-GB" altLang="en-US" dirty="0" err="1" smtClean="0"/>
                  <a:t>pledgeable</a:t>
                </a:r>
                <a:r>
                  <a:rPr lang="en-GB" altLang="en-US" dirty="0" smtClean="0"/>
                  <a:t>, we can </a:t>
                </a:r>
                <a:r>
                  <a:rPr lang="en-GB" altLang="en-US" dirty="0" smtClean="0"/>
                  <a:t>set the cut off point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</m:acc>
                  </m:oMath>
                </a14:m>
                <a:r>
                  <a:rPr lang="en-GB" altLang="en-US" dirty="0" smtClean="0"/>
                  <a:t>=</a:t>
                </a:r>
                <a:r>
                  <a:rPr lang="en-GB" altLang="en-US" dirty="0" smtClean="0">
                    <a:latin typeface="Symbol" panose="05050102010706020507" pitchFamily="18" charset="2"/>
                  </a:rPr>
                  <a:t>r</a:t>
                </a:r>
                <a:r>
                  <a:rPr lang="en-GB" altLang="en-US" dirty="0" smtClean="0"/>
                  <a:t>* above </a:t>
                </a:r>
                <a:r>
                  <a:rPr lang="en-GB" altLang="en-US" dirty="0" err="1" smtClean="0">
                    <a:latin typeface="Symbol" panose="05050102010706020507" pitchFamily="18" charset="2"/>
                  </a:rPr>
                  <a:t>r</a:t>
                </a:r>
                <a:r>
                  <a:rPr lang="en-GB" altLang="en-US" baseline="-25000" dirty="0" err="1" smtClean="0"/>
                  <a:t>P</a:t>
                </a:r>
                <a:r>
                  <a:rPr lang="en-GB" altLang="en-US" dirty="0" smtClean="0"/>
                  <a:t>.</a:t>
                </a:r>
              </a:p>
              <a:p>
                <a:r>
                  <a:rPr lang="en-GB" altLang="en-US" dirty="0" smtClean="0"/>
                  <a:t>The greater A, the higher </a:t>
                </a:r>
                <a:r>
                  <a:rPr lang="en-GB" altLang="en-US" dirty="0">
                    <a:latin typeface="Symbol" panose="05050102010706020507" pitchFamily="18" charset="2"/>
                  </a:rPr>
                  <a:t>r</a:t>
                </a:r>
                <a:r>
                  <a:rPr lang="en-GB" altLang="en-US" dirty="0"/>
                  <a:t>*</a:t>
                </a:r>
                <a:r>
                  <a:rPr lang="en-GB" altLang="en-US" dirty="0" smtClean="0"/>
                  <a:t> can be.</a:t>
                </a:r>
              </a:p>
              <a:p>
                <a:endParaRPr lang="en-GB" altLang="en-US" dirty="0" smtClean="0"/>
              </a:p>
              <a:p>
                <a:endParaRPr lang="en-GB" altLang="en-US" dirty="0" smtClean="0"/>
              </a:p>
              <a:p>
                <a:endParaRPr lang="en-GB" altLang="en-US" dirty="0" smtClean="0"/>
              </a:p>
              <a:p>
                <a:endParaRPr lang="en-GB" altLang="en-US" dirty="0" smtClean="0"/>
              </a:p>
              <a:p>
                <a:endParaRPr lang="en-GB" altLang="en-US" dirty="0" smtClean="0"/>
              </a:p>
              <a:p>
                <a:endParaRPr lang="en-GB" altLang="en-US" dirty="0" smtClean="0"/>
              </a:p>
            </p:txBody>
          </p:sp>
        </mc:Choice>
        <mc:Fallback>
          <p:sp>
            <p:nvSpPr>
              <p:cNvPr id="17410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81198" y="1484313"/>
                <a:ext cx="8223250" cy="1362076"/>
              </a:xfrm>
              <a:blipFill rotWithShape="0">
                <a:blip r:embed="rId2"/>
                <a:stretch>
                  <a:fillRect l="-2003" t="-6250" b="-723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Illustration of relationships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A4B108-CEAD-48E9-9F71-ACE743678A9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17412" name="Straight Arrow Connector 8"/>
          <p:cNvCxnSpPr>
            <a:cxnSpLocks noChangeShapeType="1"/>
          </p:cNvCxnSpPr>
          <p:nvPr/>
        </p:nvCxnSpPr>
        <p:spPr bwMode="auto">
          <a:xfrm>
            <a:off x="1042988" y="4966097"/>
            <a:ext cx="68421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4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251161"/>
              </p:ext>
            </p:extLst>
          </p:nvPr>
        </p:nvGraphicFramePr>
        <p:xfrm>
          <a:off x="3276600" y="4916885"/>
          <a:ext cx="4953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9" name="Equation" r:id="rId3" imgW="203112" imgH="228501" progId="Equation.DSMT4">
                  <p:embed/>
                </p:oleObj>
              </mc:Choice>
              <mc:Fallback>
                <p:oleObj name="Equation" r:id="rId3" imgW="203112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916885"/>
                        <a:ext cx="495300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343340"/>
              </p:ext>
            </p:extLst>
          </p:nvPr>
        </p:nvGraphicFramePr>
        <p:xfrm>
          <a:off x="4475163" y="4912122"/>
          <a:ext cx="528637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0" name="Equation" r:id="rId5" imgW="215806" imgH="228501" progId="Equation.DSMT4">
                  <p:embed/>
                </p:oleObj>
              </mc:Choice>
              <mc:Fallback>
                <p:oleObj name="Equation" r:id="rId5" imgW="21580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4912122"/>
                        <a:ext cx="528637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Freeform 18"/>
          <p:cNvSpPr>
            <a:spLocks/>
          </p:cNvSpPr>
          <p:nvPr/>
        </p:nvSpPr>
        <p:spPr bwMode="auto">
          <a:xfrm>
            <a:off x="1116013" y="3429397"/>
            <a:ext cx="5184775" cy="1173163"/>
          </a:xfrm>
          <a:custGeom>
            <a:avLst/>
            <a:gdLst>
              <a:gd name="T0" fmla="*/ 0 w 5732059"/>
              <a:gd name="T1" fmla="*/ 1109285 h 1173708"/>
              <a:gd name="T2" fmla="*/ 531193 w 5732059"/>
              <a:gd name="T3" fmla="*/ 0 h 1173708"/>
              <a:gd name="T4" fmla="*/ 1150005 w 5732059"/>
              <a:gd name="T5" fmla="*/ 1163398 h 1173708"/>
              <a:gd name="T6" fmla="*/ 1150005 w 5732059"/>
              <a:gd name="T7" fmla="*/ 1163398 h 1173708"/>
              <a:gd name="T8" fmla="*/ 1150005 w 5732059"/>
              <a:gd name="T9" fmla="*/ 1163398 h 1173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32059"/>
              <a:gd name="T16" fmla="*/ 0 h 1173708"/>
              <a:gd name="T17" fmla="*/ 5732059 w 5732059"/>
              <a:gd name="T18" fmla="*/ 1173708 h 1173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32059" h="1173708">
                <a:moveTo>
                  <a:pt x="0" y="1119117"/>
                </a:moveTo>
                <a:cubicBezTo>
                  <a:pt x="882555" y="746078"/>
                  <a:pt x="1451212" y="18198"/>
                  <a:pt x="2647666" y="0"/>
                </a:cubicBezTo>
                <a:cubicBezTo>
                  <a:pt x="3812274" y="104633"/>
                  <a:pt x="4703928" y="782472"/>
                  <a:pt x="5732059" y="1173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7417" name="Straight Arrow Connector 20"/>
          <p:cNvCxnSpPr>
            <a:cxnSpLocks noChangeShapeType="1"/>
          </p:cNvCxnSpPr>
          <p:nvPr/>
        </p:nvCxnSpPr>
        <p:spPr bwMode="auto">
          <a:xfrm flipV="1">
            <a:off x="1042988" y="2926160"/>
            <a:ext cx="0" cy="20399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41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745825"/>
              </p:ext>
            </p:extLst>
          </p:nvPr>
        </p:nvGraphicFramePr>
        <p:xfrm>
          <a:off x="250825" y="2276872"/>
          <a:ext cx="22193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1" name="Equation" r:id="rId7" imgW="800100" imgH="228600" progId="Equation.DSMT4">
                  <p:embed/>
                </p:oleObj>
              </mc:Choice>
              <mc:Fallback>
                <p:oleObj name="Equation" r:id="rId7" imgW="800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276872"/>
                        <a:ext cx="22193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419" name="Straight Connector 23"/>
          <p:cNvCxnSpPr>
            <a:cxnSpLocks noChangeShapeType="1"/>
          </p:cNvCxnSpPr>
          <p:nvPr/>
        </p:nvCxnSpPr>
        <p:spPr bwMode="auto">
          <a:xfrm flipV="1">
            <a:off x="3492500" y="3429397"/>
            <a:ext cx="0" cy="15367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0" name="Freeform 24"/>
          <p:cNvSpPr>
            <a:spLocks/>
          </p:cNvSpPr>
          <p:nvPr/>
        </p:nvSpPr>
        <p:spPr bwMode="auto">
          <a:xfrm>
            <a:off x="1144588" y="2710260"/>
            <a:ext cx="7675562" cy="1727200"/>
          </a:xfrm>
          <a:custGeom>
            <a:avLst/>
            <a:gdLst>
              <a:gd name="T0" fmla="*/ 0 w 5732059"/>
              <a:gd name="T1" fmla="*/ 1489303280 h 1173708"/>
              <a:gd name="T2" fmla="*/ 750581738 w 5732059"/>
              <a:gd name="T3" fmla="*/ 0 h 1173708"/>
              <a:gd name="T4" fmla="*/ 1624968887 w 5732059"/>
              <a:gd name="T5" fmla="*/ 1561950849 h 1173708"/>
              <a:gd name="T6" fmla="*/ 1624968887 w 5732059"/>
              <a:gd name="T7" fmla="*/ 1561950849 h 1173708"/>
              <a:gd name="T8" fmla="*/ 1624968887 w 5732059"/>
              <a:gd name="T9" fmla="*/ 1561950849 h 1173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32059"/>
              <a:gd name="T16" fmla="*/ 0 h 1173708"/>
              <a:gd name="T17" fmla="*/ 5732059 w 5732059"/>
              <a:gd name="T18" fmla="*/ 1173708 h 1173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32059" h="1173708">
                <a:moveTo>
                  <a:pt x="0" y="1119117"/>
                </a:moveTo>
                <a:cubicBezTo>
                  <a:pt x="882555" y="746078"/>
                  <a:pt x="1451212" y="18198"/>
                  <a:pt x="2647666" y="0"/>
                </a:cubicBezTo>
                <a:cubicBezTo>
                  <a:pt x="3812274" y="104633"/>
                  <a:pt x="4703928" y="782472"/>
                  <a:pt x="5732059" y="1173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7421" name="Straight Connector 25"/>
          <p:cNvCxnSpPr>
            <a:cxnSpLocks noChangeShapeType="1"/>
          </p:cNvCxnSpPr>
          <p:nvPr/>
        </p:nvCxnSpPr>
        <p:spPr bwMode="auto">
          <a:xfrm flipV="1">
            <a:off x="4643438" y="2710260"/>
            <a:ext cx="0" cy="22558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42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494900"/>
              </p:ext>
            </p:extLst>
          </p:nvPr>
        </p:nvGraphicFramePr>
        <p:xfrm>
          <a:off x="5572125" y="3548460"/>
          <a:ext cx="10207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2" name="Equation" r:id="rId9" imgW="368140" imgH="203112" progId="Equation.DSMT4">
                  <p:embed/>
                </p:oleObj>
              </mc:Choice>
              <mc:Fallback>
                <p:oleObj name="Equation" r:id="rId9" imgW="36814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3548460"/>
                        <a:ext cx="102076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3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89745"/>
              </p:ext>
            </p:extLst>
          </p:nvPr>
        </p:nvGraphicFramePr>
        <p:xfrm>
          <a:off x="5788025" y="2492772"/>
          <a:ext cx="11652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3" name="Equation" r:id="rId11" imgW="419100" imgH="228600" progId="Equation.DSMT4">
                  <p:embed/>
                </p:oleObj>
              </mc:Choice>
              <mc:Fallback>
                <p:oleObj name="Equation" r:id="rId11" imgW="419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2492772"/>
                        <a:ext cx="11652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424" name="Straight Connector 31"/>
          <p:cNvCxnSpPr>
            <a:cxnSpLocks noChangeShapeType="1"/>
          </p:cNvCxnSpPr>
          <p:nvPr/>
        </p:nvCxnSpPr>
        <p:spPr bwMode="auto">
          <a:xfrm flipH="1" flipV="1">
            <a:off x="1046164" y="3429000"/>
            <a:ext cx="2446336" cy="39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5" name="TextBox 32"/>
          <p:cNvSpPr txBox="1">
            <a:spLocks noChangeArrowheads="1"/>
          </p:cNvSpPr>
          <p:nvPr/>
        </p:nvSpPr>
        <p:spPr bwMode="auto">
          <a:xfrm>
            <a:off x="395288" y="3357960"/>
            <a:ext cx="650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i="1">
                <a:solidFill>
                  <a:schemeClr val="tx1"/>
                </a:solidFill>
                <a:latin typeface="Arial" panose="020B0604020202020204" pitchFamily="34" charset="0"/>
              </a:rPr>
              <a:t>I – 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885112" y="5080804"/>
                <a:ext cx="35929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112" y="5080804"/>
                <a:ext cx="359295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5085" t="-13115" r="-69492" b="-278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371105" y="5791597"/>
            <a:ext cx="4929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what is maximally </a:t>
            </a:r>
            <a:r>
              <a:rPr lang="en-GB" dirty="0" err="1" smtClean="0">
                <a:solidFill>
                  <a:schemeClr val="tx1"/>
                </a:solidFill>
              </a:rPr>
              <a:t>pledgeable</a:t>
            </a:r>
            <a:r>
              <a:rPr lang="en-GB" dirty="0" smtClean="0">
                <a:solidFill>
                  <a:schemeClr val="tx1"/>
                </a:solidFill>
              </a:rPr>
              <a:t> just covers I – A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84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Illustration of relationships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A4B108-CEAD-48E9-9F71-ACE743678A9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17412" name="Straight Arrow Connector 8"/>
          <p:cNvCxnSpPr>
            <a:cxnSpLocks noChangeShapeType="1"/>
          </p:cNvCxnSpPr>
          <p:nvPr/>
        </p:nvCxnSpPr>
        <p:spPr bwMode="auto">
          <a:xfrm>
            <a:off x="1042988" y="4966097"/>
            <a:ext cx="68421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414" name="Object 10"/>
          <p:cNvGraphicFramePr>
            <a:graphicFrameLocks noChangeAspect="1"/>
          </p:cNvGraphicFramePr>
          <p:nvPr/>
        </p:nvGraphicFramePr>
        <p:xfrm>
          <a:off x="3276600" y="4916885"/>
          <a:ext cx="4953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6" name="Equation" r:id="rId3" imgW="203112" imgH="228501" progId="Equation.DSMT4">
                  <p:embed/>
                </p:oleObj>
              </mc:Choice>
              <mc:Fallback>
                <p:oleObj name="Equation" r:id="rId3" imgW="203112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916885"/>
                        <a:ext cx="495300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14"/>
          <p:cNvGraphicFramePr>
            <a:graphicFrameLocks noChangeAspect="1"/>
          </p:cNvGraphicFramePr>
          <p:nvPr/>
        </p:nvGraphicFramePr>
        <p:xfrm>
          <a:off x="4475163" y="4912122"/>
          <a:ext cx="528637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7" name="Equation" r:id="rId5" imgW="215806" imgH="228501" progId="Equation.DSMT4">
                  <p:embed/>
                </p:oleObj>
              </mc:Choice>
              <mc:Fallback>
                <p:oleObj name="Equation" r:id="rId5" imgW="21580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4912122"/>
                        <a:ext cx="528637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Freeform 18"/>
          <p:cNvSpPr>
            <a:spLocks/>
          </p:cNvSpPr>
          <p:nvPr/>
        </p:nvSpPr>
        <p:spPr bwMode="auto">
          <a:xfrm>
            <a:off x="1116013" y="3429397"/>
            <a:ext cx="5184775" cy="1173163"/>
          </a:xfrm>
          <a:custGeom>
            <a:avLst/>
            <a:gdLst>
              <a:gd name="T0" fmla="*/ 0 w 5732059"/>
              <a:gd name="T1" fmla="*/ 1109285 h 1173708"/>
              <a:gd name="T2" fmla="*/ 531193 w 5732059"/>
              <a:gd name="T3" fmla="*/ 0 h 1173708"/>
              <a:gd name="T4" fmla="*/ 1150005 w 5732059"/>
              <a:gd name="T5" fmla="*/ 1163398 h 1173708"/>
              <a:gd name="T6" fmla="*/ 1150005 w 5732059"/>
              <a:gd name="T7" fmla="*/ 1163398 h 1173708"/>
              <a:gd name="T8" fmla="*/ 1150005 w 5732059"/>
              <a:gd name="T9" fmla="*/ 1163398 h 1173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32059"/>
              <a:gd name="T16" fmla="*/ 0 h 1173708"/>
              <a:gd name="T17" fmla="*/ 5732059 w 5732059"/>
              <a:gd name="T18" fmla="*/ 1173708 h 1173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32059" h="1173708">
                <a:moveTo>
                  <a:pt x="0" y="1119117"/>
                </a:moveTo>
                <a:cubicBezTo>
                  <a:pt x="882555" y="746078"/>
                  <a:pt x="1451212" y="18198"/>
                  <a:pt x="2647666" y="0"/>
                </a:cubicBezTo>
                <a:cubicBezTo>
                  <a:pt x="3812274" y="104633"/>
                  <a:pt x="4703928" y="782472"/>
                  <a:pt x="5732059" y="1173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7417" name="Straight Arrow Connector 20"/>
          <p:cNvCxnSpPr>
            <a:cxnSpLocks noChangeShapeType="1"/>
          </p:cNvCxnSpPr>
          <p:nvPr/>
        </p:nvCxnSpPr>
        <p:spPr bwMode="auto">
          <a:xfrm flipV="1">
            <a:off x="1042988" y="2926160"/>
            <a:ext cx="0" cy="20399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418" name="Object 21"/>
          <p:cNvGraphicFramePr>
            <a:graphicFrameLocks noChangeAspect="1"/>
          </p:cNvGraphicFramePr>
          <p:nvPr/>
        </p:nvGraphicFramePr>
        <p:xfrm>
          <a:off x="250825" y="2276872"/>
          <a:ext cx="22193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8" name="Equation" r:id="rId7" imgW="800100" imgH="228600" progId="Equation.DSMT4">
                  <p:embed/>
                </p:oleObj>
              </mc:Choice>
              <mc:Fallback>
                <p:oleObj name="Equation" r:id="rId7" imgW="800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276872"/>
                        <a:ext cx="22193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419" name="Straight Connector 23"/>
          <p:cNvCxnSpPr>
            <a:cxnSpLocks noChangeShapeType="1"/>
          </p:cNvCxnSpPr>
          <p:nvPr/>
        </p:nvCxnSpPr>
        <p:spPr bwMode="auto">
          <a:xfrm flipV="1">
            <a:off x="3492500" y="3429397"/>
            <a:ext cx="0" cy="15367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0" name="Freeform 24"/>
          <p:cNvSpPr>
            <a:spLocks/>
          </p:cNvSpPr>
          <p:nvPr/>
        </p:nvSpPr>
        <p:spPr bwMode="auto">
          <a:xfrm>
            <a:off x="1144588" y="2710260"/>
            <a:ext cx="7675562" cy="1727200"/>
          </a:xfrm>
          <a:custGeom>
            <a:avLst/>
            <a:gdLst>
              <a:gd name="T0" fmla="*/ 0 w 5732059"/>
              <a:gd name="T1" fmla="*/ 1489303280 h 1173708"/>
              <a:gd name="T2" fmla="*/ 750581738 w 5732059"/>
              <a:gd name="T3" fmla="*/ 0 h 1173708"/>
              <a:gd name="T4" fmla="*/ 1624968887 w 5732059"/>
              <a:gd name="T5" fmla="*/ 1561950849 h 1173708"/>
              <a:gd name="T6" fmla="*/ 1624968887 w 5732059"/>
              <a:gd name="T7" fmla="*/ 1561950849 h 1173708"/>
              <a:gd name="T8" fmla="*/ 1624968887 w 5732059"/>
              <a:gd name="T9" fmla="*/ 1561950849 h 1173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32059"/>
              <a:gd name="T16" fmla="*/ 0 h 1173708"/>
              <a:gd name="T17" fmla="*/ 5732059 w 5732059"/>
              <a:gd name="T18" fmla="*/ 1173708 h 1173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32059" h="1173708">
                <a:moveTo>
                  <a:pt x="0" y="1119117"/>
                </a:moveTo>
                <a:cubicBezTo>
                  <a:pt x="882555" y="746078"/>
                  <a:pt x="1451212" y="18198"/>
                  <a:pt x="2647666" y="0"/>
                </a:cubicBezTo>
                <a:cubicBezTo>
                  <a:pt x="3812274" y="104633"/>
                  <a:pt x="4703928" y="782472"/>
                  <a:pt x="5732059" y="1173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7421" name="Straight Connector 25"/>
          <p:cNvCxnSpPr>
            <a:cxnSpLocks noChangeShapeType="1"/>
          </p:cNvCxnSpPr>
          <p:nvPr/>
        </p:nvCxnSpPr>
        <p:spPr bwMode="auto">
          <a:xfrm flipV="1">
            <a:off x="4643438" y="2710260"/>
            <a:ext cx="0" cy="22558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422" name="Object 28"/>
          <p:cNvGraphicFramePr>
            <a:graphicFrameLocks noChangeAspect="1"/>
          </p:cNvGraphicFramePr>
          <p:nvPr/>
        </p:nvGraphicFramePr>
        <p:xfrm>
          <a:off x="5572125" y="3548460"/>
          <a:ext cx="10207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9" name="Equation" r:id="rId9" imgW="368140" imgH="203112" progId="Equation.DSMT4">
                  <p:embed/>
                </p:oleObj>
              </mc:Choice>
              <mc:Fallback>
                <p:oleObj name="Equation" r:id="rId9" imgW="36814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3548460"/>
                        <a:ext cx="102076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3" name="Object 29"/>
          <p:cNvGraphicFramePr>
            <a:graphicFrameLocks noChangeAspect="1"/>
          </p:cNvGraphicFramePr>
          <p:nvPr/>
        </p:nvGraphicFramePr>
        <p:xfrm>
          <a:off x="5788025" y="2492772"/>
          <a:ext cx="11652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0" name="Equation" r:id="rId11" imgW="419100" imgH="228600" progId="Equation.DSMT4">
                  <p:embed/>
                </p:oleObj>
              </mc:Choice>
              <mc:Fallback>
                <p:oleObj name="Equation" r:id="rId11" imgW="419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2492772"/>
                        <a:ext cx="11652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424" name="Straight Connector 31"/>
          <p:cNvCxnSpPr>
            <a:cxnSpLocks noChangeShapeType="1"/>
          </p:cNvCxnSpPr>
          <p:nvPr/>
        </p:nvCxnSpPr>
        <p:spPr bwMode="auto">
          <a:xfrm flipH="1">
            <a:off x="1046163" y="3573860"/>
            <a:ext cx="31654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5" name="TextBox 32"/>
          <p:cNvSpPr txBox="1">
            <a:spLocks noChangeArrowheads="1"/>
          </p:cNvSpPr>
          <p:nvPr/>
        </p:nvSpPr>
        <p:spPr bwMode="auto">
          <a:xfrm>
            <a:off x="395288" y="3357960"/>
            <a:ext cx="650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i="1">
                <a:solidFill>
                  <a:schemeClr val="tx1"/>
                </a:solidFill>
                <a:latin typeface="Arial" panose="020B0604020202020204" pitchFamily="34" charset="0"/>
              </a:rPr>
              <a:t>I – A</a:t>
            </a:r>
          </a:p>
        </p:txBody>
      </p:sp>
      <p:cxnSp>
        <p:nvCxnSpPr>
          <p:cNvPr id="17426" name="Straight Connector 34"/>
          <p:cNvCxnSpPr>
            <a:cxnSpLocks noChangeShapeType="1"/>
          </p:cNvCxnSpPr>
          <p:nvPr/>
        </p:nvCxnSpPr>
        <p:spPr bwMode="auto">
          <a:xfrm flipV="1">
            <a:off x="4211638" y="3584972"/>
            <a:ext cx="0" cy="13811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427" name="Object 36"/>
          <p:cNvGraphicFramePr>
            <a:graphicFrameLocks noChangeAspect="1"/>
          </p:cNvGraphicFramePr>
          <p:nvPr/>
        </p:nvGraphicFramePr>
        <p:xfrm>
          <a:off x="3998913" y="5085160"/>
          <a:ext cx="558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Equation" r:id="rId13" imgW="228501" imgH="203112" progId="Equation.DSMT4">
                  <p:embed/>
                </p:oleObj>
              </mc:Choice>
              <mc:Fallback>
                <p:oleObj name="Equation" r:id="rId13" imgW="228501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3" y="5085160"/>
                        <a:ext cx="5588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885112" y="5080804"/>
                <a:ext cx="35929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112" y="5080804"/>
                <a:ext cx="359295" cy="369332"/>
              </a:xfrm>
              <a:prstGeom prst="rect">
                <a:avLst/>
              </a:prstGeom>
              <a:blipFill rotWithShape="0">
                <a:blip r:embed="rId15"/>
                <a:stretch>
                  <a:fillRect l="-5085" t="-13115" r="-69492" b="-278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95288" y="5833546"/>
                <a:ext cx="77601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solidFill>
                      <a:schemeClr val="tx1"/>
                    </a:solidFill>
                  </a:rPr>
                  <a:t>what is maximally </a:t>
                </a:r>
                <a:r>
                  <a:rPr lang="en-GB" dirty="0" err="1" smtClean="0">
                    <a:solidFill>
                      <a:schemeClr val="tx1"/>
                    </a:solidFill>
                  </a:rPr>
                  <a:t>pledgeable</a:t>
                </a:r>
                <a:r>
                  <a:rPr lang="en-GB" dirty="0" smtClean="0">
                    <a:solidFill>
                      <a:schemeClr val="tx1"/>
                    </a:solidFill>
                  </a:rPr>
                  <a:t> exceeds I – A, so a greater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</m:acc>
                  </m:oMath>
                </a14:m>
                <a:r>
                  <a:rPr lang="en-GB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GB" dirty="0" smtClean="0">
                    <a:solidFill>
                      <a:schemeClr val="tx1"/>
                    </a:solidFill>
                    <a:latin typeface="Symbol" panose="05050102010706020507" pitchFamily="18" charset="2"/>
                  </a:rPr>
                  <a:t>r</a:t>
                </a:r>
                <a:r>
                  <a:rPr lang="en-GB" dirty="0" smtClean="0">
                    <a:solidFill>
                      <a:schemeClr val="tx1"/>
                    </a:solidFill>
                  </a:rPr>
                  <a:t>* is feasible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88" y="5833546"/>
                <a:ext cx="7760138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707" t="-9836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72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Conditions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Consider the first best cut-off point          , which maximizes NPV</a:t>
            </a:r>
          </a:p>
          <a:p>
            <a:r>
              <a:rPr lang="en-GB" altLang="en-US" smtClean="0"/>
              <a:t>Case I                     </a:t>
            </a:r>
          </a:p>
          <a:p>
            <a:pPr lvl="1"/>
            <a:r>
              <a:rPr lang="en-GB" altLang="en-US" smtClean="0"/>
              <a:t>Pledgeable income at first-best point greater than investor’s initial outlay</a:t>
            </a:r>
          </a:p>
          <a:p>
            <a:pPr lvl="1"/>
            <a:r>
              <a:rPr lang="en-GB" altLang="en-US" smtClean="0"/>
              <a:t>At </a:t>
            </a:r>
            <a:r>
              <a:rPr lang="en-GB" altLang="en-US" smtClean="0">
                <a:latin typeface="Symbol" panose="05050102010706020507" pitchFamily="18" charset="2"/>
              </a:rPr>
              <a:t>r</a:t>
            </a:r>
            <a:r>
              <a:rPr lang="en-GB" altLang="en-US" baseline="-25000" smtClean="0"/>
              <a:t>N</a:t>
            </a:r>
            <a:r>
              <a:rPr lang="en-GB" altLang="en-US" smtClean="0"/>
              <a:t>, there is income left for investors</a:t>
            </a:r>
          </a:p>
          <a:p>
            <a:pPr lvl="1"/>
            <a:r>
              <a:rPr lang="en-GB" altLang="en-US" smtClean="0"/>
              <a:t>in optimal contract investors pay when not sufficient income r </a:t>
            </a:r>
          </a:p>
          <a:p>
            <a:pPr lvl="1"/>
            <a:r>
              <a:rPr lang="en-GB" altLang="en-US" smtClean="0"/>
              <a:t>borrower gets R</a:t>
            </a:r>
            <a:r>
              <a:rPr lang="en-GB" altLang="en-US" baseline="-25000" smtClean="0"/>
              <a:t>b</a:t>
            </a:r>
            <a:r>
              <a:rPr lang="en-GB" altLang="en-US" smtClean="0"/>
              <a:t> when successfully finished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3F3673-952D-4E7B-8D54-C96E3F08CE9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4341" name="Object 4"/>
          <p:cNvGraphicFramePr>
            <a:graphicFrameLocks noChangeAspect="1"/>
          </p:cNvGraphicFramePr>
          <p:nvPr/>
        </p:nvGraphicFramePr>
        <p:xfrm>
          <a:off x="7151688" y="1700213"/>
          <a:ext cx="13620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3" name="Equation" r:id="rId3" imgW="660400" imgH="228600" progId="Equation.DSMT4">
                  <p:embed/>
                </p:oleObj>
              </mc:Choice>
              <mc:Fallback>
                <p:oleObj name="Equation" r:id="rId3" imgW="6604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688" y="1700213"/>
                        <a:ext cx="13620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5"/>
          <p:cNvGraphicFramePr>
            <a:graphicFrameLocks noChangeAspect="1"/>
          </p:cNvGraphicFramePr>
          <p:nvPr/>
        </p:nvGraphicFramePr>
        <p:xfrm>
          <a:off x="2179638" y="2749550"/>
          <a:ext cx="223678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4" name="Equation" r:id="rId5" imgW="901309" imgH="228501" progId="Equation.DSMT4">
                  <p:embed/>
                </p:oleObj>
              </mc:Choice>
              <mc:Fallback>
                <p:oleObj name="Equation" r:id="rId5" imgW="901309" imgH="22850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2749550"/>
                        <a:ext cx="223678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Liquidity Management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If there is a delay between cash outflow and cash inflow, </a:t>
            </a:r>
          </a:p>
          <a:p>
            <a:r>
              <a:rPr lang="en-US" altLang="en-US" smtClean="0"/>
              <a:t>or cash flows are uncertain</a:t>
            </a:r>
          </a:p>
          <a:p>
            <a:r>
              <a:rPr lang="en-US" altLang="en-US" smtClean="0"/>
              <a:t>the firm needs to hold cash to meet its (potential) obligations – if there is no costless refinancing facility.</a:t>
            </a:r>
          </a:p>
          <a:p>
            <a:pPr lvl="1"/>
            <a:r>
              <a:rPr lang="en-US" altLang="en-US" smtClean="0"/>
              <a:t>New projects typically require not only capital expenditure but also spare liquidity</a:t>
            </a:r>
          </a:p>
          <a:p>
            <a:endParaRPr lang="en-US" altLang="en-US" smtClean="0"/>
          </a:p>
        </p:txBody>
      </p:sp>
      <p:sp>
        <p:nvSpPr>
          <p:cNvPr id="410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11F1A1-BE19-458A-B5C9-601913441B2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Conditions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Case II </a:t>
            </a:r>
            <a:r>
              <a:rPr lang="en-GB" altLang="en-US" dirty="0" err="1" smtClean="0"/>
              <a:t>Pledgeable</a:t>
            </a:r>
            <a:r>
              <a:rPr lang="en-GB" altLang="en-US" dirty="0" smtClean="0"/>
              <a:t> income at maximum </a:t>
            </a:r>
            <a:r>
              <a:rPr lang="en-GB" altLang="en-US" dirty="0" err="1" smtClean="0"/>
              <a:t>pledgeable</a:t>
            </a:r>
            <a:r>
              <a:rPr lang="en-GB" altLang="en-US" dirty="0" smtClean="0"/>
              <a:t> income point covers investor’s needs</a:t>
            </a:r>
          </a:p>
          <a:p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There is a cut-off point greater than </a:t>
            </a:r>
            <a:r>
              <a:rPr lang="en-GB" altLang="en-US" dirty="0" err="1" smtClean="0">
                <a:latin typeface="Symbol" panose="05050102010706020507" pitchFamily="18" charset="2"/>
              </a:rPr>
              <a:t>r</a:t>
            </a:r>
            <a:r>
              <a:rPr lang="en-GB" altLang="en-US" baseline="-25000" dirty="0" err="1" smtClean="0"/>
              <a:t>P</a:t>
            </a:r>
            <a:r>
              <a:rPr lang="en-GB" altLang="en-US" dirty="0" smtClean="0"/>
              <a:t>,                    </a:t>
            </a:r>
            <a:br>
              <a:rPr lang="en-GB" altLang="en-US" dirty="0" smtClean="0"/>
            </a:br>
            <a:r>
              <a:rPr lang="en-GB" altLang="en-US" dirty="0" smtClean="0"/>
              <a:t>                  where investors break even (see diagram on </a:t>
            </a:r>
            <a:r>
              <a:rPr lang="en-GB" altLang="en-US" dirty="0" smtClean="0"/>
              <a:t>slides 17-18) </a:t>
            </a:r>
            <a:endParaRPr lang="en-GB" altLang="en-US" dirty="0" smtClean="0"/>
          </a:p>
          <a:p>
            <a:endParaRPr lang="en-GB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3152F4-9D34-498E-8735-B20F5281EC2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5365" name="Object 4"/>
          <p:cNvGraphicFramePr>
            <a:graphicFrameLocks noChangeAspect="1"/>
          </p:cNvGraphicFramePr>
          <p:nvPr/>
        </p:nvGraphicFramePr>
        <p:xfrm>
          <a:off x="1728788" y="3325813"/>
          <a:ext cx="356076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5" name="Equation" r:id="rId3" imgW="1435100" imgH="228600" progId="Equation.DSMT4">
                  <p:embed/>
                </p:oleObj>
              </mc:Choice>
              <mc:Fallback>
                <p:oleObj name="Equation" r:id="rId3" imgW="14351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788" y="3325813"/>
                        <a:ext cx="3560762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5"/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6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6"/>
          <p:cNvGraphicFramePr>
            <a:graphicFrameLocks noChangeAspect="1"/>
          </p:cNvGraphicFramePr>
          <p:nvPr/>
        </p:nvGraphicFramePr>
        <p:xfrm>
          <a:off x="814388" y="4916488"/>
          <a:ext cx="223678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" name="Equation" r:id="rId7" imgW="1079500" imgH="228600" progId="Equation.DSMT4">
                  <p:embed/>
                </p:oleObj>
              </mc:Choice>
              <mc:Fallback>
                <p:oleObj name="Equation" r:id="rId7" imgW="10795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4916488"/>
                        <a:ext cx="2236787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Conditions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Note that there are reinvestment needs in the range          where continuation would be efficient but there is not enough pledgeable income. 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95DE24-527C-42B2-A14A-83E2C35CCA2E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6389" name="Object 4"/>
          <p:cNvGraphicFramePr>
            <a:graphicFrameLocks noChangeAspect="1"/>
          </p:cNvGraphicFramePr>
          <p:nvPr/>
        </p:nvGraphicFramePr>
        <p:xfrm>
          <a:off x="2627313" y="2133600"/>
          <a:ext cx="11557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3" name="Equation" r:id="rId3" imgW="558800" imgH="228600" progId="Equation.DSMT4">
                  <p:embed/>
                </p:oleObj>
              </mc:Choice>
              <mc:Fallback>
                <p:oleObj name="Equation" r:id="rId3" imgW="5588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133600"/>
                        <a:ext cx="11557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Case III Maximal pledgeable income falls short of investor’s needs </a:t>
            </a:r>
          </a:p>
          <a:p>
            <a:endParaRPr lang="en-GB" altLang="en-US" smtClean="0"/>
          </a:p>
          <a:p>
            <a:endParaRPr lang="en-GB" altLang="en-US" smtClean="0"/>
          </a:p>
          <a:p>
            <a:r>
              <a:rPr lang="en-GB" altLang="en-US" smtClean="0"/>
              <a:t>No financing can be secured.</a:t>
            </a:r>
          </a:p>
          <a:p>
            <a:pPr lvl="1"/>
            <a:endParaRPr lang="en-GB" altLang="en-US" smtClean="0"/>
          </a:p>
          <a:p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9AAAB4-8B19-48D5-ABA3-62BE113DD33E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11413" y="3141663"/>
          <a:ext cx="220503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7" name="Equation" r:id="rId3" imgW="889000" imgH="228600" progId="Equation.DSMT4">
                  <p:embed/>
                </p:oleObj>
              </mc:Choice>
              <mc:Fallback>
                <p:oleObj name="Equation" r:id="rId3" imgW="8890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141663"/>
                        <a:ext cx="2205037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Cash Rich Firms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Assume intermediate receipts exceed the cut-off point, r &gt; 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dirty="0" smtClean="0"/>
              <a:t>*, so whatever the actual refinancing need, </a:t>
            </a:r>
            <a:r>
              <a:rPr lang="en-GB" altLang="en-US" dirty="0" smtClean="0"/>
              <a:t>lenders prefer to have money returned</a:t>
            </a:r>
            <a:endParaRPr lang="en-GB" altLang="en-US" dirty="0" smtClean="0"/>
          </a:p>
          <a:p>
            <a:r>
              <a:rPr lang="en-GB" altLang="en-US" dirty="0" smtClean="0"/>
              <a:t>Optimal financial structure is to </a:t>
            </a:r>
          </a:p>
          <a:p>
            <a:pPr lvl="1"/>
            <a:r>
              <a:rPr lang="en-GB" altLang="en-US" dirty="0" smtClean="0"/>
              <a:t>issue short term debt d=r – 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dirty="0" smtClean="0"/>
              <a:t>*.</a:t>
            </a:r>
          </a:p>
          <a:p>
            <a:pPr lvl="1"/>
            <a:r>
              <a:rPr lang="en-GB" altLang="en-US" dirty="0" smtClean="0"/>
              <a:t>long term “debt” D = R – B/</a:t>
            </a:r>
            <a:r>
              <a:rPr lang="en-GB" altLang="en-US" dirty="0" err="1" smtClean="0">
                <a:latin typeface="Symbol" panose="05050102010706020507" pitchFamily="18" charset="2"/>
              </a:rPr>
              <a:t>D</a:t>
            </a:r>
            <a:r>
              <a:rPr lang="en-GB" altLang="en-US" dirty="0" err="1" smtClean="0"/>
              <a:t>p</a:t>
            </a:r>
            <a:r>
              <a:rPr lang="en-GB" altLang="en-US" dirty="0" smtClean="0"/>
              <a:t>.</a:t>
            </a:r>
          </a:p>
          <a:p>
            <a:pPr lvl="1"/>
            <a:r>
              <a:rPr lang="en-GB" altLang="en-US" dirty="0" smtClean="0"/>
              <a:t>and use the remaining intermediate receipts to pay off refinancing needs up to 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dirty="0" smtClean="0"/>
              <a:t>*.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F60B67-FEA0-40E0-BC36-F6A6793681F6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Cash Rich Firms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Which conflict does short term debt resolve?</a:t>
            </a:r>
          </a:p>
          <a:p>
            <a:r>
              <a:rPr lang="en-GB" altLang="en-US" smtClean="0"/>
              <a:t>Which are the incentives of the borrower?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6D321A-2CD8-4985-A40F-27663062D61F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/>
              <a:t>Impact of an increase of A on </a:t>
            </a:r>
            <a:r>
              <a:rPr lang="en-US" altLang="en-US" dirty="0" smtClean="0">
                <a:latin typeface="Symbol" panose="05050102010706020507" pitchFamily="18" charset="2"/>
              </a:rPr>
              <a:t>r</a:t>
            </a:r>
            <a:r>
              <a:rPr lang="en-US" altLang="en-US" dirty="0" smtClean="0"/>
              <a:t>*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>
                <a:latin typeface="Symbol" panose="05050102010706020507" pitchFamily="18" charset="2"/>
              </a:rPr>
              <a:t>r</a:t>
            </a:r>
            <a:r>
              <a:rPr lang="en-GB" altLang="en-US" smtClean="0"/>
              <a:t>* increases with “strength of balance sheet” A</a:t>
            </a:r>
          </a:p>
          <a:p>
            <a:endParaRPr lang="en-GB" altLang="en-US" smtClean="0"/>
          </a:p>
          <a:p>
            <a:endParaRPr lang="en-GB" altLang="en-US" smtClean="0"/>
          </a:p>
          <a:p>
            <a:endParaRPr lang="en-GB" altLang="en-US" smtClean="0"/>
          </a:p>
          <a:p>
            <a:endParaRPr lang="en-GB" altLang="en-US" smtClean="0"/>
          </a:p>
          <a:p>
            <a:endParaRPr lang="en-GB" altLang="en-US" smtClean="0"/>
          </a:p>
          <a:p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15AD46-DEF4-4E7A-99CF-FCA4893C718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24581" name="Straight Arrow Connector 8"/>
          <p:cNvCxnSpPr>
            <a:cxnSpLocks noChangeShapeType="1"/>
          </p:cNvCxnSpPr>
          <p:nvPr/>
        </p:nvCxnSpPr>
        <p:spPr bwMode="auto">
          <a:xfrm>
            <a:off x="1042988" y="5397500"/>
            <a:ext cx="68421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582" name="Object 9"/>
          <p:cNvGraphicFramePr>
            <a:graphicFrameLocks noChangeAspect="1"/>
          </p:cNvGraphicFramePr>
          <p:nvPr/>
        </p:nvGraphicFramePr>
        <p:xfrm>
          <a:off x="7956550" y="5181600"/>
          <a:ext cx="3714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1" name="Equation" r:id="rId3" imgW="152268" imgH="164957" progId="Equation.DSMT4">
                  <p:embed/>
                </p:oleObj>
              </mc:Choice>
              <mc:Fallback>
                <p:oleObj name="Equation" r:id="rId3" imgW="152268" imgH="164957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550" y="5181600"/>
                        <a:ext cx="37147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52570"/>
              </p:ext>
            </p:extLst>
          </p:nvPr>
        </p:nvGraphicFramePr>
        <p:xfrm>
          <a:off x="3276600" y="5244877"/>
          <a:ext cx="4953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2" name="Equation" r:id="rId5" imgW="203112" imgH="228501" progId="Equation.DSMT4">
                  <p:embed/>
                </p:oleObj>
              </mc:Choice>
              <mc:Fallback>
                <p:oleObj name="Equation" r:id="rId5" imgW="203112" imgH="22850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244877"/>
                        <a:ext cx="495300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40821"/>
              </p:ext>
            </p:extLst>
          </p:nvPr>
        </p:nvGraphicFramePr>
        <p:xfrm>
          <a:off x="4475163" y="5316884"/>
          <a:ext cx="528637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3" name="Equation" r:id="rId7" imgW="215806" imgH="228501" progId="Equation.DSMT4">
                  <p:embed/>
                </p:oleObj>
              </mc:Choice>
              <mc:Fallback>
                <p:oleObj name="Equation" r:id="rId7" imgW="215806" imgH="228501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5316884"/>
                        <a:ext cx="528637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Freeform 18"/>
          <p:cNvSpPr>
            <a:spLocks/>
          </p:cNvSpPr>
          <p:nvPr/>
        </p:nvSpPr>
        <p:spPr bwMode="auto">
          <a:xfrm>
            <a:off x="1116013" y="3860800"/>
            <a:ext cx="5184775" cy="1173163"/>
          </a:xfrm>
          <a:custGeom>
            <a:avLst/>
            <a:gdLst>
              <a:gd name="T0" fmla="*/ 0 w 5732059"/>
              <a:gd name="T1" fmla="*/ 1109285 h 1173708"/>
              <a:gd name="T2" fmla="*/ 531193 w 5732059"/>
              <a:gd name="T3" fmla="*/ 0 h 1173708"/>
              <a:gd name="T4" fmla="*/ 1150005 w 5732059"/>
              <a:gd name="T5" fmla="*/ 1163398 h 1173708"/>
              <a:gd name="T6" fmla="*/ 1150005 w 5732059"/>
              <a:gd name="T7" fmla="*/ 1163398 h 1173708"/>
              <a:gd name="T8" fmla="*/ 1150005 w 5732059"/>
              <a:gd name="T9" fmla="*/ 1163398 h 1173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32059"/>
              <a:gd name="T16" fmla="*/ 0 h 1173708"/>
              <a:gd name="T17" fmla="*/ 5732059 w 5732059"/>
              <a:gd name="T18" fmla="*/ 1173708 h 1173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32059" h="1173708">
                <a:moveTo>
                  <a:pt x="0" y="1119117"/>
                </a:moveTo>
                <a:cubicBezTo>
                  <a:pt x="882555" y="746078"/>
                  <a:pt x="1451212" y="18198"/>
                  <a:pt x="2647666" y="0"/>
                </a:cubicBezTo>
                <a:cubicBezTo>
                  <a:pt x="3812274" y="104633"/>
                  <a:pt x="4703928" y="782472"/>
                  <a:pt x="5732059" y="1173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24586" name="Straight Arrow Connector 20"/>
          <p:cNvCxnSpPr>
            <a:cxnSpLocks noChangeShapeType="1"/>
          </p:cNvCxnSpPr>
          <p:nvPr/>
        </p:nvCxnSpPr>
        <p:spPr bwMode="auto">
          <a:xfrm flipV="1">
            <a:off x="1042988" y="3357563"/>
            <a:ext cx="0" cy="20399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587" name="Object 21"/>
          <p:cNvGraphicFramePr>
            <a:graphicFrameLocks noChangeAspect="1"/>
          </p:cNvGraphicFramePr>
          <p:nvPr/>
        </p:nvGraphicFramePr>
        <p:xfrm>
          <a:off x="250825" y="2708275"/>
          <a:ext cx="22193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4" name="Equation" r:id="rId9" imgW="800100" imgH="228600" progId="Equation.DSMT4">
                  <p:embed/>
                </p:oleObj>
              </mc:Choice>
              <mc:Fallback>
                <p:oleObj name="Equation" r:id="rId9" imgW="800100" imgH="228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708275"/>
                        <a:ext cx="22193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588" name="Straight Connector 23"/>
          <p:cNvCxnSpPr>
            <a:cxnSpLocks noChangeShapeType="1"/>
          </p:cNvCxnSpPr>
          <p:nvPr/>
        </p:nvCxnSpPr>
        <p:spPr bwMode="auto">
          <a:xfrm flipV="1">
            <a:off x="3492500" y="3860800"/>
            <a:ext cx="0" cy="15367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9" name="Freeform 24"/>
          <p:cNvSpPr>
            <a:spLocks/>
          </p:cNvSpPr>
          <p:nvPr/>
        </p:nvSpPr>
        <p:spPr bwMode="auto">
          <a:xfrm>
            <a:off x="1144588" y="3141663"/>
            <a:ext cx="7675562" cy="1727200"/>
          </a:xfrm>
          <a:custGeom>
            <a:avLst/>
            <a:gdLst>
              <a:gd name="T0" fmla="*/ 0 w 5732059"/>
              <a:gd name="T1" fmla="*/ 1489303280 h 1173708"/>
              <a:gd name="T2" fmla="*/ 750581738 w 5732059"/>
              <a:gd name="T3" fmla="*/ 0 h 1173708"/>
              <a:gd name="T4" fmla="*/ 1624968887 w 5732059"/>
              <a:gd name="T5" fmla="*/ 1561950849 h 1173708"/>
              <a:gd name="T6" fmla="*/ 1624968887 w 5732059"/>
              <a:gd name="T7" fmla="*/ 1561950849 h 1173708"/>
              <a:gd name="T8" fmla="*/ 1624968887 w 5732059"/>
              <a:gd name="T9" fmla="*/ 1561950849 h 1173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32059"/>
              <a:gd name="T16" fmla="*/ 0 h 1173708"/>
              <a:gd name="T17" fmla="*/ 5732059 w 5732059"/>
              <a:gd name="T18" fmla="*/ 1173708 h 1173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32059" h="1173708">
                <a:moveTo>
                  <a:pt x="0" y="1119117"/>
                </a:moveTo>
                <a:cubicBezTo>
                  <a:pt x="882555" y="746078"/>
                  <a:pt x="1451212" y="18198"/>
                  <a:pt x="2647666" y="0"/>
                </a:cubicBezTo>
                <a:cubicBezTo>
                  <a:pt x="3812274" y="104633"/>
                  <a:pt x="4703928" y="782472"/>
                  <a:pt x="5732059" y="117370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24590" name="Straight Connector 25"/>
          <p:cNvCxnSpPr>
            <a:cxnSpLocks noChangeShapeType="1"/>
          </p:cNvCxnSpPr>
          <p:nvPr/>
        </p:nvCxnSpPr>
        <p:spPr bwMode="auto">
          <a:xfrm flipV="1">
            <a:off x="4643438" y="3141663"/>
            <a:ext cx="0" cy="22558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591" name="Object 28"/>
          <p:cNvGraphicFramePr>
            <a:graphicFrameLocks noChangeAspect="1"/>
          </p:cNvGraphicFramePr>
          <p:nvPr/>
        </p:nvGraphicFramePr>
        <p:xfrm>
          <a:off x="5572125" y="3979863"/>
          <a:ext cx="10207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5" name="Equation" r:id="rId11" imgW="368140" imgH="203112" progId="Equation.DSMT4">
                  <p:embed/>
                </p:oleObj>
              </mc:Choice>
              <mc:Fallback>
                <p:oleObj name="Equation" r:id="rId11" imgW="368140" imgH="203112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3979863"/>
                        <a:ext cx="102076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2" name="Object 29"/>
          <p:cNvGraphicFramePr>
            <a:graphicFrameLocks noChangeAspect="1"/>
          </p:cNvGraphicFramePr>
          <p:nvPr/>
        </p:nvGraphicFramePr>
        <p:xfrm>
          <a:off x="5788025" y="2924175"/>
          <a:ext cx="11652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6" name="Equation" r:id="rId13" imgW="419100" imgH="228600" progId="Equation.DSMT4">
                  <p:embed/>
                </p:oleObj>
              </mc:Choice>
              <mc:Fallback>
                <p:oleObj name="Equation" r:id="rId13" imgW="419100" imgH="228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2924175"/>
                        <a:ext cx="11652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593" name="Straight Connector 31"/>
          <p:cNvCxnSpPr>
            <a:cxnSpLocks noChangeShapeType="1"/>
          </p:cNvCxnSpPr>
          <p:nvPr/>
        </p:nvCxnSpPr>
        <p:spPr bwMode="auto">
          <a:xfrm flipH="1">
            <a:off x="1046163" y="4005263"/>
            <a:ext cx="31654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4" name="TextBox 32"/>
          <p:cNvSpPr txBox="1">
            <a:spLocks noChangeArrowheads="1"/>
          </p:cNvSpPr>
          <p:nvPr/>
        </p:nvSpPr>
        <p:spPr bwMode="auto">
          <a:xfrm>
            <a:off x="395288" y="3789363"/>
            <a:ext cx="650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i="1">
                <a:solidFill>
                  <a:schemeClr val="tx1"/>
                </a:solidFill>
                <a:latin typeface="Arial" panose="020B0604020202020204" pitchFamily="34" charset="0"/>
              </a:rPr>
              <a:t>I – A</a:t>
            </a:r>
          </a:p>
        </p:txBody>
      </p:sp>
      <p:cxnSp>
        <p:nvCxnSpPr>
          <p:cNvPr id="24595" name="Straight Connector 34"/>
          <p:cNvCxnSpPr>
            <a:cxnSpLocks noChangeShapeType="1"/>
          </p:cNvCxnSpPr>
          <p:nvPr/>
        </p:nvCxnSpPr>
        <p:spPr bwMode="auto">
          <a:xfrm flipV="1">
            <a:off x="4211638" y="4016375"/>
            <a:ext cx="0" cy="13811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596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837845"/>
              </p:ext>
            </p:extLst>
          </p:nvPr>
        </p:nvGraphicFramePr>
        <p:xfrm>
          <a:off x="3998913" y="5378797"/>
          <a:ext cx="558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7" name="Equation" r:id="rId15" imgW="228501" imgH="203112" progId="Equation.DSMT4">
                  <p:embed/>
                </p:oleObj>
              </mc:Choice>
              <mc:Fallback>
                <p:oleObj name="Equation" r:id="rId15" imgW="228501" imgH="203112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3" y="5378797"/>
                        <a:ext cx="5588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own Arrow 1"/>
          <p:cNvSpPr>
            <a:spLocks noChangeArrowheads="1"/>
          </p:cNvSpPr>
          <p:nvPr/>
        </p:nvSpPr>
        <p:spPr bwMode="auto">
          <a:xfrm>
            <a:off x="1258888" y="3933825"/>
            <a:ext cx="288925" cy="215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23" name="Straight Connector 31"/>
          <p:cNvCxnSpPr>
            <a:cxnSpLocks noChangeShapeType="1"/>
          </p:cNvCxnSpPr>
          <p:nvPr/>
        </p:nvCxnSpPr>
        <p:spPr bwMode="auto">
          <a:xfrm flipH="1">
            <a:off x="1042988" y="4149725"/>
            <a:ext cx="34321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34"/>
          <p:cNvCxnSpPr>
            <a:cxnSpLocks noChangeShapeType="1"/>
          </p:cNvCxnSpPr>
          <p:nvPr/>
        </p:nvCxnSpPr>
        <p:spPr bwMode="auto">
          <a:xfrm flipV="1">
            <a:off x="4500563" y="4168775"/>
            <a:ext cx="0" cy="12287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4211638" y="4629150"/>
            <a:ext cx="288925" cy="239713"/>
          </a:xfrm>
          <a:prstGeom prst="rightArrow">
            <a:avLst>
              <a:gd name="adj1" fmla="val 50000"/>
              <a:gd name="adj2" fmla="val 50154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Box 37"/>
          <p:cNvSpPr txBox="1">
            <a:spLocks noChangeArrowheads="1"/>
          </p:cNvSpPr>
          <p:nvPr/>
        </p:nvSpPr>
        <p:spPr bwMode="auto">
          <a:xfrm>
            <a:off x="599200" y="5805264"/>
            <a:ext cx="8091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note that an increase in </a:t>
            </a:r>
            <a:r>
              <a:rPr lang="en-GB" altLang="en-US" sz="1800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r</a:t>
            </a:r>
            <a:r>
              <a:rPr lang="en-GB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shifts </a:t>
            </a:r>
            <a:r>
              <a:rPr lang="en-GB" altLang="en-US" sz="1800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P</a:t>
            </a:r>
            <a:r>
              <a:rPr lang="en-GB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en-GB" altLang="en-US" sz="1800" dirty="0" smtClean="0">
                <a:solidFill>
                  <a:schemeClr val="tx1"/>
                </a:solidFill>
                <a:latin typeface="Symbol" panose="05050102010706020507" pitchFamily="18" charset="2"/>
              </a:rPr>
              <a:t>r</a:t>
            </a:r>
            <a:r>
              <a:rPr lang="en-GB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) upward but it does not affect the location </a:t>
            </a:r>
            <a:br>
              <a:rPr lang="en-GB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GB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of the maximum (so it’s economically similar to A)</a:t>
            </a:r>
            <a:endParaRPr lang="en-GB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Impact of an increase of A on </a:t>
            </a:r>
            <a:r>
              <a:rPr lang="en-GB" dirty="0" smtClean="0">
                <a:latin typeface="Symbol" panose="05050102010706020507" pitchFamily="18" charset="2"/>
              </a:rPr>
              <a:t>r</a:t>
            </a:r>
            <a:r>
              <a:rPr lang="en-GB" dirty="0" smtClean="0"/>
              <a:t>*</a:t>
            </a:r>
            <a:endParaRPr lang="en-GB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Is a “stronger balance sheet” in the interest of the borrower?</a:t>
            </a:r>
          </a:p>
          <a:p>
            <a:r>
              <a:rPr lang="en-GB" altLang="en-US" dirty="0" smtClean="0"/>
              <a:t>Is reducing external finance in the interest of the borrower or is it better to keep money in the pocket</a:t>
            </a:r>
            <a:r>
              <a:rPr lang="en-GB" altLang="en-US" dirty="0" smtClean="0"/>
              <a:t>?</a:t>
            </a:r>
          </a:p>
          <a:p>
            <a:pPr lvl="1"/>
            <a:r>
              <a:rPr lang="en-GB" altLang="en-US" dirty="0" smtClean="0"/>
              <a:t>is it even possible to increase equity (A) and still get finance to </a:t>
            </a:r>
            <a:r>
              <a:rPr lang="en-GB" altLang="en-US" smtClean="0"/>
              <a:t>carry out a </a:t>
            </a:r>
            <a:r>
              <a:rPr lang="en-GB" altLang="en-US" dirty="0" smtClean="0"/>
              <a:t>reinvestment </a:t>
            </a:r>
            <a:br>
              <a:rPr lang="en-GB" altLang="en-US" dirty="0" smtClean="0"/>
            </a:b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dirty="0" smtClean="0"/>
              <a:t> &gt; </a:t>
            </a:r>
            <a:r>
              <a:rPr lang="en-GB" altLang="en-US" dirty="0" err="1" smtClean="0">
                <a:latin typeface="Symbol" panose="05050102010706020507" pitchFamily="18" charset="2"/>
              </a:rPr>
              <a:t>r</a:t>
            </a:r>
            <a:r>
              <a:rPr lang="en-GB" altLang="en-US" baseline="-25000" dirty="0" err="1" smtClean="0"/>
              <a:t>P</a:t>
            </a:r>
            <a:r>
              <a:rPr lang="en-GB" altLang="en-US" dirty="0" smtClean="0"/>
              <a:t>?</a:t>
            </a:r>
            <a:endParaRPr lang="en-GB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E0CE41-7059-47B1-9F73-1269EF2BF2D6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Interpretations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Instead of paying back short term debt one may think of paying a dividend</a:t>
            </a:r>
          </a:p>
          <a:p>
            <a:r>
              <a:rPr lang="en-GB" altLang="en-US" smtClean="0"/>
              <a:t>“GE’s financial position has become so precarious that it has been evaluating a cut in its once rock-solid dividend” </a:t>
            </a:r>
          </a:p>
          <a:p>
            <a:pPr lvl="2"/>
            <a:r>
              <a:rPr lang="en-GB" altLang="en-US" smtClean="0"/>
              <a:t>FT, 12 November 2017</a:t>
            </a:r>
          </a:p>
          <a:p>
            <a:pPr lvl="1"/>
            <a:r>
              <a:rPr lang="en-GB" altLang="en-US" smtClean="0"/>
              <a:t>cash-rich firms pay reliable dividends</a:t>
            </a:r>
          </a:p>
          <a:p>
            <a:pPr lvl="1"/>
            <a:r>
              <a:rPr lang="en-GB" altLang="en-US" smtClean="0"/>
              <a:t>not paying dividends is seen as a sign of trouble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CBADB6-0AFB-4013-8DA0-58803A8524DA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Cash poor firms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dirty="0" smtClean="0"/>
              <a:t>Assume intermediate receipts fall short of the cut-off point, r &lt; 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dirty="0" smtClean="0"/>
              <a:t>*, so firm might be in need refinancing.</a:t>
            </a:r>
          </a:p>
          <a:p>
            <a:r>
              <a:rPr lang="en-GB" altLang="en-US" dirty="0" smtClean="0"/>
              <a:t>Can the firm always find sufficient refinance from new </a:t>
            </a:r>
            <a:r>
              <a:rPr lang="en-GB" altLang="en-US" dirty="0"/>
              <a:t>investors if r = </a:t>
            </a:r>
            <a:r>
              <a:rPr lang="en-GB" altLang="en-US" dirty="0" smtClean="0"/>
              <a:t>0?</a:t>
            </a:r>
          </a:p>
          <a:p>
            <a:pPr lvl="1"/>
            <a:r>
              <a:rPr lang="en-GB" altLang="en-US" dirty="0" smtClean="0"/>
              <a:t>Assume initial claims are worth 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baseline="-25000" dirty="0" smtClean="0"/>
              <a:t>0</a:t>
            </a:r>
            <a:r>
              <a:rPr lang="en-GB" altLang="en-US" dirty="0" smtClean="0"/>
              <a:t> = p</a:t>
            </a:r>
            <a:r>
              <a:rPr lang="en-GB" altLang="en-US" baseline="-25000" dirty="0" smtClean="0"/>
              <a:t>H</a:t>
            </a:r>
            <a:r>
              <a:rPr lang="en-GB" altLang="en-US" dirty="0" smtClean="0"/>
              <a:t>(R – B/</a:t>
            </a:r>
            <a:r>
              <a:rPr lang="en-GB" altLang="en-US" dirty="0" err="1" smtClean="0">
                <a:latin typeface="Symbol" panose="05050102010706020507" pitchFamily="18" charset="2"/>
              </a:rPr>
              <a:t>D</a:t>
            </a:r>
            <a:r>
              <a:rPr lang="en-GB" altLang="en-US" dirty="0" err="1" smtClean="0"/>
              <a:t>p</a:t>
            </a:r>
            <a:r>
              <a:rPr lang="en-GB" altLang="en-US" dirty="0" smtClean="0"/>
              <a:t>)</a:t>
            </a:r>
          </a:p>
          <a:p>
            <a:pPr lvl="1"/>
            <a:r>
              <a:rPr lang="en-GB" altLang="en-US" dirty="0" smtClean="0"/>
              <a:t>And assume there is an unanticipated shock </a:t>
            </a:r>
            <a:r>
              <a:rPr lang="en-GB" altLang="en-US" dirty="0" err="1" smtClean="0">
                <a:latin typeface="Symbol" panose="05050102010706020507" pitchFamily="18" charset="2"/>
              </a:rPr>
              <a:t>r</a:t>
            </a:r>
            <a:r>
              <a:rPr lang="en-GB" altLang="en-US" baseline="-25000" dirty="0" err="1" smtClean="0"/>
              <a:t>P</a:t>
            </a:r>
            <a:r>
              <a:rPr lang="en-GB" altLang="en-US" dirty="0" smtClean="0"/>
              <a:t>=1/2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baseline="-25000" dirty="0" smtClean="0"/>
              <a:t>0</a:t>
            </a:r>
            <a:r>
              <a:rPr lang="en-GB" altLang="en-US" dirty="0" smtClean="0"/>
              <a:t>, </a:t>
            </a:r>
            <a:r>
              <a:rPr lang="en-GB" altLang="en-US" dirty="0" err="1" smtClean="0">
                <a:latin typeface="Symbol" panose="05050102010706020507" pitchFamily="18" charset="2"/>
              </a:rPr>
              <a:t>r</a:t>
            </a:r>
            <a:r>
              <a:rPr lang="en-GB" altLang="en-US" baseline="-25000" dirty="0" err="1" smtClean="0"/>
              <a:t>P</a:t>
            </a:r>
            <a:r>
              <a:rPr lang="en-GB" altLang="en-US" dirty="0" smtClean="0"/>
              <a:t>=3/4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baseline="-25000" dirty="0" smtClean="0"/>
              <a:t>0,</a:t>
            </a:r>
            <a:r>
              <a:rPr lang="en-GB" altLang="en-US" dirty="0" smtClean="0"/>
              <a:t> ... </a:t>
            </a:r>
            <a:endParaRPr lang="en-GB" altLang="en-US" dirty="0"/>
          </a:p>
          <a:p>
            <a:pPr lvl="1"/>
            <a:r>
              <a:rPr lang="en-GB" altLang="en-US" dirty="0" smtClean="0"/>
              <a:t>Will the initial investors agree to the dilution of their shares?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F0F259-8536-4CAF-A9B5-4C83BA44DBED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Injecting new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The problem is: what happens if refinancing need </a:t>
            </a:r>
            <a:r>
              <a:rPr lang="en-GB" altLang="en-US" smtClean="0">
                <a:latin typeface="Symbol" panose="05050102010706020507" pitchFamily="18" charset="2"/>
              </a:rPr>
              <a:t>r</a:t>
            </a:r>
            <a:r>
              <a:rPr lang="en-GB" altLang="en-US" smtClean="0"/>
              <a:t> exceeds </a:t>
            </a:r>
            <a:r>
              <a:rPr lang="en-GB" altLang="en-US" smtClean="0">
                <a:latin typeface="Symbol" panose="05050102010706020507" pitchFamily="18" charset="2"/>
              </a:rPr>
              <a:t>r</a:t>
            </a:r>
            <a:r>
              <a:rPr lang="en-GB" altLang="en-US" baseline="-25000" smtClean="0"/>
              <a:t>P</a:t>
            </a:r>
            <a:r>
              <a:rPr lang="en-GB" altLang="en-US" smtClean="0"/>
              <a:t> = p</a:t>
            </a:r>
            <a:r>
              <a:rPr lang="en-GB" altLang="en-US" baseline="-25000" smtClean="0"/>
              <a:t>H</a:t>
            </a:r>
            <a:r>
              <a:rPr lang="en-GB" altLang="en-US" smtClean="0"/>
              <a:t>(R – B/</a:t>
            </a:r>
            <a:r>
              <a:rPr lang="en-GB" altLang="en-US" smtClean="0">
                <a:latin typeface="Symbol" panose="05050102010706020507" pitchFamily="18" charset="2"/>
              </a:rPr>
              <a:t>D</a:t>
            </a:r>
            <a:r>
              <a:rPr lang="en-GB" altLang="en-US" smtClean="0"/>
              <a:t>p)?</a:t>
            </a:r>
          </a:p>
          <a:p>
            <a:r>
              <a:rPr lang="en-GB" altLang="en-US" smtClean="0"/>
              <a:t>Remember that p</a:t>
            </a:r>
            <a:r>
              <a:rPr lang="en-GB" altLang="en-US" baseline="-25000" smtClean="0"/>
              <a:t>H</a:t>
            </a:r>
            <a:r>
              <a:rPr lang="en-GB" altLang="en-US" smtClean="0"/>
              <a:t>(R – B/</a:t>
            </a:r>
            <a:r>
              <a:rPr lang="en-GB" altLang="en-US" smtClean="0">
                <a:latin typeface="Symbol" panose="05050102010706020507" pitchFamily="18" charset="2"/>
              </a:rPr>
              <a:t>D</a:t>
            </a:r>
            <a:r>
              <a:rPr lang="en-GB" altLang="en-US" smtClean="0"/>
              <a:t>p) &lt; </a:t>
            </a:r>
            <a:r>
              <a:rPr lang="en-GB" altLang="en-US" smtClean="0">
                <a:latin typeface="Symbol" panose="05050102010706020507" pitchFamily="18" charset="2"/>
              </a:rPr>
              <a:t>r</a:t>
            </a:r>
            <a:r>
              <a:rPr lang="en-GB" altLang="en-US" smtClean="0"/>
              <a:t>* &lt; p</a:t>
            </a:r>
            <a:r>
              <a:rPr lang="en-GB" altLang="en-US" baseline="-25000" smtClean="0"/>
              <a:t>H</a:t>
            </a:r>
            <a:r>
              <a:rPr lang="en-GB" altLang="en-US" smtClean="0"/>
              <a:t>R</a:t>
            </a:r>
          </a:p>
          <a:p>
            <a:r>
              <a:rPr lang="en-GB" altLang="en-US" smtClean="0"/>
              <a:t>But more than </a:t>
            </a:r>
            <a:r>
              <a:rPr lang="en-GB" altLang="en-US" smtClean="0">
                <a:latin typeface="Symbol" panose="05050102010706020507" pitchFamily="18" charset="2"/>
              </a:rPr>
              <a:t>r</a:t>
            </a:r>
            <a:r>
              <a:rPr lang="en-GB" altLang="en-US" baseline="-25000" smtClean="0"/>
              <a:t>P</a:t>
            </a:r>
            <a:r>
              <a:rPr lang="en-GB" altLang="en-US" smtClean="0"/>
              <a:t> cannot be injected at that point in time!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B1F16AF-DD39-41DB-A727-52619BDFC05F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 smtClean="0"/>
              <a:t>Different risks: cost of raw materials, employee turnover, entry of new competitors, …</a:t>
            </a:r>
          </a:p>
          <a:p>
            <a:pPr>
              <a:defRPr/>
            </a:pPr>
            <a:r>
              <a:rPr lang="en-GB" dirty="0" smtClean="0"/>
              <a:t>Minimize effect on value of the firm (when there are refinancing constraints)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 smtClean="0"/>
              <a:t>insurance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 smtClean="0"/>
              <a:t>hedging</a:t>
            </a:r>
          </a:p>
          <a:p>
            <a:pPr>
              <a:defRPr/>
            </a:pPr>
            <a:r>
              <a:rPr lang="en-GB" dirty="0" smtClean="0"/>
              <a:t>Some risk is borne by investors – investors themselves may hedge or diversify</a:t>
            </a:r>
            <a:endParaRPr lang="en-GB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CAEB39-EB08-4356-AD47-2288D7684B5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Injecting new money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Only for shortfall x&lt;</a:t>
            </a:r>
            <a:r>
              <a:rPr lang="en-GB" altLang="en-US" dirty="0" err="1" smtClean="0">
                <a:latin typeface="Symbol" panose="05050102010706020507" pitchFamily="18" charset="2"/>
              </a:rPr>
              <a:t>r</a:t>
            </a:r>
            <a:r>
              <a:rPr lang="en-GB" altLang="en-US" baseline="-25000" dirty="0" err="1" smtClean="0"/>
              <a:t>P</a:t>
            </a:r>
            <a:r>
              <a:rPr lang="en-GB" altLang="en-US" dirty="0" smtClean="0"/>
              <a:t> investors injecting new money can be found/approved</a:t>
            </a:r>
          </a:p>
          <a:p>
            <a:pPr lvl="1"/>
            <a:r>
              <a:rPr lang="en-GB" altLang="en-US" dirty="0" smtClean="0"/>
              <a:t>if x= ½ </a:t>
            </a:r>
            <a:r>
              <a:rPr lang="en-GB" altLang="en-US" dirty="0" err="1" smtClean="0">
                <a:latin typeface="Symbol" panose="05050102010706020507" pitchFamily="18" charset="2"/>
              </a:rPr>
              <a:t>r</a:t>
            </a:r>
            <a:r>
              <a:rPr lang="en-GB" altLang="en-US" baseline="-25000" dirty="0" err="1" smtClean="0"/>
              <a:t>P</a:t>
            </a:r>
            <a:r>
              <a:rPr lang="en-GB" altLang="en-US" dirty="0" smtClean="0"/>
              <a:t>, investors have to inject x which will be worth half of the firm, so value of original shares decrease by 1/2 </a:t>
            </a:r>
            <a:r>
              <a:rPr lang="en-GB" altLang="en-US" dirty="0" smtClean="0">
                <a:sym typeface="Wingdings" panose="05000000000000000000" pitchFamily="2" charset="2"/>
              </a:rPr>
              <a:t> but better than losing it all!</a:t>
            </a:r>
          </a:p>
          <a:p>
            <a:endParaRPr lang="en-GB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E5CE1D-5D01-4B85-ADE3-9F4D5B1BB48A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How to implement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If capital is in the form of equity, new capital can be injected at a favourable price for the newly issued shares.</a:t>
            </a:r>
          </a:p>
          <a:p>
            <a:r>
              <a:rPr lang="en-GB" altLang="en-US" smtClean="0"/>
              <a:t>If capital is in the form of debt, new capital may be injected in the form of senior debt (if permissible). 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93B92B-4A19-4B19-8C61-340ED5806B3D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Hoarding 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So in order to cover for the case </a:t>
            </a:r>
            <a:br>
              <a:rPr lang="en-GB" altLang="en-US" smtClean="0"/>
            </a:br>
            <a:r>
              <a:rPr lang="en-GB" altLang="en-US" smtClean="0">
                <a:latin typeface="Symbol" panose="05050102010706020507" pitchFamily="18" charset="2"/>
              </a:rPr>
              <a:t>r</a:t>
            </a:r>
            <a:r>
              <a:rPr lang="en-GB" altLang="en-US" baseline="-2500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altLang="en-US" smtClean="0">
                <a:latin typeface="Symbol" panose="05050102010706020507" pitchFamily="18" charset="2"/>
              </a:rPr>
              <a:t> </a:t>
            </a:r>
            <a:r>
              <a:rPr lang="en-GB" altLang="en-US" smtClean="0">
                <a:latin typeface="Symbol" panose="05050102010706020507" pitchFamily="18" charset="2"/>
                <a:sym typeface="Symbol" panose="05050102010706020507" pitchFamily="18" charset="2"/>
              </a:rPr>
              <a:t> </a:t>
            </a:r>
            <a:r>
              <a:rPr lang="en-GB" altLang="en-US" smtClean="0">
                <a:sym typeface="Symbol" panose="05050102010706020507" pitchFamily="18" charset="2"/>
              </a:rPr>
              <a:t>x </a:t>
            </a:r>
            <a:r>
              <a:rPr lang="en-GB" altLang="en-US" smtClean="0">
                <a:latin typeface="Symbol" panose="05050102010706020507" pitchFamily="18" charset="2"/>
                <a:sym typeface="Symbol" panose="05050102010706020507" pitchFamily="18" charset="2"/>
              </a:rPr>
              <a:t> r*, </a:t>
            </a:r>
            <a:r>
              <a:rPr lang="en-GB" altLang="en-US" smtClean="0">
                <a:sym typeface="Symbol" panose="05050102010706020507" pitchFamily="18" charset="2"/>
              </a:rPr>
              <a:t> the entrepreneur must hoard liquidity or secure a credit line with the bank.</a:t>
            </a:r>
          </a:p>
          <a:p>
            <a:r>
              <a:rPr lang="en-GB" altLang="en-US" smtClean="0">
                <a:sym typeface="Symbol" panose="05050102010706020507" pitchFamily="18" charset="2"/>
              </a:rPr>
              <a:t>Note that the bank would want to revoke the credit line after a liquidity shock </a:t>
            </a:r>
            <a:br>
              <a:rPr lang="en-GB" altLang="en-US" smtClean="0">
                <a:sym typeface="Symbol" panose="05050102010706020507" pitchFamily="18" charset="2"/>
              </a:rPr>
            </a:br>
            <a:r>
              <a:rPr lang="en-GB" altLang="en-US" smtClean="0">
                <a:sym typeface="Symbol" panose="05050102010706020507" pitchFamily="18" charset="2"/>
              </a:rPr>
              <a:t>x &gt; </a:t>
            </a:r>
            <a:r>
              <a:rPr lang="en-GB" altLang="en-US" smtClean="0">
                <a:latin typeface="Symbol" panose="05050102010706020507" pitchFamily="18" charset="2"/>
              </a:rPr>
              <a:t>r</a:t>
            </a:r>
            <a:r>
              <a:rPr lang="en-GB" altLang="en-US" baseline="-2500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altLang="en-US" smtClean="0">
                <a:sym typeface="Symbol" panose="05050102010706020507" pitchFamily="18" charset="2"/>
              </a:rPr>
              <a:t> has been experienced. </a:t>
            </a:r>
            <a:endParaRPr lang="en-GB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3C804E-BC42-464E-9F71-F50EC0D5C0AA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mtClean="0"/>
              <a:t>Risk Management/Hedging</a:t>
            </a:r>
          </a:p>
        </p:txBody>
      </p:sp>
      <p:sp>
        <p:nvSpPr>
          <p:cNvPr id="32771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902F1B-92A3-495B-B09D-54C17C4D527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Income shock in t=1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altLang="en-US" dirty="0" smtClean="0"/>
              <a:t>Let </a:t>
            </a:r>
            <a:r>
              <a:rPr lang="en-GB" altLang="en-US" dirty="0" smtClean="0">
                <a:latin typeface="Symbol" pitchFamily="18" charset="2"/>
              </a:rPr>
              <a:t>e</a:t>
            </a:r>
            <a:r>
              <a:rPr lang="en-GB" altLang="en-US" dirty="0" smtClean="0"/>
              <a:t> be an income shock at t=1 with</a:t>
            </a:r>
            <a:br>
              <a:rPr lang="en-GB" altLang="en-US" dirty="0" smtClean="0"/>
            </a:br>
            <a:r>
              <a:rPr lang="en-GB" altLang="en-US" dirty="0" smtClean="0"/>
              <a:t>E(</a:t>
            </a:r>
            <a:r>
              <a:rPr lang="en-GB" altLang="en-US" dirty="0" err="1" smtClean="0">
                <a:latin typeface="Symbol" pitchFamily="18" charset="2"/>
              </a:rPr>
              <a:t>e</a:t>
            </a:r>
            <a:r>
              <a:rPr lang="en-GB" altLang="en-US" dirty="0" err="1" smtClean="0"/>
              <a:t>|</a:t>
            </a:r>
            <a:r>
              <a:rPr lang="en-GB" altLang="en-US" dirty="0" err="1" smtClean="0">
                <a:latin typeface="Symbol" pitchFamily="18" charset="2"/>
              </a:rPr>
              <a:t>r</a:t>
            </a:r>
            <a:r>
              <a:rPr lang="en-GB" altLang="en-US" dirty="0" smtClean="0"/>
              <a:t>)=0</a:t>
            </a:r>
          </a:p>
          <a:p>
            <a:pPr lvl="1">
              <a:buFont typeface="Arial" charset="0"/>
              <a:buChar char="►"/>
              <a:defRPr/>
            </a:pPr>
            <a:r>
              <a:rPr lang="en-GB" altLang="en-US" dirty="0" smtClean="0"/>
              <a:t>Income shock affects r and is separate from the revelation of the refinancing need.</a:t>
            </a:r>
          </a:p>
          <a:p>
            <a:pPr lvl="1">
              <a:buFont typeface="Arial" charset="0"/>
              <a:buChar char="►"/>
              <a:defRPr/>
            </a:pPr>
            <a:r>
              <a:rPr lang="en-GB" altLang="en-US" dirty="0" smtClean="0"/>
              <a:t>Assume that the income shock reveals nothing about the ultimate attractiveness of the project (in t=2)</a:t>
            </a:r>
          </a:p>
          <a:p>
            <a:pPr>
              <a:defRPr/>
            </a:pPr>
            <a:r>
              <a:rPr lang="en-GB" altLang="en-US" dirty="0" smtClean="0"/>
              <a:t>The shock makes the firm cash rich or cash poor but does not change the optimal reinvestment policy </a:t>
            </a:r>
            <a:r>
              <a:rPr lang="en-GB" altLang="en-US" dirty="0" smtClean="0">
                <a:latin typeface="Symbol" pitchFamily="18" charset="2"/>
              </a:rPr>
              <a:t>r</a:t>
            </a:r>
            <a:r>
              <a:rPr lang="en-GB" altLang="en-US" dirty="0" smtClean="0"/>
              <a:t>*.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5A858B-397B-474F-A566-1875FA5C636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Income shock in t=1</a:t>
            </a:r>
            <a:endParaRPr lang="ru-RU" altLang="en-US" smtClean="0"/>
          </a:p>
        </p:txBody>
      </p:sp>
      <p:sp>
        <p:nvSpPr>
          <p:cNvPr id="34819" name="Line 6"/>
          <p:cNvSpPr>
            <a:spLocks noChangeShapeType="1"/>
          </p:cNvSpPr>
          <p:nvPr/>
        </p:nvSpPr>
        <p:spPr bwMode="auto">
          <a:xfrm>
            <a:off x="1042988" y="2924175"/>
            <a:ext cx="6481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20" name="Text Box 7"/>
          <p:cNvSpPr txBox="1">
            <a:spLocks noChangeArrowheads="1"/>
          </p:cNvSpPr>
          <p:nvPr/>
        </p:nvSpPr>
        <p:spPr bwMode="auto">
          <a:xfrm rot="16200000">
            <a:off x="1116013" y="3103687"/>
            <a:ext cx="738187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Cut-off point with</a:t>
            </a:r>
            <a:b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adverse shock</a:t>
            </a:r>
            <a:endParaRPr lang="ru-RU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auto">
          <a:xfrm rot="16200000">
            <a:off x="2709416" y="3347244"/>
            <a:ext cx="739775" cy="133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Insufficient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continuation</a:t>
            </a:r>
            <a:endParaRPr lang="ru-RU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22" name="Oval 11"/>
          <p:cNvSpPr>
            <a:spLocks noChangeArrowheads="1"/>
          </p:cNvSpPr>
          <p:nvPr/>
        </p:nvSpPr>
        <p:spPr bwMode="auto">
          <a:xfrm>
            <a:off x="1619250" y="2852738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4823" name="Oval 12"/>
          <p:cNvSpPr>
            <a:spLocks noChangeArrowheads="1"/>
          </p:cNvSpPr>
          <p:nvPr/>
        </p:nvSpPr>
        <p:spPr bwMode="auto">
          <a:xfrm>
            <a:off x="2555875" y="2852738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4824" name="Oval 13"/>
          <p:cNvSpPr>
            <a:spLocks noChangeArrowheads="1"/>
          </p:cNvSpPr>
          <p:nvPr/>
        </p:nvSpPr>
        <p:spPr bwMode="auto">
          <a:xfrm>
            <a:off x="3781425" y="2852738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4825" name="Oval 14"/>
          <p:cNvSpPr>
            <a:spLocks noChangeArrowheads="1"/>
          </p:cNvSpPr>
          <p:nvPr/>
        </p:nvSpPr>
        <p:spPr bwMode="auto">
          <a:xfrm>
            <a:off x="5221288" y="2852738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4826" name="Object 1"/>
          <p:cNvGraphicFramePr>
            <a:graphicFrameLocks noChangeAspect="1"/>
          </p:cNvGraphicFramePr>
          <p:nvPr/>
        </p:nvGraphicFramePr>
        <p:xfrm>
          <a:off x="3724275" y="2349500"/>
          <a:ext cx="3984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1" name="Equation" r:id="rId3" imgW="228501" imgH="203112" progId="Equation.DSMT4">
                  <p:embed/>
                </p:oleObj>
              </mc:Choice>
              <mc:Fallback>
                <p:oleObj name="Equation" r:id="rId3" imgW="228501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2349500"/>
                        <a:ext cx="3984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7" name="Object 2"/>
          <p:cNvGraphicFramePr>
            <a:graphicFrameLocks noChangeAspect="1"/>
          </p:cNvGraphicFramePr>
          <p:nvPr/>
        </p:nvGraphicFramePr>
        <p:xfrm>
          <a:off x="1300163" y="2349500"/>
          <a:ext cx="7524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2" name="Equation" r:id="rId5" imgW="431613" imgH="203112" progId="Equation.DSMT4">
                  <p:embed/>
                </p:oleObj>
              </mc:Choice>
              <mc:Fallback>
                <p:oleObj name="Equation" r:id="rId5" imgW="431613" imgH="20311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3" y="2349500"/>
                        <a:ext cx="7524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8" name="Oval 14"/>
          <p:cNvSpPr>
            <a:spLocks noChangeArrowheads="1"/>
          </p:cNvSpPr>
          <p:nvPr/>
        </p:nvSpPr>
        <p:spPr bwMode="auto">
          <a:xfrm>
            <a:off x="6373813" y="2852738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4829" name="Object 3"/>
          <p:cNvGraphicFramePr>
            <a:graphicFrameLocks noChangeAspect="1"/>
          </p:cNvGraphicFramePr>
          <p:nvPr/>
        </p:nvGraphicFramePr>
        <p:xfrm>
          <a:off x="6069013" y="2276475"/>
          <a:ext cx="7524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3" name="Equation" r:id="rId7" imgW="431613" imgH="203112" progId="Equation.DSMT4">
                  <p:embed/>
                </p:oleObj>
              </mc:Choice>
              <mc:Fallback>
                <p:oleObj name="Equation" r:id="rId7" imgW="431613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2276475"/>
                        <a:ext cx="7524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0" name="Object 4"/>
          <p:cNvGraphicFramePr>
            <a:graphicFrameLocks noChangeAspect="1"/>
          </p:cNvGraphicFramePr>
          <p:nvPr/>
        </p:nvGraphicFramePr>
        <p:xfrm>
          <a:off x="2517775" y="2349500"/>
          <a:ext cx="3317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4" name="Equation" r:id="rId9" imgW="190417" imgH="203112" progId="Equation.DSMT4">
                  <p:embed/>
                </p:oleObj>
              </mc:Choice>
              <mc:Fallback>
                <p:oleObj name="Equation" r:id="rId9" imgW="190417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2349500"/>
                        <a:ext cx="331788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1" name="Object 5"/>
          <p:cNvGraphicFramePr>
            <a:graphicFrameLocks noChangeAspect="1"/>
          </p:cNvGraphicFramePr>
          <p:nvPr/>
        </p:nvGraphicFramePr>
        <p:xfrm>
          <a:off x="5126038" y="2349500"/>
          <a:ext cx="3762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5" name="Equation" r:id="rId11" imgW="215713" imgH="203024" progId="Equation.DSMT4">
                  <p:embed/>
                </p:oleObj>
              </mc:Choice>
              <mc:Fallback>
                <p:oleObj name="Equation" r:id="rId11" imgW="215713" imgH="20302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2349500"/>
                        <a:ext cx="3762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2" name="Text Box 8"/>
          <p:cNvSpPr txBox="1">
            <a:spLocks noChangeArrowheads="1"/>
          </p:cNvSpPr>
          <p:nvPr/>
        </p:nvSpPr>
        <p:spPr bwMode="auto">
          <a:xfrm rot="-5400000">
            <a:off x="4942682" y="3274219"/>
            <a:ext cx="738187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Excessive </a:t>
            </a: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continuation</a:t>
            </a: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33" name="Text Box 7"/>
          <p:cNvSpPr txBox="1">
            <a:spLocks noChangeArrowheads="1"/>
          </p:cNvSpPr>
          <p:nvPr/>
        </p:nvSpPr>
        <p:spPr bwMode="auto">
          <a:xfrm rot="16200000">
            <a:off x="6717109" y="3001517"/>
            <a:ext cx="739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Cut-off point with </a:t>
            </a:r>
            <a:b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800" dirty="0" err="1">
                <a:solidFill>
                  <a:schemeClr val="tx1"/>
                </a:solidFill>
                <a:latin typeface="Arial" panose="020B0604020202020204" pitchFamily="34" charset="0"/>
              </a:rPr>
              <a:t>favourable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shock</a:t>
            </a:r>
            <a:endParaRPr lang="ru-RU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34" name="Right Brace 1"/>
          <p:cNvSpPr>
            <a:spLocks/>
          </p:cNvSpPr>
          <p:nvPr/>
        </p:nvSpPr>
        <p:spPr bwMode="auto">
          <a:xfrm rot="5400000">
            <a:off x="4999832" y="2291556"/>
            <a:ext cx="420688" cy="1997075"/>
          </a:xfrm>
          <a:prstGeom prst="rightBrace">
            <a:avLst>
              <a:gd name="adj1" fmla="val 837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4835" name="Right Brace 18"/>
          <p:cNvSpPr>
            <a:spLocks/>
          </p:cNvSpPr>
          <p:nvPr/>
        </p:nvSpPr>
        <p:spPr bwMode="auto">
          <a:xfrm rot="5400000">
            <a:off x="2550319" y="2282032"/>
            <a:ext cx="422275" cy="1995487"/>
          </a:xfrm>
          <a:prstGeom prst="rightBrace">
            <a:avLst>
              <a:gd name="adj1" fmla="val 8335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Hedging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dirty="0" smtClean="0"/>
              <a:t>In order to avoid insufficient or excessive continuation, the firm wants to hedge against income shocks</a:t>
            </a:r>
          </a:p>
          <a:p>
            <a:r>
              <a:rPr lang="en-GB" altLang="en-US" dirty="0" smtClean="0"/>
              <a:t>Corporate risk management decreases the cost of investment, hence the optimal cut-off point 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dirty="0" smtClean="0"/>
              <a:t>* in the case of hedging exceeds 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dirty="0" smtClean="0"/>
              <a:t>* in the absence of hedging.</a:t>
            </a:r>
          </a:p>
          <a:p>
            <a:pPr lvl="1"/>
            <a:r>
              <a:rPr lang="en-GB" altLang="en-US" dirty="0" smtClean="0"/>
              <a:t>note that this argument is about the likelihood of running out of money and, therefore, is different from previous arguments on diversification to increase </a:t>
            </a:r>
            <a:r>
              <a:rPr lang="en-GB" altLang="en-US" dirty="0" err="1" smtClean="0"/>
              <a:t>pledgeable</a:t>
            </a:r>
            <a:r>
              <a:rPr lang="en-GB" altLang="en-US" dirty="0" smtClean="0"/>
              <a:t> income</a:t>
            </a:r>
          </a:p>
        </p:txBody>
      </p:sp>
      <p:sp>
        <p:nvSpPr>
          <p:cNvPr id="3584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42BDD3-F897-468C-8270-F3B4A462278B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Why full hedging might be suboptimal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4B1A5-1FFA-434B-92D9-69938656507B}" type="slidenum">
              <a:rPr lang="ru-RU" altLang="en-US" smtClean="0"/>
              <a:pPr/>
              <a:t>37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7762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Serial correlation of profits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If positive income shock reveals that project also creates more revenue at t=2, (i.e. an increase in R) less than full hedging is optimal.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534DF2-522F-458A-9EE6-D1AD9C64CABB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Aggregate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Aggregate risk must be borne or insured at a risk premium.</a:t>
            </a:r>
          </a:p>
          <a:p>
            <a:r>
              <a:rPr lang="en-GB" altLang="en-US" smtClean="0"/>
              <a:t>If insurance commands a price (above the “fair price”), less than full hedging is optimal.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C36769-BA63-47ED-96FD-7E8434BC9029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mtClean="0"/>
              <a:t>Liquidity Management</a:t>
            </a:r>
          </a:p>
        </p:txBody>
      </p:sp>
      <p:sp>
        <p:nvSpPr>
          <p:cNvPr id="6147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smtClean="0"/>
              <a:t>A project with uncertain reinvestment need</a:t>
            </a: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99606A-E8E8-406E-B7D6-A8E565876A6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Asymmetric Information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If buyers of insurance have better information than the seller of insurance, less than full insurance will be offered.</a:t>
            </a:r>
          </a:p>
          <a:p>
            <a:endParaRPr lang="en-GB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4C7488-50B9-47E3-AF15-FFFA43F96DA9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Incentives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If borrowers are fully insulated from the effect of price changes, they don’t have sufficient incentives to fully explore market conditions.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E6F891-A8D9-44A7-AA21-F99B5899EF78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Time Line</a:t>
            </a:r>
            <a:endParaRPr lang="ru-RU" altLang="en-US" smtClean="0"/>
          </a:p>
        </p:txBody>
      </p:sp>
      <p:sp>
        <p:nvSpPr>
          <p:cNvPr id="7171" name="Line 6"/>
          <p:cNvSpPr>
            <a:spLocks noChangeShapeType="1"/>
          </p:cNvSpPr>
          <p:nvPr/>
        </p:nvSpPr>
        <p:spPr bwMode="auto">
          <a:xfrm>
            <a:off x="1042989" y="1916832"/>
            <a:ext cx="619" cy="34563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 rot="16200000">
            <a:off x="2579439" y="808063"/>
            <a:ext cx="7397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Entrepreneur with A&lt;I,</a:t>
            </a:r>
            <a:b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choose cut off policy</a:t>
            </a:r>
            <a:endParaRPr lang="ru-RU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 rot="16200000">
            <a:off x="2421708" y="1906886"/>
            <a:ext cx="1014412" cy="23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Short term income</a:t>
            </a:r>
            <a:b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r&gt;0 and reinvestment </a:t>
            </a:r>
            <a:b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need </a:t>
            </a:r>
            <a:r>
              <a:rPr lang="en-US" altLang="en-US" sz="1800" dirty="0">
                <a:solidFill>
                  <a:schemeClr val="tx1"/>
                </a:solidFill>
                <a:latin typeface="Symbol" panose="05050102010706020507" pitchFamily="18" charset="2"/>
              </a:rPr>
              <a:t>r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 F</a:t>
            </a:r>
            <a:endParaRPr lang="ru-RU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 rot="16200000">
            <a:off x="2304232" y="3320504"/>
            <a:ext cx="458787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Moral </a:t>
            </a:r>
            <a:r>
              <a:rPr lang="en-US" altLang="en-US" sz="1800" dirty="0" err="1">
                <a:solidFill>
                  <a:schemeClr val="tx1"/>
                </a:solidFill>
                <a:latin typeface="Arial" panose="020B0604020202020204" pitchFamily="34" charset="0"/>
              </a:rPr>
              <a:t>Harzard</a:t>
            </a:r>
            <a:endParaRPr lang="ru-RU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 rot="16200000">
            <a:off x="2402755" y="3924051"/>
            <a:ext cx="73818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Success (R with p)</a:t>
            </a:r>
            <a:b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or 0 (with 1-p)</a:t>
            </a:r>
            <a:endParaRPr lang="ru-RU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77" name="Oval 12"/>
          <p:cNvSpPr>
            <a:spLocks noChangeArrowheads="1"/>
          </p:cNvSpPr>
          <p:nvPr/>
        </p:nvSpPr>
        <p:spPr bwMode="auto">
          <a:xfrm>
            <a:off x="971600" y="292608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8" name="Oval 13"/>
          <p:cNvSpPr>
            <a:spLocks noChangeArrowheads="1"/>
          </p:cNvSpPr>
          <p:nvPr/>
        </p:nvSpPr>
        <p:spPr bwMode="auto">
          <a:xfrm>
            <a:off x="972741" y="407821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9" name="Oval 14"/>
          <p:cNvSpPr>
            <a:spLocks noChangeArrowheads="1"/>
          </p:cNvSpPr>
          <p:nvPr/>
        </p:nvSpPr>
        <p:spPr bwMode="auto">
          <a:xfrm>
            <a:off x="971600" y="479829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972741" y="184596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0643E4-B31B-489A-B71B-59532C18296C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8195" name="Straight Connector 4"/>
          <p:cNvCxnSpPr>
            <a:cxnSpLocks noChangeShapeType="1"/>
          </p:cNvCxnSpPr>
          <p:nvPr/>
        </p:nvCxnSpPr>
        <p:spPr bwMode="auto">
          <a:xfrm>
            <a:off x="1547813" y="3878263"/>
            <a:ext cx="23764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6" name="Straight Connector 6"/>
          <p:cNvCxnSpPr>
            <a:cxnSpLocks noChangeShapeType="1"/>
          </p:cNvCxnSpPr>
          <p:nvPr/>
        </p:nvCxnSpPr>
        <p:spPr bwMode="auto">
          <a:xfrm flipV="1">
            <a:off x="1547813" y="1673225"/>
            <a:ext cx="2376487" cy="22050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7" name="Straight Connector 13"/>
          <p:cNvCxnSpPr>
            <a:cxnSpLocks noChangeShapeType="1"/>
            <a:endCxn id="8224" idx="1"/>
          </p:cNvCxnSpPr>
          <p:nvPr/>
        </p:nvCxnSpPr>
        <p:spPr bwMode="auto">
          <a:xfrm>
            <a:off x="1547813" y="3878263"/>
            <a:ext cx="2376487" cy="20240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198" name="Object 14"/>
          <p:cNvGraphicFramePr>
            <a:graphicFrameLocks noChangeAspect="1"/>
          </p:cNvGraphicFramePr>
          <p:nvPr/>
        </p:nvGraphicFramePr>
        <p:xfrm>
          <a:off x="1619250" y="1852613"/>
          <a:ext cx="17272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68" name="Equation" r:id="rId3" imgW="1079032" imgH="203112" progId="Equation.DSMT4">
                  <p:embed/>
                </p:oleObj>
              </mc:Choice>
              <mc:Fallback>
                <p:oleObj name="Equation" r:id="rId3" imgW="1079032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852613"/>
                        <a:ext cx="1727200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15"/>
          <p:cNvGraphicFramePr>
            <a:graphicFrameLocks noChangeAspect="1"/>
          </p:cNvGraphicFramePr>
          <p:nvPr/>
        </p:nvGraphicFramePr>
        <p:xfrm>
          <a:off x="2125663" y="3508375"/>
          <a:ext cx="1725612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69" name="Equation" r:id="rId5" imgW="1079032" imgH="203112" progId="Equation.DSMT4">
                  <p:embed/>
                </p:oleObj>
              </mc:Choice>
              <mc:Fallback>
                <p:oleObj name="Equation" r:id="rId5" imgW="1079032" imgH="203112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3508375"/>
                        <a:ext cx="1725612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8"/>
          <p:cNvSpPr>
            <a:spLocks noChangeArrowheads="1"/>
          </p:cNvSpPr>
          <p:nvPr/>
        </p:nvSpPr>
        <p:spPr bwMode="auto">
          <a:xfrm>
            <a:off x="3924300" y="1241425"/>
            <a:ext cx="1008063" cy="81438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201" name="Rectangle 19"/>
          <p:cNvSpPr>
            <a:spLocks noChangeArrowheads="1"/>
          </p:cNvSpPr>
          <p:nvPr/>
        </p:nvSpPr>
        <p:spPr bwMode="auto">
          <a:xfrm>
            <a:off x="3924300" y="3522663"/>
            <a:ext cx="1008063" cy="81438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202" name="Object 20"/>
          <p:cNvGraphicFramePr>
            <a:graphicFrameLocks noChangeAspect="1"/>
          </p:cNvGraphicFramePr>
          <p:nvPr/>
        </p:nvGraphicFramePr>
        <p:xfrm>
          <a:off x="4067175" y="1457325"/>
          <a:ext cx="81121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0" name="Equation" r:id="rId7" imgW="457002" imgH="203112" progId="Equation.DSMT4">
                  <p:embed/>
                </p:oleObj>
              </mc:Choice>
              <mc:Fallback>
                <p:oleObj name="Equation" r:id="rId7" imgW="457002" imgH="203112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1457325"/>
                        <a:ext cx="81121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21"/>
          <p:cNvGraphicFramePr>
            <a:graphicFrameLocks noChangeAspect="1"/>
          </p:cNvGraphicFramePr>
          <p:nvPr/>
        </p:nvGraphicFramePr>
        <p:xfrm>
          <a:off x="4067175" y="3833813"/>
          <a:ext cx="81121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1" name="Equation" r:id="rId9" imgW="457002" imgH="203112" progId="Equation.DSMT4">
                  <p:embed/>
                </p:oleObj>
              </mc:Choice>
              <mc:Fallback>
                <p:oleObj name="Equation" r:id="rId9" imgW="457002" imgH="203112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833813"/>
                        <a:ext cx="811213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04" name="Straight Connector 23"/>
          <p:cNvCxnSpPr>
            <a:cxnSpLocks noChangeShapeType="1"/>
          </p:cNvCxnSpPr>
          <p:nvPr/>
        </p:nvCxnSpPr>
        <p:spPr bwMode="auto">
          <a:xfrm flipV="1">
            <a:off x="4932363" y="736600"/>
            <a:ext cx="935037" cy="8651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5" name="Straight Connector 30"/>
          <p:cNvCxnSpPr>
            <a:cxnSpLocks noChangeShapeType="1"/>
          </p:cNvCxnSpPr>
          <p:nvPr/>
        </p:nvCxnSpPr>
        <p:spPr bwMode="auto">
          <a:xfrm flipV="1">
            <a:off x="4932363" y="3041650"/>
            <a:ext cx="935037" cy="863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Straight Connector 31"/>
          <p:cNvCxnSpPr>
            <a:cxnSpLocks noChangeShapeType="1"/>
          </p:cNvCxnSpPr>
          <p:nvPr/>
        </p:nvCxnSpPr>
        <p:spPr bwMode="auto">
          <a:xfrm>
            <a:off x="4932363" y="1601788"/>
            <a:ext cx="935037" cy="5984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7" name="Straight Connector 34"/>
          <p:cNvCxnSpPr>
            <a:cxnSpLocks noChangeShapeType="1"/>
          </p:cNvCxnSpPr>
          <p:nvPr/>
        </p:nvCxnSpPr>
        <p:spPr bwMode="auto">
          <a:xfrm>
            <a:off x="4932363" y="3905250"/>
            <a:ext cx="935037" cy="5984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8" name="TextBox 35"/>
          <p:cNvSpPr txBox="1">
            <a:spLocks noChangeArrowheads="1"/>
          </p:cNvSpPr>
          <p:nvPr/>
        </p:nvSpPr>
        <p:spPr bwMode="auto">
          <a:xfrm>
            <a:off x="6084888" y="593725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R = 100</a:t>
            </a:r>
          </a:p>
        </p:txBody>
      </p:sp>
      <p:sp>
        <p:nvSpPr>
          <p:cNvPr id="8209" name="TextBox 36"/>
          <p:cNvSpPr txBox="1">
            <a:spLocks noChangeArrowheads="1"/>
          </p:cNvSpPr>
          <p:nvPr/>
        </p:nvSpPr>
        <p:spPr bwMode="auto">
          <a:xfrm>
            <a:off x="6165850" y="2897188"/>
            <a:ext cx="998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R = 100</a:t>
            </a:r>
          </a:p>
        </p:txBody>
      </p:sp>
      <p:sp>
        <p:nvSpPr>
          <p:cNvPr id="8210" name="TextBox 37"/>
          <p:cNvSpPr txBox="1">
            <a:spLocks noChangeArrowheads="1"/>
          </p:cNvSpPr>
          <p:nvPr/>
        </p:nvSpPr>
        <p:spPr bwMode="auto">
          <a:xfrm>
            <a:off x="6227763" y="1962150"/>
            <a:ext cx="742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R = 0</a:t>
            </a:r>
          </a:p>
        </p:txBody>
      </p:sp>
      <p:sp>
        <p:nvSpPr>
          <p:cNvPr id="8211" name="TextBox 38"/>
          <p:cNvSpPr txBox="1">
            <a:spLocks noChangeArrowheads="1"/>
          </p:cNvSpPr>
          <p:nvPr/>
        </p:nvSpPr>
        <p:spPr bwMode="auto">
          <a:xfrm>
            <a:off x="6227763" y="4265613"/>
            <a:ext cx="742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R = 0</a:t>
            </a:r>
          </a:p>
        </p:txBody>
      </p:sp>
      <p:sp>
        <p:nvSpPr>
          <p:cNvPr id="8212" name="TextBox 39"/>
          <p:cNvSpPr txBox="1">
            <a:spLocks noChangeArrowheads="1"/>
          </p:cNvSpPr>
          <p:nvPr/>
        </p:nvSpPr>
        <p:spPr bwMode="auto">
          <a:xfrm>
            <a:off x="6011863" y="5013325"/>
            <a:ext cx="998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R = 100</a:t>
            </a:r>
          </a:p>
        </p:txBody>
      </p:sp>
      <p:cxnSp>
        <p:nvCxnSpPr>
          <p:cNvPr id="8213" name="Straight Connector 42"/>
          <p:cNvCxnSpPr>
            <a:cxnSpLocks noChangeShapeType="1"/>
            <a:stCxn id="8224" idx="3"/>
          </p:cNvCxnSpPr>
          <p:nvPr/>
        </p:nvCxnSpPr>
        <p:spPr bwMode="auto">
          <a:xfrm flipV="1">
            <a:off x="4932363" y="5264150"/>
            <a:ext cx="935037" cy="638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4" name="Straight Connector 44"/>
          <p:cNvCxnSpPr>
            <a:cxnSpLocks noChangeShapeType="1"/>
            <a:stCxn id="8224" idx="3"/>
          </p:cNvCxnSpPr>
          <p:nvPr/>
        </p:nvCxnSpPr>
        <p:spPr bwMode="auto">
          <a:xfrm>
            <a:off x="4932363" y="5902325"/>
            <a:ext cx="935037" cy="190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5" name="TextBox 45"/>
          <p:cNvSpPr txBox="1">
            <a:spLocks noChangeArrowheads="1"/>
          </p:cNvSpPr>
          <p:nvPr/>
        </p:nvSpPr>
        <p:spPr bwMode="auto">
          <a:xfrm>
            <a:off x="6092825" y="5876925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R = 0</a:t>
            </a:r>
          </a:p>
        </p:txBody>
      </p:sp>
      <p:graphicFrame>
        <p:nvGraphicFramePr>
          <p:cNvPr id="8216" name="Object 46"/>
          <p:cNvGraphicFramePr>
            <a:graphicFrameLocks noChangeAspect="1"/>
          </p:cNvGraphicFramePr>
          <p:nvPr/>
        </p:nvGraphicFramePr>
        <p:xfrm>
          <a:off x="4851400" y="476250"/>
          <a:ext cx="87471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2" name="Equation" r:id="rId11" imgW="583947" imgH="228501" progId="Equation.DSMT4">
                  <p:embed/>
                </p:oleObj>
              </mc:Choice>
              <mc:Fallback>
                <p:oleObj name="Equation" r:id="rId11" imgW="583947" imgH="228501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476250"/>
                        <a:ext cx="87471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7" name="Object 48"/>
          <p:cNvGraphicFramePr>
            <a:graphicFrameLocks noChangeAspect="1"/>
          </p:cNvGraphicFramePr>
          <p:nvPr/>
        </p:nvGraphicFramePr>
        <p:xfrm>
          <a:off x="4643438" y="2205038"/>
          <a:ext cx="11398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3" name="Equation" r:id="rId13" imgW="761669" imgH="228501" progId="Equation.DSMT4">
                  <p:embed/>
                </p:oleObj>
              </mc:Choice>
              <mc:Fallback>
                <p:oleObj name="Equation" r:id="rId13" imgW="761669" imgH="228501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205038"/>
                        <a:ext cx="11398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8" name="Object 49"/>
          <p:cNvGraphicFramePr>
            <a:graphicFrameLocks noChangeAspect="1"/>
          </p:cNvGraphicFramePr>
          <p:nvPr/>
        </p:nvGraphicFramePr>
        <p:xfrm>
          <a:off x="4643438" y="4454525"/>
          <a:ext cx="11398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4" name="Equation" r:id="rId15" imgW="761669" imgH="228501" progId="Equation.DSMT4">
                  <p:embed/>
                </p:oleObj>
              </mc:Choice>
              <mc:Fallback>
                <p:oleObj name="Equation" r:id="rId15" imgW="761669" imgH="228501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454525"/>
                        <a:ext cx="11398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9" name="Object 50"/>
          <p:cNvGraphicFramePr>
            <a:graphicFrameLocks noChangeAspect="1"/>
          </p:cNvGraphicFramePr>
          <p:nvPr/>
        </p:nvGraphicFramePr>
        <p:xfrm>
          <a:off x="4945063" y="6181725"/>
          <a:ext cx="11398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5" name="Equation" r:id="rId16" imgW="761669" imgH="228501" progId="Equation.DSMT4">
                  <p:embed/>
                </p:oleObj>
              </mc:Choice>
              <mc:Fallback>
                <p:oleObj name="Equation" r:id="rId16" imgW="761669" imgH="228501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6181725"/>
                        <a:ext cx="11398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0" name="Object 51"/>
          <p:cNvGraphicFramePr>
            <a:graphicFrameLocks noChangeAspect="1"/>
          </p:cNvGraphicFramePr>
          <p:nvPr/>
        </p:nvGraphicFramePr>
        <p:xfrm>
          <a:off x="4787900" y="2924175"/>
          <a:ext cx="87471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6" name="Equation" r:id="rId17" imgW="583947" imgH="228501" progId="Equation.DSMT4">
                  <p:embed/>
                </p:oleObj>
              </mc:Choice>
              <mc:Fallback>
                <p:oleObj name="Equation" r:id="rId17" imgW="583947" imgH="228501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2924175"/>
                        <a:ext cx="87471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1" name="Object 52"/>
          <p:cNvGraphicFramePr>
            <a:graphicFrameLocks noChangeAspect="1"/>
          </p:cNvGraphicFramePr>
          <p:nvPr/>
        </p:nvGraphicFramePr>
        <p:xfrm>
          <a:off x="4787900" y="5084763"/>
          <a:ext cx="87471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7" name="Equation" r:id="rId18" imgW="583947" imgH="228501" progId="Equation.DSMT4">
                  <p:embed/>
                </p:oleObj>
              </mc:Choice>
              <mc:Fallback>
                <p:oleObj name="Equation" r:id="rId18" imgW="583947" imgH="228501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084763"/>
                        <a:ext cx="874713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2" name="TextBox 53"/>
          <p:cNvSpPr txBox="1">
            <a:spLocks noChangeArrowheads="1"/>
          </p:cNvSpPr>
          <p:nvPr/>
        </p:nvSpPr>
        <p:spPr bwMode="auto">
          <a:xfrm>
            <a:off x="539750" y="476250"/>
            <a:ext cx="2952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b="1">
                <a:solidFill>
                  <a:schemeClr val="tx1"/>
                </a:solidFill>
                <a:latin typeface="Arial" panose="020B0604020202020204" pitchFamily="34" charset="0"/>
              </a:rPr>
              <a:t>How to set the cut- off policy for </a:t>
            </a:r>
            <a:r>
              <a:rPr lang="en-GB" altLang="en-US" sz="2400" b="1">
                <a:solidFill>
                  <a:schemeClr val="tx1"/>
                </a:solidFill>
                <a:latin typeface="Symbol" panose="05050102010706020507" pitchFamily="18" charset="2"/>
              </a:rPr>
              <a:t>r,    ,</a:t>
            </a:r>
            <a:r>
              <a:rPr lang="en-GB" altLang="en-US" sz="2400" b="1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n-GB" altLang="en-US" sz="2400" b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GB" altLang="en-US" sz="2400" b="1">
                <a:solidFill>
                  <a:schemeClr val="tx1"/>
                </a:solidFill>
                <a:latin typeface="Arial" panose="020B0604020202020204" pitchFamily="34" charset="0"/>
              </a:rPr>
              <a:t>to maximize NPV?</a:t>
            </a:r>
          </a:p>
        </p:txBody>
      </p:sp>
      <p:graphicFrame>
        <p:nvGraphicFramePr>
          <p:cNvPr id="8223" name="Object 54"/>
          <p:cNvGraphicFramePr>
            <a:graphicFrameLocks noChangeAspect="1"/>
          </p:cNvGraphicFramePr>
          <p:nvPr/>
        </p:nvGraphicFramePr>
        <p:xfrm>
          <a:off x="1763713" y="5300663"/>
          <a:ext cx="1482725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8" name="Equation" r:id="rId19" imgW="926698" imgH="203112" progId="Equation.DSMT4">
                  <p:embed/>
                </p:oleObj>
              </mc:Choice>
              <mc:Fallback>
                <p:oleObj name="Equation" r:id="rId19" imgW="926698" imgH="203112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300663"/>
                        <a:ext cx="1482725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4" name="Rectangle 19"/>
          <p:cNvSpPr>
            <a:spLocks noChangeArrowheads="1"/>
          </p:cNvSpPr>
          <p:nvPr/>
        </p:nvSpPr>
        <p:spPr bwMode="auto">
          <a:xfrm>
            <a:off x="3924300" y="5494338"/>
            <a:ext cx="1008063" cy="81438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225" name="Object 4"/>
          <p:cNvGraphicFramePr>
            <a:graphicFrameLocks noChangeAspect="1"/>
          </p:cNvGraphicFramePr>
          <p:nvPr/>
        </p:nvGraphicFramePr>
        <p:xfrm>
          <a:off x="4133850" y="5732463"/>
          <a:ext cx="6762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79" name="Equation" r:id="rId21" imgW="380835" imgH="203112" progId="Equation.DSMT4">
                  <p:embed/>
                </p:oleObj>
              </mc:Choice>
              <mc:Fallback>
                <p:oleObj name="Equation" r:id="rId21" imgW="380835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3850" y="5732463"/>
                        <a:ext cx="67627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6" name="Object 1"/>
          <p:cNvGraphicFramePr>
            <a:graphicFrameLocks noChangeAspect="1"/>
          </p:cNvGraphicFramePr>
          <p:nvPr/>
        </p:nvGraphicFramePr>
        <p:xfrm>
          <a:off x="2841625" y="857250"/>
          <a:ext cx="29051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80" name="Equation" r:id="rId23" imgW="152268" imgH="215713" progId="Equation.DSMT4">
                  <p:embed/>
                </p:oleObj>
              </mc:Choice>
              <mc:Fallback>
                <p:oleObj name="Equation" r:id="rId23" imgW="152268" imgH="2157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25" y="857250"/>
                        <a:ext cx="290513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52022" y="363573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I-A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Consistent Plan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Here, the plan is entirely consistent and the borrower himself can be trusted to implement the NPV maximizing plan </a:t>
            </a:r>
          </a:p>
          <a:p>
            <a:pPr lvl="1"/>
            <a:r>
              <a:rPr lang="en-GB" altLang="en-US" dirty="0" smtClean="0"/>
              <a:t>check that after realizing </a:t>
            </a:r>
            <a:r>
              <a:rPr lang="en-GB" altLang="en-US" dirty="0" smtClean="0">
                <a:latin typeface="Symbol" panose="05050102010706020507" pitchFamily="18" charset="2"/>
              </a:rPr>
              <a:t>r</a:t>
            </a:r>
            <a:r>
              <a:rPr lang="en-GB" altLang="en-US" dirty="0" smtClean="0"/>
              <a:t> = 60, she would actually want to reinvest 60!</a:t>
            </a:r>
          </a:p>
          <a:p>
            <a:r>
              <a:rPr lang="en-GB" altLang="en-US" dirty="0" smtClean="0"/>
              <a:t>But with a borrowing constraint, it might be necessary to prevent the borrower from undertaking the NPV maximizing plan</a:t>
            </a:r>
          </a:p>
          <a:p>
            <a:pPr lvl="1"/>
            <a:r>
              <a:rPr lang="en-GB" altLang="en-US" dirty="0" smtClean="0"/>
              <a:t>why?</a:t>
            </a:r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D788A8-C44C-4F88-AAE4-B4271FE98943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Recall that NPV maximizes the utility of the borrower </a:t>
            </a:r>
          </a:p>
          <a:p>
            <a:pPr lvl="1"/>
            <a:r>
              <a:rPr lang="en-GB" dirty="0" smtClean="0"/>
              <a:t>chapter 4: </a:t>
            </a:r>
            <a:r>
              <a:rPr lang="en-US" altLang="en-US" dirty="0">
                <a:latin typeface="Tahoma" panose="020B0604030504040204" pitchFamily="34" charset="0"/>
              </a:rPr>
              <a:t>the borrower keeps the entire NPV of the project as surplus or </a:t>
            </a:r>
            <a:r>
              <a:rPr lang="en-US" altLang="en-US" dirty="0" smtClean="0">
                <a:latin typeface="Tahoma" panose="020B0604030504040204" pitchFamily="34" charset="0"/>
              </a:rPr>
              <a:t>utility</a:t>
            </a:r>
          </a:p>
          <a:p>
            <a:r>
              <a:rPr lang="en-US" dirty="0" smtClean="0">
                <a:latin typeface="Tahoma" panose="020B0604030504040204" pitchFamily="34" charset="0"/>
              </a:rPr>
              <a:t>But the lenders are interested in </a:t>
            </a:r>
            <a:r>
              <a:rPr lang="en-US" dirty="0" err="1" smtClean="0">
                <a:latin typeface="Tahoma" panose="020B0604030504040204" pitchFamily="34" charset="0"/>
              </a:rPr>
              <a:t>pledgeable</a:t>
            </a:r>
            <a:r>
              <a:rPr lang="en-US" dirty="0" smtClean="0">
                <a:latin typeface="Tahoma" panose="020B0604030504040204" pitchFamily="34" charset="0"/>
              </a:rPr>
              <a:t> income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4B1A5-1FFA-434B-92D9-69938656507B}" type="slidenum">
              <a:rPr lang="ru-RU" altLang="en-US" smtClean="0"/>
              <a:pPr/>
              <a:t>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2699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Reinvestment need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1663" cy="749300"/>
          </a:xfrm>
        </p:spPr>
        <p:txBody>
          <a:bodyPr/>
          <a:lstStyle/>
          <a:p>
            <a:r>
              <a:rPr lang="en-GB" altLang="en-US" smtClean="0">
                <a:latin typeface="Symbol" panose="05050102010706020507" pitchFamily="18" charset="2"/>
              </a:rPr>
              <a:t>r</a:t>
            </a:r>
            <a:r>
              <a:rPr lang="en-GB" altLang="en-US" smtClean="0"/>
              <a:t> </a:t>
            </a:r>
            <a:r>
              <a:rPr lang="en-GB" altLang="en-US" smtClean="0">
                <a:sym typeface="Symbol" panose="05050102010706020507" pitchFamily="18" charset="2"/>
              </a:rPr>
              <a:t> F</a:t>
            </a:r>
            <a:endParaRPr lang="en-GB" altLang="en-US" smtClean="0"/>
          </a:p>
        </p:txBody>
      </p:sp>
      <p:sp>
        <p:nvSpPr>
          <p:cNvPr id="1126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CA051B-59BB-4F9E-8FB5-2955C2D30EC1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11269" name="Straight Arrow Connector 5"/>
          <p:cNvCxnSpPr>
            <a:cxnSpLocks noChangeShapeType="1"/>
          </p:cNvCxnSpPr>
          <p:nvPr/>
        </p:nvCxnSpPr>
        <p:spPr bwMode="auto">
          <a:xfrm flipV="1">
            <a:off x="1187450" y="2781300"/>
            <a:ext cx="0" cy="31686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0" name="Straight Arrow Connector 7"/>
          <p:cNvCxnSpPr>
            <a:cxnSpLocks noChangeShapeType="1"/>
          </p:cNvCxnSpPr>
          <p:nvPr/>
        </p:nvCxnSpPr>
        <p:spPr bwMode="auto">
          <a:xfrm>
            <a:off x="1187450" y="5949950"/>
            <a:ext cx="640873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1" name="Freeform 8"/>
          <p:cNvSpPr>
            <a:spLocks/>
          </p:cNvSpPr>
          <p:nvPr/>
        </p:nvSpPr>
        <p:spPr bwMode="auto">
          <a:xfrm>
            <a:off x="1228725" y="3179763"/>
            <a:ext cx="4999038" cy="2770187"/>
          </a:xfrm>
          <a:custGeom>
            <a:avLst/>
            <a:gdLst>
              <a:gd name="T0" fmla="*/ 0 w 5008729"/>
              <a:gd name="T1" fmla="*/ 2764647 h 2770495"/>
              <a:gd name="T2" fmla="*/ 1076781 w 5008729"/>
              <a:gd name="T3" fmla="*/ 0 h 2770495"/>
              <a:gd name="T4" fmla="*/ 4819244 w 5008729"/>
              <a:gd name="T5" fmla="*/ 2642081 h 2770495"/>
              <a:gd name="T6" fmla="*/ 4819244 w 5008729"/>
              <a:gd name="T7" fmla="*/ 2642081 h 2770495"/>
              <a:gd name="T8" fmla="*/ 4819244 w 5008729"/>
              <a:gd name="T9" fmla="*/ 2642081 h 2770495"/>
              <a:gd name="T10" fmla="*/ 4819244 w 5008729"/>
              <a:gd name="T11" fmla="*/ 2642081 h 2770495"/>
              <a:gd name="T12" fmla="*/ 4819244 w 5008729"/>
              <a:gd name="T13" fmla="*/ 2642081 h 27704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008729"/>
              <a:gd name="T22" fmla="*/ 0 h 2770495"/>
              <a:gd name="T23" fmla="*/ 5008729 w 5008729"/>
              <a:gd name="T24" fmla="*/ 2770495 h 277049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008729" h="2770495">
                <a:moveTo>
                  <a:pt x="0" y="2770495"/>
                </a:moveTo>
                <a:cubicBezTo>
                  <a:pt x="796119" y="2697707"/>
                  <a:pt x="322998" y="72788"/>
                  <a:pt x="1119117" y="0"/>
                </a:cubicBezTo>
                <a:cubicBezTo>
                  <a:pt x="1951630" y="9099"/>
                  <a:pt x="1842449" y="2638568"/>
                  <a:pt x="5008729" y="2647666"/>
                </a:cubicBezTo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11272" name="Object 9"/>
          <p:cNvGraphicFramePr>
            <a:graphicFrameLocks noChangeAspect="1"/>
          </p:cNvGraphicFramePr>
          <p:nvPr/>
        </p:nvGraphicFramePr>
        <p:xfrm>
          <a:off x="7740650" y="5748338"/>
          <a:ext cx="373063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1" name="Equation" r:id="rId3" imgW="152268" imgH="164957" progId="Equation.DSMT4">
                  <p:embed/>
                </p:oleObj>
              </mc:Choice>
              <mc:Fallback>
                <p:oleObj name="Equation" r:id="rId3" imgW="152268" imgH="164957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5748338"/>
                        <a:ext cx="373063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10"/>
          <p:cNvGraphicFramePr>
            <a:graphicFrameLocks noChangeAspect="1"/>
          </p:cNvGraphicFramePr>
          <p:nvPr/>
        </p:nvGraphicFramePr>
        <p:xfrm>
          <a:off x="327025" y="2282825"/>
          <a:ext cx="9017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2" name="Equation" r:id="rId5" imgW="368140" imgH="203112" progId="Equation.DSMT4">
                  <p:embed/>
                </p:oleObj>
              </mc:Choice>
              <mc:Fallback>
                <p:oleObj name="Equation" r:id="rId5" imgW="368140" imgH="20311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2282825"/>
                        <a:ext cx="9017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11"/>
          <p:cNvGraphicFramePr>
            <a:graphicFrameLocks noChangeAspect="1"/>
          </p:cNvGraphicFramePr>
          <p:nvPr/>
        </p:nvGraphicFramePr>
        <p:xfrm>
          <a:off x="3244850" y="1658938"/>
          <a:ext cx="503872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3" name="Equation" r:id="rId7" imgW="2057400" imgH="342900" progId="Equation.DSMT4">
                  <p:embed/>
                </p:oleObj>
              </mc:Choice>
              <mc:Fallback>
                <p:oleObj name="Equation" r:id="rId7" imgW="2057400" imgH="3429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1658938"/>
                        <a:ext cx="5038725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Freeform 13"/>
          <p:cNvSpPr>
            <a:spLocks/>
          </p:cNvSpPr>
          <p:nvPr/>
        </p:nvSpPr>
        <p:spPr bwMode="auto">
          <a:xfrm>
            <a:off x="3330575" y="4365625"/>
            <a:ext cx="2897188" cy="1584325"/>
          </a:xfrm>
          <a:custGeom>
            <a:avLst/>
            <a:gdLst>
              <a:gd name="T0" fmla="*/ 18337 w 2898130"/>
              <a:gd name="T1" fmla="*/ 2269176 h 1554701"/>
              <a:gd name="T2" fmla="*/ 0 w 2898130"/>
              <a:gd name="T3" fmla="*/ 0 h 1554701"/>
              <a:gd name="T4" fmla="*/ 2880284 w 2898130"/>
              <a:gd name="T5" fmla="*/ 2089903 h 1554701"/>
              <a:gd name="T6" fmla="*/ 2880284 w 2898130"/>
              <a:gd name="T7" fmla="*/ 2089903 h 1554701"/>
              <a:gd name="T8" fmla="*/ 2880284 w 2898130"/>
              <a:gd name="T9" fmla="*/ 2089903 h 1554701"/>
              <a:gd name="T10" fmla="*/ 2880284 w 2898130"/>
              <a:gd name="T11" fmla="*/ 2089903 h 1554701"/>
              <a:gd name="T12" fmla="*/ 2880284 w 2898130"/>
              <a:gd name="T13" fmla="*/ 2089903 h 15547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98130"/>
              <a:gd name="T22" fmla="*/ 0 h 1554701"/>
              <a:gd name="T23" fmla="*/ 2898130 w 2898130"/>
              <a:gd name="T24" fmla="*/ 1554701 h 155470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98130" h="1554701">
                <a:moveTo>
                  <a:pt x="18451" y="1554701"/>
                </a:moveTo>
                <a:lnTo>
                  <a:pt x="0" y="0"/>
                </a:lnTo>
                <a:cubicBezTo>
                  <a:pt x="866632" y="1000836"/>
                  <a:pt x="1173162" y="1357000"/>
                  <a:pt x="2898130" y="1431872"/>
                </a:cubicBezTo>
              </a:path>
            </a:pathLst>
          </a:cu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11276" name="Object 14"/>
          <p:cNvGraphicFramePr>
            <a:graphicFrameLocks noChangeAspect="1"/>
          </p:cNvGraphicFramePr>
          <p:nvPr/>
        </p:nvGraphicFramePr>
        <p:xfrm>
          <a:off x="3119438" y="5984875"/>
          <a:ext cx="37306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4" name="Equation" r:id="rId9" imgW="152268" imgH="215713" progId="Equation.DSMT4">
                  <p:embed/>
                </p:oleObj>
              </mc:Choice>
              <mc:Fallback>
                <p:oleObj name="Equation" r:id="rId9" imgW="152268" imgH="21571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5984875"/>
                        <a:ext cx="37306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277" name="Straight Arrow Connector 16"/>
          <p:cNvCxnSpPr>
            <a:cxnSpLocks noChangeShapeType="1"/>
          </p:cNvCxnSpPr>
          <p:nvPr/>
        </p:nvCxnSpPr>
        <p:spPr bwMode="auto">
          <a:xfrm flipH="1">
            <a:off x="4211638" y="4365625"/>
            <a:ext cx="2160587" cy="13668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8" name="TextBox 17"/>
          <p:cNvSpPr txBox="1">
            <a:spLocks noChangeArrowheads="1"/>
          </p:cNvSpPr>
          <p:nvPr/>
        </p:nvSpPr>
        <p:spPr bwMode="auto">
          <a:xfrm>
            <a:off x="6516688" y="40767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</a:p>
        </p:txBody>
      </p:sp>
      <p:cxnSp>
        <p:nvCxnSpPr>
          <p:cNvPr id="11279" name="Straight Arrow Connector 18"/>
          <p:cNvCxnSpPr>
            <a:cxnSpLocks noChangeShapeType="1"/>
          </p:cNvCxnSpPr>
          <p:nvPr/>
        </p:nvCxnSpPr>
        <p:spPr bwMode="auto">
          <a:xfrm flipH="1">
            <a:off x="2555875" y="3357563"/>
            <a:ext cx="2160588" cy="13668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0" name="TextBox 19"/>
          <p:cNvSpPr txBox="1">
            <a:spLocks noChangeArrowheads="1"/>
          </p:cNvSpPr>
          <p:nvPr/>
        </p:nvSpPr>
        <p:spPr bwMode="auto">
          <a:xfrm>
            <a:off x="4778375" y="2959100"/>
            <a:ext cx="506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0.7</a:t>
            </a:r>
          </a:p>
        </p:txBody>
      </p:sp>
      <p:sp>
        <p:nvSpPr>
          <p:cNvPr id="11281" name="TextBox 1"/>
          <p:cNvSpPr txBox="1">
            <a:spLocks noChangeArrowheads="1"/>
          </p:cNvSpPr>
          <p:nvPr/>
        </p:nvSpPr>
        <p:spPr bwMode="auto">
          <a:xfrm>
            <a:off x="6829425" y="3144838"/>
            <a:ext cx="19288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f is a “probability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density function”</a:t>
            </a:r>
          </a:p>
        </p:txBody>
      </p:sp>
      <p:sp>
        <p:nvSpPr>
          <p:cNvPr id="11282" name="TextBox 2"/>
          <p:cNvSpPr txBox="1">
            <a:spLocks noChangeArrowheads="1"/>
          </p:cNvSpPr>
          <p:nvPr/>
        </p:nvSpPr>
        <p:spPr bwMode="auto">
          <a:xfrm>
            <a:off x="6084888" y="5373688"/>
            <a:ext cx="2619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200">
                <a:solidFill>
                  <a:schemeClr val="tx1"/>
                </a:solidFill>
                <a:latin typeface="Arial" panose="020B0604020202020204" pitchFamily="34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10508</TotalTime>
  <Words>1346</Words>
  <Application>Microsoft Office PowerPoint</Application>
  <PresentationFormat>On-screen Show (4:3)</PresentationFormat>
  <Paragraphs>231</Paragraphs>
  <Slides>41</Slides>
  <Notes>1</Notes>
  <HiddenSlides>0</HiddenSlides>
  <MMClips>0</MMClips>
  <ScaleCrop>false</ScaleCrop>
  <HeadingPairs>
    <vt:vector size="10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  <vt:variant>
        <vt:lpstr>Custom Shows</vt:lpstr>
      </vt:variant>
      <vt:variant>
        <vt:i4>1</vt:i4>
      </vt:variant>
    </vt:vector>
  </HeadingPairs>
  <TitlesOfParts>
    <vt:vector size="54" baseType="lpstr">
      <vt:lpstr>Arial Unicode MS</vt:lpstr>
      <vt:lpstr>MS Gothic</vt:lpstr>
      <vt:lpstr>Arial</vt:lpstr>
      <vt:lpstr>Book Antiqua</vt:lpstr>
      <vt:lpstr>Cambria Math</vt:lpstr>
      <vt:lpstr>Symbol</vt:lpstr>
      <vt:lpstr>Tahoma</vt:lpstr>
      <vt:lpstr>Times New Roman</vt:lpstr>
      <vt:lpstr>Wingdings</vt:lpstr>
      <vt:lpstr>Office Theme</vt:lpstr>
      <vt:lpstr>1_Office Theme</vt:lpstr>
      <vt:lpstr>Equation</vt:lpstr>
      <vt:lpstr>PowerPoint Presentation</vt:lpstr>
      <vt:lpstr>Liquidity Management</vt:lpstr>
      <vt:lpstr>Risk Management</vt:lpstr>
      <vt:lpstr>Liquidity Management</vt:lpstr>
      <vt:lpstr>Time Line</vt:lpstr>
      <vt:lpstr>PowerPoint Presentation</vt:lpstr>
      <vt:lpstr>Consistent Plan</vt:lpstr>
      <vt:lpstr>Why?</vt:lpstr>
      <vt:lpstr>Reinvestment need</vt:lpstr>
      <vt:lpstr>Cumulative distribution function F(r)</vt:lpstr>
      <vt:lpstr>NPV and continuation decision</vt:lpstr>
      <vt:lpstr>NPV and continuation decision</vt:lpstr>
      <vt:lpstr>Pledgeable income - continuation</vt:lpstr>
      <vt:lpstr>PowerPoint Presentation</vt:lpstr>
      <vt:lpstr>Relationships</vt:lpstr>
      <vt:lpstr>Illustration of relationships  (see case II below)</vt:lpstr>
      <vt:lpstr>Illustration of relationships  </vt:lpstr>
      <vt:lpstr>Illustration of relationships  </vt:lpstr>
      <vt:lpstr>Conditions</vt:lpstr>
      <vt:lpstr>Conditions</vt:lpstr>
      <vt:lpstr>Conditions</vt:lpstr>
      <vt:lpstr>Conditions</vt:lpstr>
      <vt:lpstr>Cash Rich Firms</vt:lpstr>
      <vt:lpstr>Cash Rich Firms</vt:lpstr>
      <vt:lpstr>Impact of an increase of A on r*</vt:lpstr>
      <vt:lpstr>Impact of an increase of A on r*</vt:lpstr>
      <vt:lpstr>Interpretations</vt:lpstr>
      <vt:lpstr>Cash poor firms</vt:lpstr>
      <vt:lpstr>Injecting new money</vt:lpstr>
      <vt:lpstr>Injecting new money</vt:lpstr>
      <vt:lpstr>How to implement</vt:lpstr>
      <vt:lpstr>Hoarding liquidity</vt:lpstr>
      <vt:lpstr>Risk Management/Hedging</vt:lpstr>
      <vt:lpstr>Income shock in t=1</vt:lpstr>
      <vt:lpstr>Income shock in t=1</vt:lpstr>
      <vt:lpstr>Hedging</vt:lpstr>
      <vt:lpstr>Why full hedging might be suboptimal</vt:lpstr>
      <vt:lpstr>Serial correlation of profits</vt:lpstr>
      <vt:lpstr>Aggregate risk</vt:lpstr>
      <vt:lpstr>Asymmetric Information</vt:lpstr>
      <vt:lpstr>Incentives</vt:lpstr>
      <vt:lpstr>lecture2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and Organisational Behaviour</dc:title>
  <dc:creator>wendy bloisi</dc:creator>
  <cp:lastModifiedBy>Gerald Pech</cp:lastModifiedBy>
  <cp:revision>2505</cp:revision>
  <cp:lastPrinted>2022-11-08T10:44:37Z</cp:lastPrinted>
  <dcterms:modified xsi:type="dcterms:W3CDTF">2023-11-10T04:42:04Z</dcterms:modified>
</cp:coreProperties>
</file>