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18"/>
      <p:bold r:id="rId19"/>
      <p:italic r:id="rId20"/>
      <p:boldItalic r:id="rId21"/>
    </p:embeddedFont>
    <p:embeddedFont>
      <p:font typeface="Lucida Sans" panose="020B0602030504020204" pitchFamily="34" charset="0"/>
      <p:regular r:id="rId22"/>
      <p:bold r:id="rId23"/>
      <p:italic r:id="rId24"/>
      <p:boldItalic r:id="rId25"/>
    </p:embeddedFont>
    <p:embeddedFont>
      <p:font typeface="Wingdings 2" panose="05020102010507070707" pitchFamily="18" charset="2"/>
      <p:regular r:id="rId26"/>
    </p:embeddedFont>
    <p:embeddedFont>
      <p:font typeface="Wingdings 3" panose="05040102010807070707" pitchFamily="18" charset="2"/>
      <p:regular r:id="rId27"/>
    </p:embeddedFont>
  </p:embeddedFontLst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86" d="100"/>
          <a:sy n="86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8CE018F3-BD86-4992-89F0-6CB61E49BB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78369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A11EB9E2-D397-4130-BB0D-FBB44D226E8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957268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DA9EF2-A4BC-44E3-900B-9B18A1557E26}" type="slidenum">
              <a:rPr kumimoji="0" lang="en-US" altLang="en-US" sz="1300"/>
              <a:pPr/>
              <a:t>1</a:t>
            </a:fld>
            <a:endParaRPr kumimoji="0" lang="en-US" altLang="en-US" sz="1300"/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17415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841331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66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24FB8B-B4C4-49D1-AD46-068A4B96C751}" type="slidenum">
              <a:rPr kumimoji="0" lang="en-US" altLang="en-US" sz="1300"/>
              <a:pPr/>
              <a:t>10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44792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764A42-0BDB-419C-95D4-403C65B07ED1}" type="slidenum">
              <a:rPr kumimoji="0" lang="en-US" altLang="en-US" sz="1300"/>
              <a:pPr/>
              <a:t>11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93630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92C53A-AEA5-414F-B223-EE8D209836E0}" type="slidenum">
              <a:rPr kumimoji="0" lang="en-US" altLang="en-US" sz="1300"/>
              <a:pPr/>
              <a:t>12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493379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970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6C3D8C-A119-4A5C-86E9-1D19326436BC}" type="slidenum">
              <a:rPr kumimoji="0" lang="en-US" altLang="en-US" sz="1300"/>
              <a:pPr/>
              <a:t>13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009321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E8156D-5AD7-4636-B788-C53FC3DB6E91}" type="slidenum">
              <a:rPr kumimoji="0" lang="en-US" altLang="en-US" sz="1300"/>
              <a:pPr/>
              <a:t>14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58989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1843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3C71F4-4A0A-4036-B9B7-67248E4B77D3}" type="slidenum">
              <a:rPr kumimoji="0" lang="en-US" altLang="en-US" sz="1300"/>
              <a:pPr/>
              <a:t>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821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BF09F3-F2FD-47C9-A9E6-00608B8F430C}" type="slidenum">
              <a:rPr kumimoji="0" lang="en-US" altLang="en-US" sz="1300"/>
              <a:pPr/>
              <a:t>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891331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307D83-016A-41EA-8897-7DAF5D54E866}" type="slidenum">
              <a:rPr kumimoji="0" lang="en-US" altLang="en-US" sz="1300"/>
              <a:pPr/>
              <a:t>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998176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8B9E85-8CB0-4F92-984E-731459491F3C}" type="slidenum">
              <a:rPr kumimoji="0" lang="en-US" altLang="en-US" sz="1300"/>
              <a:pPr/>
              <a:t>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15696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4A30DD-65DD-4F71-B72E-6A9B8526C804}" type="slidenum">
              <a:rPr kumimoji="0" lang="en-US" altLang="en-US" sz="1300"/>
              <a:pPr/>
              <a:t>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21520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1C3877-6510-468C-808F-F469B4B3571F}" type="slidenum">
              <a:rPr kumimoji="0" lang="en-US" altLang="en-US" sz="1300"/>
              <a:pPr/>
              <a:t>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942191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F1E30A-D99A-4211-9DB4-5FA0C0FBAE6F}" type="slidenum">
              <a:rPr kumimoji="0" lang="en-US" altLang="en-US" sz="1300"/>
              <a:pPr/>
              <a:t>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65963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E47FA1-8BE7-4C0E-86E5-5D5914B5352E}" type="slidenum">
              <a:rPr kumimoji="0" lang="en-US" altLang="en-US" sz="1300"/>
              <a:pPr/>
              <a:t>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3427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9F047-1374-4A37-9EDA-9EEB611D94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34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5B119-9C97-40C4-B39C-B48288C1E4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24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63597-CB7E-4703-B86A-4260CB99F4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73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08216-3601-49C1-9EEB-3097769F61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99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FEA48-8AA3-47C0-A599-2B6EB55517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70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F4911-55EB-4D8F-A51E-0E151956A1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91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9EEF3-348B-48FC-8A58-4414089F0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04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6F302-8295-461F-A165-EA022671A5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09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86F4A-8591-44B7-99E6-1F6B117E1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61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38CCC-EB62-4A1D-9209-41B6E7E5D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35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F4446-233A-4C0B-94A0-FDADB2E74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01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</a:defRPr>
            </a:lvl1pPr>
          </a:lstStyle>
          <a:p>
            <a:fld id="{23DDDF3C-B3A8-4EB7-A866-99391121BF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15)</a:t>
            </a:r>
            <a:endParaRPr lang="en-US" sz="3900" cap="small" dirty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Week 16 (Session 42)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December 4, 2024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7) Suppose the country of </a:t>
            </a:r>
            <a:r>
              <a:rPr lang="en-US" sz="2400" dirty="0" err="1"/>
              <a:t>Atlantica</a:t>
            </a:r>
            <a:r>
              <a:rPr lang="en-US" sz="2400" dirty="0"/>
              <a:t> imposes a tariff on foreign-produced cars. As a result of the tariff,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there is an increase in the number of imported cars.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tariff revenue collected by the government in the </a:t>
            </a:r>
            <a:r>
              <a:rPr lang="en-US" sz="2400" dirty="0" err="1"/>
              <a:t>Atlantica</a:t>
            </a:r>
            <a:r>
              <a:rPr lang="en-US" sz="2400" dirty="0"/>
              <a:t> increases.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the gains from trade rise.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there are more efficient trade agreements between </a:t>
            </a:r>
            <a:r>
              <a:rPr lang="en-US" sz="2400" dirty="0" err="1"/>
              <a:t>Atlantica</a:t>
            </a:r>
            <a:r>
              <a:rPr lang="en-US" sz="2400" dirty="0"/>
              <a:t> and its trade partners.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B1A116D-1564-47A2-A15A-543665E178D6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8) Reducing a tariff will ________ the domestic production of the good and ________ the total domestic consumption of the good.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increase; increase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decrease; increase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decrease; decrease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increase; decrease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2979E8E-354E-41A2-9D40-7A83E77DA23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F99836F-44F6-47DD-8DD6-E3E7BA99C647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57375"/>
            <a:ext cx="45720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9) The above figure shows the domestic supply of and domestic demand for an imported good. The world price is $15 per unit.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At the world price of $15 per unit, what is the domestic consumption and domestic production?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At the world price of $15 per unit, what is the quantity imported?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If the government imposes a tariff of $5 per unit, what is the domestic consumption and domestic production?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With the $5 per unit tariff, what is the quantity imported?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e) How much revenue does the government collect with a tariff of $5 per unit?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E24BE2-DCA7-491E-86BA-33BD8DF18BEB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9)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Domestic consumption is 8 million units per year and domestic production is 0.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The quantity imported is 8 million units per year.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Domestic consumption is 6 million units per year and domestic production is 2 million units per year.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The quantity imported is 4 million units per year.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e) The government collects $5 per unit imported and 4 million units are imported, so the government’s revenue from the tariff is $5 × 4 million = $20 million per year.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89C213-C701-4774-A9F1-AD2D125EE6C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>
                <a:latin typeface="Arial" panose="020B0604020202020204" pitchFamily="34" charset="0"/>
              </a:rPr>
              <a:t>Training (Chapter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7A1A5C-B6F7-4D99-8805-BB2A31477B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3FA6781-C4B4-4CD2-AF36-884BF775AB24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500063"/>
            <a:ext cx="4572000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542925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The figure shows the market for shirts in the United States, where D is the domestic demand curve and S is the domestic supply curve. The world price is $20 per shirt.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1) In the figure above, with international trade Americans buy ________ million shirts per year.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A) 24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B) 48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C) 32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D) 16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DBFAEE-FB9F-4B26-9868-3D5748E2F79A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2) In the figure above, with international trade ________ million shirts per year are produced in the United States.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A) 16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B) 20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C) 32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pt-BR" sz="2400" dirty="0"/>
              <a:t>D) 48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2AAD6B-9E87-47C7-94C8-0183A1FB0304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3) In the figure above, with international trade the United States ________ million shirts per year.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exports 32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imports 48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exports 16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imports 32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7B584DF-336B-44AD-8B3C-B1FEA6ED80D2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4) A tariff is a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tax on an exported good or service.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tax on an imported good or service.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subsidy on an imported good.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subsidy on an exported good.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C969AB-65A9-4E7A-ABA7-3E2EC4C43AF1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5) A major purpose of tariffs is to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fr-FR" sz="2400" dirty="0"/>
              <a:t>A) </a:t>
            </a:r>
            <a:r>
              <a:rPr lang="fr-FR" sz="2400" dirty="0" err="1"/>
              <a:t>discourage</a:t>
            </a:r>
            <a:r>
              <a:rPr lang="fr-FR" sz="2400" dirty="0"/>
              <a:t> exports.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fr-FR" sz="2400" dirty="0"/>
              <a:t>B) encourage exports.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fr-FR" sz="2400" dirty="0"/>
              <a:t>C) encourage imports.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fr-FR" sz="2400" dirty="0"/>
              <a:t>D) </a:t>
            </a:r>
            <a:r>
              <a:rPr lang="fr-FR" sz="2400" dirty="0" err="1"/>
              <a:t>discourage</a:t>
            </a:r>
            <a:r>
              <a:rPr lang="fr-FR" sz="2400" dirty="0"/>
              <a:t> imports.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1D8B56-7424-497A-851B-E565788E2055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15)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6) Tariffs and import quotas differ in that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one is legal, while the other is not.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one is a form of trade restriction, while the other is not.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one is imposed by the government, while the other is imposed by the private sector.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one is a tax, while the other is a limit.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12/4/2024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40121C9-87B2-4E3B-A9A1-36B845AF4F85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6291</TotalTime>
  <Words>913</Words>
  <Application>Microsoft Office PowerPoint</Application>
  <PresentationFormat>On-screen Show (4:3)</PresentationFormat>
  <Paragraphs>167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Lucida Sans</vt:lpstr>
      <vt:lpstr>Wingdings</vt:lpstr>
      <vt:lpstr>Wingdings 2</vt:lpstr>
      <vt:lpstr>Times New Roman</vt:lpstr>
      <vt:lpstr>Book Antiqua</vt:lpstr>
      <vt:lpstr>Wingdings 3</vt:lpstr>
      <vt:lpstr>Apex</vt:lpstr>
      <vt:lpstr>ECN2102 macroeconomics (3 Credits/5 ECTS)  Training (Chapter 15)</vt:lpstr>
      <vt:lpstr>Outline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  <vt:lpstr>Training (Chapter 15)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Two-Variable  Regression Analysis</dc:title>
  <cp:lastModifiedBy>Eldar Madumarov</cp:lastModifiedBy>
  <cp:revision>443</cp:revision>
  <dcterms:created xsi:type="dcterms:W3CDTF">1998-07-20T20:52:32Z</dcterms:created>
  <dcterms:modified xsi:type="dcterms:W3CDTF">2024-11-29T10:36:30Z</dcterms:modified>
</cp:coreProperties>
</file>