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9"/>
  </p:notesMasterIdLst>
  <p:sldIdLst>
    <p:sldId id="293" r:id="rId2"/>
    <p:sldId id="443" r:id="rId3"/>
    <p:sldId id="474" r:id="rId4"/>
    <p:sldId id="444" r:id="rId5"/>
    <p:sldId id="445" r:id="rId6"/>
    <p:sldId id="446" r:id="rId7"/>
    <p:sldId id="447" r:id="rId8"/>
    <p:sldId id="448" r:id="rId9"/>
    <p:sldId id="481" r:id="rId10"/>
    <p:sldId id="482" r:id="rId11"/>
    <p:sldId id="483" r:id="rId12"/>
    <p:sldId id="484" r:id="rId13"/>
    <p:sldId id="485" r:id="rId14"/>
    <p:sldId id="47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6" r:id="rId26"/>
    <p:sldId id="498" r:id="rId27"/>
    <p:sldId id="4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2E32"/>
    <a:srgbClr val="750E11"/>
    <a:srgbClr val="590A0D"/>
    <a:srgbClr val="F5BD30"/>
    <a:srgbClr val="DBA92B"/>
    <a:srgbClr val="003366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EDA2FA2-79BA-47BF-9DB0-7C069716C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825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E0F1460-68F4-4372-8B4C-53A01E8F19EC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4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C360785-11C7-4EA1-B575-8778C502EBC4}" type="slidenum">
              <a:rPr lang="en-US" altLang="en-US" sz="1200"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7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BA21EFA-9134-4C37-A8DF-C9170AA9921B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74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4C53ED5-9451-4000-8E24-852FABE1D884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8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040AE36-CBDF-403D-833F-BF41E1055445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4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E71EE49-A736-48A5-A3DF-F81BC8AE64F7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9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7B0B450-CE29-4B4E-BF78-C4E7A2496878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8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3F5168C-6F59-4614-A5F7-C0EE71BF28FE}" type="slidenum">
              <a:rPr lang="en-US" altLang="en-US" sz="120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2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7131712-0A6E-456B-82BD-3531AF3AE706}" type="slidenum">
              <a:rPr lang="en-US" altLang="en-US" sz="120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47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D2C7D05-5C24-4F01-A945-F96831B817E9}" type="slidenum">
              <a:rPr lang="en-US" altLang="en-US" sz="1200"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8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900">
                <a:solidFill>
                  <a:srgbClr val="FAF199"/>
                </a:solidFill>
                <a:latin typeface="Arial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272426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13A28C46-CA82-427A-BCD7-1D38AE78E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831611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890A26D-51F8-4FE7-81AA-380A35A0C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313105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D5C0EFB-B3C3-4244-AE0C-0CD1F18C5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077865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C79456C3-8DC6-4441-B85E-8E8AAC4E6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856947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0B24DDB4-8989-4A90-B7FD-AA8B01A17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139750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A41A4D3B-0358-4750-A715-551DEF4F8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307486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6D2464F-DBD1-4385-B4D4-9EDB8B6F0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44182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DA405067-FEFD-4809-9040-974CF0867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685984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70D8DC84-0791-4644-8EE8-19316607A3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472608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EB245660-20EA-45CB-B21E-552CAC3C9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58350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1495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1496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1497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1498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800" b="1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2-</a:t>
            </a:r>
            <a:fld id="{9A5E4989-EC1A-4D7B-8593-2C40CA42B6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med">
    <p:pull dir="rd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36576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Contemporary Models of Development and </a:t>
            </a:r>
            <a:r>
              <a:rPr lang="en-US" altLang="en-US" dirty="0" smtClean="0"/>
              <a:t>Underdevelopment</a:t>
            </a:r>
            <a:endParaRPr lang="en-US" alt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MCQs: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2. In endogenous growth models, it is assumed that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a. there are external economies from public or private investments.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b. there are diminishing marginal returns to capital.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c. growth is explained by forces outside the model.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d. the capital labor ratio is constant.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84D2C31-D26F-496B-8757-F54125BBA76A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10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MCQs: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3. The S-curve is used to illustrate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the typical path taken by the current account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economic fluctuations in the economy.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the typical growth path of a developing economy.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the existence of multiple equilibria.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41CD148-0EE2-4C0B-9416-3B8BFE20FBEA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MCQs: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4. The Big-Push theory argues that coordination failures may arise because of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pecuniary externalities.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technological externalities.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lack of human capital.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All of the above.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C334E19-B199-4A8E-8959-56D987B51EDC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12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MCQs: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5. The O-ring theory places emphasis on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education of the labor force.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skill complementarities.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purchases of machinery and equipment by firms.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None of the above.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944188B-6663-4B44-88C3-9562B213F2B2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13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section, students are supposed to work independently.</a:t>
            </a:r>
          </a:p>
          <a:p>
            <a:r>
              <a:rPr lang="en-US" altLang="en-US" smtClean="0"/>
              <a:t>For each of the discussion questions you will be given 90 seconds to provide your comprehensive answer.</a:t>
            </a:r>
          </a:p>
          <a:p>
            <a:r>
              <a:rPr lang="en-US" altLang="en-US" smtClean="0"/>
              <a:t>The horizontal bar will indicate the time elapsing.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37CEC6A-8839-4522-90DE-CFB62D87E0B1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1. Explain what is meant by the term </a:t>
            </a:r>
            <a:r>
              <a:rPr lang="en-US" altLang="en-US" i="1" smtClean="0"/>
              <a:t>coordination failure </a:t>
            </a:r>
            <a:r>
              <a:rPr lang="en-US" altLang="en-US" smtClean="0"/>
              <a:t>and provide an example.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3AFACB0-CA1F-41C2-974D-23DC4C2FDE1D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2. Show on a diagram an S-curve and a 45-degree line. Are all three points of intersection stable equilibrium points? Explain.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B43A08F-5D92-4361-9060-262353E866FD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16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3. Explain how the S-curve reflects the typical nature of complementarities.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72A4B27-D786-4376-91B8-1DB9CEA351D7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17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4. Explain how the government can help the economy avoid a coordination failure.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E6BEAE4-393D-41AF-AAF5-3E2AC57EBAA2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18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5. Is a coordination failure a type of market failure? Explain.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DB8AA16-75A3-46BC-98FA-C74BB6C363EB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Multiple Choice Questions</a:t>
            </a:r>
          </a:p>
          <a:p>
            <a:r>
              <a:rPr lang="en-US" altLang="en-US" smtClean="0"/>
              <a:t>Questions</a:t>
            </a:r>
          </a:p>
          <a:p>
            <a:r>
              <a:rPr lang="en-US" altLang="en-US" smtClean="0"/>
              <a:t>Discussion Question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F139279-A518-4ABF-8FE4-E83F2CAC7CB3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6. Explain the basic idea behind the Big Push model.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9CD1B3C-90CE-43FA-945D-4A06373EE5C9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20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7. Explain how relatively high wages in the modern sector, as compared to the traditional sector, can lead to a coordination failure.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E8B800B-509B-42D2-B1D0-D45F6A156D76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21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8. What role do you think international trade and foreign investment can play in solving some of the problems identified in the big push model? In the O-ring model?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631C8AD-A5B9-4DDC-B9D6-D5C3CDDC2D78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22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9. Why might high levels of inequality lead to lower rates of growth and development? Why might it be difficult to get out of this kind of trap?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057E8EF-29B8-445F-A6C3-3A50A5B911B4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23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10. Why is the government sometimes a part of the problem of coordination failure rather than the solution? Does this make the problem hopeless? What could be done in this case?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94A0794-5EFB-4119-AF49-463D35D49851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24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11. Can you think of an example of O-ring production from everyday life? Do you think your example is a good metaphor for development problems?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CEF06D9-6A65-4A8E-BF2D-C8D3AD9F52E8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25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Discussion Question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part, students have to work in pairs.</a:t>
            </a:r>
          </a:p>
          <a:p>
            <a:r>
              <a:rPr lang="en-US" altLang="en-US" smtClean="0"/>
              <a:t>For this assignment, you will be given 5 minutes to provide your comprehensive answer.</a:t>
            </a:r>
          </a:p>
          <a:p>
            <a:r>
              <a:rPr lang="en-US" altLang="en-US" smtClean="0"/>
              <a:t>Each pair of students will be given a profile of a developing country.</a:t>
            </a:r>
          </a:p>
          <a:p>
            <a:r>
              <a:rPr lang="en-US" altLang="en-US" smtClean="0"/>
              <a:t>The horizontal bar will indicate the time elapsing.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A2BCD7D-331B-4F64-BF8A-0891481CDE63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26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Discussion 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12. You have to search for and/or derive evidence suggesting which factor(s) is (are) the binding constraint on growth of the country in question.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81E4F9C-67FE-412F-A4BA-C371E76E2025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27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Multiple Choice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each of the multiple choice questions you will be given 45 seconds to provide one best-fitting answer.</a:t>
            </a:r>
          </a:p>
          <a:p>
            <a:r>
              <a:rPr lang="en-US" altLang="en-US" smtClean="0"/>
              <a:t>The horizontal bar will indicate the time elapsing. After 45 seconds, you will be switched to the next question.</a:t>
            </a:r>
          </a:p>
          <a:p>
            <a:r>
              <a:rPr lang="en-US" altLang="en-US" smtClean="0"/>
              <a:t>After the questions, you will be given the right answers.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1121874-7955-4BB9-8C91-C09F43442218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1. The Solow residual helps explain growth that derives from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increasing the size of the labor force.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increasing the size of the capital stock.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increasing the capital labor ratio.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anything except increases in the size of the labor force or the capital stock.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D54EDB0-4699-4CC4-8F36-11844FF195A9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2. In endogenous growth models, it is assumed that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a. there are external economies from public or private investments.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b. there are diminishing marginal returns to capital.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c. growth is explained by forces outside the model.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800" smtClean="0"/>
              <a:t>d. the capital labor ratio is constant.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09029A5-6B4D-499E-A285-E8A0E7CB5F18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3. The S-curve is used to illustrate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the typical path taken by the current account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economic fluctuations in the economy.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the typical growth path of a developing economy.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the existence of multiple equilibria.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6F4208B-015D-48D0-96C4-CD8B53516025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4. The Big-Push theory argues that coordination failures may arise because of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pecuniary externalities.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technological externalities.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lack of human capital.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All of the above.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4814382-7791-4EB1-A60D-428A2F2FF656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5. The O-ring theory places emphasis on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education of the labor force.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skill complementarities.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purchases of machinery and equipment by firms.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None of the above.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0B78669-19D9-473D-ABF4-475864256F48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MCQs: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1. The Solow residual helps explain growth that derives from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a. increasing the size of the labor force.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b. increasing the size of the capital stock.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c. increasing the capital labor ratio.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d. anything except increases in the size of the labor force or the capital stock.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16675"/>
            <a:ext cx="7620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FEA37F1-39B1-41A5-B637-197E497F3493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9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1490</TotalTime>
  <Words>1124</Words>
  <Application>Microsoft Office PowerPoint</Application>
  <PresentationFormat>On-screen Show (4:3)</PresentationFormat>
  <Paragraphs>212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</vt:lpstr>
      <vt:lpstr>Arial</vt:lpstr>
      <vt:lpstr>Times New Roman</vt:lpstr>
      <vt:lpstr>Rejda_template</vt:lpstr>
      <vt:lpstr>Chapter 4</vt:lpstr>
      <vt:lpstr>Outline</vt:lpstr>
      <vt:lpstr>Multiple Choice Questions</vt:lpstr>
      <vt:lpstr>MCQs</vt:lpstr>
      <vt:lpstr>MCQs</vt:lpstr>
      <vt:lpstr>MCQs</vt:lpstr>
      <vt:lpstr>MCQs</vt:lpstr>
      <vt:lpstr>MCQs</vt:lpstr>
      <vt:lpstr>MCQs: Answers</vt:lpstr>
      <vt:lpstr>MCQs: Answers</vt:lpstr>
      <vt:lpstr>MCQs: Answers</vt:lpstr>
      <vt:lpstr>MCQs: Answers</vt:lpstr>
      <vt:lpstr>MCQs: Answers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Discussion Question</vt:lpstr>
      <vt:lpstr>Discussion 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Comparative Economic Development</dc:subject>
  <dc:creator>Michael P. Todaro</dc:creator>
  <cp:lastModifiedBy>Madumarov Eldar</cp:lastModifiedBy>
  <cp:revision>207</cp:revision>
  <dcterms:created xsi:type="dcterms:W3CDTF">1999-06-04T19:04:08Z</dcterms:created>
  <dcterms:modified xsi:type="dcterms:W3CDTF">2018-09-19T04:24:02Z</dcterms:modified>
</cp:coreProperties>
</file>