
<file path=[Content_Types].xml><?xml version="1.0" encoding="utf-8"?>
<Types xmlns="http://schemas.openxmlformats.org/package/2006/content-types">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0"/>
  </p:notesMasterIdLst>
  <p:handoutMasterIdLst>
    <p:handoutMasterId r:id="rId21"/>
  </p:handoutMasterIdLst>
  <p:sldIdLst>
    <p:sldId id="256" r:id="rId2"/>
    <p:sldId id="455" r:id="rId3"/>
    <p:sldId id="456" r:id="rId4"/>
    <p:sldId id="457" r:id="rId5"/>
    <p:sldId id="458" r:id="rId6"/>
    <p:sldId id="459" r:id="rId7"/>
    <p:sldId id="460" r:id="rId8"/>
    <p:sldId id="461" r:id="rId9"/>
    <p:sldId id="462" r:id="rId10"/>
    <p:sldId id="463" r:id="rId11"/>
    <p:sldId id="464" r:id="rId12"/>
    <p:sldId id="465" r:id="rId13"/>
    <p:sldId id="466" r:id="rId14"/>
    <p:sldId id="467" r:id="rId15"/>
    <p:sldId id="468" r:id="rId16"/>
    <p:sldId id="469" r:id="rId17"/>
    <p:sldId id="470" r:id="rId18"/>
    <p:sldId id="471" r:id="rId19"/>
  </p:sldIdLst>
  <p:sldSz cx="9144000" cy="6858000" type="screen4x3"/>
  <p:notesSz cx="7099300" cy="10234613"/>
  <p:embeddedFontLst>
    <p:embeddedFont>
      <p:font typeface="Book Antiqua" panose="02040602050305030304" pitchFamily="18" charset="0"/>
      <p:regular r:id="rId22"/>
      <p:bold r:id="rId23"/>
      <p:italic r:id="rId24"/>
      <p:boldItalic r:id="rId25"/>
    </p:embeddedFont>
    <p:embeddedFont>
      <p:font typeface="Lucida Sans" panose="020B0602030504020204" pitchFamily="34" charset="0"/>
      <p:regular r:id="rId26"/>
      <p:bold r:id="rId27"/>
      <p:italic r:id="rId28"/>
      <p:boldItalic r:id="rId29"/>
    </p:embeddedFont>
    <p:embeddedFont>
      <p:font typeface="Wingdings 2" panose="05020102010507070707" pitchFamily="18" charset="2"/>
      <p:regular r:id="rId30"/>
    </p:embeddedFont>
    <p:embeddedFont>
      <p:font typeface="Wingdings 3" panose="05040102010807070707" pitchFamily="18" charset="2"/>
      <p:regular r:id="rId31"/>
    </p:embeddedFont>
  </p:embeddedFontLst>
  <p:custDataLst>
    <p:tags r:id="rId32"/>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handoutMaster" Target="handoutMasters/handoutMaster1.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CA26D78D-F69B-4823-A5E5-5018F7F7B17C}" type="slidenum">
              <a:rPr lang="en-US" altLang="en-US"/>
              <a:pPr/>
              <a:t>‹#›</a:t>
            </a:fld>
            <a:endParaRPr lang="en-US" altLang="en-US"/>
          </a:p>
        </p:txBody>
      </p:sp>
    </p:spTree>
    <p:extLst>
      <p:ext uri="{BB962C8B-B14F-4D97-AF65-F5344CB8AC3E}">
        <p14:creationId xmlns:p14="http://schemas.microsoft.com/office/powerpoint/2010/main" val="91693371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9F343322-1FF9-4D4A-8202-A72E45A31389}"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66213070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9AF4998-F430-4732-931F-2B6592FD6792}" type="slidenum">
              <a:rPr kumimoji="0" lang="en-US" altLang="en-US" sz="1300"/>
              <a:pPr/>
              <a:t>1</a:t>
            </a:fld>
            <a:endParaRPr kumimoji="0" lang="en-US" altLang="en-US" sz="1300"/>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2644631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10</a:t>
            </a:fld>
            <a:endParaRPr kumimoji="0" lang="en-US" altLang="en-US" sz="1300"/>
          </a:p>
        </p:txBody>
      </p:sp>
    </p:spTree>
    <p:extLst>
      <p:ext uri="{BB962C8B-B14F-4D97-AF65-F5344CB8AC3E}">
        <p14:creationId xmlns:p14="http://schemas.microsoft.com/office/powerpoint/2010/main" val="160993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11</a:t>
            </a:fld>
            <a:endParaRPr kumimoji="0" lang="en-US" altLang="en-US" sz="1300"/>
          </a:p>
        </p:txBody>
      </p:sp>
    </p:spTree>
    <p:extLst>
      <p:ext uri="{BB962C8B-B14F-4D97-AF65-F5344CB8AC3E}">
        <p14:creationId xmlns:p14="http://schemas.microsoft.com/office/powerpoint/2010/main" val="3833794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12</a:t>
            </a:fld>
            <a:endParaRPr kumimoji="0" lang="en-US" altLang="en-US" sz="1300"/>
          </a:p>
        </p:txBody>
      </p:sp>
    </p:spTree>
    <p:extLst>
      <p:ext uri="{BB962C8B-B14F-4D97-AF65-F5344CB8AC3E}">
        <p14:creationId xmlns:p14="http://schemas.microsoft.com/office/powerpoint/2010/main" val="189678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13</a:t>
            </a:fld>
            <a:endParaRPr kumimoji="0" lang="en-US" altLang="en-US" sz="1300"/>
          </a:p>
        </p:txBody>
      </p:sp>
    </p:spTree>
    <p:extLst>
      <p:ext uri="{BB962C8B-B14F-4D97-AF65-F5344CB8AC3E}">
        <p14:creationId xmlns:p14="http://schemas.microsoft.com/office/powerpoint/2010/main" val="908543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14</a:t>
            </a:fld>
            <a:endParaRPr kumimoji="0" lang="en-US" altLang="en-US" sz="1300"/>
          </a:p>
        </p:txBody>
      </p:sp>
    </p:spTree>
    <p:extLst>
      <p:ext uri="{BB962C8B-B14F-4D97-AF65-F5344CB8AC3E}">
        <p14:creationId xmlns:p14="http://schemas.microsoft.com/office/powerpoint/2010/main" val="3336391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15</a:t>
            </a:fld>
            <a:endParaRPr kumimoji="0" lang="en-US" altLang="en-US" sz="1300"/>
          </a:p>
        </p:txBody>
      </p:sp>
    </p:spTree>
    <p:extLst>
      <p:ext uri="{BB962C8B-B14F-4D97-AF65-F5344CB8AC3E}">
        <p14:creationId xmlns:p14="http://schemas.microsoft.com/office/powerpoint/2010/main" val="2823334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16</a:t>
            </a:fld>
            <a:endParaRPr kumimoji="0" lang="en-US" altLang="en-US" sz="1300"/>
          </a:p>
        </p:txBody>
      </p:sp>
    </p:spTree>
    <p:extLst>
      <p:ext uri="{BB962C8B-B14F-4D97-AF65-F5344CB8AC3E}">
        <p14:creationId xmlns:p14="http://schemas.microsoft.com/office/powerpoint/2010/main" val="1273301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17</a:t>
            </a:fld>
            <a:endParaRPr kumimoji="0" lang="en-US" altLang="en-US" sz="1300"/>
          </a:p>
        </p:txBody>
      </p:sp>
    </p:spTree>
    <p:extLst>
      <p:ext uri="{BB962C8B-B14F-4D97-AF65-F5344CB8AC3E}">
        <p14:creationId xmlns:p14="http://schemas.microsoft.com/office/powerpoint/2010/main" val="3412118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18</a:t>
            </a:fld>
            <a:endParaRPr kumimoji="0" lang="en-US" altLang="en-US" sz="1300"/>
          </a:p>
        </p:txBody>
      </p:sp>
    </p:spTree>
    <p:extLst>
      <p:ext uri="{BB962C8B-B14F-4D97-AF65-F5344CB8AC3E}">
        <p14:creationId xmlns:p14="http://schemas.microsoft.com/office/powerpoint/2010/main" val="401355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EF9786B-53D0-41E3-8741-5CB121A788DC}" type="slidenum">
              <a:rPr kumimoji="0" lang="en-US" altLang="en-US" sz="1300"/>
              <a:pPr/>
              <a:t>2</a:t>
            </a:fld>
            <a:endParaRPr kumimoji="0" lang="en-US" altLang="en-US" sz="1300"/>
          </a:p>
        </p:txBody>
      </p:sp>
    </p:spTree>
    <p:extLst>
      <p:ext uri="{BB962C8B-B14F-4D97-AF65-F5344CB8AC3E}">
        <p14:creationId xmlns:p14="http://schemas.microsoft.com/office/powerpoint/2010/main" val="2880181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3</a:t>
            </a:fld>
            <a:endParaRPr kumimoji="0" lang="en-US" altLang="en-US" sz="1300"/>
          </a:p>
        </p:txBody>
      </p:sp>
    </p:spTree>
    <p:extLst>
      <p:ext uri="{BB962C8B-B14F-4D97-AF65-F5344CB8AC3E}">
        <p14:creationId xmlns:p14="http://schemas.microsoft.com/office/powerpoint/2010/main" val="1322096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4</a:t>
            </a:fld>
            <a:endParaRPr kumimoji="0" lang="en-US" altLang="en-US" sz="1300"/>
          </a:p>
        </p:txBody>
      </p:sp>
    </p:spTree>
    <p:extLst>
      <p:ext uri="{BB962C8B-B14F-4D97-AF65-F5344CB8AC3E}">
        <p14:creationId xmlns:p14="http://schemas.microsoft.com/office/powerpoint/2010/main" val="2463776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5</a:t>
            </a:fld>
            <a:endParaRPr kumimoji="0" lang="en-US" altLang="en-US" sz="1300"/>
          </a:p>
        </p:txBody>
      </p:sp>
    </p:spTree>
    <p:extLst>
      <p:ext uri="{BB962C8B-B14F-4D97-AF65-F5344CB8AC3E}">
        <p14:creationId xmlns:p14="http://schemas.microsoft.com/office/powerpoint/2010/main" val="273875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6</a:t>
            </a:fld>
            <a:endParaRPr kumimoji="0" lang="en-US" altLang="en-US" sz="1300"/>
          </a:p>
        </p:txBody>
      </p:sp>
    </p:spTree>
    <p:extLst>
      <p:ext uri="{BB962C8B-B14F-4D97-AF65-F5344CB8AC3E}">
        <p14:creationId xmlns:p14="http://schemas.microsoft.com/office/powerpoint/2010/main" val="2938161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7</a:t>
            </a:fld>
            <a:endParaRPr kumimoji="0" lang="en-US" altLang="en-US" sz="1300"/>
          </a:p>
        </p:txBody>
      </p:sp>
    </p:spTree>
    <p:extLst>
      <p:ext uri="{BB962C8B-B14F-4D97-AF65-F5344CB8AC3E}">
        <p14:creationId xmlns:p14="http://schemas.microsoft.com/office/powerpoint/2010/main" val="339893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8</a:t>
            </a:fld>
            <a:endParaRPr kumimoji="0" lang="en-US" altLang="en-US" sz="1300"/>
          </a:p>
        </p:txBody>
      </p:sp>
    </p:spTree>
    <p:extLst>
      <p:ext uri="{BB962C8B-B14F-4D97-AF65-F5344CB8AC3E}">
        <p14:creationId xmlns:p14="http://schemas.microsoft.com/office/powerpoint/2010/main" val="252562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9</a:t>
            </a:fld>
            <a:endParaRPr kumimoji="0" lang="en-US" altLang="en-US" sz="1300"/>
          </a:p>
        </p:txBody>
      </p:sp>
    </p:spTree>
    <p:extLst>
      <p:ext uri="{BB962C8B-B14F-4D97-AF65-F5344CB8AC3E}">
        <p14:creationId xmlns:p14="http://schemas.microsoft.com/office/powerpoint/2010/main" val="1815820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10/18/2024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30B4C54-4DCD-47B4-9621-8D45E1DE3BD4}" type="slidenum">
              <a:rPr lang="en-US" altLang="en-US"/>
              <a:pPr/>
              <a:t>‹#›</a:t>
            </a:fld>
            <a:endParaRPr lang="en-US" altLang="en-US"/>
          </a:p>
        </p:txBody>
      </p:sp>
    </p:spTree>
    <p:extLst>
      <p:ext uri="{BB962C8B-B14F-4D97-AF65-F5344CB8AC3E}">
        <p14:creationId xmlns:p14="http://schemas.microsoft.com/office/powerpoint/2010/main" val="95191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10/18/2024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76BA54FC-50A9-42A5-9D0B-4638FF86AAB8}" type="slidenum">
              <a:rPr lang="en-US" altLang="en-US"/>
              <a:pPr/>
              <a:t>‹#›</a:t>
            </a:fld>
            <a:endParaRPr lang="en-US" altLang="en-US"/>
          </a:p>
        </p:txBody>
      </p:sp>
    </p:spTree>
    <p:extLst>
      <p:ext uri="{BB962C8B-B14F-4D97-AF65-F5344CB8AC3E}">
        <p14:creationId xmlns:p14="http://schemas.microsoft.com/office/powerpoint/2010/main" val="146537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10/18/2024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72DF0B6D-C055-4619-8E1C-F8971F4EAABB}" type="slidenum">
              <a:rPr lang="en-US" altLang="en-US"/>
              <a:pPr/>
              <a:t>‹#›</a:t>
            </a:fld>
            <a:endParaRPr lang="en-US" altLang="en-US"/>
          </a:p>
        </p:txBody>
      </p:sp>
    </p:spTree>
    <p:extLst>
      <p:ext uri="{BB962C8B-B14F-4D97-AF65-F5344CB8AC3E}">
        <p14:creationId xmlns:p14="http://schemas.microsoft.com/office/powerpoint/2010/main" val="95125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10/18/2024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ADE4D92-4121-487B-8575-4ABDB0CC3700}" type="slidenum">
              <a:rPr lang="en-US" altLang="en-US"/>
              <a:pPr/>
              <a:t>‹#›</a:t>
            </a:fld>
            <a:endParaRPr lang="en-US" altLang="en-US"/>
          </a:p>
        </p:txBody>
      </p:sp>
    </p:spTree>
    <p:extLst>
      <p:ext uri="{BB962C8B-B14F-4D97-AF65-F5344CB8AC3E}">
        <p14:creationId xmlns:p14="http://schemas.microsoft.com/office/powerpoint/2010/main" val="218197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10/18/2024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C39576E-B6E5-4A5F-A6D3-0862EAF10882}" type="slidenum">
              <a:rPr lang="en-US" altLang="en-US"/>
              <a:pPr/>
              <a:t>‹#›</a:t>
            </a:fld>
            <a:endParaRPr lang="en-US" altLang="en-US"/>
          </a:p>
        </p:txBody>
      </p:sp>
    </p:spTree>
    <p:extLst>
      <p:ext uri="{BB962C8B-B14F-4D97-AF65-F5344CB8AC3E}">
        <p14:creationId xmlns:p14="http://schemas.microsoft.com/office/powerpoint/2010/main" val="11075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10/18/2024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C254277-03FD-4855-B235-161696B40A60}" type="slidenum">
              <a:rPr lang="en-US" altLang="en-US"/>
              <a:pPr/>
              <a:t>‹#›</a:t>
            </a:fld>
            <a:endParaRPr lang="en-US" altLang="en-US"/>
          </a:p>
        </p:txBody>
      </p:sp>
    </p:spTree>
    <p:extLst>
      <p:ext uri="{BB962C8B-B14F-4D97-AF65-F5344CB8AC3E}">
        <p14:creationId xmlns:p14="http://schemas.microsoft.com/office/powerpoint/2010/main" val="823504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10/18/2024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6145F5CA-8CB9-453E-91FC-F47F63D3758A}" type="slidenum">
              <a:rPr lang="en-US" altLang="en-US"/>
              <a:pPr/>
              <a:t>‹#›</a:t>
            </a:fld>
            <a:endParaRPr lang="en-US" altLang="en-US"/>
          </a:p>
        </p:txBody>
      </p:sp>
    </p:spTree>
    <p:extLst>
      <p:ext uri="{BB962C8B-B14F-4D97-AF65-F5344CB8AC3E}">
        <p14:creationId xmlns:p14="http://schemas.microsoft.com/office/powerpoint/2010/main" val="346764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10/18/2024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642AC9A-27F4-45CB-A11D-6D076D423959}" type="slidenum">
              <a:rPr lang="en-US" altLang="en-US"/>
              <a:pPr/>
              <a:t>‹#›</a:t>
            </a:fld>
            <a:endParaRPr lang="en-US" altLang="en-US"/>
          </a:p>
        </p:txBody>
      </p:sp>
    </p:spTree>
    <p:extLst>
      <p:ext uri="{BB962C8B-B14F-4D97-AF65-F5344CB8AC3E}">
        <p14:creationId xmlns:p14="http://schemas.microsoft.com/office/powerpoint/2010/main" val="45268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10/18/2024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6FF9E616-1AA3-4D8F-95B1-C4A62A0F7D98}" type="slidenum">
              <a:rPr lang="en-US" altLang="en-US"/>
              <a:pPr/>
              <a:t>‹#›</a:t>
            </a:fld>
            <a:endParaRPr lang="en-US" altLang="en-US"/>
          </a:p>
        </p:txBody>
      </p:sp>
    </p:spTree>
    <p:extLst>
      <p:ext uri="{BB962C8B-B14F-4D97-AF65-F5344CB8AC3E}">
        <p14:creationId xmlns:p14="http://schemas.microsoft.com/office/powerpoint/2010/main" val="335616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10/18/2024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7B1CAE34-C337-4572-B9EF-F28216EC491B}" type="slidenum">
              <a:rPr lang="en-US" altLang="en-US"/>
              <a:pPr/>
              <a:t>‹#›</a:t>
            </a:fld>
            <a:endParaRPr lang="en-US" altLang="en-US"/>
          </a:p>
        </p:txBody>
      </p:sp>
    </p:spTree>
    <p:extLst>
      <p:ext uri="{BB962C8B-B14F-4D97-AF65-F5344CB8AC3E}">
        <p14:creationId xmlns:p14="http://schemas.microsoft.com/office/powerpoint/2010/main" val="225706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10/18/2024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796EDA64-72F1-46DB-9192-24EA230BCE36}" type="slidenum">
              <a:rPr lang="en-US" altLang="en-US"/>
              <a:pPr/>
              <a:t>‹#›</a:t>
            </a:fld>
            <a:endParaRPr lang="en-US" altLang="en-US"/>
          </a:p>
        </p:txBody>
      </p:sp>
    </p:spTree>
    <p:extLst>
      <p:ext uri="{BB962C8B-B14F-4D97-AF65-F5344CB8AC3E}">
        <p14:creationId xmlns:p14="http://schemas.microsoft.com/office/powerpoint/2010/main" val="20053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10/18/2024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CAD62D63-5E74-49F9-BE8B-6987DBDEF45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9)</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9 (Session 22)</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October 29,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7) If people expect the foreign exchange rate for dollars to rise in the future</a:t>
            </a:r>
          </a:p>
          <a:p>
            <a:pPr>
              <a:buNone/>
              <a:defRPr/>
            </a:pPr>
            <a:r>
              <a:rPr lang="en-US" sz="2400" dirty="0"/>
              <a:t>A) the demand for dollars today increases.</a:t>
            </a:r>
          </a:p>
          <a:p>
            <a:pPr>
              <a:buNone/>
              <a:defRPr/>
            </a:pPr>
            <a:r>
              <a:rPr lang="en-US" sz="2400" dirty="0"/>
              <a:t>B) the demand for dollars today is unaffected.</a:t>
            </a:r>
          </a:p>
          <a:p>
            <a:pPr>
              <a:buNone/>
              <a:defRPr/>
            </a:pPr>
            <a:r>
              <a:rPr lang="en-US" sz="2400" dirty="0"/>
              <a:t>C) the demand for dollars today decreases.</a:t>
            </a:r>
          </a:p>
          <a:p>
            <a:pPr>
              <a:buNone/>
              <a:defRPr/>
            </a:pPr>
            <a:r>
              <a:rPr lang="en-US" sz="2400" dirty="0"/>
              <a:t>D) there is a movement along the demand curve for dollars.</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10</a:t>
            </a:fld>
            <a:endParaRPr kumimoji="0" lang="en-US" altLang="en-US" sz="1200">
              <a:solidFill>
                <a:srgbClr val="000000"/>
              </a:solidFill>
            </a:endParaRPr>
          </a:p>
        </p:txBody>
      </p:sp>
    </p:spTree>
    <p:extLst>
      <p:ext uri="{BB962C8B-B14F-4D97-AF65-F5344CB8AC3E}">
        <p14:creationId xmlns:p14="http://schemas.microsoft.com/office/powerpoint/2010/main" val="36655550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8) If a country's central bank does not intervene in the foreign exchange market, the country has</a:t>
            </a:r>
          </a:p>
          <a:p>
            <a:pPr>
              <a:buNone/>
              <a:defRPr/>
            </a:pPr>
            <a:r>
              <a:rPr lang="en-US" sz="2400" dirty="0"/>
              <a:t>A) a flexible exchange rate policy. </a:t>
            </a:r>
          </a:p>
          <a:p>
            <a:pPr>
              <a:buNone/>
              <a:defRPr/>
            </a:pPr>
            <a:r>
              <a:rPr lang="en-US" sz="2400" dirty="0"/>
              <a:t>B) a fixed exchange rate policy.</a:t>
            </a:r>
          </a:p>
          <a:p>
            <a:pPr>
              <a:buNone/>
              <a:defRPr/>
            </a:pPr>
            <a:r>
              <a:rPr lang="en-US" sz="2400" dirty="0"/>
              <a:t>C) a crawling peg exchange rate policy. </a:t>
            </a:r>
          </a:p>
          <a:p>
            <a:pPr>
              <a:buNone/>
              <a:defRPr/>
            </a:pPr>
            <a:r>
              <a:rPr lang="en-US" sz="2400" dirty="0"/>
              <a:t>D) no exchange rate policy.</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11</a:t>
            </a:fld>
            <a:endParaRPr kumimoji="0" lang="en-US" altLang="en-US" sz="1200">
              <a:solidFill>
                <a:srgbClr val="000000"/>
              </a:solidFill>
            </a:endParaRPr>
          </a:p>
        </p:txBody>
      </p:sp>
    </p:spTree>
    <p:extLst>
      <p:ext uri="{BB962C8B-B14F-4D97-AF65-F5344CB8AC3E}">
        <p14:creationId xmlns:p14="http://schemas.microsoft.com/office/powerpoint/2010/main" val="40117161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9) If the Fed sells U.S. dollars, the exchange rate</a:t>
            </a:r>
          </a:p>
          <a:p>
            <a:pPr>
              <a:buNone/>
              <a:defRPr/>
            </a:pPr>
            <a:r>
              <a:rPr lang="en-US" sz="2400" dirty="0"/>
              <a:t>A) does not change.</a:t>
            </a:r>
          </a:p>
          <a:p>
            <a:pPr>
              <a:buNone/>
              <a:defRPr/>
            </a:pPr>
            <a:r>
              <a:rPr lang="en-US" sz="2400" dirty="0"/>
              <a:t>B) falls.</a:t>
            </a:r>
          </a:p>
          <a:p>
            <a:pPr>
              <a:buNone/>
              <a:defRPr/>
            </a:pPr>
            <a:r>
              <a:rPr lang="en-US" sz="2400" dirty="0"/>
              <a:t>C) rises.</a:t>
            </a:r>
          </a:p>
          <a:p>
            <a:pPr>
              <a:buNone/>
              <a:defRPr/>
            </a:pPr>
            <a:r>
              <a:rPr lang="en-US" sz="2400" dirty="0"/>
              <a:t>D) changes, but the direction depends on whether the Fed affected the demand for dollars or the supply of dollars.</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12</a:t>
            </a:fld>
            <a:endParaRPr kumimoji="0" lang="en-US" altLang="en-US" sz="1200">
              <a:solidFill>
                <a:srgbClr val="000000"/>
              </a:solidFill>
            </a:endParaRPr>
          </a:p>
        </p:txBody>
      </p:sp>
    </p:spTree>
    <p:extLst>
      <p:ext uri="{BB962C8B-B14F-4D97-AF65-F5344CB8AC3E}">
        <p14:creationId xmlns:p14="http://schemas.microsoft.com/office/powerpoint/2010/main" val="39060906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10) Balance of payments accounts include</a:t>
            </a:r>
          </a:p>
          <a:p>
            <a:pPr>
              <a:buNone/>
              <a:defRPr/>
            </a:pPr>
            <a:r>
              <a:rPr lang="en-US" sz="2400" dirty="0"/>
              <a:t>A) the net interest income account. </a:t>
            </a:r>
          </a:p>
          <a:p>
            <a:pPr>
              <a:buNone/>
              <a:defRPr/>
            </a:pPr>
            <a:r>
              <a:rPr lang="en-US" sz="2400" dirty="0"/>
              <a:t>B) the current account.</a:t>
            </a:r>
          </a:p>
          <a:p>
            <a:pPr>
              <a:buNone/>
              <a:defRPr/>
            </a:pPr>
            <a:r>
              <a:rPr lang="en-US" sz="2400" dirty="0"/>
              <a:t>C) Both answers A and B are correct. </a:t>
            </a:r>
          </a:p>
          <a:p>
            <a:pPr>
              <a:buNone/>
              <a:defRPr/>
            </a:pPr>
            <a:r>
              <a:rPr lang="en-US" sz="2400" dirty="0"/>
              <a:t>D) Neither answer A nor B is correct.</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13</a:t>
            </a:fld>
            <a:endParaRPr kumimoji="0" lang="en-US" altLang="en-US" sz="1200">
              <a:solidFill>
                <a:srgbClr val="000000"/>
              </a:solidFill>
            </a:endParaRPr>
          </a:p>
        </p:txBody>
      </p:sp>
    </p:spTree>
    <p:extLst>
      <p:ext uri="{BB962C8B-B14F-4D97-AF65-F5344CB8AC3E}">
        <p14:creationId xmlns:p14="http://schemas.microsoft.com/office/powerpoint/2010/main" val="35363979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11) A country's balance of payments accounts records</a:t>
            </a:r>
          </a:p>
          <a:p>
            <a:pPr>
              <a:buNone/>
              <a:defRPr/>
            </a:pPr>
            <a:r>
              <a:rPr lang="en-US" sz="2400" dirty="0"/>
              <a:t>A) the international trading, borrowing, and lending positions of a country over a period of time.</a:t>
            </a:r>
          </a:p>
          <a:p>
            <a:pPr>
              <a:buNone/>
              <a:defRPr/>
            </a:pPr>
            <a:r>
              <a:rPr lang="en-US" sz="2400" dirty="0"/>
              <a:t>B) only official transactions between governments over a period of time.</a:t>
            </a:r>
          </a:p>
          <a:p>
            <a:pPr>
              <a:buNone/>
              <a:defRPr/>
            </a:pPr>
            <a:r>
              <a:rPr lang="en-US" sz="2400" dirty="0"/>
              <a:t>C) the flow of human and non-human capital among countries over a period of time.</a:t>
            </a:r>
          </a:p>
          <a:p>
            <a:pPr>
              <a:buNone/>
              <a:defRPr/>
            </a:pPr>
            <a:r>
              <a:rPr lang="en-US" sz="2400" dirty="0"/>
              <a:t>D) only the goods and services purchases among countries over a period of time.</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14</a:t>
            </a:fld>
            <a:endParaRPr kumimoji="0" lang="en-US" altLang="en-US" sz="1200">
              <a:solidFill>
                <a:srgbClr val="000000"/>
              </a:solidFill>
            </a:endParaRPr>
          </a:p>
        </p:txBody>
      </p:sp>
    </p:spTree>
    <p:extLst>
      <p:ext uri="{BB962C8B-B14F-4D97-AF65-F5344CB8AC3E}">
        <p14:creationId xmlns:p14="http://schemas.microsoft.com/office/powerpoint/2010/main" val="28249480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12) The account that records the receipts from the exports of goods and services sold abroad, the payments for imports of goods and services from abroad, net interest income paid abroad, and net transfers is the</a:t>
            </a:r>
          </a:p>
          <a:p>
            <a:pPr>
              <a:buNone/>
              <a:defRPr/>
            </a:pPr>
            <a:r>
              <a:rPr lang="en-US" sz="2400" dirty="0"/>
              <a:t>A) international capital account. </a:t>
            </a:r>
          </a:p>
          <a:p>
            <a:pPr>
              <a:buNone/>
              <a:defRPr/>
            </a:pPr>
            <a:r>
              <a:rPr lang="en-US" sz="2400" dirty="0"/>
              <a:t>B) capital and financial account.</a:t>
            </a:r>
          </a:p>
          <a:p>
            <a:pPr>
              <a:buNone/>
              <a:defRPr/>
            </a:pPr>
            <a:r>
              <a:rPr lang="en-US" sz="2400" dirty="0"/>
              <a:t>C) current account. </a:t>
            </a:r>
          </a:p>
          <a:p>
            <a:pPr>
              <a:buNone/>
              <a:defRPr/>
            </a:pPr>
            <a:r>
              <a:rPr lang="en-US" sz="2400" dirty="0"/>
              <a:t>D) official settlements account.</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15</a:t>
            </a:fld>
            <a:endParaRPr kumimoji="0" lang="en-US" altLang="en-US" sz="1200">
              <a:solidFill>
                <a:srgbClr val="000000"/>
              </a:solidFill>
            </a:endParaRPr>
          </a:p>
        </p:txBody>
      </p:sp>
    </p:spTree>
    <p:extLst>
      <p:ext uri="{BB962C8B-B14F-4D97-AF65-F5344CB8AC3E}">
        <p14:creationId xmlns:p14="http://schemas.microsoft.com/office/powerpoint/2010/main" val="25243463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13) The account that records foreign investment in the United States minus U.S. investment abroad is the</a:t>
            </a:r>
          </a:p>
          <a:p>
            <a:pPr>
              <a:buNone/>
              <a:defRPr/>
            </a:pPr>
            <a:r>
              <a:rPr lang="en-US" sz="2400" dirty="0"/>
              <a:t>A) official settlements account. </a:t>
            </a:r>
          </a:p>
          <a:p>
            <a:pPr>
              <a:buNone/>
              <a:defRPr/>
            </a:pPr>
            <a:r>
              <a:rPr lang="en-US" sz="2400" dirty="0"/>
              <a:t>B) capital and financial account.</a:t>
            </a:r>
          </a:p>
          <a:p>
            <a:pPr>
              <a:buNone/>
              <a:defRPr/>
            </a:pPr>
            <a:r>
              <a:rPr lang="en-US" sz="2400" dirty="0"/>
              <a:t>C) current account. </a:t>
            </a:r>
          </a:p>
          <a:p>
            <a:pPr>
              <a:buNone/>
              <a:defRPr/>
            </a:pPr>
            <a:r>
              <a:rPr lang="en-US" sz="2400" dirty="0"/>
              <a:t>D) U.S. official reserves account.</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16</a:t>
            </a:fld>
            <a:endParaRPr kumimoji="0" lang="en-US" altLang="en-US" sz="1200">
              <a:solidFill>
                <a:srgbClr val="000000"/>
              </a:solidFill>
            </a:endParaRPr>
          </a:p>
        </p:txBody>
      </p:sp>
    </p:spTree>
    <p:extLst>
      <p:ext uri="{BB962C8B-B14F-4D97-AF65-F5344CB8AC3E}">
        <p14:creationId xmlns:p14="http://schemas.microsoft.com/office/powerpoint/2010/main" val="8265022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14) If the U.S. current account balance is -$500 billion and the capital and financial account balance is +$510 billion</a:t>
            </a:r>
          </a:p>
          <a:p>
            <a:pPr>
              <a:buNone/>
              <a:defRPr/>
            </a:pPr>
            <a:r>
              <a:rPr lang="en-US" sz="2400" dirty="0"/>
              <a:t>A) the U.S. official settlements account balance is $10 billion.</a:t>
            </a:r>
          </a:p>
          <a:p>
            <a:pPr>
              <a:buNone/>
              <a:defRPr/>
            </a:pPr>
            <a:r>
              <a:rPr lang="en-US" sz="2400" dirty="0"/>
              <a:t>B) foreign investment in the United States is smaller than the U.S. investment abroad.</a:t>
            </a:r>
          </a:p>
          <a:p>
            <a:pPr>
              <a:buNone/>
              <a:defRPr/>
            </a:pPr>
            <a:r>
              <a:rPr lang="en-US" sz="2400" dirty="0"/>
              <a:t>C) U.S. exports are greater than U.S. imports.</a:t>
            </a:r>
          </a:p>
          <a:p>
            <a:pPr>
              <a:buNone/>
              <a:defRPr/>
            </a:pPr>
            <a:r>
              <a:rPr lang="en-US" sz="2400" dirty="0"/>
              <a:t>D) the U.S. government's holdings of foreign currency increases by $10 billion.</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17</a:t>
            </a:fld>
            <a:endParaRPr kumimoji="0" lang="en-US" altLang="en-US" sz="1200">
              <a:solidFill>
                <a:srgbClr val="000000"/>
              </a:solidFill>
            </a:endParaRPr>
          </a:p>
        </p:txBody>
      </p:sp>
    </p:spTree>
    <p:extLst>
      <p:ext uri="{BB962C8B-B14F-4D97-AF65-F5344CB8AC3E}">
        <p14:creationId xmlns:p14="http://schemas.microsoft.com/office/powerpoint/2010/main" val="2614313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15) If a country is currently lending more to the rest of the world than it is borrowing from the rest of the world, the country is a</a:t>
            </a:r>
          </a:p>
          <a:p>
            <a:pPr>
              <a:buNone/>
              <a:defRPr/>
            </a:pPr>
            <a:r>
              <a:rPr lang="en-US" sz="2400" dirty="0"/>
              <a:t>A) debtor nation. </a:t>
            </a:r>
          </a:p>
          <a:p>
            <a:pPr>
              <a:buNone/>
              <a:defRPr/>
            </a:pPr>
            <a:r>
              <a:rPr lang="en-US" sz="2400" dirty="0"/>
              <a:t>B) net lender. </a:t>
            </a:r>
          </a:p>
          <a:p>
            <a:pPr>
              <a:buNone/>
              <a:defRPr/>
            </a:pPr>
            <a:r>
              <a:rPr lang="en-US" sz="2400" dirty="0"/>
              <a:t>C) creditor nation. </a:t>
            </a:r>
          </a:p>
          <a:p>
            <a:pPr>
              <a:buNone/>
              <a:defRPr/>
            </a:pPr>
            <a:r>
              <a:rPr lang="en-US" sz="2400" dirty="0"/>
              <a:t>D) net borrower.</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18</a:t>
            </a:fld>
            <a:endParaRPr kumimoji="0" lang="en-US" altLang="en-US" sz="1200">
              <a:solidFill>
                <a:srgbClr val="000000"/>
              </a:solidFill>
            </a:endParaRPr>
          </a:p>
        </p:txBody>
      </p:sp>
    </p:spTree>
    <p:extLst>
      <p:ext uri="{BB962C8B-B14F-4D97-AF65-F5344CB8AC3E}">
        <p14:creationId xmlns:p14="http://schemas.microsoft.com/office/powerpoint/2010/main" val="10255472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dirty="0">
                <a:latin typeface="Arial" panose="020B0604020202020204" pitchFamily="34" charset="0"/>
              </a:rPr>
              <a:t>Training (Chapter 9)</a:t>
            </a:r>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E424DF5-1CBE-4C12-87AA-BB4B1604447B}"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1) The exchange rate is the</a:t>
            </a:r>
          </a:p>
          <a:p>
            <a:pPr>
              <a:buNone/>
              <a:defRPr/>
            </a:pPr>
            <a:r>
              <a:rPr lang="en-US" sz="2400" dirty="0"/>
              <a:t>A) price of one country's currency expressed in terms of another country's currency.</a:t>
            </a:r>
          </a:p>
          <a:p>
            <a:pPr>
              <a:buNone/>
              <a:defRPr/>
            </a:pPr>
            <a:r>
              <a:rPr lang="en-US" sz="2400" dirty="0"/>
              <a:t>B) opportunity cost of pursuing a nation's comparative advantage.</a:t>
            </a:r>
          </a:p>
          <a:p>
            <a:pPr>
              <a:buNone/>
              <a:defRPr/>
            </a:pPr>
            <a:r>
              <a:rPr lang="en-US" sz="2400" dirty="0"/>
              <a:t>C) ratio between imports and exports.</a:t>
            </a:r>
          </a:p>
          <a:p>
            <a:pPr>
              <a:buNone/>
              <a:defRPr/>
            </a:pPr>
            <a:r>
              <a:rPr lang="en-US" sz="2400" dirty="0"/>
              <a:t>D) interest rate that is charged on risk-free international capital flows.</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2) A decrease in the value of a currency in terms of other currencies is known as</a:t>
            </a:r>
          </a:p>
          <a:p>
            <a:pPr>
              <a:buNone/>
              <a:defRPr/>
            </a:pPr>
            <a:r>
              <a:rPr lang="en-US" sz="2400" dirty="0"/>
              <a:t>A) a par value. </a:t>
            </a:r>
          </a:p>
          <a:p>
            <a:pPr>
              <a:buNone/>
              <a:defRPr/>
            </a:pPr>
            <a:r>
              <a:rPr lang="en-US" sz="2400" dirty="0"/>
              <a:t>B) a gold point.</a:t>
            </a:r>
          </a:p>
          <a:p>
            <a:pPr>
              <a:buNone/>
              <a:defRPr/>
            </a:pPr>
            <a:r>
              <a:rPr lang="en-US" sz="2400" dirty="0"/>
              <a:t>C) an appreciation. </a:t>
            </a:r>
          </a:p>
          <a:p>
            <a:pPr>
              <a:buNone/>
              <a:defRPr/>
            </a:pPr>
            <a:r>
              <a:rPr lang="en-US" sz="2400" dirty="0"/>
              <a:t>D) a depreciation.</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4</a:t>
            </a:fld>
            <a:endParaRPr kumimoji="0" lang="en-US" altLang="en-US" sz="1200">
              <a:solidFill>
                <a:srgbClr val="000000"/>
              </a:solidFill>
            </a:endParaRPr>
          </a:p>
        </p:txBody>
      </p:sp>
    </p:spTree>
    <p:extLst>
      <p:ext uri="{BB962C8B-B14F-4D97-AF65-F5344CB8AC3E}">
        <p14:creationId xmlns:p14="http://schemas.microsoft.com/office/powerpoint/2010/main" val="5614027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defRPr/>
            </a:pPr>
            <a:r>
              <a:rPr lang="en-US" sz="2600" dirty="0"/>
              <a:t>	</a:t>
            </a:r>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5</a:t>
            </a:fld>
            <a:endParaRPr kumimoji="0" lang="en-US" altLang="en-US" sz="1200">
              <a:solidFill>
                <a:srgbClr val="000000"/>
              </a:solidFill>
            </a:endParaRPr>
          </a:p>
        </p:txBody>
      </p:sp>
      <p:pic>
        <p:nvPicPr>
          <p:cNvPr id="3" name="Picture 2"/>
          <p:cNvPicPr>
            <a:picLocks noChangeAspect="1"/>
          </p:cNvPicPr>
          <p:nvPr/>
        </p:nvPicPr>
        <p:blipFill>
          <a:blip r:embed="rId3"/>
          <a:stretch>
            <a:fillRect/>
          </a:stretch>
        </p:blipFill>
        <p:spPr>
          <a:xfrm>
            <a:off x="255324" y="2060849"/>
            <a:ext cx="8417513" cy="2808312"/>
          </a:xfrm>
          <a:prstGeom prst="rect">
            <a:avLst/>
          </a:prstGeom>
        </p:spPr>
      </p:pic>
    </p:spTree>
    <p:extLst>
      <p:ext uri="{BB962C8B-B14F-4D97-AF65-F5344CB8AC3E}">
        <p14:creationId xmlns:p14="http://schemas.microsoft.com/office/powerpoint/2010/main" val="183419003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3) The table above shows the exchange rates between various currencies and the U.S. dollar. Between 2015 and 2016, the U.S. dollar ________ against the Euro and ________ against the Japanese yen.</a:t>
            </a:r>
          </a:p>
          <a:p>
            <a:pPr>
              <a:buNone/>
              <a:defRPr/>
            </a:pPr>
            <a:r>
              <a:rPr lang="en-US" sz="2400" dirty="0"/>
              <a:t>A) depreciated; appreciated </a:t>
            </a:r>
          </a:p>
          <a:p>
            <a:pPr>
              <a:buNone/>
              <a:defRPr/>
            </a:pPr>
            <a:r>
              <a:rPr lang="en-US" sz="2400" dirty="0"/>
              <a:t>B) appreciated; appreciated</a:t>
            </a:r>
          </a:p>
          <a:p>
            <a:pPr>
              <a:buNone/>
              <a:defRPr/>
            </a:pPr>
            <a:r>
              <a:rPr lang="en-US" sz="2400" dirty="0"/>
              <a:t>C) appreciated; depreciated </a:t>
            </a:r>
          </a:p>
          <a:p>
            <a:pPr>
              <a:buNone/>
              <a:defRPr/>
            </a:pPr>
            <a:r>
              <a:rPr lang="en-US" sz="2400" dirty="0"/>
              <a:t>D) depreciated; depreciated</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6</a:t>
            </a:fld>
            <a:endParaRPr kumimoji="0" lang="en-US" altLang="en-US" sz="1200">
              <a:solidFill>
                <a:srgbClr val="000000"/>
              </a:solidFill>
            </a:endParaRPr>
          </a:p>
        </p:txBody>
      </p:sp>
    </p:spTree>
    <p:extLst>
      <p:ext uri="{BB962C8B-B14F-4D97-AF65-F5344CB8AC3E}">
        <p14:creationId xmlns:p14="http://schemas.microsoft.com/office/powerpoint/2010/main" val="24859337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4) The table above shows the exchange rates between various currencies and the U.S. dollar. Between 2015 and 2016, the Japanese yen ________ against the U.S dollar and the Euro ________ against the U.S. dollar.</a:t>
            </a:r>
          </a:p>
          <a:p>
            <a:pPr>
              <a:buNone/>
              <a:defRPr/>
            </a:pPr>
            <a:r>
              <a:rPr lang="en-US" sz="2400" dirty="0"/>
              <a:t>A) depreciated; appreciated </a:t>
            </a:r>
          </a:p>
          <a:p>
            <a:pPr>
              <a:buNone/>
              <a:defRPr/>
            </a:pPr>
            <a:r>
              <a:rPr lang="en-US" sz="2400" dirty="0"/>
              <a:t>B) depreciated; depreciated</a:t>
            </a:r>
          </a:p>
          <a:p>
            <a:pPr>
              <a:buNone/>
              <a:defRPr/>
            </a:pPr>
            <a:r>
              <a:rPr lang="en-US" sz="2400" dirty="0"/>
              <a:t>C) appreciated; appreciated </a:t>
            </a:r>
          </a:p>
          <a:p>
            <a:pPr>
              <a:buNone/>
              <a:defRPr/>
            </a:pPr>
            <a:r>
              <a:rPr lang="en-US" sz="2400" dirty="0"/>
              <a:t>D) appreciated; depreciated</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7</a:t>
            </a:fld>
            <a:endParaRPr kumimoji="0" lang="en-US" altLang="en-US" sz="1200">
              <a:solidFill>
                <a:srgbClr val="000000"/>
              </a:solidFill>
            </a:endParaRPr>
          </a:p>
        </p:txBody>
      </p:sp>
    </p:spTree>
    <p:extLst>
      <p:ext uri="{BB962C8B-B14F-4D97-AF65-F5344CB8AC3E}">
        <p14:creationId xmlns:p14="http://schemas.microsoft.com/office/powerpoint/2010/main" val="40183460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5) When the exchange rate falls, in the foreign exchange market the</a:t>
            </a:r>
          </a:p>
          <a:p>
            <a:pPr>
              <a:buNone/>
              <a:defRPr/>
            </a:pPr>
            <a:r>
              <a:rPr lang="en-US" sz="2400" dirty="0"/>
              <a:t>A) quantity demanded of the currency decreases.</a:t>
            </a:r>
          </a:p>
          <a:p>
            <a:pPr>
              <a:buNone/>
              <a:defRPr/>
            </a:pPr>
            <a:r>
              <a:rPr lang="en-US" sz="2400" dirty="0"/>
              <a:t>B) quantity demanded of the currency increases.</a:t>
            </a:r>
          </a:p>
          <a:p>
            <a:pPr>
              <a:buNone/>
              <a:defRPr/>
            </a:pPr>
            <a:r>
              <a:rPr lang="en-US" sz="2400" dirty="0"/>
              <a:t>C) demand for the currency decreases.</a:t>
            </a:r>
          </a:p>
          <a:p>
            <a:pPr>
              <a:buNone/>
              <a:defRPr/>
            </a:pPr>
            <a:r>
              <a:rPr lang="en-US" sz="2400" dirty="0"/>
              <a:t>D) demand for the currency increases.</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8</a:t>
            </a:fld>
            <a:endParaRPr kumimoji="0" lang="en-US" altLang="en-US" sz="1200">
              <a:solidFill>
                <a:srgbClr val="000000"/>
              </a:solidFill>
            </a:endParaRPr>
          </a:p>
        </p:txBody>
      </p:sp>
    </p:spTree>
    <p:extLst>
      <p:ext uri="{BB962C8B-B14F-4D97-AF65-F5344CB8AC3E}">
        <p14:creationId xmlns:p14="http://schemas.microsoft.com/office/powerpoint/2010/main" val="35438992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9)</a:t>
            </a:r>
          </a:p>
        </p:txBody>
      </p:sp>
      <p:sp>
        <p:nvSpPr>
          <p:cNvPr id="5123" name="Content Placeholder 2"/>
          <p:cNvSpPr>
            <a:spLocks noGrp="1"/>
          </p:cNvSpPr>
          <p:nvPr>
            <p:ph idx="1"/>
          </p:nvPr>
        </p:nvSpPr>
        <p:spPr/>
        <p:txBody>
          <a:bodyPr/>
          <a:lstStyle/>
          <a:p>
            <a:pPr>
              <a:buNone/>
              <a:defRPr/>
            </a:pPr>
            <a:r>
              <a:rPr lang="en-US" sz="2400" dirty="0"/>
              <a:t>6) Airbus is an European jet airline producer. Indian Airlines wants to buy 23 Airbus planes from Airbus, due to increased demand for world travel. As a result</a:t>
            </a:r>
          </a:p>
          <a:p>
            <a:pPr>
              <a:buNone/>
              <a:defRPr/>
            </a:pPr>
            <a:r>
              <a:rPr lang="en-US" sz="2400" dirty="0"/>
              <a:t>A) the demand curve for European euros shifts rightward and the supply curve for Indian rupees shifts leftward.</a:t>
            </a:r>
          </a:p>
          <a:p>
            <a:pPr>
              <a:buNone/>
              <a:defRPr/>
            </a:pPr>
            <a:r>
              <a:rPr lang="en-US" sz="2400" dirty="0"/>
              <a:t>B) only the demand curve for European euros shifts rightward.</a:t>
            </a:r>
          </a:p>
          <a:p>
            <a:pPr>
              <a:buNone/>
              <a:defRPr/>
            </a:pPr>
            <a:r>
              <a:rPr lang="en-US" sz="2400" dirty="0"/>
              <a:t>C) only the demand curve for Indian rupees shifts rightward.</a:t>
            </a:r>
          </a:p>
          <a:p>
            <a:pPr>
              <a:buNone/>
              <a:defRPr/>
            </a:pPr>
            <a:r>
              <a:rPr lang="en-US" sz="2400" dirty="0"/>
              <a:t>D) the demand curve for European euros and the supply curve for Indian rupees both shift rightward.</a:t>
            </a:r>
            <a:endParaRPr lang="en-US" sz="2600" dirty="0"/>
          </a:p>
        </p:txBody>
      </p:sp>
      <p:sp>
        <p:nvSpPr>
          <p:cNvPr id="4" name="Date Placeholder 3"/>
          <p:cNvSpPr>
            <a:spLocks noGrp="1"/>
          </p:cNvSpPr>
          <p:nvPr>
            <p:ph type="dt" sz="quarter" idx="10"/>
          </p:nvPr>
        </p:nvSpPr>
        <p:spPr/>
        <p:txBody>
          <a:bodyPr/>
          <a:lstStyle/>
          <a:p>
            <a:pPr>
              <a:defRPr/>
            </a:pPr>
            <a:r>
              <a:rPr lang="en-US"/>
              <a:t>10/18/2024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9</a:t>
            </a:fld>
            <a:endParaRPr kumimoji="0" lang="en-US" altLang="en-US" sz="1200">
              <a:solidFill>
                <a:srgbClr val="000000"/>
              </a:solidFill>
            </a:endParaRPr>
          </a:p>
        </p:txBody>
      </p:sp>
    </p:spTree>
    <p:extLst>
      <p:ext uri="{BB962C8B-B14F-4D97-AF65-F5344CB8AC3E}">
        <p14:creationId xmlns:p14="http://schemas.microsoft.com/office/powerpoint/2010/main" val="8006479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6239</TotalTime>
  <Words>1283</Words>
  <Application>Microsoft Office PowerPoint</Application>
  <PresentationFormat>On-screen Show (4:3)</PresentationFormat>
  <Paragraphs>222</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Book Antiqua</vt:lpstr>
      <vt:lpstr>Wingdings 3</vt:lpstr>
      <vt:lpstr>Lucida Sans</vt:lpstr>
      <vt:lpstr>Times New Roman</vt:lpstr>
      <vt:lpstr>Wingdings</vt:lpstr>
      <vt:lpstr>Wingdings 2</vt:lpstr>
      <vt:lpstr>Apex</vt:lpstr>
      <vt:lpstr>ECN2102 macroeconomics (3 Credits/5 ECTS)  Training (Chapter 9)</vt:lpstr>
      <vt:lpstr>Outline</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lpstr>Training (Chapter 9)</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cp:lastModifiedBy>Eldar Madumarov</cp:lastModifiedBy>
  <cp:revision>442</cp:revision>
  <dcterms:created xsi:type="dcterms:W3CDTF">1998-07-20T20:52:32Z</dcterms:created>
  <dcterms:modified xsi:type="dcterms:W3CDTF">2024-10-12T11:03:36Z</dcterms:modified>
</cp:coreProperties>
</file>