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90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88031"/>
          </a:xfrm>
        </p:spPr>
        <p:txBody>
          <a:bodyPr>
            <a:noAutofit/>
          </a:bodyPr>
          <a:lstStyle/>
          <a:p>
            <a:r>
              <a:rPr lang="kk-KZ" sz="1600" b="1" dirty="0" smtClean="0"/>
              <a:t>9 а</a:t>
            </a:r>
            <a:br>
              <a:rPr lang="kk-KZ" sz="1600" b="1" dirty="0" smtClean="0"/>
            </a:br>
            <a:r>
              <a:rPr lang="kk-KZ" sz="1600" b="1" dirty="0" smtClean="0"/>
              <a:t>9 а</a:t>
            </a:r>
            <a:r>
              <a:rPr lang="kk-KZ" sz="1600" b="1" dirty="0" smtClean="0"/>
              <a:t>-дәріс</a:t>
            </a:r>
            <a:r>
              <a:rPr lang="kk-KZ" sz="1600" b="1" dirty="0" smtClean="0"/>
              <a:t>. Кеңестік ұлттық-мемлекеттік құрылыс үлгісінің жүзеге асырылуы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568952" cy="62646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600" dirty="0" smtClean="0"/>
              <a:t>1920 ж. 26 </a:t>
            </a:r>
            <a:r>
              <a:rPr lang="ru-RU" sz="2600" dirty="0" err="1" smtClean="0"/>
              <a:t>тамызында</a:t>
            </a:r>
            <a:r>
              <a:rPr lang="ru-RU" sz="2600" dirty="0" smtClean="0"/>
              <a:t> Ленин мен Калинин </a:t>
            </a:r>
            <a:r>
              <a:rPr lang="ru-RU" sz="2600" dirty="0" err="1" smtClean="0"/>
              <a:t>қол қойған </a:t>
            </a:r>
            <a:r>
              <a:rPr lang="ru-RU" sz="2600" dirty="0" smtClean="0"/>
              <a:t>БОАК </a:t>
            </a:r>
            <a:r>
              <a:rPr lang="ru-RU" sz="2600" dirty="0" err="1" smtClean="0"/>
              <a:t>және </a:t>
            </a:r>
            <a:r>
              <a:rPr lang="ru-RU" sz="2600" dirty="0" smtClean="0"/>
              <a:t>РКФСР </a:t>
            </a:r>
            <a:r>
              <a:rPr lang="ru-RU" sz="2600" dirty="0" err="1" smtClean="0"/>
              <a:t>ХКК-нің құрамында</a:t>
            </a:r>
            <a:r>
              <a:rPr lang="ru-RU" sz="2600" dirty="0" smtClean="0"/>
              <a:t>, </a:t>
            </a:r>
            <a:r>
              <a:rPr lang="ru-RU" sz="2600" dirty="0" err="1" smtClean="0"/>
              <a:t>астанасы</a:t>
            </a:r>
            <a:r>
              <a:rPr lang="ru-RU" sz="2600" dirty="0" smtClean="0"/>
              <a:t> </a:t>
            </a:r>
            <a:r>
              <a:rPr lang="ru-RU" sz="2600" dirty="0" err="1" smtClean="0"/>
              <a:t>Орынбор</a:t>
            </a:r>
            <a:r>
              <a:rPr lang="ru-RU" sz="2600" dirty="0" smtClean="0"/>
              <a:t> </a:t>
            </a:r>
            <a:r>
              <a:rPr lang="ru-RU" sz="2600" dirty="0" err="1" smtClean="0"/>
              <a:t>қаласында болатын</a:t>
            </a:r>
            <a:r>
              <a:rPr lang="ru-RU" sz="2600" dirty="0" smtClean="0"/>
              <a:t> “</a:t>
            </a:r>
            <a:r>
              <a:rPr lang="ru-RU" sz="2600" dirty="0" err="1" smtClean="0"/>
              <a:t>Қырғыз </a:t>
            </a:r>
            <a:r>
              <a:rPr lang="ru-RU" sz="2600" dirty="0" smtClean="0"/>
              <a:t>(</a:t>
            </a:r>
            <a:r>
              <a:rPr lang="ru-RU" sz="2600" dirty="0" err="1" smtClean="0"/>
              <a:t>қазақ</a:t>
            </a:r>
            <a:r>
              <a:rPr lang="ru-RU" sz="2600" dirty="0" smtClean="0"/>
              <a:t>) </a:t>
            </a:r>
            <a:r>
              <a:rPr lang="ru-RU" sz="2600" dirty="0" err="1" smtClean="0"/>
              <a:t>Кеңестік Автономиялы</a:t>
            </a:r>
            <a:r>
              <a:rPr lang="ru-RU" sz="2600" dirty="0" smtClean="0"/>
              <a:t> </a:t>
            </a:r>
            <a:r>
              <a:rPr lang="ru-RU" sz="2600" dirty="0" err="1" smtClean="0"/>
              <a:t>Республикасын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құру туралы</a:t>
            </a:r>
            <a:r>
              <a:rPr lang="ru-RU" sz="2600" dirty="0" smtClean="0"/>
              <a:t>” </a:t>
            </a:r>
            <a:r>
              <a:rPr lang="ru-RU" sz="2600" dirty="0" err="1" smtClean="0"/>
              <a:t>тарихи</a:t>
            </a:r>
            <a:r>
              <a:rPr lang="ru-RU" sz="2600" dirty="0" smtClean="0"/>
              <a:t> </a:t>
            </a:r>
            <a:r>
              <a:rPr lang="ru-RU" sz="2600" dirty="0" err="1" smtClean="0"/>
              <a:t>Декреті</a:t>
            </a:r>
            <a:r>
              <a:rPr lang="ru-RU" sz="2600" dirty="0" smtClean="0"/>
              <a:t> </a:t>
            </a:r>
            <a:r>
              <a:rPr lang="ru-RU" sz="2600" dirty="0" err="1" smtClean="0"/>
              <a:t>жарияланды</a:t>
            </a:r>
            <a:r>
              <a:rPr lang="ru-RU" sz="2600" dirty="0" smtClean="0"/>
              <a:t>. 1920 ж. 4- 12 </a:t>
            </a:r>
            <a:r>
              <a:rPr lang="ru-RU" sz="2600" dirty="0" err="1" smtClean="0"/>
              <a:t>қазанында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Орынбор</a:t>
            </a:r>
            <a:r>
              <a:rPr lang="ru-RU" sz="2600" dirty="0" smtClean="0"/>
              <a:t> </a:t>
            </a:r>
            <a:r>
              <a:rPr lang="ru-RU" sz="2600" dirty="0" err="1" smtClean="0"/>
              <a:t>қаласында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өткен</a:t>
            </a:r>
            <a:r>
              <a:rPr lang="ru-RU" sz="2600" dirty="0" smtClean="0"/>
              <a:t> </a:t>
            </a:r>
            <a:r>
              <a:rPr lang="ru-RU" sz="2600" dirty="0" err="1" smtClean="0"/>
              <a:t>Қазақстан</a:t>
            </a:r>
            <a:r>
              <a:rPr lang="ru-RU" sz="2600" dirty="0" smtClean="0"/>
              <a:t> </a:t>
            </a:r>
            <a:r>
              <a:rPr lang="ru-RU" sz="2600" dirty="0" err="1" smtClean="0"/>
              <a:t>Кеңестерінің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Құрылтай</a:t>
            </a:r>
            <a:r>
              <a:rPr lang="ru-RU" sz="2600" dirty="0" smtClean="0"/>
              <a:t> </a:t>
            </a:r>
            <a:r>
              <a:rPr lang="ru-RU" sz="2600" dirty="0" err="1" smtClean="0"/>
              <a:t>съезі</a:t>
            </a:r>
            <a:r>
              <a:rPr lang="ru-RU" sz="2600" dirty="0" smtClean="0"/>
              <a:t>, </a:t>
            </a:r>
            <a:r>
              <a:rPr lang="ru-RU" sz="2600" dirty="0" err="1" smtClean="0"/>
              <a:t>Қырғыз</a:t>
            </a:r>
            <a:r>
              <a:rPr lang="ru-RU" sz="2600" dirty="0" smtClean="0"/>
              <a:t> (</a:t>
            </a:r>
            <a:r>
              <a:rPr lang="ru-RU" sz="2600" dirty="0" err="1" smtClean="0"/>
              <a:t>қазақ</a:t>
            </a:r>
            <a:r>
              <a:rPr lang="ru-RU" sz="2600" dirty="0" smtClean="0"/>
              <a:t>) </a:t>
            </a:r>
            <a:r>
              <a:rPr lang="ru-RU" sz="2600" dirty="0" err="1" smtClean="0"/>
              <a:t>Кеңестік</a:t>
            </a:r>
            <a:r>
              <a:rPr lang="ru-RU" sz="2600" dirty="0" smtClean="0"/>
              <a:t> </a:t>
            </a:r>
            <a:r>
              <a:rPr lang="ru-RU" sz="2600" dirty="0" err="1" smtClean="0"/>
              <a:t>Автономиялық</a:t>
            </a:r>
            <a:r>
              <a:rPr lang="ru-RU" sz="2600" dirty="0" smtClean="0"/>
              <a:t> </a:t>
            </a:r>
            <a:r>
              <a:rPr lang="ru-RU" sz="2600" dirty="0" err="1" smtClean="0"/>
              <a:t>социалистік</a:t>
            </a:r>
            <a:r>
              <a:rPr lang="ru-RU" sz="2600" dirty="0" smtClean="0"/>
              <a:t> </a:t>
            </a:r>
            <a:r>
              <a:rPr lang="ru-RU" sz="2600" dirty="0" err="1" smtClean="0"/>
              <a:t>республикасы</a:t>
            </a:r>
            <a:r>
              <a:rPr lang="ru-RU" sz="2600" dirty="0" smtClean="0"/>
              <a:t> </a:t>
            </a:r>
            <a:r>
              <a:rPr lang="ru-RU" sz="2600" dirty="0" err="1" smtClean="0"/>
              <a:t>еңбекшілері</a:t>
            </a:r>
            <a:r>
              <a:rPr lang="ru-RU" sz="2600" dirty="0" smtClean="0"/>
              <a:t> </a:t>
            </a:r>
            <a:r>
              <a:rPr lang="ru-RU" sz="2600" dirty="0" err="1" smtClean="0"/>
              <a:t>құқықтарының</a:t>
            </a:r>
            <a:r>
              <a:rPr lang="ru-RU" sz="2600" dirty="0" smtClean="0"/>
              <a:t> </a:t>
            </a:r>
            <a:r>
              <a:rPr lang="ru-RU" sz="2600" dirty="0" err="1" smtClean="0"/>
              <a:t>Декларациясын</a:t>
            </a:r>
            <a:r>
              <a:rPr lang="ru-RU" sz="2600" dirty="0" smtClean="0"/>
              <a:t> </a:t>
            </a:r>
            <a:r>
              <a:rPr lang="ru-RU" sz="2600" dirty="0" err="1" smtClean="0"/>
              <a:t>қабылдады</a:t>
            </a:r>
            <a:r>
              <a:rPr lang="ru-RU" sz="2600" dirty="0" smtClean="0"/>
              <a:t>, </a:t>
            </a:r>
            <a:r>
              <a:rPr lang="ru-RU" sz="2600" dirty="0" err="1" smtClean="0"/>
              <a:t>ол</a:t>
            </a:r>
            <a:r>
              <a:rPr lang="ru-RU" sz="2600" dirty="0" smtClean="0"/>
              <a:t> Декларация РКФСР </a:t>
            </a:r>
            <a:r>
              <a:rPr lang="ru-RU" sz="2600" dirty="0" err="1" smtClean="0"/>
              <a:t>құрамына</a:t>
            </a:r>
            <a:r>
              <a:rPr lang="ru-RU" sz="2600" dirty="0" smtClean="0"/>
              <a:t> </a:t>
            </a:r>
            <a:r>
              <a:rPr lang="ru-RU" sz="2600" dirty="0" err="1" smtClean="0"/>
              <a:t>жеке</a:t>
            </a:r>
            <a:r>
              <a:rPr lang="ru-RU" sz="2600" dirty="0" smtClean="0"/>
              <a:t> автономия </a:t>
            </a:r>
            <a:r>
              <a:rPr lang="ru-RU" sz="2600" dirty="0" err="1" smtClean="0"/>
              <a:t>болып</a:t>
            </a:r>
            <a:r>
              <a:rPr lang="ru-RU" sz="2600" dirty="0" smtClean="0"/>
              <a:t> </a:t>
            </a:r>
            <a:r>
              <a:rPr lang="ru-RU" sz="2600" dirty="0" err="1" smtClean="0"/>
              <a:t>кіретін</a:t>
            </a:r>
            <a:r>
              <a:rPr lang="ru-RU" sz="2600" dirty="0" smtClean="0"/>
              <a:t> </a:t>
            </a:r>
            <a:r>
              <a:rPr lang="ru-RU" sz="2600" dirty="0" err="1" smtClean="0"/>
              <a:t>ҚазАКСР-нің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құрылуын</a:t>
            </a:r>
            <a:r>
              <a:rPr lang="ru-RU" sz="2600" dirty="0" smtClean="0"/>
              <a:t> </a:t>
            </a:r>
            <a:r>
              <a:rPr lang="ru-RU" sz="2600" dirty="0" err="1" smtClean="0"/>
              <a:t>жұмысшылардың</a:t>
            </a:r>
            <a:r>
              <a:rPr lang="ru-RU" sz="2600" dirty="0" smtClean="0"/>
              <a:t>, </a:t>
            </a:r>
            <a:r>
              <a:rPr lang="ru-RU" sz="2600" dirty="0" err="1" smtClean="0"/>
              <a:t>еңбекші</a:t>
            </a:r>
            <a:r>
              <a:rPr lang="ru-RU" sz="2600" dirty="0" smtClean="0"/>
              <a:t> </a:t>
            </a:r>
            <a:r>
              <a:rPr lang="ru-RU" sz="2600" dirty="0" err="1" smtClean="0"/>
              <a:t>қазақ</a:t>
            </a:r>
            <a:r>
              <a:rPr lang="ru-RU" sz="2600" dirty="0" smtClean="0"/>
              <a:t> </a:t>
            </a:r>
            <a:r>
              <a:rPr lang="ru-RU" sz="2600" dirty="0" err="1" smtClean="0"/>
              <a:t>халқының</a:t>
            </a:r>
            <a:r>
              <a:rPr lang="ru-RU" sz="2600" dirty="0" smtClean="0"/>
              <a:t>, </a:t>
            </a:r>
            <a:r>
              <a:rPr lang="ru-RU" sz="2600" dirty="0" err="1" smtClean="0"/>
              <a:t>шаруалар</a:t>
            </a:r>
            <a:r>
              <a:rPr lang="ru-RU" sz="2600" dirty="0" smtClean="0"/>
              <a:t>, </a:t>
            </a:r>
            <a:r>
              <a:rPr lang="ru-RU" sz="2600" dirty="0" err="1" smtClean="0"/>
              <a:t>қызыл</a:t>
            </a:r>
            <a:r>
              <a:rPr lang="ru-RU" sz="2600" dirty="0" smtClean="0"/>
              <a:t> </a:t>
            </a:r>
            <a:r>
              <a:rPr lang="ru-RU" sz="2600" dirty="0" err="1" smtClean="0"/>
              <a:t>әскерлер</a:t>
            </a:r>
            <a:r>
              <a:rPr lang="ru-RU" sz="2600" dirty="0" smtClean="0"/>
              <a:t> </a:t>
            </a:r>
            <a:r>
              <a:rPr lang="ru-RU" sz="2600" dirty="0" err="1" smtClean="0"/>
              <a:t>депутаттары</a:t>
            </a:r>
            <a:r>
              <a:rPr lang="ru-RU" sz="2600" dirty="0" smtClean="0"/>
              <a:t> </a:t>
            </a:r>
            <a:r>
              <a:rPr lang="ru-RU" sz="2600" dirty="0" err="1" smtClean="0"/>
              <a:t>Кеңестерінің</a:t>
            </a:r>
            <a:r>
              <a:rPr lang="ru-RU" sz="2600" dirty="0" smtClean="0"/>
              <a:t> </a:t>
            </a:r>
            <a:r>
              <a:rPr lang="ru-RU" sz="2600" dirty="0" err="1" smtClean="0"/>
              <a:t>Республикасы</a:t>
            </a:r>
            <a:r>
              <a:rPr lang="ru-RU" sz="2600" dirty="0" smtClean="0"/>
              <a:t> </a:t>
            </a:r>
            <a:r>
              <a:rPr lang="ru-RU" sz="2600" dirty="0" err="1" smtClean="0"/>
              <a:t>ретінде</a:t>
            </a:r>
            <a:r>
              <a:rPr lang="ru-RU" sz="2600" dirty="0" smtClean="0"/>
              <a:t> </a:t>
            </a:r>
            <a:r>
              <a:rPr lang="ru-RU" sz="2600" dirty="0" err="1" smtClean="0"/>
              <a:t>бекітті</a:t>
            </a:r>
            <a:r>
              <a:rPr lang="ru-RU" sz="2600" dirty="0" smtClean="0"/>
              <a:t>. </a:t>
            </a:r>
            <a:r>
              <a:rPr lang="ru-RU" sz="2600" dirty="0" err="1"/>
              <a:t>Орталық</a:t>
            </a:r>
            <a:r>
              <a:rPr lang="ru-RU" sz="2600" dirty="0"/>
              <a:t> </a:t>
            </a:r>
            <a:r>
              <a:rPr lang="ru-RU" sz="2600" dirty="0" err="1"/>
              <a:t>Атқару</a:t>
            </a:r>
            <a:r>
              <a:rPr lang="ru-RU" sz="2600" dirty="0"/>
              <a:t> </a:t>
            </a:r>
            <a:r>
              <a:rPr lang="ru-RU" sz="2600" dirty="0" err="1" smtClean="0"/>
              <a:t>Комитетін</a:t>
            </a:r>
            <a:r>
              <a:rPr lang="kk-KZ" sz="2600" dirty="0" smtClean="0"/>
              <a:t>ің</a:t>
            </a:r>
            <a:r>
              <a:rPr lang="ru-RU" sz="2600" dirty="0" smtClean="0"/>
              <a:t> </a:t>
            </a:r>
            <a:r>
              <a:rPr lang="ru-RU" sz="2600" dirty="0"/>
              <a:t>(ОАК</a:t>
            </a:r>
            <a:r>
              <a:rPr lang="ru-RU" sz="2600" dirty="0" smtClean="0"/>
              <a:t>)</a:t>
            </a:r>
            <a:r>
              <a:rPr lang="ru-RU" sz="2600" dirty="0"/>
              <a:t> </a:t>
            </a:r>
            <a:r>
              <a:rPr lang="ru-RU" sz="2600" dirty="0" err="1" smtClean="0"/>
              <a:t>басшысы</a:t>
            </a:r>
            <a:r>
              <a:rPr lang="ru-RU" sz="2600" dirty="0" smtClean="0"/>
              <a:t> </a:t>
            </a:r>
            <a:r>
              <a:rPr lang="ru-RU" sz="2600" dirty="0" err="1"/>
              <a:t>етіп</a:t>
            </a:r>
            <a:r>
              <a:rPr lang="ru-RU" sz="2600" dirty="0" smtClean="0"/>
              <a:t> </a:t>
            </a:r>
            <a:r>
              <a:rPr lang="ru-RU" sz="2600" dirty="0" err="1" smtClean="0"/>
              <a:t>С.Меңдешевті</a:t>
            </a:r>
            <a:r>
              <a:rPr lang="ru-RU" sz="2600" dirty="0" smtClean="0"/>
              <a:t>, </a:t>
            </a:r>
            <a:r>
              <a:rPr lang="ru-RU" sz="2600" dirty="0" err="1" smtClean="0"/>
              <a:t>және</a:t>
            </a:r>
            <a:r>
              <a:rPr lang="ru-RU" sz="2600" dirty="0" smtClean="0"/>
              <a:t> </a:t>
            </a:r>
            <a:r>
              <a:rPr lang="ru-RU" sz="2600" dirty="0" err="1" smtClean="0"/>
              <a:t>Халық</a:t>
            </a:r>
            <a:r>
              <a:rPr lang="ru-RU" sz="2600" dirty="0" smtClean="0"/>
              <a:t> </a:t>
            </a:r>
            <a:r>
              <a:rPr lang="ru-RU" sz="2600" dirty="0" err="1" smtClean="0"/>
              <a:t>комиссарлары</a:t>
            </a:r>
            <a:r>
              <a:rPr lang="ru-RU" sz="2600" dirty="0" smtClean="0"/>
              <a:t> </a:t>
            </a:r>
            <a:r>
              <a:rPr lang="ru-RU" sz="2600" dirty="0" err="1" smtClean="0"/>
              <a:t>Кеңесіне</a:t>
            </a:r>
            <a:r>
              <a:rPr lang="ru-RU" sz="2600" dirty="0" smtClean="0"/>
              <a:t>  (ХКК) </a:t>
            </a:r>
            <a:r>
              <a:rPr lang="ru-RU" sz="2600" dirty="0" err="1"/>
              <a:t>В.Радус</a:t>
            </a:r>
            <a:r>
              <a:rPr lang="ru-RU" sz="2600" dirty="0"/>
              <a:t>–</a:t>
            </a:r>
            <a:r>
              <a:rPr lang="ru-RU" sz="2600" dirty="0" err="1"/>
              <a:t>Зеньковичті</a:t>
            </a:r>
            <a:r>
              <a:rPr lang="ru-RU" sz="2600" dirty="0"/>
              <a:t> </a:t>
            </a:r>
            <a:r>
              <a:rPr lang="ru-RU" sz="2600" dirty="0" err="1" smtClean="0"/>
              <a:t>басшы</a:t>
            </a:r>
            <a:r>
              <a:rPr lang="ru-RU" sz="2600" dirty="0" smtClean="0"/>
              <a:t> </a:t>
            </a:r>
            <a:r>
              <a:rPr lang="ru-RU" sz="2600" dirty="0" err="1"/>
              <a:t>етіп</a:t>
            </a:r>
            <a:r>
              <a:rPr lang="ru-RU" sz="2600" dirty="0"/>
              <a:t> </a:t>
            </a:r>
            <a:r>
              <a:rPr lang="ru-RU" sz="2600" dirty="0" err="1"/>
              <a:t>сайлады</a:t>
            </a:r>
            <a:r>
              <a:rPr lang="ru-RU" sz="2600" dirty="0" smtClean="0"/>
              <a:t>.</a:t>
            </a:r>
          </a:p>
          <a:p>
            <a:pPr algn="just"/>
            <a:r>
              <a:rPr lang="ru-RU" sz="2600" dirty="0" smtClean="0"/>
              <a:t> 1920 </a:t>
            </a:r>
            <a:r>
              <a:rPr lang="ru-RU" sz="2600" dirty="0" err="1" smtClean="0"/>
              <a:t>жылдың көктемінен Қазақстан жерінде</a:t>
            </a:r>
            <a:r>
              <a:rPr lang="ru-RU" sz="2600" dirty="0" smtClean="0"/>
              <a:t> </a:t>
            </a:r>
            <a:r>
              <a:rPr lang="ru-RU" sz="2600" dirty="0" err="1" smtClean="0"/>
              <a:t>азамат</a:t>
            </a:r>
            <a:r>
              <a:rPr lang="ru-RU" sz="2600" dirty="0" smtClean="0"/>
              <a:t> </a:t>
            </a:r>
            <a:r>
              <a:rPr lang="ru-RU" sz="2600" dirty="0" err="1" smtClean="0"/>
              <a:t>соғысы жылдарында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өлкенің жаудан</a:t>
            </a:r>
            <a:r>
              <a:rPr lang="ru-RU" sz="2600" dirty="0" smtClean="0"/>
              <a:t> </a:t>
            </a:r>
            <a:r>
              <a:rPr lang="ru-RU" sz="2600" dirty="0" err="1" smtClean="0"/>
              <a:t>азат</a:t>
            </a:r>
            <a:r>
              <a:rPr lang="ru-RU" sz="2600" dirty="0" smtClean="0"/>
              <a:t> </a:t>
            </a:r>
            <a:r>
              <a:rPr lang="ru-RU" sz="2600" dirty="0" err="1" smtClean="0"/>
              <a:t>етілген</a:t>
            </a:r>
            <a:r>
              <a:rPr lang="ru-RU" sz="2600" dirty="0" smtClean="0"/>
              <a:t> </a:t>
            </a:r>
            <a:r>
              <a:rPr lang="ru-RU" sz="2600" dirty="0" err="1" smtClean="0"/>
              <a:t>аудандарында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ақ гвардиялық аппараттар</a:t>
            </a:r>
            <a:r>
              <a:rPr lang="ru-RU" sz="2600" dirty="0" smtClean="0"/>
              <a:t> </a:t>
            </a:r>
            <a:r>
              <a:rPr lang="ru-RU" sz="2600" dirty="0" err="1" smtClean="0"/>
              <a:t>жойылып</a:t>
            </a:r>
            <a:r>
              <a:rPr lang="ru-RU" sz="2600" dirty="0" smtClean="0"/>
              <a:t>, </a:t>
            </a:r>
            <a:r>
              <a:rPr lang="ru-RU" sz="2600" dirty="0" err="1" smtClean="0"/>
              <a:t>кеңестік мемлекеттік</a:t>
            </a:r>
            <a:r>
              <a:rPr lang="ru-RU" sz="2600" dirty="0" smtClean="0"/>
              <a:t> </a:t>
            </a:r>
            <a:r>
              <a:rPr lang="ru-RU" sz="2600" dirty="0" err="1" smtClean="0"/>
              <a:t>органдар</a:t>
            </a:r>
            <a:r>
              <a:rPr lang="ru-RU" sz="2600" dirty="0" smtClean="0"/>
              <a:t> </a:t>
            </a:r>
            <a:r>
              <a:rPr lang="ru-RU" sz="2600" dirty="0" err="1" smtClean="0"/>
              <a:t>ұйымдастырылып жатты</a:t>
            </a:r>
            <a:r>
              <a:rPr lang="ru-RU" sz="2600" dirty="0" smtClean="0"/>
              <a:t>. </a:t>
            </a:r>
            <a:r>
              <a:rPr lang="ru-RU" sz="2600" dirty="0" err="1" smtClean="0"/>
              <a:t>Революциялық комитеттер</a:t>
            </a:r>
            <a:r>
              <a:rPr lang="ru-RU" sz="2600" dirty="0" smtClean="0"/>
              <a:t> </a:t>
            </a:r>
            <a:r>
              <a:rPr lang="ru-RU" sz="2600" dirty="0" err="1" smtClean="0"/>
              <a:t>азат</a:t>
            </a:r>
            <a:r>
              <a:rPr lang="ru-RU" sz="2600" dirty="0" smtClean="0"/>
              <a:t> </a:t>
            </a:r>
            <a:r>
              <a:rPr lang="ru-RU" sz="2600" dirty="0" err="1" smtClean="0"/>
              <a:t>етілген</a:t>
            </a:r>
            <a:r>
              <a:rPr lang="ru-RU" sz="2600" dirty="0" smtClean="0"/>
              <a:t> </a:t>
            </a:r>
            <a:r>
              <a:rPr lang="ru-RU" sz="2600" dirty="0" err="1" smtClean="0"/>
              <a:t>территорияларда</a:t>
            </a:r>
            <a:r>
              <a:rPr lang="ru-RU" sz="2600" dirty="0" smtClean="0"/>
              <a:t> </a:t>
            </a:r>
            <a:r>
              <a:rPr lang="ru-RU" sz="2600" dirty="0" err="1" smtClean="0"/>
              <a:t>халық шаруашылығын қалпына келтіру</a:t>
            </a:r>
            <a:r>
              <a:rPr lang="ru-RU" sz="2600" dirty="0" smtClean="0"/>
              <a:t>, </a:t>
            </a:r>
            <a:r>
              <a:rPr lang="ru-RU" sz="2600" dirty="0" err="1" smtClean="0"/>
              <a:t>экономиканы</a:t>
            </a:r>
            <a:r>
              <a:rPr lang="ru-RU" sz="2600" dirty="0" smtClean="0"/>
              <a:t> </a:t>
            </a:r>
            <a:r>
              <a:rPr lang="ru-RU" sz="2600" dirty="0" err="1" smtClean="0"/>
              <a:t>көтеру, мемлекеттік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құрылысты нығайту жұмыстарын жүргізді.</a:t>
            </a:r>
            <a:r>
              <a:rPr lang="ru-RU" sz="2400" dirty="0" smtClean="0"/>
              <a:t> </a:t>
            </a:r>
            <a:r>
              <a:rPr lang="ru-RU" sz="2400" dirty="0" err="1" smtClean="0"/>
              <a:t>Өлкенің соғыстан зардап</a:t>
            </a:r>
            <a:r>
              <a:rPr lang="ru-RU" sz="2400" dirty="0" smtClean="0"/>
              <a:t> </a:t>
            </a:r>
            <a:r>
              <a:rPr lang="ru-RU" sz="2400" dirty="0" err="1" smtClean="0"/>
              <a:t>шекпеген</a:t>
            </a:r>
            <a:r>
              <a:rPr lang="ru-RU" sz="2400" dirty="0" smtClean="0"/>
              <a:t> </a:t>
            </a:r>
            <a:r>
              <a:rPr lang="ru-RU" sz="2400" dirty="0" err="1" smtClean="0"/>
              <a:t>жері</a:t>
            </a:r>
            <a:r>
              <a:rPr lang="ru-RU" sz="2400" dirty="0" smtClean="0"/>
              <a:t> </a:t>
            </a:r>
            <a:r>
              <a:rPr lang="ru-RU" sz="2400" dirty="0" err="1" smtClean="0"/>
              <a:t>кемде-кем</a:t>
            </a:r>
            <a:r>
              <a:rPr lang="ru-RU" sz="2400" dirty="0" smtClean="0"/>
              <a:t> </a:t>
            </a:r>
            <a:r>
              <a:rPr lang="ru-RU" sz="2400" dirty="0" err="1" smtClean="0"/>
              <a:t>еді</a:t>
            </a:r>
            <a:r>
              <a:rPr lang="ru-RU" sz="2400" dirty="0" smtClean="0"/>
              <a:t>. </a:t>
            </a:r>
            <a:r>
              <a:rPr lang="ru-RU" sz="2400" dirty="0" err="1" smtClean="0"/>
              <a:t>Қиыншылықтар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ауыртпалықтарға қарамастан</a:t>
            </a:r>
            <a:r>
              <a:rPr lang="ru-RU" sz="2400" dirty="0" smtClean="0"/>
              <a:t>, </a:t>
            </a:r>
            <a:r>
              <a:rPr lang="ru-RU" sz="2400" dirty="0" err="1" smtClean="0"/>
              <a:t>Қазақстан еңбекшілері күйзелушілікке қарсы күресті</a:t>
            </a:r>
            <a:r>
              <a:rPr lang="ru-RU" sz="2400" dirty="0" smtClean="0"/>
              <a:t>. </a:t>
            </a:r>
            <a:r>
              <a:rPr lang="ru-RU" sz="2400" dirty="0" err="1" smtClean="0"/>
              <a:t>Басты</a:t>
            </a:r>
            <a:r>
              <a:rPr lang="ru-RU" sz="2400" dirty="0" smtClean="0"/>
              <a:t> </a:t>
            </a:r>
            <a:r>
              <a:rPr lang="ru-RU" sz="2400" dirty="0" err="1" smtClean="0"/>
              <a:t>шарттардың бірі</a:t>
            </a:r>
            <a:r>
              <a:rPr lang="ru-RU" sz="2400" dirty="0" smtClean="0"/>
              <a:t> - </a:t>
            </a:r>
            <a:r>
              <a:rPr lang="ru-RU" sz="2400" dirty="0" err="1" smtClean="0"/>
              <a:t>отын</a:t>
            </a:r>
            <a:r>
              <a:rPr lang="ru-RU" sz="2400" dirty="0" smtClean="0"/>
              <a:t> </a:t>
            </a:r>
            <a:r>
              <a:rPr lang="ru-RU" sz="2400" dirty="0" err="1" smtClean="0"/>
              <a:t>өндіруді арттыру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 кәсіпорындарды жұмыс күшімен қамтамасыз ету</a:t>
            </a:r>
            <a:r>
              <a:rPr lang="ru-RU" sz="2400" dirty="0" smtClean="0"/>
              <a:t>, </a:t>
            </a:r>
            <a:r>
              <a:rPr lang="ru-RU" sz="2400" dirty="0" err="1" smtClean="0"/>
              <a:t>өнеркәсіп </a:t>
            </a:r>
            <a:r>
              <a:rPr lang="ru-RU" sz="2400" dirty="0" smtClean="0"/>
              <a:t>пен </a:t>
            </a:r>
            <a:r>
              <a:rPr lang="ru-RU" sz="2400" dirty="0" err="1" smtClean="0"/>
              <a:t>транспортты</a:t>
            </a:r>
            <a:r>
              <a:rPr lang="ru-RU" sz="2400" dirty="0" smtClean="0"/>
              <a:t> </a:t>
            </a:r>
            <a:r>
              <a:rPr lang="ru-RU" sz="2400" dirty="0" err="1" smtClean="0"/>
              <a:t>қалпына келтіру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болды</a:t>
            </a:r>
            <a:r>
              <a:rPr lang="ru-RU" sz="2400" dirty="0" smtClean="0"/>
              <a:t>. </a:t>
            </a:r>
            <a:r>
              <a:rPr lang="ru-RU" sz="2400" dirty="0" err="1" smtClean="0"/>
              <a:t>Өнеркәсіпке отын</a:t>
            </a:r>
            <a:r>
              <a:rPr lang="ru-RU" sz="2400" dirty="0" smtClean="0"/>
              <a:t> беру </a:t>
            </a:r>
            <a:r>
              <a:rPr lang="ru-RU" sz="2400" dirty="0" err="1" smtClean="0"/>
              <a:t>үшін Орал-Ембі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мұнай кәсіпшіліктері қалпына келтіріліп</a:t>
            </a:r>
            <a:r>
              <a:rPr lang="ru-RU" sz="2400" dirty="0" smtClean="0"/>
              <a:t>, </a:t>
            </a:r>
            <a:r>
              <a:rPr lang="ru-RU" sz="2400" dirty="0" err="1" smtClean="0"/>
              <a:t>Ембі-Атырау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мұнай құбыры бірнеше</a:t>
            </a:r>
            <a:r>
              <a:rPr lang="ru-RU" sz="2400" dirty="0" smtClean="0"/>
              <a:t> </a:t>
            </a:r>
            <a:r>
              <a:rPr lang="ru-RU" sz="2400" dirty="0" err="1" smtClean="0"/>
              <a:t>шақырымға тартылды</a:t>
            </a:r>
            <a:r>
              <a:rPr lang="ru-RU" sz="2400" dirty="0" smtClean="0"/>
              <a:t>. 1920 </a:t>
            </a:r>
            <a:r>
              <a:rPr lang="ru-RU" sz="2400" dirty="0" err="1" smtClean="0"/>
              <a:t>жылғы наурыз</a:t>
            </a:r>
            <a:r>
              <a:rPr lang="ru-RU" sz="2400" dirty="0" smtClean="0"/>
              <a:t>- </a:t>
            </a:r>
            <a:r>
              <a:rPr lang="ru-RU" sz="2400" dirty="0" err="1" smtClean="0"/>
              <a:t>маусым</a:t>
            </a:r>
            <a:r>
              <a:rPr lang="ru-RU" sz="2400" dirty="0" smtClean="0"/>
              <a:t> </a:t>
            </a:r>
            <a:r>
              <a:rPr lang="ru-RU" sz="2400" dirty="0" err="1" smtClean="0"/>
              <a:t>айларында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Ембі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мұнай кәсіпшіліктерінен көліктің барлық мүмкіндіктерімен және </a:t>
            </a:r>
            <a:r>
              <a:rPr lang="ru-RU" sz="2400" dirty="0" smtClean="0"/>
              <a:t>су </a:t>
            </a:r>
            <a:r>
              <a:rPr lang="ru-RU" sz="2400" dirty="0" err="1" smtClean="0"/>
              <a:t>жолы</a:t>
            </a:r>
            <a:r>
              <a:rPr lang="ru-RU" sz="2400" dirty="0" smtClean="0"/>
              <a:t> </a:t>
            </a:r>
            <a:r>
              <a:rPr lang="ru-RU" sz="2400" dirty="0" err="1" smtClean="0"/>
              <a:t>арқылы </a:t>
            </a:r>
            <a:r>
              <a:rPr lang="ru-RU" sz="2400" dirty="0" smtClean="0"/>
              <a:t>17452 </a:t>
            </a:r>
            <a:r>
              <a:rPr lang="ru-RU" sz="2400" dirty="0" err="1" smtClean="0"/>
              <a:t>пұт мұнай тасылды</a:t>
            </a:r>
            <a:r>
              <a:rPr lang="ru-RU" sz="2400" dirty="0" smtClean="0"/>
              <a:t>. </a:t>
            </a:r>
            <a:r>
              <a:rPr lang="ru-RU" sz="2300" dirty="0" err="1" smtClean="0"/>
              <a:t>Қарағанды </a:t>
            </a:r>
            <a:r>
              <a:rPr lang="ru-RU" sz="2300" dirty="0" smtClean="0"/>
              <a:t>мен </a:t>
            </a:r>
            <a:r>
              <a:rPr lang="ru-RU" sz="2300" dirty="0" err="1" smtClean="0"/>
              <a:t>Екібастұздың шахталары</a:t>
            </a:r>
            <a:r>
              <a:rPr lang="ru-RU" sz="2300" dirty="0" smtClean="0"/>
              <a:t> </a:t>
            </a:r>
            <a:r>
              <a:rPr lang="ru-RU" sz="2300" dirty="0" err="1" smtClean="0"/>
              <a:t>қалпына  келтіріліп</a:t>
            </a:r>
            <a:r>
              <a:rPr lang="ru-RU" sz="2300" dirty="0" smtClean="0"/>
              <a:t>, 1920 </a:t>
            </a:r>
            <a:r>
              <a:rPr lang="ru-RU" sz="2300" dirty="0" err="1" smtClean="0"/>
              <a:t>жылы</a:t>
            </a:r>
            <a:r>
              <a:rPr lang="ru-RU" sz="2300" dirty="0" smtClean="0"/>
              <a:t> </a:t>
            </a:r>
            <a:r>
              <a:rPr lang="ru-RU" sz="2300" dirty="0" err="1" smtClean="0"/>
              <a:t>Қарағанды </a:t>
            </a:r>
            <a:r>
              <a:rPr lang="ru-RU" sz="2300" dirty="0" smtClean="0"/>
              <a:t>мен </a:t>
            </a:r>
            <a:r>
              <a:rPr lang="ru-RU" sz="2300" dirty="0" err="1" smtClean="0"/>
              <a:t>Екібастұздың шахтерлары</a:t>
            </a:r>
            <a:r>
              <a:rPr lang="ru-RU" sz="2300" dirty="0" smtClean="0"/>
              <a:t> 3 млн. </a:t>
            </a:r>
            <a:r>
              <a:rPr lang="ru-RU" sz="2300" dirty="0" err="1" smtClean="0"/>
              <a:t>пұттан астам</a:t>
            </a:r>
            <a:r>
              <a:rPr lang="ru-RU" sz="2300" dirty="0" smtClean="0"/>
              <a:t> </a:t>
            </a:r>
            <a:r>
              <a:rPr lang="ru-RU" sz="2300" dirty="0" err="1" smtClean="0"/>
              <a:t>көмір өндірді.</a:t>
            </a:r>
            <a:r>
              <a:rPr lang="ru-RU" sz="2300" dirty="0" smtClean="0"/>
              <a:t> </a:t>
            </a:r>
            <a:r>
              <a:rPr lang="ru-RU" sz="2300" dirty="0" err="1" smtClean="0"/>
              <a:t>Екібастұз зауытында</a:t>
            </a:r>
            <a:r>
              <a:rPr lang="ru-RU" sz="2300" dirty="0" smtClean="0"/>
              <a:t>, </a:t>
            </a:r>
            <a:r>
              <a:rPr lang="ru-RU" sz="2300" dirty="0" err="1" smtClean="0"/>
              <a:t>Риддер</a:t>
            </a:r>
            <a:r>
              <a:rPr lang="ru-RU" sz="2300" dirty="0" smtClean="0"/>
              <a:t> </a:t>
            </a:r>
            <a:r>
              <a:rPr lang="ru-RU" sz="2300" dirty="0" err="1" smtClean="0"/>
              <a:t>кенішінде</a:t>
            </a:r>
            <a:r>
              <a:rPr lang="ru-RU" sz="2300" dirty="0" smtClean="0"/>
              <a:t> </a:t>
            </a:r>
            <a:r>
              <a:rPr lang="ru-RU" sz="2300" dirty="0" err="1" smtClean="0"/>
              <a:t>қорғасын концентраттарының қорынан қорғасын қорыту жұмысы жолға қойылды.</a:t>
            </a:r>
            <a:r>
              <a:rPr lang="ru-RU" sz="2300" dirty="0" smtClean="0"/>
              <a:t> Семей </a:t>
            </a:r>
            <a:r>
              <a:rPr lang="ru-RU" sz="2300" dirty="0" err="1" smtClean="0"/>
              <a:t>және Ақмола губернияларының кәсіпшіліктерінде жыл</a:t>
            </a:r>
            <a:r>
              <a:rPr lang="ru-RU" sz="2300" dirty="0" smtClean="0"/>
              <a:t> </a:t>
            </a:r>
            <a:r>
              <a:rPr lang="ru-RU" sz="2300" dirty="0" err="1" smtClean="0"/>
              <a:t>ішінде</a:t>
            </a:r>
            <a:r>
              <a:rPr lang="ru-RU" sz="2300" dirty="0" smtClean="0"/>
              <a:t> 8,5 млн. </a:t>
            </a:r>
            <a:r>
              <a:rPr lang="ru-RU" sz="2300" dirty="0" err="1" smtClean="0"/>
              <a:t>пұт тұз өндірілді.</a:t>
            </a:r>
            <a:r>
              <a:rPr lang="ru-RU" sz="2300" dirty="0" smtClean="0"/>
              <a:t> </a:t>
            </a:r>
            <a:r>
              <a:rPr lang="ru-RU" sz="2300" dirty="0" err="1" smtClean="0"/>
              <a:t>Оралда</a:t>
            </a:r>
            <a:r>
              <a:rPr lang="ru-RU" sz="2300" dirty="0" smtClean="0"/>
              <a:t>, </a:t>
            </a:r>
            <a:r>
              <a:rPr lang="ru-RU" sz="2300" dirty="0" err="1" smtClean="0"/>
              <a:t>Қостанайда</a:t>
            </a:r>
            <a:r>
              <a:rPr lang="ru-RU" sz="2300" dirty="0" smtClean="0"/>
              <a:t>, </a:t>
            </a:r>
            <a:r>
              <a:rPr lang="ru-RU" sz="2300" dirty="0" err="1" smtClean="0"/>
              <a:t>Семейде</a:t>
            </a:r>
            <a:r>
              <a:rPr lang="ru-RU" sz="2300" dirty="0" smtClean="0"/>
              <a:t>, </a:t>
            </a:r>
            <a:r>
              <a:rPr lang="ru-RU" sz="2300" dirty="0" err="1" smtClean="0"/>
              <a:t>Ақмолада</a:t>
            </a:r>
            <a:r>
              <a:rPr lang="ru-RU" sz="2300" dirty="0" smtClean="0"/>
              <a:t> </a:t>
            </a:r>
            <a:r>
              <a:rPr lang="ru-RU" sz="2300" dirty="0" err="1" smtClean="0"/>
              <a:t>электр</a:t>
            </a:r>
            <a:r>
              <a:rPr lang="ru-RU" sz="2300" dirty="0" smtClean="0"/>
              <a:t> </a:t>
            </a:r>
            <a:r>
              <a:rPr lang="ru-RU" sz="2300" dirty="0" err="1" smtClean="0"/>
              <a:t>станциялары</a:t>
            </a:r>
            <a:r>
              <a:rPr lang="ru-RU" sz="2300" dirty="0" smtClean="0"/>
              <a:t> </a:t>
            </a:r>
            <a:r>
              <a:rPr lang="ru-RU" sz="2300" dirty="0" err="1" smtClean="0"/>
              <a:t>жұмыс</a:t>
            </a:r>
            <a:r>
              <a:rPr lang="ru-RU" sz="2300" dirty="0" smtClean="0"/>
              <a:t> </a:t>
            </a:r>
            <a:r>
              <a:rPr lang="ru-RU" sz="2300" dirty="0" err="1" smtClean="0"/>
              <a:t>істей</a:t>
            </a:r>
            <a:r>
              <a:rPr lang="ru-RU" sz="2300" dirty="0" smtClean="0"/>
              <a:t> </a:t>
            </a:r>
            <a:r>
              <a:rPr lang="ru-RU" sz="2300" dirty="0" err="1" smtClean="0"/>
              <a:t>бастады</a:t>
            </a:r>
            <a:r>
              <a:rPr lang="ru-RU" sz="2300" dirty="0" smtClean="0"/>
              <a:t>. </a:t>
            </a:r>
          </a:p>
          <a:p>
            <a:pPr algn="just"/>
            <a:endParaRPr lang="ru-RU" sz="2300" dirty="0" smtClean="0"/>
          </a:p>
          <a:p>
            <a:pPr algn="just"/>
            <a:endParaRPr lang="ru-RU" sz="2600" dirty="0" smtClean="0"/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kk-KZ" sz="1600" dirty="0" smtClean="0"/>
              <a:t>2-бет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6048672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err="1" smtClean="0"/>
              <a:t>Жылдың аяғына қарай республикадағы </a:t>
            </a:r>
            <a:r>
              <a:rPr lang="ru-RU" sz="6400" dirty="0" smtClean="0"/>
              <a:t>59 </a:t>
            </a:r>
            <a:r>
              <a:rPr lang="ru-RU" sz="6400" dirty="0" err="1" smtClean="0"/>
              <a:t>электр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станциясының </a:t>
            </a:r>
            <a:r>
              <a:rPr lang="ru-RU" sz="6400" dirty="0" smtClean="0"/>
              <a:t>45-і </a:t>
            </a:r>
            <a:r>
              <a:rPr lang="ru-RU" sz="6400" dirty="0" err="1" smtClean="0"/>
              <a:t>қалпына келтіріліп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пайдаланылуға берілді</a:t>
            </a:r>
            <a:r>
              <a:rPr lang="ru-RU" sz="6400" dirty="0" smtClean="0"/>
              <a:t>. Металл </a:t>
            </a:r>
            <a:r>
              <a:rPr lang="ru-RU" sz="6400" dirty="0" err="1" smtClean="0"/>
              <a:t>өңдейтін </a:t>
            </a:r>
            <a:r>
              <a:rPr lang="ru-RU" sz="6400" dirty="0" smtClean="0"/>
              <a:t>6 </a:t>
            </a:r>
            <a:r>
              <a:rPr lang="ru-RU" sz="6400" dirty="0" err="1" smtClean="0"/>
              <a:t>зауыт</a:t>
            </a:r>
            <a:r>
              <a:rPr lang="ru-RU" sz="6400" dirty="0" smtClean="0"/>
              <a:t> </a:t>
            </a:r>
            <a:r>
              <a:rPr lang="ru-RU" sz="6400" dirty="0" err="1" smtClean="0"/>
              <a:t>іске</a:t>
            </a:r>
            <a:r>
              <a:rPr lang="ru-RU" sz="6400" dirty="0" smtClean="0"/>
              <a:t> осылды.</a:t>
            </a:r>
            <a:r>
              <a:rPr lang="ru-RU" sz="6400" dirty="0" err="1" smtClean="0"/>
              <a:t>Тамақ</a:t>
            </a:r>
            <a:r>
              <a:rPr lang="ru-RU" sz="6400" dirty="0" smtClean="0"/>
              <a:t>, </a:t>
            </a:r>
            <a:r>
              <a:rPr lang="ru-RU" sz="6400" dirty="0" err="1" smtClean="0"/>
              <a:t>жеңіл және қолөнер кәсіпорындары қалпына келтіріліп</a:t>
            </a:r>
            <a:r>
              <a:rPr lang="ru-RU" sz="6400" dirty="0" smtClean="0"/>
              <a:t> </a:t>
            </a:r>
            <a:r>
              <a:rPr lang="ru-RU" sz="6400" dirty="0" err="1" smtClean="0"/>
              <a:t>жатты</a:t>
            </a:r>
            <a:r>
              <a:rPr lang="ru-RU" sz="6400" dirty="0" smtClean="0"/>
              <a:t>. Губерния </a:t>
            </a:r>
            <a:r>
              <a:rPr lang="ru-RU" sz="6400" dirty="0" err="1" smtClean="0"/>
              <a:t>ортылықтарының бәрінде диірмендер</a:t>
            </a:r>
            <a:r>
              <a:rPr lang="ru-RU" sz="6400" dirty="0" smtClean="0"/>
              <a:t>, </a:t>
            </a:r>
            <a:r>
              <a:rPr lang="ru-RU" sz="6400" dirty="0" err="1" smtClean="0"/>
              <a:t>былғары</a:t>
            </a:r>
            <a:r>
              <a:rPr lang="ru-RU" sz="6400" dirty="0" smtClean="0"/>
              <a:t>, </a:t>
            </a:r>
            <a:r>
              <a:rPr lang="ru-RU" sz="6400" dirty="0" err="1" smtClean="0"/>
              <a:t>тері</a:t>
            </a:r>
            <a:r>
              <a:rPr lang="ru-RU" sz="6400" dirty="0" smtClean="0"/>
              <a:t>, </a:t>
            </a:r>
            <a:r>
              <a:rPr lang="ru-RU" sz="6400" dirty="0" err="1" smtClean="0"/>
              <a:t>сабын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қайнату</a:t>
            </a:r>
            <a:r>
              <a:rPr lang="ru-RU" sz="6400" dirty="0" smtClean="0"/>
              <a:t>, </a:t>
            </a:r>
            <a:r>
              <a:rPr lang="ru-RU" sz="6400" dirty="0" err="1" smtClean="0"/>
              <a:t>кірпіш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зауыттары</a:t>
            </a:r>
            <a:r>
              <a:rPr lang="ru-RU" sz="6400" dirty="0" smtClean="0"/>
              <a:t>, </a:t>
            </a:r>
            <a:r>
              <a:rPr lang="ru-RU" sz="6400" dirty="0" err="1" smtClean="0"/>
              <a:t>аяқ- киім</a:t>
            </a:r>
            <a:r>
              <a:rPr lang="ru-RU" sz="6400" dirty="0" smtClean="0"/>
              <a:t>, </a:t>
            </a:r>
            <a:r>
              <a:rPr lang="ru-RU" sz="6400" dirty="0" err="1" smtClean="0"/>
              <a:t>ер-тұрман шығаратын шеберханалардың жұмысы қайта басталды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өкімет органдары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темір</a:t>
            </a:r>
            <a:r>
              <a:rPr lang="ru-RU" sz="6400" dirty="0" smtClean="0"/>
              <a:t>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транспортын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қалпына келтіруге</a:t>
            </a:r>
            <a:r>
              <a:rPr lang="ru-RU" sz="6400" dirty="0" smtClean="0"/>
              <a:t> </a:t>
            </a:r>
            <a:r>
              <a:rPr lang="ru-RU" sz="6400" dirty="0" err="1" smtClean="0"/>
              <a:t>көңіл бөлді.</a:t>
            </a:r>
            <a:r>
              <a:rPr lang="ru-RU" sz="6400" dirty="0" smtClean="0"/>
              <a:t> 1920 </a:t>
            </a:r>
            <a:r>
              <a:rPr lang="ru-RU" sz="6400" dirty="0" err="1" smtClean="0"/>
              <a:t>жылдың жазына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қарай 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магистральдарда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көпірлер</a:t>
            </a:r>
            <a:r>
              <a:rPr lang="ru-RU" sz="6400" dirty="0" smtClean="0"/>
              <a:t>,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</a:t>
            </a:r>
            <a:r>
              <a:rPr lang="ru-RU" sz="6400" dirty="0" smtClean="0"/>
              <a:t>, </a:t>
            </a:r>
            <a:r>
              <a:rPr lang="ru-RU" sz="6400" dirty="0" err="1" smtClean="0"/>
              <a:t>байланыс</a:t>
            </a:r>
            <a:r>
              <a:rPr lang="ru-RU" sz="6400" dirty="0" smtClean="0"/>
              <a:t> </a:t>
            </a:r>
            <a:r>
              <a:rPr lang="ru-RU" sz="6400" dirty="0" err="1" smtClean="0"/>
              <a:t>желілері</a:t>
            </a:r>
            <a:r>
              <a:rPr lang="ru-RU" sz="6400" dirty="0" smtClean="0"/>
              <a:t> </a:t>
            </a:r>
            <a:r>
              <a:rPr lang="ru-RU" sz="6400" dirty="0" err="1" smtClean="0"/>
              <a:t>қалпына келтірілді</a:t>
            </a:r>
            <a:r>
              <a:rPr lang="ru-RU" sz="6400" dirty="0" smtClean="0"/>
              <a:t>. 1920 </a:t>
            </a:r>
            <a:r>
              <a:rPr lang="ru-RU" sz="6400" dirty="0" err="1" smtClean="0"/>
              <a:t>жылдың аяғына таман</a:t>
            </a:r>
            <a:r>
              <a:rPr lang="ru-RU" sz="6400" dirty="0" smtClean="0"/>
              <a:t> республика </a:t>
            </a:r>
            <a:r>
              <a:rPr lang="ru-RU" sz="6400" dirty="0" err="1" smtClean="0"/>
              <a:t>өнеркәсібінде </a:t>
            </a:r>
            <a:r>
              <a:rPr lang="ru-RU" sz="6400" dirty="0" smtClean="0"/>
              <a:t>162 </a:t>
            </a:r>
            <a:r>
              <a:rPr lang="ru-RU" sz="6400" dirty="0" err="1" smtClean="0"/>
              <a:t>кәсіпорын жұмыс істеді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Қазақстанды қалпына келтіру</a:t>
            </a:r>
            <a:r>
              <a:rPr lang="ru-RU" sz="6400" dirty="0" smtClean="0"/>
              <a:t> </a:t>
            </a:r>
            <a:r>
              <a:rPr lang="ru-RU" sz="6400" dirty="0" err="1" smtClean="0"/>
              <a:t>дәуірінің басында</a:t>
            </a:r>
            <a:r>
              <a:rPr lang="ru-RU" sz="6400" dirty="0" smtClean="0"/>
              <a:t> 1500-ге </a:t>
            </a:r>
            <a:r>
              <a:rPr lang="ru-RU" sz="6400" dirty="0" err="1" smtClean="0"/>
              <a:t>тарта</a:t>
            </a:r>
            <a:r>
              <a:rPr lang="ru-RU" sz="6400" dirty="0" smtClean="0"/>
              <a:t> </a:t>
            </a:r>
            <a:r>
              <a:rPr lang="ru-RU" sz="6400" dirty="0" err="1" smtClean="0"/>
              <a:t>ұсақ 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өнеркәсіп кәсіпорындары болса</a:t>
            </a:r>
            <a:r>
              <a:rPr lang="ru-RU" sz="6400" dirty="0" smtClean="0"/>
              <a:t>, </a:t>
            </a:r>
            <a:r>
              <a:rPr lang="ru-RU" sz="6400" dirty="0" err="1" smtClean="0"/>
              <a:t>бұлардан </a:t>
            </a:r>
            <a:r>
              <a:rPr lang="ru-RU" sz="6400" dirty="0" smtClean="0"/>
              <a:t>тек </a:t>
            </a:r>
            <a:r>
              <a:rPr lang="ru-RU" sz="6400" dirty="0" err="1" smtClean="0"/>
              <a:t>қана ондаған зауыт-фабрика</a:t>
            </a:r>
            <a:r>
              <a:rPr lang="ru-RU" sz="6400" dirty="0" smtClean="0"/>
              <a:t>, </a:t>
            </a:r>
            <a:r>
              <a:rPr lang="ru-RU" sz="6400" dirty="0" err="1" smtClean="0"/>
              <a:t>кеніш</a:t>
            </a:r>
            <a:r>
              <a:rPr lang="ru-RU" sz="6400" dirty="0" smtClean="0"/>
              <a:t>, шахта, </a:t>
            </a:r>
            <a:r>
              <a:rPr lang="ru-RU" sz="6400" dirty="0" err="1" smtClean="0"/>
              <a:t>мұнай кәсіпшілігі, көмір-кен орындары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ғана жұмыс істеді</a:t>
            </a:r>
            <a:r>
              <a:rPr lang="ru-RU" sz="6400" dirty="0" smtClean="0"/>
              <a:t>. </a:t>
            </a:r>
          </a:p>
          <a:p>
            <a:pPr marL="0" indent="0" algn="just"/>
            <a:r>
              <a:rPr lang="ru-RU" sz="6400" dirty="0" smtClean="0"/>
              <a:t>1920 </a:t>
            </a:r>
            <a:r>
              <a:rPr lang="ru-RU" sz="6400" dirty="0" err="1" smtClean="0"/>
              <a:t>жылдың күзіне қарай Қазақстанда Жетісу</a:t>
            </a:r>
            <a:r>
              <a:rPr lang="ru-RU" sz="6400" dirty="0" smtClean="0"/>
              <a:t> </a:t>
            </a:r>
            <a:r>
              <a:rPr lang="ru-RU" sz="6400" dirty="0" err="1" smtClean="0"/>
              <a:t>облысын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қосқанда </a:t>
            </a:r>
            <a:r>
              <a:rPr lang="ru-RU" sz="6400" dirty="0" smtClean="0"/>
              <a:t>1039 </a:t>
            </a:r>
            <a:r>
              <a:rPr lang="ru-RU" sz="6400" dirty="0" err="1" smtClean="0"/>
              <a:t>коллективтік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шаруашылық 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Сол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алғашқы ауылшаруашылық артельдері</a:t>
            </a:r>
            <a:r>
              <a:rPr lang="ru-RU" sz="6400" dirty="0" smtClean="0"/>
              <a:t>, </a:t>
            </a:r>
            <a:r>
              <a:rPr lang="ru-RU" sz="6400" dirty="0" err="1" smtClean="0"/>
              <a:t>коммуналар</a:t>
            </a:r>
            <a:r>
              <a:rPr lang="ru-RU" sz="6400" dirty="0" smtClean="0"/>
              <a:t>, </a:t>
            </a:r>
            <a:r>
              <a:rPr lang="ru-RU" sz="6400" dirty="0" err="1" smtClean="0"/>
              <a:t>совхоздар</a:t>
            </a:r>
            <a:r>
              <a:rPr lang="ru-RU" sz="6400" dirty="0" smtClean="0"/>
              <a:t> </a:t>
            </a:r>
            <a:r>
              <a:rPr lang="ru-RU" sz="6400" dirty="0" err="1" smtClean="0"/>
              <a:t>пайда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1920 </a:t>
            </a:r>
            <a:r>
              <a:rPr lang="ru-RU" sz="6400" dirty="0" err="1" smtClean="0"/>
              <a:t>жылдың аяғында </a:t>
            </a:r>
            <a:r>
              <a:rPr lang="ru-RU" sz="6400" dirty="0" smtClean="0"/>
              <a:t>(</a:t>
            </a:r>
            <a:r>
              <a:rPr lang="ru-RU" sz="6400" dirty="0" err="1" smtClean="0"/>
              <a:t>Жетісу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Оңтүстік облыстарды</a:t>
            </a:r>
            <a:r>
              <a:rPr lang="ru-RU" sz="6400" dirty="0" smtClean="0"/>
              <a:t> </a:t>
            </a:r>
            <a:r>
              <a:rPr lang="ru-RU" sz="6400" dirty="0" err="1" smtClean="0"/>
              <a:t>қоспағанда</a:t>
            </a:r>
            <a:r>
              <a:rPr lang="ru-RU" sz="6400" dirty="0" smtClean="0"/>
              <a:t>) 939 колхоз, </a:t>
            </a:r>
            <a:r>
              <a:rPr lang="ru-RU" sz="6400" dirty="0" err="1" smtClean="0"/>
              <a:t>оның ішінде</a:t>
            </a:r>
            <a:r>
              <a:rPr lang="ru-RU" sz="6400" dirty="0" smtClean="0"/>
              <a:t> 132 коммуна, 779 артель, 28 </a:t>
            </a:r>
            <a:r>
              <a:rPr lang="ru-RU" sz="6400" dirty="0" err="1" smtClean="0"/>
              <a:t>жерді</a:t>
            </a:r>
            <a:r>
              <a:rPr lang="ru-RU" sz="6400" dirty="0" smtClean="0"/>
              <a:t> </a:t>
            </a:r>
            <a:r>
              <a:rPr lang="ru-RU" sz="6400" dirty="0" err="1" smtClean="0"/>
              <a:t>бірлесіп</a:t>
            </a:r>
            <a:r>
              <a:rPr lang="ru-RU" sz="6400" dirty="0" smtClean="0"/>
              <a:t> </a:t>
            </a:r>
            <a:r>
              <a:rPr lang="ru-RU" sz="6400" dirty="0" err="1" smtClean="0"/>
              <a:t>өңдейтін серіктестік</a:t>
            </a:r>
            <a:r>
              <a:rPr lang="ru-RU" sz="6400" dirty="0" smtClean="0"/>
              <a:t> (ТОЗ), 348 </a:t>
            </a:r>
            <a:r>
              <a:rPr lang="ru-RU" sz="6400" dirty="0" err="1" smtClean="0"/>
              <a:t>тұтыну қоғамы жұмыс істеді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Бірақ бұлардың бәрі әлсіз болып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оларда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құрал-сайман, күш-көлік, тұқымдық астық, айналым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қаржы жетіспеді</a:t>
            </a:r>
            <a:r>
              <a:rPr lang="ru-RU" sz="6400" dirty="0" smtClean="0"/>
              <a:t>. 1919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сәуірде уездік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губерниялық Халық ағарту бөлімдерінің жанынан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мәдени-ағарту ұйымдары құрылды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Оқу үйлері, кітапханалар</a:t>
            </a:r>
            <a:r>
              <a:rPr lang="ru-RU" sz="6400" dirty="0" smtClean="0"/>
              <a:t>, </a:t>
            </a:r>
            <a:r>
              <a:rPr lang="ru-RU" sz="6400" dirty="0" err="1" smtClean="0"/>
              <a:t>сауатсыздықты жою</a:t>
            </a:r>
            <a:r>
              <a:rPr lang="ru-RU" sz="6400" dirty="0" smtClean="0"/>
              <a:t> </a:t>
            </a:r>
            <a:r>
              <a:rPr lang="ru-RU" sz="6400" dirty="0" err="1" smtClean="0"/>
              <a:t>мектептері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жұмыс істеді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Сол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республикада</a:t>
            </a:r>
            <a:r>
              <a:rPr lang="ru-RU" sz="6400" dirty="0" smtClean="0"/>
              <a:t> 199 </a:t>
            </a:r>
            <a:r>
              <a:rPr lang="ru-RU" sz="6400" dirty="0" err="1" smtClean="0"/>
              <a:t>көпшілік кітапханасы</a:t>
            </a:r>
            <a:r>
              <a:rPr lang="ru-RU" sz="6400" dirty="0" smtClean="0"/>
              <a:t>, 196 клуб, 83 </a:t>
            </a:r>
            <a:r>
              <a:rPr lang="ru-RU" sz="6400" dirty="0" err="1" smtClean="0"/>
              <a:t>халық үйі</a:t>
            </a:r>
            <a:r>
              <a:rPr lang="ru-RU" sz="6400" dirty="0" smtClean="0"/>
              <a:t>, 1478 </a:t>
            </a:r>
            <a:r>
              <a:rPr lang="ru-RU" sz="6400" dirty="0" err="1" smtClean="0"/>
              <a:t>оқу үйі болды</a:t>
            </a:r>
            <a:r>
              <a:rPr lang="ru-RU" sz="6400" dirty="0" smtClean="0"/>
              <a:t>, </a:t>
            </a:r>
            <a:r>
              <a:rPr lang="ru-RU" sz="6400" dirty="0" err="1" smtClean="0"/>
              <a:t>үгіт қызыл керуендерін</a:t>
            </a:r>
            <a:r>
              <a:rPr lang="ru-RU" sz="6400" dirty="0" smtClean="0"/>
              <a:t>, ал </a:t>
            </a:r>
            <a:r>
              <a:rPr lang="ru-RU" sz="6400" dirty="0" err="1" smtClean="0"/>
              <a:t>темір</a:t>
            </a:r>
            <a:r>
              <a:rPr lang="ru-RU" sz="6400" dirty="0" smtClean="0"/>
              <a:t>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бойында</a:t>
            </a:r>
            <a:r>
              <a:rPr lang="ru-RU" sz="6400" dirty="0" smtClean="0"/>
              <a:t> - </a:t>
            </a:r>
            <a:r>
              <a:rPr lang="ru-RU" sz="6400" dirty="0" err="1" smtClean="0"/>
              <a:t>үгіт вагондарын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ұйымдастырды</a:t>
            </a:r>
            <a:r>
              <a:rPr lang="ru-RU" sz="6400" dirty="0" smtClean="0"/>
              <a:t>.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</a:t>
            </a:r>
            <a:r>
              <a:rPr lang="ru-RU" sz="6400" dirty="0" smtClean="0"/>
              <a:t>да </a:t>
            </a:r>
            <a:r>
              <a:rPr lang="ru-RU" sz="6400" dirty="0" err="1" smtClean="0"/>
              <a:t>өте күшті дағдарысқа ұшырады</a:t>
            </a:r>
            <a:r>
              <a:rPr lang="ru-RU" sz="6400" dirty="0" smtClean="0"/>
              <a:t>. Орал </a:t>
            </a:r>
            <a:r>
              <a:rPr lang="ru-RU" sz="6400" dirty="0" err="1" smtClean="0"/>
              <a:t>губерниясында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егістік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жерлер</a:t>
            </a:r>
            <a:r>
              <a:rPr lang="ru-RU" sz="6400" dirty="0" smtClean="0"/>
              <a:t> 2 </a:t>
            </a:r>
            <a:r>
              <a:rPr lang="ru-RU" sz="6400" dirty="0" err="1" smtClean="0"/>
              <a:t>есеге</a:t>
            </a:r>
            <a:r>
              <a:rPr lang="ru-RU" sz="6400" dirty="0" smtClean="0"/>
              <a:t>, ал </a:t>
            </a:r>
            <a:r>
              <a:rPr lang="ru-RU" sz="6400" dirty="0" err="1" smtClean="0"/>
              <a:t>Жетісу</a:t>
            </a:r>
            <a:r>
              <a:rPr lang="ru-RU" sz="6400" dirty="0" smtClean="0"/>
              <a:t> </a:t>
            </a:r>
            <a:r>
              <a:rPr lang="ru-RU" sz="6400" dirty="0" err="1" smtClean="0"/>
              <a:t>аймағында </a:t>
            </a:r>
            <a:r>
              <a:rPr lang="ru-RU" sz="6400" dirty="0" smtClean="0"/>
              <a:t>3 </a:t>
            </a:r>
            <a:r>
              <a:rPr lang="ru-RU" sz="6400" dirty="0" err="1" smtClean="0"/>
              <a:t>есеге</a:t>
            </a:r>
            <a:r>
              <a:rPr lang="ru-RU" sz="6400" dirty="0" smtClean="0"/>
              <a:t> </a:t>
            </a:r>
            <a:r>
              <a:rPr lang="ru-RU" sz="6400" dirty="0" err="1" smtClean="0"/>
              <a:t>кеміді</a:t>
            </a:r>
            <a:r>
              <a:rPr lang="ru-RU" sz="6400" dirty="0" smtClean="0"/>
              <a:t>. </a:t>
            </a:r>
            <a:r>
              <a:rPr lang="ru-RU" sz="6400" dirty="0" err="1" smtClean="0"/>
              <a:t>Ең бірінші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кезекте</a:t>
            </a:r>
            <a:r>
              <a:rPr lang="ru-RU" sz="6400" dirty="0" smtClean="0"/>
              <a:t> </a:t>
            </a:r>
            <a:r>
              <a:rPr lang="ru-RU" sz="6400" dirty="0" err="1" smtClean="0"/>
              <a:t>ұлттық байлықтың 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көзі 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саналатын</a:t>
            </a:r>
            <a:r>
              <a:rPr lang="ru-RU" sz="6400" dirty="0" smtClean="0"/>
              <a:t> мал </a:t>
            </a:r>
            <a:r>
              <a:rPr lang="ru-RU" sz="6400" dirty="0" err="1" smtClean="0"/>
              <a:t>шаруашылығы құлдырады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Соғыс жылдарында</a:t>
            </a:r>
            <a:r>
              <a:rPr lang="ru-RU" sz="6400" dirty="0" smtClean="0"/>
              <a:t> мал саны 10,8 млн. </a:t>
            </a:r>
            <a:r>
              <a:rPr lang="ru-RU" sz="6400" dirty="0" err="1" smtClean="0"/>
              <a:t>басқа кеміді</a:t>
            </a:r>
            <a:r>
              <a:rPr lang="ru-RU" sz="6400" dirty="0" smtClean="0"/>
              <a:t>, </a:t>
            </a:r>
            <a:r>
              <a:rPr lang="ru-RU" sz="6400" dirty="0" err="1" smtClean="0"/>
              <a:t>оның </a:t>
            </a:r>
            <a:r>
              <a:rPr lang="ru-RU" sz="6400" dirty="0" smtClean="0"/>
              <a:t>2 </a:t>
            </a:r>
            <a:r>
              <a:rPr lang="ru-RU" sz="6400" dirty="0" err="1" smtClean="0"/>
              <a:t>млн-ы</a:t>
            </a:r>
            <a:r>
              <a:rPr lang="ru-RU" sz="6400" dirty="0" smtClean="0"/>
              <a:t> </a:t>
            </a:r>
            <a:r>
              <a:rPr lang="ru-RU" sz="6400" dirty="0" err="1" smtClean="0"/>
              <a:t>жылқы</a:t>
            </a:r>
            <a:r>
              <a:rPr lang="ru-RU" sz="6400" dirty="0" smtClean="0"/>
              <a:t>, 6,5 </a:t>
            </a:r>
            <a:r>
              <a:rPr lang="ru-RU" sz="6400" dirty="0" err="1" smtClean="0"/>
              <a:t>млн-ы</a:t>
            </a:r>
            <a:r>
              <a:rPr lang="ru-RU" sz="6400" dirty="0" smtClean="0"/>
              <a:t> </a:t>
            </a:r>
            <a:r>
              <a:rPr lang="ru-RU" sz="6400" dirty="0" err="1" smtClean="0"/>
              <a:t>ұсақ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1921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ҚазАКСР-ң жеті</a:t>
            </a:r>
            <a:r>
              <a:rPr lang="ru-RU" sz="6400" dirty="0" smtClean="0"/>
              <a:t> </a:t>
            </a:r>
            <a:r>
              <a:rPr lang="ru-RU" sz="6400" dirty="0" err="1" smtClean="0"/>
              <a:t>губерниясының бесеуі</a:t>
            </a:r>
            <a:r>
              <a:rPr lang="ru-RU" sz="6400" dirty="0" smtClean="0"/>
              <a:t> </a:t>
            </a:r>
            <a:r>
              <a:rPr lang="ru-RU" sz="6400" dirty="0" err="1" smtClean="0"/>
              <a:t>құрғақшылыққа  душар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Осыған байланысты</a:t>
            </a:r>
            <a:r>
              <a:rPr lang="ru-RU" sz="6400" dirty="0" smtClean="0"/>
              <a:t> 1921 ж. </a:t>
            </a:r>
            <a:r>
              <a:rPr lang="ru-RU" sz="6400" dirty="0" err="1" smtClean="0"/>
              <a:t>бұл аймақтарда астықтың жалпы</a:t>
            </a:r>
            <a:r>
              <a:rPr lang="ru-RU" sz="6400" dirty="0" smtClean="0"/>
              <a:t> </a:t>
            </a:r>
            <a:r>
              <a:rPr lang="ru-RU" sz="6400" dirty="0" err="1" smtClean="0"/>
              <a:t>түсімі </a:t>
            </a:r>
            <a:r>
              <a:rPr lang="ru-RU" sz="6400" dirty="0" smtClean="0"/>
              <a:t>5 млн. </a:t>
            </a:r>
            <a:r>
              <a:rPr lang="ru-RU" sz="6400" dirty="0" err="1" smtClean="0"/>
              <a:t>пұт деңгейде ғана болды</a:t>
            </a:r>
            <a:r>
              <a:rPr lang="ru-RU" sz="6400" dirty="0" smtClean="0"/>
              <a:t>. Ал </a:t>
            </a:r>
            <a:r>
              <a:rPr lang="ru-RU" sz="6400" dirty="0" err="1" smtClean="0"/>
              <a:t>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халықтың бір</a:t>
            </a:r>
            <a:r>
              <a:rPr lang="ru-RU" sz="6400" dirty="0" smtClean="0"/>
              <a:t> </a:t>
            </a:r>
            <a:r>
              <a:rPr lang="ru-RU" sz="6400" dirty="0" err="1" smtClean="0"/>
              <a:t>жылғы астық </a:t>
            </a:r>
            <a:r>
              <a:rPr lang="ru-RU" sz="6400" dirty="0" smtClean="0"/>
              <a:t>пен </a:t>
            </a:r>
            <a:r>
              <a:rPr lang="ru-RU" sz="6400" dirty="0" err="1" smtClean="0"/>
              <a:t>астық тұқымдығына мұқтаждығы </a:t>
            </a:r>
            <a:r>
              <a:rPr lang="ru-RU" sz="6400" dirty="0" smtClean="0"/>
              <a:t>22 млн. </a:t>
            </a:r>
            <a:r>
              <a:rPr lang="ru-RU" sz="6400" dirty="0" err="1" smtClean="0"/>
              <a:t>пұт көлемін қамтиды, яғни залал</a:t>
            </a:r>
            <a:r>
              <a:rPr lang="ru-RU" sz="6400" dirty="0" smtClean="0"/>
              <a:t> 17 млн. </a:t>
            </a:r>
            <a:r>
              <a:rPr lang="ru-RU" sz="6400" dirty="0" err="1" smtClean="0"/>
              <a:t>пұтты көрсетті.</a:t>
            </a:r>
            <a:r>
              <a:rPr lang="ru-RU" sz="6400" dirty="0" smtClean="0"/>
              <a:t> </a:t>
            </a:r>
            <a:r>
              <a:rPr lang="ru-RU" sz="6400" dirty="0" err="1" smtClean="0"/>
              <a:t>Ауа</a:t>
            </a:r>
            <a:r>
              <a:rPr lang="ru-RU" sz="6400" dirty="0" smtClean="0"/>
              <a:t> </a:t>
            </a:r>
            <a:r>
              <a:rPr lang="ru-RU" sz="6400" dirty="0" err="1" smtClean="0"/>
              <a:t>райының қолайсыздығы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шаруашылығын бұдан </a:t>
            </a:r>
            <a:r>
              <a:rPr lang="ru-RU" sz="6400" dirty="0" smtClean="0"/>
              <a:t>да </a:t>
            </a:r>
            <a:r>
              <a:rPr lang="ru-RU" sz="6400" dirty="0" err="1" smtClean="0"/>
              <a:t>қиын жағдайға душар</a:t>
            </a:r>
            <a:r>
              <a:rPr lang="ru-RU" sz="6400" dirty="0" smtClean="0"/>
              <a:t> </a:t>
            </a:r>
            <a:r>
              <a:rPr lang="ru-RU" sz="6400" dirty="0" err="1" smtClean="0"/>
              <a:t>етті</a:t>
            </a:r>
            <a:r>
              <a:rPr lang="ru-RU" sz="6400" dirty="0" smtClean="0"/>
              <a:t>. 1920–1921 </a:t>
            </a:r>
            <a:r>
              <a:rPr lang="ru-RU" sz="6400" dirty="0" err="1" smtClean="0"/>
              <a:t>жылдар</a:t>
            </a:r>
            <a:r>
              <a:rPr lang="ru-RU" sz="6400" dirty="0" smtClean="0"/>
              <a:t>  </a:t>
            </a:r>
            <a:r>
              <a:rPr lang="ru-RU" sz="6400" dirty="0" err="1" smtClean="0"/>
              <a:t>аралығындағы жұттан кейін</a:t>
            </a:r>
            <a:r>
              <a:rPr lang="ru-RU" sz="6400" dirty="0" smtClean="0"/>
              <a:t> мал басы 1917 </a:t>
            </a:r>
            <a:r>
              <a:rPr lang="ru-RU" sz="6400" dirty="0" err="1" smtClean="0"/>
              <a:t>жылмен</a:t>
            </a:r>
            <a:r>
              <a:rPr lang="ru-RU" sz="6400" dirty="0" smtClean="0"/>
              <a:t> </a:t>
            </a:r>
            <a:r>
              <a:rPr lang="ru-RU" sz="6400" dirty="0" err="1" smtClean="0"/>
              <a:t>салыстырғанда </a:t>
            </a:r>
            <a:r>
              <a:rPr lang="ru-RU" sz="6400" dirty="0" smtClean="0"/>
              <a:t>75% </a:t>
            </a:r>
            <a:r>
              <a:rPr lang="ru-RU" sz="6400" dirty="0" err="1" smtClean="0"/>
              <a:t>кеміді</a:t>
            </a:r>
            <a:r>
              <a:rPr lang="ru-RU" sz="6400" dirty="0" smtClean="0"/>
              <a:t>.</a:t>
            </a:r>
          </a:p>
          <a:p>
            <a:pPr marL="0" indent="0" algn="just"/>
            <a:endParaRPr lang="ru-RU" sz="6400" dirty="0" smtClean="0"/>
          </a:p>
          <a:p>
            <a:pPr algn="just"/>
            <a:endParaRPr lang="ru-RU" sz="3400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kk-KZ" sz="1600" dirty="0" smtClean="0"/>
              <a:t>3-бет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6120680"/>
          </a:xfrm>
        </p:spPr>
        <p:txBody>
          <a:bodyPr>
            <a:normAutofit fontScale="47500" lnSpcReduction="20000"/>
          </a:bodyPr>
          <a:lstStyle/>
          <a:p>
            <a:pPr marL="0" indent="0" algn="just"/>
            <a:r>
              <a:rPr lang="ru-RU" sz="3400" dirty="0" err="1" smtClean="0"/>
              <a:t>Кеңес үкіметінің солақай саясатының нәтижесінде Республиканы</a:t>
            </a:r>
            <a:r>
              <a:rPr lang="ru-RU" sz="3400" dirty="0" smtClean="0"/>
              <a:t> </a:t>
            </a:r>
            <a:r>
              <a:rPr lang="ru-RU" sz="3400" dirty="0" err="1" smtClean="0"/>
              <a:t>сұрапыл аштық жайлады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Бөкей губерниясында</a:t>
            </a:r>
            <a:r>
              <a:rPr lang="ru-RU" sz="3400" dirty="0" smtClean="0"/>
              <a:t> – 100 </a:t>
            </a:r>
            <a:r>
              <a:rPr lang="ru-RU" sz="3400" dirty="0" err="1" smtClean="0"/>
              <a:t>мың</a:t>
            </a:r>
            <a:r>
              <a:rPr lang="ru-RU" sz="3400" dirty="0" smtClean="0"/>
              <a:t>, </a:t>
            </a:r>
            <a:r>
              <a:rPr lang="ru-RU" sz="3400" dirty="0" err="1" smtClean="0"/>
              <a:t>Оралда</a:t>
            </a:r>
            <a:r>
              <a:rPr lang="ru-RU" sz="3400" dirty="0" smtClean="0"/>
              <a:t> – 400 </a:t>
            </a:r>
            <a:r>
              <a:rPr lang="ru-RU" sz="3400" dirty="0" err="1" smtClean="0"/>
              <a:t>мың</a:t>
            </a:r>
            <a:r>
              <a:rPr lang="ru-RU" sz="3400" dirty="0" smtClean="0"/>
              <a:t>, Семей </a:t>
            </a:r>
            <a:r>
              <a:rPr lang="ru-RU" sz="3400" dirty="0" err="1" smtClean="0"/>
              <a:t>губерниясында</a:t>
            </a:r>
            <a:r>
              <a:rPr lang="ru-RU" sz="3400" dirty="0" smtClean="0"/>
              <a:t> – 500 </a:t>
            </a:r>
            <a:r>
              <a:rPr lang="ru-RU" sz="3400" dirty="0" err="1" smtClean="0"/>
              <a:t>мың</a:t>
            </a:r>
            <a:r>
              <a:rPr lang="ru-RU" sz="3400" dirty="0" smtClean="0"/>
              <a:t>, </a:t>
            </a:r>
            <a:r>
              <a:rPr lang="ru-RU" sz="3400" dirty="0" err="1" smtClean="0"/>
              <a:t>Орынбор</a:t>
            </a:r>
            <a:r>
              <a:rPr lang="ru-RU" sz="3400" dirty="0" smtClean="0"/>
              <a:t> – 445, </a:t>
            </a:r>
            <a:r>
              <a:rPr lang="ru-RU" sz="3400" dirty="0" err="1" smtClean="0"/>
              <a:t>Ақтөбеде </a:t>
            </a:r>
            <a:r>
              <a:rPr lang="ru-RU" sz="3400" dirty="0" smtClean="0"/>
              <a:t>– 360 </a:t>
            </a:r>
            <a:r>
              <a:rPr lang="ru-RU" sz="3400" dirty="0" err="1" smtClean="0"/>
              <a:t>мың адам</a:t>
            </a:r>
            <a:r>
              <a:rPr lang="ru-RU" sz="3400" dirty="0" smtClean="0"/>
              <a:t> </a:t>
            </a:r>
            <a:r>
              <a:rPr lang="ru-RU" sz="3400" dirty="0" err="1" smtClean="0"/>
              <a:t>ашықты</a:t>
            </a:r>
            <a:r>
              <a:rPr lang="ru-RU" sz="3400" dirty="0" smtClean="0"/>
              <a:t>. </a:t>
            </a:r>
            <a:r>
              <a:rPr lang="ru-RU" sz="3400" dirty="0" err="1" smtClean="0"/>
              <a:t>Көшпелілер арасында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өлім ересек</a:t>
            </a:r>
            <a:r>
              <a:rPr lang="ru-RU" sz="3400" dirty="0" smtClean="0"/>
              <a:t> </a:t>
            </a:r>
            <a:r>
              <a:rPr lang="ru-RU" sz="3400" dirty="0" err="1" smtClean="0"/>
              <a:t>тұрғындардың </a:t>
            </a:r>
            <a:r>
              <a:rPr lang="ru-RU" sz="3400" dirty="0" smtClean="0"/>
              <a:t>30 </a:t>
            </a:r>
            <a:r>
              <a:rPr lang="ru-RU" sz="3400" dirty="0" err="1" smtClean="0"/>
              <a:t>процентін</a:t>
            </a:r>
            <a:r>
              <a:rPr lang="ru-RU" sz="3400" dirty="0" smtClean="0"/>
              <a:t> </a:t>
            </a:r>
            <a:r>
              <a:rPr lang="ru-RU" sz="3400" dirty="0" err="1" smtClean="0"/>
              <a:t>қамтыса</a:t>
            </a:r>
            <a:r>
              <a:rPr lang="ru-RU" sz="3400" dirty="0" smtClean="0"/>
              <a:t>, ал </a:t>
            </a:r>
            <a:r>
              <a:rPr lang="ru-RU" sz="3400" dirty="0" err="1" smtClean="0"/>
              <a:t>кейбір</a:t>
            </a:r>
            <a:r>
              <a:rPr lang="ru-RU" sz="3400" dirty="0" smtClean="0"/>
              <a:t> </a:t>
            </a:r>
            <a:r>
              <a:rPr lang="ru-RU" sz="3400" dirty="0" err="1" smtClean="0"/>
              <a:t>аудандарда</a:t>
            </a:r>
            <a:r>
              <a:rPr lang="ru-RU" sz="3400" dirty="0" smtClean="0"/>
              <a:t> </a:t>
            </a:r>
            <a:r>
              <a:rPr lang="ru-RU" sz="3400" dirty="0" err="1" smtClean="0"/>
              <a:t>халықтың </a:t>
            </a:r>
            <a:r>
              <a:rPr lang="ru-RU" sz="3400" dirty="0" smtClean="0"/>
              <a:t>75 </a:t>
            </a:r>
            <a:r>
              <a:rPr lang="ru-RU" sz="3400" dirty="0" err="1" smtClean="0"/>
              <a:t>проценті</a:t>
            </a:r>
            <a:r>
              <a:rPr lang="ru-RU" sz="3400" dirty="0" smtClean="0"/>
              <a:t> </a:t>
            </a:r>
            <a:r>
              <a:rPr lang="ru-RU" sz="3400" dirty="0" err="1" smtClean="0"/>
              <a:t>қырылған</a:t>
            </a:r>
            <a:r>
              <a:rPr lang="ru-RU" sz="3400" dirty="0" smtClean="0"/>
              <a:t>. </a:t>
            </a:r>
            <a:r>
              <a:rPr lang="ru-RU" sz="3400" dirty="0" err="1" smtClean="0"/>
              <a:t>Әулиеата уезінде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халықтың қатты қырылғандығы соншалық, бұрынғы бірнеше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болысты</a:t>
            </a:r>
            <a:r>
              <a:rPr lang="ru-RU" sz="3400" dirty="0" smtClean="0"/>
              <a:t> </a:t>
            </a:r>
            <a:r>
              <a:rPr lang="ru-RU" sz="3400" dirty="0" err="1" smtClean="0"/>
              <a:t>біріктіріп</a:t>
            </a:r>
            <a:r>
              <a:rPr lang="ru-RU" sz="3400" dirty="0" smtClean="0"/>
              <a:t>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болыс</a:t>
            </a:r>
            <a:r>
              <a:rPr lang="ru-RU" sz="3400" dirty="0" smtClean="0"/>
              <a:t> </a:t>
            </a:r>
            <a:r>
              <a:rPr lang="ru-RU" sz="3400" dirty="0" err="1" smtClean="0"/>
              <a:t>ұйымдастыруға тұра келді</a:t>
            </a:r>
            <a:r>
              <a:rPr lang="ru-RU" sz="3400" dirty="0" smtClean="0"/>
              <a:t>. </a:t>
            </a:r>
            <a:r>
              <a:rPr lang="ru-RU" sz="3400" dirty="0" err="1" smtClean="0"/>
              <a:t>Жалпы</a:t>
            </a:r>
            <a:r>
              <a:rPr lang="ru-RU" sz="3400" dirty="0" smtClean="0"/>
              <a:t> </a:t>
            </a:r>
            <a:r>
              <a:rPr lang="ru-RU" sz="3400" dirty="0" err="1" smtClean="0"/>
              <a:t>зерттеушілер</a:t>
            </a:r>
            <a:r>
              <a:rPr lang="ru-RU" sz="3400" dirty="0" smtClean="0"/>
              <a:t> 2 </a:t>
            </a:r>
            <a:r>
              <a:rPr lang="ru-RU" sz="3400" dirty="0" err="1" smtClean="0"/>
              <a:t>млн</a:t>
            </a:r>
            <a:r>
              <a:rPr lang="ru-RU" sz="3400" dirty="0" smtClean="0"/>
              <a:t> 300 </a:t>
            </a:r>
            <a:r>
              <a:rPr lang="ru-RU" sz="3400" dirty="0" err="1" smtClean="0"/>
              <a:t>мыңнан </a:t>
            </a:r>
            <a:r>
              <a:rPr lang="ru-RU" sz="3400" dirty="0" smtClean="0"/>
              <a:t>аса </a:t>
            </a:r>
            <a:r>
              <a:rPr lang="ru-RU" sz="3400" dirty="0" err="1" smtClean="0"/>
              <a:t>адам</a:t>
            </a:r>
            <a:r>
              <a:rPr lang="ru-RU" sz="3400" dirty="0" smtClean="0"/>
              <a:t> </a:t>
            </a:r>
            <a:r>
              <a:rPr lang="ru-RU" sz="3400" dirty="0" err="1" smtClean="0"/>
              <a:t>ашықты</a:t>
            </a:r>
            <a:r>
              <a:rPr lang="ru-RU" sz="3400" dirty="0" smtClean="0"/>
              <a:t>, 1 </a:t>
            </a:r>
            <a:r>
              <a:rPr lang="ru-RU" sz="3400" dirty="0" err="1" smtClean="0"/>
              <a:t>млн-ға жуығы аштық </a:t>
            </a:r>
            <a:r>
              <a:rPr lang="ru-RU" sz="3400" dirty="0" smtClean="0"/>
              <a:t>пен </a:t>
            </a:r>
            <a:r>
              <a:rPr lang="ru-RU" sz="3400" dirty="0" err="1" smtClean="0"/>
              <a:t>аурудан</a:t>
            </a:r>
            <a:r>
              <a:rPr lang="ru-RU" sz="3400" dirty="0" smtClean="0"/>
              <a:t> </a:t>
            </a:r>
            <a:r>
              <a:rPr lang="ru-RU" sz="3400" dirty="0" err="1" smtClean="0"/>
              <a:t>өлді 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мәліметтерді келтіреді</a:t>
            </a:r>
            <a:r>
              <a:rPr lang="ru-RU" sz="3400" dirty="0" smtClean="0"/>
              <a:t>.</a:t>
            </a:r>
          </a:p>
          <a:p>
            <a:pPr marL="0" indent="0" algn="just">
              <a:buNone/>
            </a:pPr>
            <a:r>
              <a:rPr lang="ru-RU" sz="3400" dirty="0" err="1" smtClean="0"/>
              <a:t>Мұсылман зиялы</a:t>
            </a:r>
            <a:r>
              <a:rPr lang="ru-RU" sz="3400" dirty="0" smtClean="0"/>
              <a:t> </a:t>
            </a:r>
            <a:r>
              <a:rPr lang="ru-RU" sz="3400" dirty="0" err="1" smtClean="0"/>
              <a:t>қауымы арасынан</a:t>
            </a:r>
            <a:r>
              <a:rPr lang="ru-RU" sz="3400" dirty="0" smtClean="0"/>
              <a:t> </a:t>
            </a:r>
            <a:r>
              <a:rPr lang="ru-RU" sz="3400" dirty="0" err="1" smtClean="0"/>
              <a:t>мұндай соракылыққа қарсы шыққан </a:t>
            </a:r>
            <a:r>
              <a:rPr lang="ru-RU" sz="3400" dirty="0" smtClean="0"/>
              <a:t>Т. </a:t>
            </a:r>
            <a:r>
              <a:rPr lang="ru-RU" sz="3400" dirty="0" err="1" smtClean="0"/>
              <a:t>Рысқұлов 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Ол</a:t>
            </a:r>
            <a:r>
              <a:rPr lang="ru-RU" sz="3400" dirty="0" smtClean="0"/>
              <a:t> </a:t>
            </a:r>
            <a:r>
              <a:rPr lang="ru-RU" sz="3400" dirty="0" err="1" smtClean="0"/>
              <a:t>аштықпен жүйелі түрде күресу үшін, құрамына бірнеше</a:t>
            </a:r>
            <a:r>
              <a:rPr lang="ru-RU" sz="3400" dirty="0" smtClean="0"/>
              <a:t> </a:t>
            </a:r>
            <a:r>
              <a:rPr lang="ru-RU" sz="3400" dirty="0" err="1" smtClean="0"/>
              <a:t>комиссариаттардың өкілдерін кіргізіп</a:t>
            </a:r>
            <a:r>
              <a:rPr lang="ru-RU" sz="3400" dirty="0" smtClean="0"/>
              <a:t>, </a:t>
            </a:r>
            <a:r>
              <a:rPr lang="ru-RU" sz="3400" dirty="0" err="1" smtClean="0"/>
              <a:t>арнайы</a:t>
            </a:r>
            <a:r>
              <a:rPr lang="ru-RU" sz="3400" dirty="0" smtClean="0"/>
              <a:t> </a:t>
            </a:r>
            <a:r>
              <a:rPr lang="ru-RU" sz="3400" dirty="0" err="1" smtClean="0"/>
              <a:t>ұйым құруды талап</a:t>
            </a:r>
            <a:r>
              <a:rPr lang="ru-RU" sz="3400" dirty="0" smtClean="0"/>
              <a:t> </a:t>
            </a:r>
            <a:r>
              <a:rPr lang="ru-RU" sz="3400" dirty="0" err="1" smtClean="0"/>
              <a:t>етеді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Аштықпен күресті тікелей</a:t>
            </a:r>
            <a:r>
              <a:rPr lang="ru-RU" sz="3400" dirty="0" smtClean="0"/>
              <a:t> </a:t>
            </a:r>
            <a:r>
              <a:rPr lang="ru-RU" sz="3400" dirty="0" err="1" smtClean="0"/>
              <a:t>басқаратын ерекше</a:t>
            </a:r>
            <a:r>
              <a:rPr lang="ru-RU" sz="3400" dirty="0" smtClean="0"/>
              <a:t> </a:t>
            </a:r>
            <a:r>
              <a:rPr lang="ru-RU" sz="3400" dirty="0" err="1" smtClean="0"/>
              <a:t>Орталық </a:t>
            </a:r>
            <a:r>
              <a:rPr lang="ru-RU" sz="3400" dirty="0" smtClean="0"/>
              <a:t>комиссия </a:t>
            </a:r>
            <a:r>
              <a:rPr lang="ru-RU" sz="3400" dirty="0" err="1" smtClean="0"/>
              <a:t>ұйымдастырылады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Оның төрағасы болып</a:t>
            </a:r>
            <a:r>
              <a:rPr lang="ru-RU" sz="3400" dirty="0" smtClean="0"/>
              <a:t> Т. </a:t>
            </a:r>
            <a:r>
              <a:rPr lang="ru-RU" sz="3400" dirty="0" err="1" smtClean="0"/>
              <a:t>Рысқұлов тағайындалады.</a:t>
            </a:r>
            <a:r>
              <a:rPr lang="ru-RU" sz="3400" dirty="0" smtClean="0"/>
              <a:t> Т. </a:t>
            </a:r>
            <a:r>
              <a:rPr lang="ru-RU" sz="3400" dirty="0" err="1" smtClean="0"/>
              <a:t>Рысқұлов Түркістан өлкесінің байырғы халықтарының сұрапыл аштыққа ұшырап, қатты қырылуына революциядан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бұрынғы патша</a:t>
            </a:r>
            <a:r>
              <a:rPr lang="ru-RU" sz="3400" dirty="0" smtClean="0"/>
              <a:t> </a:t>
            </a:r>
            <a:r>
              <a:rPr lang="ru-RU" sz="3400" dirty="0" err="1" smtClean="0"/>
              <a:t>өкіметінің отаршылдық саясаты</a:t>
            </a:r>
            <a:r>
              <a:rPr lang="ru-RU" sz="3400" dirty="0" smtClean="0"/>
              <a:t> мен </a:t>
            </a:r>
            <a:r>
              <a:rPr lang="ru-RU" sz="3400" dirty="0" err="1" smtClean="0"/>
              <a:t>әсіресе</a:t>
            </a:r>
            <a:r>
              <a:rPr lang="ru-RU" sz="3400" dirty="0" smtClean="0"/>
              <a:t>, </a:t>
            </a:r>
            <a:r>
              <a:rPr lang="ru-RU" sz="3400" dirty="0" err="1" smtClean="0"/>
              <a:t>революциядан</a:t>
            </a:r>
            <a:r>
              <a:rPr lang="ru-RU" sz="3400" dirty="0" smtClean="0"/>
              <a:t> </a:t>
            </a:r>
            <a:r>
              <a:rPr lang="ru-RU" sz="3400" dirty="0" err="1" smtClean="0"/>
              <a:t>соң орнаған кеңес өкіметінің шовинистік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басты</a:t>
            </a:r>
            <a:r>
              <a:rPr lang="ru-RU" sz="3400" dirty="0" smtClean="0"/>
              <a:t> </a:t>
            </a:r>
            <a:r>
              <a:rPr lang="ru-RU" sz="3400" dirty="0" err="1" smtClean="0"/>
              <a:t>себепкер</a:t>
            </a:r>
            <a:r>
              <a:rPr lang="ru-RU" sz="3400" dirty="0" smtClean="0"/>
              <a:t> </a:t>
            </a:r>
            <a:r>
              <a:rPr lang="ru-RU" sz="3400" dirty="0" err="1" smtClean="0"/>
              <a:t>болғандығын ашық атап</a:t>
            </a:r>
            <a:r>
              <a:rPr lang="ru-RU" sz="3400" dirty="0" smtClean="0"/>
              <a:t> </a:t>
            </a:r>
            <a:r>
              <a:rPr lang="ru-RU" sz="3400" dirty="0" err="1" smtClean="0"/>
              <a:t>көрсетеді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Республиканың экономикасындағы ауыр</a:t>
            </a:r>
            <a:r>
              <a:rPr lang="ru-RU" sz="3400" dirty="0" smtClean="0"/>
              <a:t> </a:t>
            </a:r>
            <a:r>
              <a:rPr lang="ru-RU" sz="3400" dirty="0" err="1" smtClean="0"/>
              <a:t>дағдарыс, яғни мемлекеттің күштеу саясатына</a:t>
            </a:r>
            <a:r>
              <a:rPr lang="ru-RU" sz="3400" dirty="0" smtClean="0"/>
              <a:t> </a:t>
            </a:r>
            <a:r>
              <a:rPr lang="ru-RU" sz="3400" dirty="0" err="1" smtClean="0"/>
              <a:t>негізделген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азық-түлік саясаты</a:t>
            </a:r>
            <a:r>
              <a:rPr lang="ru-RU" sz="3400" dirty="0" smtClean="0"/>
              <a:t> 1920-1921 </a:t>
            </a:r>
            <a:r>
              <a:rPr lang="ru-RU" sz="3400" dirty="0" err="1" smtClean="0"/>
              <a:t>жылдары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шаруалардың кеңес үкіметіне қарсы стихиялы</a:t>
            </a:r>
            <a:r>
              <a:rPr lang="ru-RU" sz="3400" dirty="0" smtClean="0"/>
              <a:t> </a:t>
            </a:r>
            <a:r>
              <a:rPr lang="ru-RU" sz="3400" dirty="0" err="1" smtClean="0"/>
              <a:t>қарулы көтерілістерінің тууына</a:t>
            </a:r>
            <a:r>
              <a:rPr lang="ru-RU" sz="3400" dirty="0" smtClean="0"/>
              <a:t> </a:t>
            </a:r>
            <a:r>
              <a:rPr lang="ru-RU" sz="3400" dirty="0" err="1" smtClean="0"/>
              <a:t>әкелді</a:t>
            </a:r>
            <a:r>
              <a:rPr lang="ru-RU" sz="3400" dirty="0" smtClean="0"/>
              <a:t>. </a:t>
            </a:r>
            <a:r>
              <a:rPr lang="ru-RU" sz="3400" dirty="0" err="1" smtClean="0"/>
              <a:t>Көктем–жаз айларында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басталған шаруалардың наразылықтары “Азық-түлік салғырты жойылсын</a:t>
            </a:r>
            <a:r>
              <a:rPr lang="ru-RU" sz="3400" dirty="0" smtClean="0"/>
              <a:t>!”, “</a:t>
            </a:r>
            <a:r>
              <a:rPr lang="ru-RU" sz="3400" dirty="0" err="1" smtClean="0"/>
              <a:t>Большевиктерсіз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Кеңестер үшін!”, </a:t>
            </a:r>
            <a:r>
              <a:rPr lang="ru-RU" sz="3400" dirty="0" smtClean="0"/>
              <a:t>“</a:t>
            </a:r>
            <a:r>
              <a:rPr lang="ru-RU" sz="3400" dirty="0" err="1" smtClean="0"/>
              <a:t>Ерікті</a:t>
            </a:r>
            <a:r>
              <a:rPr lang="ru-RU" sz="3400" dirty="0" smtClean="0"/>
              <a:t> </a:t>
            </a:r>
            <a:r>
              <a:rPr lang="ru-RU" sz="3400" dirty="0" err="1" smtClean="0"/>
              <a:t>саудаға жол</a:t>
            </a:r>
            <a:r>
              <a:rPr lang="ru-RU" sz="3400" dirty="0" smtClean="0"/>
              <a:t> </a:t>
            </a:r>
            <a:r>
              <a:rPr lang="ru-RU" sz="3400" dirty="0" err="1" smtClean="0"/>
              <a:t>берілсін</a:t>
            </a:r>
            <a:r>
              <a:rPr lang="ru-RU" sz="3400" dirty="0" smtClean="0"/>
              <a:t>”,–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ұрандармен басталып</a:t>
            </a:r>
            <a:r>
              <a:rPr lang="ru-RU" sz="3400" dirty="0" smtClean="0"/>
              <a:t>, </a:t>
            </a:r>
            <a:r>
              <a:rPr lang="ru-RU" sz="3400" dirty="0" err="1" smtClean="0"/>
              <a:t>қарулы көтерілістерге ұласты.</a:t>
            </a:r>
            <a:r>
              <a:rPr lang="ru-RU" sz="3400" dirty="0" smtClean="0"/>
              <a:t> </a:t>
            </a:r>
            <a:r>
              <a:rPr lang="ru-RU" sz="3400" dirty="0" err="1" smtClean="0"/>
              <a:t>Өскемен</a:t>
            </a:r>
            <a:r>
              <a:rPr lang="ru-RU" sz="3400" dirty="0" smtClean="0"/>
              <a:t>, Павлодар, Семей, </a:t>
            </a:r>
            <a:r>
              <a:rPr lang="ru-RU" sz="3400" dirty="0" err="1" smtClean="0"/>
              <a:t>Петропавл</a:t>
            </a:r>
            <a:r>
              <a:rPr lang="ru-RU" sz="3400" dirty="0" smtClean="0"/>
              <a:t>, </a:t>
            </a:r>
            <a:r>
              <a:rPr lang="ru-RU" sz="3400" dirty="0" err="1" smtClean="0"/>
              <a:t>Қостанай</a:t>
            </a:r>
            <a:r>
              <a:rPr lang="ru-RU" sz="3400" dirty="0" smtClean="0"/>
              <a:t>, </a:t>
            </a:r>
            <a:r>
              <a:rPr lang="ru-RU" sz="3400" dirty="0" err="1" smtClean="0"/>
              <a:t>Көкшетау</a:t>
            </a:r>
            <a:r>
              <a:rPr lang="ru-RU" sz="3400" dirty="0" smtClean="0"/>
              <a:t>, </a:t>
            </a:r>
            <a:r>
              <a:rPr lang="ru-RU" sz="3400" dirty="0" err="1" smtClean="0"/>
              <a:t>Ақмола</a:t>
            </a:r>
            <a:r>
              <a:rPr lang="ru-RU" sz="3400" dirty="0" smtClean="0"/>
              <a:t>, Атырау, Орал, Шымкент </a:t>
            </a:r>
            <a:r>
              <a:rPr lang="ru-RU" sz="3400" dirty="0" err="1" smtClean="0"/>
              <a:t>уездерінде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ашық</a:t>
            </a:r>
            <a:r>
              <a:rPr lang="ru-RU" sz="3400" dirty="0" smtClean="0"/>
              <a:t> </a:t>
            </a:r>
            <a:r>
              <a:rPr lang="ru-RU" sz="3400" dirty="0" err="1" smtClean="0"/>
              <a:t>түрдегі</a:t>
            </a:r>
            <a:r>
              <a:rPr lang="ru-RU" sz="3400" dirty="0" smtClean="0"/>
              <a:t> </a:t>
            </a:r>
            <a:r>
              <a:rPr lang="ru-RU" sz="3400" dirty="0" err="1" smtClean="0"/>
              <a:t>көтеріліс</a:t>
            </a:r>
            <a:r>
              <a:rPr lang="ru-RU" sz="3400" dirty="0" smtClean="0"/>
              <a:t> </a:t>
            </a:r>
            <a:r>
              <a:rPr lang="ru-RU" sz="3400" dirty="0" err="1" smtClean="0"/>
              <a:t>кеңінен</a:t>
            </a:r>
            <a:r>
              <a:rPr lang="ru-RU" sz="3400" dirty="0" smtClean="0"/>
              <a:t> </a:t>
            </a:r>
            <a:r>
              <a:rPr lang="ru-RU" sz="3400" dirty="0" err="1" smtClean="0"/>
              <a:t>орын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алды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Алайда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большевиктер</a:t>
            </a:r>
            <a:r>
              <a:rPr lang="ru-RU" sz="3400" dirty="0" smtClean="0"/>
              <a:t> </a:t>
            </a:r>
            <a:r>
              <a:rPr lang="ru-RU" sz="3400" dirty="0" err="1" smtClean="0"/>
              <a:t>өздерінің биліктен</a:t>
            </a:r>
            <a:r>
              <a:rPr lang="ru-RU" sz="3400" dirty="0" smtClean="0"/>
              <a:t> </a:t>
            </a:r>
            <a:r>
              <a:rPr lang="ru-RU" sz="3400" dirty="0" err="1" smtClean="0"/>
              <a:t>айырылып</a:t>
            </a:r>
            <a:r>
              <a:rPr lang="ru-RU" sz="3400" dirty="0" smtClean="0"/>
              <a:t> </a:t>
            </a:r>
            <a:r>
              <a:rPr lang="ru-RU" sz="3400" dirty="0" err="1" smtClean="0"/>
              <a:t>қалу қаупінің күшейгенін, осыған орай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шаруашылық саясаттың мүлде жаңа принциптеріне</a:t>
            </a:r>
            <a:r>
              <a:rPr lang="ru-RU" sz="3400" dirty="0" smtClean="0"/>
              <a:t> </a:t>
            </a:r>
            <a:r>
              <a:rPr lang="ru-RU" sz="3400" dirty="0" err="1" smtClean="0"/>
              <a:t>көшу қажеттігін айқын сезді</a:t>
            </a:r>
            <a:r>
              <a:rPr lang="ru-RU" sz="3400" dirty="0" smtClean="0"/>
              <a:t>. </a:t>
            </a:r>
            <a:r>
              <a:rPr lang="ru-RU" sz="3400" dirty="0" err="1" smtClean="0"/>
              <a:t>Партияның </a:t>
            </a:r>
            <a:r>
              <a:rPr lang="ru-RU" sz="3400" dirty="0" smtClean="0"/>
              <a:t>Х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(8 </a:t>
            </a:r>
            <a:r>
              <a:rPr lang="ru-RU" sz="3400" dirty="0" err="1" smtClean="0"/>
              <a:t>наурыз</a:t>
            </a:r>
            <a:r>
              <a:rPr lang="ru-RU" sz="3400" dirty="0" smtClean="0"/>
              <a:t>, 1921 ж.) </a:t>
            </a:r>
            <a:r>
              <a:rPr lang="ru-RU" sz="3400" dirty="0" err="1" smtClean="0"/>
              <a:t>көтерілісшілерді айыптағанмен, экономикалық саясатты</a:t>
            </a:r>
            <a:r>
              <a:rPr lang="ru-RU" sz="3400" dirty="0" smtClean="0"/>
              <a:t> </a:t>
            </a:r>
            <a:r>
              <a:rPr lang="ru-RU" sz="3400" dirty="0" err="1" smtClean="0"/>
              <a:t>өзгертуге мәжбүр болды</a:t>
            </a:r>
            <a:r>
              <a:rPr lang="ru-RU" sz="3400" dirty="0" smtClean="0"/>
              <a:t>. Съезд </a:t>
            </a:r>
            <a:r>
              <a:rPr lang="ru-RU" sz="3400" dirty="0" err="1" smtClean="0"/>
              <a:t>шаруашылық мүддені іске</a:t>
            </a:r>
            <a:r>
              <a:rPr lang="ru-RU" sz="3400" dirty="0" smtClean="0"/>
              <a:t> </a:t>
            </a:r>
            <a:r>
              <a:rPr lang="ru-RU" sz="3400" dirty="0" err="1" smtClean="0"/>
              <a:t>қосудың жаңа жүйесін жасаудың шараларын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белгіледі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</a:t>
            </a:r>
            <a:r>
              <a:rPr lang="ru-RU" sz="3400" dirty="0" smtClean="0"/>
              <a:t>«</a:t>
            </a:r>
            <a:r>
              <a:rPr lang="ru-RU" sz="3400" dirty="0" err="1" smtClean="0"/>
              <a:t>соғыс </a:t>
            </a:r>
            <a:r>
              <a:rPr lang="ru-RU" sz="3400" dirty="0" smtClean="0"/>
              <a:t>коммунизм» </a:t>
            </a:r>
            <a:r>
              <a:rPr lang="ru-RU" sz="3400" dirty="0" err="1" smtClean="0"/>
              <a:t>саясатынан</a:t>
            </a:r>
            <a:r>
              <a:rPr lang="ru-RU" sz="3400" dirty="0" smtClean="0"/>
              <a:t> </a:t>
            </a:r>
            <a:r>
              <a:rPr lang="ru-RU" sz="3400" dirty="0" err="1" smtClean="0"/>
              <a:t>жаңа экономикалық саясатқа көшу туралы</a:t>
            </a:r>
            <a:r>
              <a:rPr lang="ru-RU" sz="3400" dirty="0" smtClean="0"/>
              <a:t> </a:t>
            </a:r>
            <a:r>
              <a:rPr lang="ru-RU" sz="3400" dirty="0" err="1" smtClean="0"/>
              <a:t>шешім</a:t>
            </a:r>
            <a:r>
              <a:rPr lang="ru-RU" sz="3400" dirty="0" smtClean="0"/>
              <a:t> </a:t>
            </a:r>
            <a:r>
              <a:rPr lang="ru-RU" sz="3400" dirty="0" err="1" smtClean="0"/>
              <a:t>қабылдады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Партияның </a:t>
            </a:r>
            <a:r>
              <a:rPr lang="ru-RU" sz="3400" dirty="0" smtClean="0"/>
              <a:t>Х </a:t>
            </a:r>
            <a:r>
              <a:rPr lang="ru-RU" sz="3400" dirty="0" err="1" smtClean="0"/>
              <a:t>съезінде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қабылданған жаңа экономикалық саясаттың мәні неде</a:t>
            </a:r>
            <a:r>
              <a:rPr lang="ru-RU" sz="3400" dirty="0" smtClean="0"/>
              <a:t>?</a:t>
            </a:r>
          </a:p>
          <a:p>
            <a:pPr marL="0" lvl="1" indent="0" algn="just"/>
            <a:r>
              <a:rPr lang="ru-RU" sz="3400" dirty="0" err="1" smtClean="0"/>
              <a:t>Кеңес үкіметі мемлекеттің қолында ірі</a:t>
            </a:r>
            <a:r>
              <a:rPr lang="ru-RU" sz="3400" dirty="0" smtClean="0"/>
              <a:t> </a:t>
            </a:r>
            <a:r>
              <a:rPr lang="ru-RU" sz="3400" dirty="0" err="1" smtClean="0"/>
              <a:t>өндіріс орындарын</a:t>
            </a:r>
            <a:r>
              <a:rPr lang="ru-RU" sz="3400" dirty="0" smtClean="0"/>
              <a:t>, </a:t>
            </a:r>
            <a:r>
              <a:rPr lang="ru-RU" sz="3400" dirty="0" err="1" smtClean="0"/>
              <a:t>банкті</a:t>
            </a:r>
            <a:r>
              <a:rPr lang="ru-RU" sz="3400" dirty="0" smtClean="0"/>
              <a:t> </a:t>
            </a:r>
            <a:r>
              <a:rPr lang="ru-RU" sz="3400" dirty="0" err="1" smtClean="0"/>
              <a:t>қалдырып, жеке</a:t>
            </a:r>
            <a:r>
              <a:rPr lang="ru-RU" sz="3400" dirty="0" smtClean="0"/>
              <a:t> </a:t>
            </a:r>
            <a:r>
              <a:rPr lang="ru-RU" sz="3400" dirty="0" err="1" smtClean="0"/>
              <a:t>капиталды</a:t>
            </a:r>
            <a:r>
              <a:rPr lang="ru-RU" sz="3400" dirty="0" smtClean="0"/>
              <a:t> </a:t>
            </a:r>
            <a:r>
              <a:rPr lang="ru-RU" sz="3400" dirty="0" err="1" smtClean="0"/>
              <a:t>өндіріске ендіруге</a:t>
            </a:r>
            <a:r>
              <a:rPr lang="ru-RU" sz="3400" dirty="0" smtClean="0"/>
              <a:t> </a:t>
            </a:r>
            <a:r>
              <a:rPr lang="ru-RU" sz="3400" dirty="0" err="1" smtClean="0"/>
              <a:t>рұқсат берді</a:t>
            </a:r>
            <a:r>
              <a:rPr lang="ru-RU" sz="3400" dirty="0" smtClean="0"/>
              <a:t>.</a:t>
            </a:r>
          </a:p>
          <a:p>
            <a:pPr marL="0" indent="0" algn="just">
              <a:buNone/>
            </a:pPr>
            <a:endParaRPr lang="ru-RU" sz="3400" dirty="0" smtClean="0"/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4-бет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507288" cy="5760640"/>
          </a:xfrm>
        </p:spPr>
        <p:txBody>
          <a:bodyPr>
            <a:normAutofit fontScale="55000" lnSpcReduction="20000"/>
          </a:bodyPr>
          <a:lstStyle/>
          <a:p>
            <a:pPr marL="0" indent="0" algn="just"/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жерлер</a:t>
            </a:r>
            <a:r>
              <a:rPr lang="ru-RU" dirty="0" smtClean="0"/>
              <a:t>, </a:t>
            </a:r>
            <a:r>
              <a:rPr lang="ru-RU" dirty="0" err="1" smtClean="0"/>
              <a:t>кішігірім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кәсіпорындар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мерзімге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шетел</a:t>
            </a:r>
            <a:r>
              <a:rPr lang="ru-RU" dirty="0" smtClean="0"/>
              <a:t> </a:t>
            </a:r>
            <a:r>
              <a:rPr lang="ru-RU" dirty="0" err="1" smtClean="0"/>
              <a:t>ұйымдары</a:t>
            </a:r>
            <a:r>
              <a:rPr lang="ru-RU" dirty="0" smtClean="0"/>
              <a:t> мен </a:t>
            </a:r>
            <a:r>
              <a:rPr lang="ru-RU" dirty="0" err="1" smtClean="0"/>
              <a:t>тұлғаларға</a:t>
            </a:r>
            <a:r>
              <a:rPr lang="ru-RU" dirty="0" smtClean="0"/>
              <a:t> </a:t>
            </a:r>
            <a:r>
              <a:rPr lang="ru-RU" dirty="0" err="1" smtClean="0"/>
              <a:t>жалға</a:t>
            </a:r>
            <a:r>
              <a:rPr lang="ru-RU" dirty="0" smtClean="0"/>
              <a:t> </a:t>
            </a:r>
            <a:r>
              <a:rPr lang="ru-RU" dirty="0" err="1" smtClean="0"/>
              <a:t>беріледі</a:t>
            </a:r>
            <a:r>
              <a:rPr lang="ru-RU" dirty="0" smtClean="0"/>
              <a:t>. </a:t>
            </a:r>
            <a:r>
              <a:rPr lang="ru-RU" dirty="0" err="1" smtClean="0"/>
              <a:t>Сауда</a:t>
            </a:r>
            <a:r>
              <a:rPr lang="ru-RU" dirty="0" smtClean="0"/>
              <a:t> </a:t>
            </a:r>
            <a:r>
              <a:rPr lang="ru-RU" dirty="0" err="1" smtClean="0"/>
              <a:t>бостандығына саудаға рұқсат беріледі</a:t>
            </a:r>
            <a:r>
              <a:rPr lang="ru-RU" dirty="0" smtClean="0"/>
              <a:t>. </a:t>
            </a:r>
            <a:r>
              <a:rPr lang="ru-RU" dirty="0" err="1" smtClean="0"/>
              <a:t>Сауда</a:t>
            </a:r>
            <a:r>
              <a:rPr lang="ru-RU" dirty="0" smtClean="0"/>
              <a:t> </a:t>
            </a:r>
            <a:r>
              <a:rPr lang="ru-RU" dirty="0" err="1" smtClean="0"/>
              <a:t>негізінен</a:t>
            </a:r>
            <a:r>
              <a:rPr lang="ru-RU" dirty="0" smtClean="0"/>
              <a:t> </a:t>
            </a:r>
            <a:r>
              <a:rPr lang="ru-RU" dirty="0" err="1" smtClean="0"/>
              <a:t>ауыл</a:t>
            </a:r>
            <a:r>
              <a:rPr lang="ru-RU" dirty="0" smtClean="0"/>
              <a:t> мен </a:t>
            </a:r>
            <a:r>
              <a:rPr lang="ru-RU" dirty="0" err="1" smtClean="0"/>
              <a:t>қаланың ортасындағы негізгі</a:t>
            </a:r>
            <a:r>
              <a:rPr lang="ru-RU" dirty="0" smtClean="0"/>
              <a:t> </a:t>
            </a:r>
            <a:r>
              <a:rPr lang="ru-RU" dirty="0" err="1" smtClean="0"/>
              <a:t>байланыс</a:t>
            </a:r>
            <a:r>
              <a:rPr lang="ru-RU" dirty="0" smtClean="0"/>
              <a:t> </a:t>
            </a:r>
            <a:r>
              <a:rPr lang="ru-RU" dirty="0" err="1" smtClean="0"/>
              <a:t>көзіне айналуға тиіс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 мемлекеттік</a:t>
            </a:r>
            <a:r>
              <a:rPr lang="ru-RU" dirty="0" smtClean="0"/>
              <a:t> </a:t>
            </a:r>
            <a:r>
              <a:rPr lang="ru-RU" dirty="0" err="1" smtClean="0"/>
              <a:t>және кооперативтік</a:t>
            </a:r>
            <a:r>
              <a:rPr lang="ru-RU" dirty="0" smtClean="0"/>
              <a:t> </a:t>
            </a:r>
            <a:r>
              <a:rPr lang="ru-RU" dirty="0" err="1" smtClean="0"/>
              <a:t>сауда</a:t>
            </a:r>
            <a:r>
              <a:rPr lang="ru-RU" dirty="0" smtClean="0"/>
              <a:t> да </a:t>
            </a:r>
            <a:r>
              <a:rPr lang="ru-RU" dirty="0" err="1" smtClean="0"/>
              <a:t>дамуы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ауыл</a:t>
            </a:r>
            <a:r>
              <a:rPr lang="ru-RU" dirty="0" smtClean="0"/>
              <a:t> </a:t>
            </a:r>
            <a:r>
              <a:rPr lang="ru-RU" dirty="0" err="1" smtClean="0"/>
              <a:t>шаруашылық қожалықтарына, жеке</a:t>
            </a:r>
            <a:r>
              <a:rPr lang="ru-RU" dirty="0" smtClean="0"/>
              <a:t> </a:t>
            </a:r>
            <a:r>
              <a:rPr lang="ru-RU" dirty="0" err="1" smtClean="0"/>
              <a:t>меншіктегі</a:t>
            </a:r>
            <a:r>
              <a:rPr lang="ru-RU" dirty="0" smtClean="0"/>
              <a:t> </a:t>
            </a:r>
            <a:r>
              <a:rPr lang="ru-RU" dirty="0" err="1" smtClean="0"/>
              <a:t>кішігірім</a:t>
            </a:r>
            <a:r>
              <a:rPr lang="ru-RU" dirty="0" smtClean="0"/>
              <a:t> </a:t>
            </a:r>
            <a:r>
              <a:rPr lang="ru-RU" dirty="0" err="1" smtClean="0"/>
              <a:t>кәсіпорын иелеріне</a:t>
            </a:r>
            <a:r>
              <a:rPr lang="ru-RU" dirty="0" smtClean="0"/>
              <a:t> </a:t>
            </a:r>
            <a:r>
              <a:rPr lang="ru-RU" dirty="0" err="1" smtClean="0"/>
              <a:t>жалдамалы</a:t>
            </a:r>
            <a:r>
              <a:rPr lang="ru-RU" dirty="0" smtClean="0"/>
              <a:t> </a:t>
            </a:r>
            <a:r>
              <a:rPr lang="ru-RU" dirty="0" err="1" smtClean="0"/>
              <a:t>еңбекті пайдалануға рұқсат беріледі</a:t>
            </a:r>
            <a:r>
              <a:rPr lang="ru-RU" dirty="0" smtClean="0"/>
              <a:t>. </a:t>
            </a:r>
            <a:r>
              <a:rPr lang="ru-RU" dirty="0" err="1" smtClean="0"/>
              <a:t>міндеттердің ішіндегі</a:t>
            </a:r>
            <a:r>
              <a:rPr lang="ru-RU" dirty="0" smtClean="0"/>
              <a:t> </a:t>
            </a:r>
            <a:r>
              <a:rPr lang="ru-RU" dirty="0" err="1" smtClean="0"/>
              <a:t>ең маңыздысы </a:t>
            </a:r>
            <a:r>
              <a:rPr lang="ru-RU" dirty="0" smtClean="0"/>
              <a:t>– </a:t>
            </a:r>
            <a:r>
              <a:rPr lang="ru-RU" dirty="0" err="1" smtClean="0"/>
              <a:t>азық-түлік салғыртын азық-түлік салығымен алмастыру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Азық-түлік салғырты кезінде</a:t>
            </a:r>
            <a:r>
              <a:rPr lang="ru-RU" dirty="0" smtClean="0"/>
              <a:t> </a:t>
            </a:r>
            <a:r>
              <a:rPr lang="ru-RU" dirty="0" err="1" smtClean="0"/>
              <a:t>шаруа</a:t>
            </a:r>
            <a:r>
              <a:rPr lang="ru-RU" dirty="0" smtClean="0"/>
              <a:t> </a:t>
            </a:r>
            <a:r>
              <a:rPr lang="ru-RU" dirty="0" err="1" smtClean="0"/>
              <a:t>қожалықтары өндірілген өнімнің өзін қамтамасыз етуге</a:t>
            </a:r>
            <a:r>
              <a:rPr lang="ru-RU" dirty="0" smtClean="0"/>
              <a:t> </a:t>
            </a:r>
            <a:r>
              <a:rPr lang="ru-RU" dirty="0" err="1" smtClean="0"/>
              <a:t>қажетті үлесінен артығын мемлекетке</a:t>
            </a:r>
            <a:r>
              <a:rPr lang="ru-RU" dirty="0" smtClean="0"/>
              <a:t> </a:t>
            </a:r>
            <a:r>
              <a:rPr lang="ru-RU" dirty="0" err="1" smtClean="0"/>
              <a:t>тапсыруға міндетті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Азық-түлік салығының ендірілуі</a:t>
            </a:r>
            <a:r>
              <a:rPr lang="ru-RU" dirty="0" smtClean="0"/>
              <a:t>, </a:t>
            </a:r>
            <a:r>
              <a:rPr lang="ru-RU" dirty="0" err="1" smtClean="0"/>
              <a:t>яғни белгіленген</a:t>
            </a:r>
            <a:r>
              <a:rPr lang="ru-RU" dirty="0" smtClean="0"/>
              <a:t> </a:t>
            </a:r>
            <a:r>
              <a:rPr lang="ru-RU" dirty="0" err="1" smtClean="0"/>
              <a:t>мөлшердегі ғана салықты өтеуге байланысты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өндірілген өнімнің артығын өз еркімен</a:t>
            </a:r>
            <a:r>
              <a:rPr lang="ru-RU" dirty="0" smtClean="0"/>
              <a:t> </a:t>
            </a:r>
            <a:r>
              <a:rPr lang="ru-RU" dirty="0" err="1" smtClean="0"/>
              <a:t>пайдалану</a:t>
            </a:r>
            <a:r>
              <a:rPr lang="ru-RU" dirty="0" smtClean="0"/>
              <a:t> </a:t>
            </a:r>
            <a:r>
              <a:rPr lang="ru-RU" dirty="0" err="1" smtClean="0"/>
              <a:t>құқығына ие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ЖЭС-тің аясында</a:t>
            </a:r>
            <a:r>
              <a:rPr lang="ru-RU" dirty="0" smtClean="0"/>
              <a:t> </a:t>
            </a:r>
            <a:r>
              <a:rPr lang="ru-RU" dirty="0" err="1" smtClean="0"/>
              <a:t>нарықтық қатнастардың күшеюі сауданың дамуына</a:t>
            </a:r>
            <a:r>
              <a:rPr lang="ru-RU" dirty="0" smtClean="0"/>
              <a:t> </a:t>
            </a:r>
            <a:r>
              <a:rPr lang="ru-RU" dirty="0" err="1" smtClean="0"/>
              <a:t>ықпал етті</a:t>
            </a:r>
            <a:r>
              <a:rPr lang="ru-RU" dirty="0" smtClean="0"/>
              <a:t>. Ал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 </a:t>
            </a:r>
            <a:r>
              <a:rPr lang="ru-RU" dirty="0" err="1" smtClean="0"/>
              <a:t>ақшаның тұрақтануына әсерін тигізді</a:t>
            </a:r>
            <a:r>
              <a:rPr lang="ru-RU" dirty="0" smtClean="0"/>
              <a:t>. Осы </a:t>
            </a:r>
            <a:r>
              <a:rPr lang="ru-RU" dirty="0" err="1" smtClean="0"/>
              <a:t>жағдайға байланысты</a:t>
            </a:r>
            <a:r>
              <a:rPr lang="ru-RU" dirty="0" smtClean="0"/>
              <a:t> </a:t>
            </a:r>
            <a:r>
              <a:rPr lang="ru-RU" dirty="0" err="1" smtClean="0"/>
              <a:t>ЖЭС-тің алғашқы кезінде</a:t>
            </a:r>
            <a:r>
              <a:rPr lang="ru-RU" dirty="0" smtClean="0"/>
              <a:t> </a:t>
            </a:r>
            <a:r>
              <a:rPr lang="ru-RU" dirty="0" err="1" smtClean="0"/>
              <a:t>ендірілген</a:t>
            </a:r>
            <a:r>
              <a:rPr lang="ru-RU" dirty="0" smtClean="0"/>
              <a:t> </a:t>
            </a:r>
            <a:r>
              <a:rPr lang="ru-RU" dirty="0" err="1" smtClean="0"/>
              <a:t>салықтың натуралды</a:t>
            </a:r>
            <a:r>
              <a:rPr lang="ru-RU" dirty="0" smtClean="0"/>
              <a:t> </a:t>
            </a:r>
            <a:r>
              <a:rPr lang="ru-RU" dirty="0" err="1" smtClean="0"/>
              <a:t>түрін партияның </a:t>
            </a:r>
            <a:r>
              <a:rPr lang="ru-RU" dirty="0" smtClean="0"/>
              <a:t>ХІІ </a:t>
            </a:r>
            <a:r>
              <a:rPr lang="ru-RU" dirty="0" err="1" smtClean="0"/>
              <a:t>съезі</a:t>
            </a:r>
            <a:r>
              <a:rPr lang="ru-RU" dirty="0" smtClean="0"/>
              <a:t> (1923 ж. </a:t>
            </a:r>
            <a:r>
              <a:rPr lang="ru-RU" dirty="0" err="1" smtClean="0"/>
              <a:t>сәуір</a:t>
            </a:r>
            <a:r>
              <a:rPr lang="ru-RU" dirty="0" smtClean="0"/>
              <a:t>) </a:t>
            </a:r>
            <a:r>
              <a:rPr lang="ru-RU" dirty="0" err="1" smtClean="0"/>
              <a:t>ақшалай түрде </a:t>
            </a:r>
            <a:r>
              <a:rPr lang="ru-RU" dirty="0" smtClean="0"/>
              <a:t>де </a:t>
            </a:r>
            <a:r>
              <a:rPr lang="ru-RU" dirty="0" err="1" smtClean="0"/>
              <a:t>өтеуге мүмкіндік берді</a:t>
            </a:r>
            <a:r>
              <a:rPr lang="ru-RU" dirty="0" smtClean="0"/>
              <a:t>. Ал 1924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салықты өтеудің </a:t>
            </a:r>
            <a:r>
              <a:rPr lang="ru-RU" dirty="0" smtClean="0"/>
              <a:t>тек </a:t>
            </a:r>
            <a:r>
              <a:rPr lang="ru-RU" dirty="0" err="1" smtClean="0"/>
              <a:t>ақшалай түріне толық көшірілді</a:t>
            </a:r>
            <a:r>
              <a:rPr lang="ru-RU" dirty="0" smtClean="0"/>
              <a:t>.</a:t>
            </a:r>
          </a:p>
          <a:p>
            <a:pPr marL="0" indent="0" algn="just"/>
            <a:r>
              <a:rPr lang="ru-RU" dirty="0" smtClean="0"/>
              <a:t>Осы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ақпан айында</a:t>
            </a:r>
            <a:r>
              <a:rPr lang="ru-RU" dirty="0" smtClean="0"/>
              <a:t> </a:t>
            </a:r>
            <a:r>
              <a:rPr lang="ru-RU" dirty="0" err="1" smtClean="0"/>
              <a:t>Кеңес үкіметі ақша реформасын</a:t>
            </a:r>
            <a:r>
              <a:rPr lang="ru-RU" dirty="0" smtClean="0"/>
              <a:t> </a:t>
            </a:r>
            <a:r>
              <a:rPr lang="ru-RU" dirty="0" err="1" smtClean="0"/>
              <a:t>жүргізіп</a:t>
            </a:r>
            <a:r>
              <a:rPr lang="ru-RU" dirty="0" smtClean="0"/>
              <a:t>, </a:t>
            </a:r>
            <a:r>
              <a:rPr lang="ru-RU" dirty="0" err="1" smtClean="0"/>
              <a:t>кеңестік ортақ жаңа ақша өлшемі тұрақты сомды</a:t>
            </a:r>
            <a:r>
              <a:rPr lang="ru-RU" dirty="0" smtClean="0"/>
              <a:t> </a:t>
            </a:r>
            <a:r>
              <a:rPr lang="ru-RU" dirty="0" err="1" smtClean="0"/>
              <a:t>енгізді</a:t>
            </a:r>
            <a:r>
              <a:rPr lang="ru-RU" dirty="0" smtClean="0"/>
              <a:t>. Осы </a:t>
            </a:r>
            <a:r>
              <a:rPr lang="ru-RU" dirty="0" err="1" smtClean="0"/>
              <a:t>жағдайлар Қазақстанда жәрмеңкелік сауда</a:t>
            </a:r>
            <a:r>
              <a:rPr lang="ru-RU" dirty="0" smtClean="0"/>
              <a:t> </a:t>
            </a:r>
            <a:r>
              <a:rPr lang="ru-RU" dirty="0" err="1" smtClean="0"/>
              <a:t>кең өрістеді</a:t>
            </a:r>
            <a:r>
              <a:rPr lang="ru-RU" dirty="0" smtClean="0"/>
              <a:t>. 1926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Қазақстанда </a:t>
            </a:r>
            <a:r>
              <a:rPr lang="ru-RU" dirty="0" smtClean="0"/>
              <a:t>128 </a:t>
            </a:r>
            <a:r>
              <a:rPr lang="ru-RU" dirty="0" err="1" smtClean="0"/>
              <a:t>жәрмеңке жұмыс істеді</a:t>
            </a:r>
            <a:r>
              <a:rPr lang="ru-RU" dirty="0" smtClean="0"/>
              <a:t>. </a:t>
            </a:r>
            <a:r>
              <a:rPr lang="ru-RU" dirty="0" err="1" smtClean="0"/>
              <a:t>Бұл кездегі</a:t>
            </a:r>
            <a:r>
              <a:rPr lang="ru-RU" dirty="0" smtClean="0"/>
              <a:t> </a:t>
            </a:r>
            <a:r>
              <a:rPr lang="ru-RU" dirty="0" err="1" smtClean="0"/>
              <a:t>ірі</a:t>
            </a:r>
            <a:r>
              <a:rPr lang="ru-RU" dirty="0" smtClean="0"/>
              <a:t> </a:t>
            </a:r>
            <a:r>
              <a:rPr lang="ru-RU" dirty="0" err="1" smtClean="0"/>
              <a:t>жәрмеңкелер қатарына </a:t>
            </a:r>
            <a:r>
              <a:rPr lang="ru-RU" dirty="0" smtClean="0"/>
              <a:t>– </a:t>
            </a:r>
            <a:r>
              <a:rPr lang="ru-RU" dirty="0" err="1" smtClean="0"/>
              <a:t>Ойыл</a:t>
            </a:r>
            <a:r>
              <a:rPr lang="ru-RU" dirty="0" smtClean="0"/>
              <a:t>, </a:t>
            </a:r>
            <a:r>
              <a:rPr lang="ru-RU" dirty="0" err="1" smtClean="0"/>
              <a:t>Қоянды, Қарқара, Темір</a:t>
            </a:r>
            <a:r>
              <a:rPr lang="ru-RU" dirty="0" smtClean="0"/>
              <a:t>, </a:t>
            </a:r>
            <a:r>
              <a:rPr lang="ru-RU" dirty="0" err="1" smtClean="0"/>
              <a:t>Көкшетау, </a:t>
            </a:r>
            <a:r>
              <a:rPr lang="ru-RU" dirty="0" smtClean="0"/>
              <a:t>Атбасар </a:t>
            </a:r>
            <a:r>
              <a:rPr lang="ru-RU" dirty="0" err="1" smtClean="0"/>
              <a:t>жәрмеңкелерін атқызуға болады</a:t>
            </a:r>
            <a:r>
              <a:rPr lang="ru-RU" dirty="0" smtClean="0"/>
              <a:t>. Осы </a:t>
            </a:r>
            <a:r>
              <a:rPr lang="ru-RU" dirty="0" err="1" smtClean="0"/>
              <a:t>кездегі</a:t>
            </a:r>
            <a:r>
              <a:rPr lang="ru-RU" dirty="0" smtClean="0"/>
              <a:t> </a:t>
            </a:r>
            <a:r>
              <a:rPr lang="ru-RU" dirty="0" err="1" smtClean="0"/>
              <a:t>жәрмеңке саудасының жалпы</a:t>
            </a:r>
            <a:r>
              <a:rPr lang="ru-RU" dirty="0" smtClean="0"/>
              <a:t> </a:t>
            </a:r>
            <a:r>
              <a:rPr lang="ru-RU" dirty="0" err="1" smtClean="0"/>
              <a:t>айналымы</a:t>
            </a:r>
            <a:r>
              <a:rPr lang="ru-RU" dirty="0" smtClean="0"/>
              <a:t> 20–23 млн. </a:t>
            </a:r>
            <a:r>
              <a:rPr lang="ru-RU" dirty="0" err="1" smtClean="0"/>
              <a:t>сомды</a:t>
            </a:r>
            <a:r>
              <a:rPr lang="ru-RU" dirty="0" smtClean="0"/>
              <a:t> </a:t>
            </a:r>
            <a:r>
              <a:rPr lang="ru-RU" dirty="0" err="1" smtClean="0"/>
              <a:t>құрады</a:t>
            </a:r>
            <a:r>
              <a:rPr lang="ru-RU" dirty="0" smtClean="0"/>
              <a:t>. </a:t>
            </a:r>
            <a:r>
              <a:rPr lang="ru-RU" dirty="0" err="1" smtClean="0"/>
              <a:t>Сондай-ақ</a:t>
            </a:r>
            <a:r>
              <a:rPr lang="ru-RU" dirty="0" smtClean="0"/>
              <a:t>, осы </a:t>
            </a:r>
            <a:r>
              <a:rPr lang="ru-RU" dirty="0" err="1" smtClean="0"/>
              <a:t>өркендей</a:t>
            </a:r>
            <a:r>
              <a:rPr lang="ru-RU" dirty="0" smtClean="0"/>
              <a:t> </a:t>
            </a:r>
            <a:r>
              <a:rPr lang="ru-RU" dirty="0" err="1" smtClean="0"/>
              <a:t>бастаған</a:t>
            </a:r>
            <a:r>
              <a:rPr lang="ru-RU" dirty="0" smtClean="0"/>
              <a:t> </a:t>
            </a:r>
            <a:r>
              <a:rPr lang="ru-RU" dirty="0" err="1" smtClean="0"/>
              <a:t>жәрмеңкелік</a:t>
            </a:r>
            <a:r>
              <a:rPr lang="ru-RU" dirty="0" smtClean="0"/>
              <a:t> </a:t>
            </a:r>
            <a:r>
              <a:rPr lang="ru-RU" dirty="0" err="1" smtClean="0"/>
              <a:t>сауда</a:t>
            </a:r>
            <a:r>
              <a:rPr lang="ru-RU" dirty="0" smtClean="0"/>
              <a:t> да </a:t>
            </a:r>
            <a:r>
              <a:rPr lang="ru-RU" dirty="0" err="1" smtClean="0"/>
              <a:t>ауыл</a:t>
            </a:r>
            <a:r>
              <a:rPr lang="ru-RU" dirty="0" smtClean="0"/>
              <a:t> </a:t>
            </a:r>
            <a:r>
              <a:rPr lang="ru-RU" dirty="0" err="1" smtClean="0"/>
              <a:t>шаруашылығының</a:t>
            </a:r>
            <a:r>
              <a:rPr lang="ru-RU" dirty="0" smtClean="0"/>
              <a:t> </a:t>
            </a:r>
            <a:r>
              <a:rPr lang="ru-RU" dirty="0" err="1" smtClean="0"/>
              <a:t>дамуына</a:t>
            </a:r>
            <a:r>
              <a:rPr lang="ru-RU" dirty="0" smtClean="0"/>
              <a:t> </a:t>
            </a:r>
            <a:r>
              <a:rPr lang="ru-RU" dirty="0" err="1" smtClean="0"/>
              <a:t>ықпалын</a:t>
            </a:r>
            <a:r>
              <a:rPr lang="ru-RU" dirty="0" smtClean="0"/>
              <a:t> </a:t>
            </a:r>
            <a:r>
              <a:rPr lang="ru-RU" dirty="0" err="1" smtClean="0"/>
              <a:t>тигізді</a:t>
            </a:r>
            <a:r>
              <a:rPr lang="ru-RU" dirty="0" smtClean="0"/>
              <a:t>.</a:t>
            </a:r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5-бет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120680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Қазақстанда </a:t>
            </a:r>
            <a:r>
              <a:rPr lang="ru-RU" sz="1600" dirty="0" smtClean="0"/>
              <a:t>1921-22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ЖЭС </a:t>
            </a:r>
            <a:r>
              <a:rPr lang="ru-RU" sz="1600" dirty="0" err="1" smtClean="0"/>
              <a:t>аясында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жүргізілген шаралардың бірі</a:t>
            </a:r>
            <a:r>
              <a:rPr lang="ru-RU" sz="1600" dirty="0" smtClean="0"/>
              <a:t> </a:t>
            </a:r>
            <a:r>
              <a:rPr lang="ru-RU" sz="1600" dirty="0" err="1" smtClean="0"/>
              <a:t>жер-су</a:t>
            </a:r>
            <a:r>
              <a:rPr lang="ru-RU" sz="1600" dirty="0" smtClean="0"/>
              <a:t> </a:t>
            </a:r>
            <a:r>
              <a:rPr lang="ru-RU" sz="1600" dirty="0" err="1" smtClean="0"/>
              <a:t>реформасы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Реформаның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міндеті</a:t>
            </a:r>
            <a:r>
              <a:rPr lang="ru-RU" sz="1600" dirty="0" smtClean="0"/>
              <a:t> 1920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құрылған ҚАКСР-нің территориясында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жерлерін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біріктіру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автономиясы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құрамында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жүргізуші жетекші</a:t>
            </a:r>
            <a:r>
              <a:rPr lang="ru-RU" sz="1600" dirty="0" smtClean="0"/>
              <a:t> орган –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автономиясы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аясында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жерлерін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біріктіру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мақсатымен </a:t>
            </a:r>
            <a:r>
              <a:rPr lang="ru-RU" sz="1600" dirty="0" smtClean="0"/>
              <a:t>1921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7 </a:t>
            </a:r>
            <a:r>
              <a:rPr lang="ru-RU" sz="1600" dirty="0" err="1" smtClean="0"/>
              <a:t>ақпанда </a:t>
            </a:r>
            <a:r>
              <a:rPr lang="ru-RU" sz="1600" dirty="0" smtClean="0"/>
              <a:t>декрет </a:t>
            </a:r>
            <a:r>
              <a:rPr lang="ru-RU" sz="1600" dirty="0" err="1" smtClean="0"/>
              <a:t>қабылдады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АКСР-нің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қабылдаған бұл </a:t>
            </a:r>
            <a:r>
              <a:rPr lang="ru-RU" sz="1600" dirty="0" smtClean="0"/>
              <a:t>декрет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көш-қон қорына </a:t>
            </a:r>
            <a:r>
              <a:rPr lang="ru-RU" sz="1600" dirty="0" smtClean="0"/>
              <a:t>(переселенческий фонд) </a:t>
            </a:r>
            <a:r>
              <a:rPr lang="ru-RU" sz="1600" dirty="0" err="1" smtClean="0"/>
              <a:t>тартып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алынып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пайдаланылмай</a:t>
            </a:r>
            <a:r>
              <a:rPr lang="ru-RU" sz="1600" dirty="0" smtClean="0"/>
              <a:t> </a:t>
            </a:r>
            <a:r>
              <a:rPr lang="ru-RU" sz="1600" dirty="0" err="1" smtClean="0"/>
              <a:t>тұрған </a:t>
            </a:r>
            <a:r>
              <a:rPr lang="ru-RU" sz="1600" dirty="0" smtClean="0"/>
              <a:t>Семей, </a:t>
            </a:r>
            <a:r>
              <a:rPr lang="ru-RU" sz="1600" dirty="0" err="1" smtClean="0"/>
              <a:t>Ақмола, Торғай және </a:t>
            </a:r>
            <a:r>
              <a:rPr lang="ru-RU" sz="1600" dirty="0" smtClean="0"/>
              <a:t>Орал </a:t>
            </a:r>
            <a:r>
              <a:rPr lang="ru-RU" sz="1600" dirty="0" err="1" smtClean="0"/>
              <a:t>облыстарындағы </a:t>
            </a:r>
            <a:r>
              <a:rPr lang="ru-RU" sz="1600" dirty="0" smtClean="0"/>
              <a:t>бос </a:t>
            </a:r>
            <a:r>
              <a:rPr lang="ru-RU" sz="1600" dirty="0" err="1" smtClean="0"/>
              <a:t>жатқан жерлер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олардың </a:t>
            </a:r>
            <a:r>
              <a:rPr lang="ru-RU" sz="1600" dirty="0" smtClean="0"/>
              <a:t>1917 </a:t>
            </a:r>
            <a:r>
              <a:rPr lang="ru-RU" sz="1600" dirty="0" err="1" smtClean="0"/>
              <a:t>жылға 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алынғанына қарамастан қазақтарға қайтарылады</a:t>
            </a:r>
            <a:r>
              <a:rPr lang="ru-RU" sz="1600" dirty="0" smtClean="0"/>
              <a:t>. 1921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19 </a:t>
            </a:r>
            <a:r>
              <a:rPr lang="ru-RU" sz="1600" dirty="0" err="1" smtClean="0"/>
              <a:t>сәуірде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патша</a:t>
            </a:r>
            <a:r>
              <a:rPr lang="ru-RU" sz="1600" dirty="0" smtClean="0"/>
              <a:t> </a:t>
            </a:r>
            <a:r>
              <a:rPr lang="ru-RU" sz="1600" dirty="0" err="1" smtClean="0"/>
              <a:t>үкіметінің Сібір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Орал казак </a:t>
            </a:r>
            <a:r>
              <a:rPr lang="ru-RU" sz="1600" dirty="0" err="1" smtClean="0"/>
              <a:t>әскерлерінің тартып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алған жерлерін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қазақтарға қайтару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шешім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декретке</a:t>
            </a:r>
            <a:r>
              <a:rPr lang="ru-RU" sz="1600" dirty="0" smtClean="0"/>
              <a:t> </a:t>
            </a:r>
            <a:r>
              <a:rPr lang="ru-RU" sz="1600" dirty="0" err="1" smtClean="0"/>
              <a:t>сай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қазақтар Ертіс</a:t>
            </a:r>
            <a:r>
              <a:rPr lang="ru-RU" sz="1600" dirty="0" smtClean="0"/>
              <a:t> </a:t>
            </a:r>
            <a:r>
              <a:rPr lang="ru-RU" sz="1600" dirty="0" err="1" smtClean="0"/>
              <a:t>өзені бойында</a:t>
            </a:r>
            <a:r>
              <a:rPr lang="ru-RU" sz="1600" dirty="0" smtClean="0"/>
              <a:t> 177 </a:t>
            </a:r>
            <a:r>
              <a:rPr lang="ru-RU" sz="1600" dirty="0" err="1" smtClean="0"/>
              <a:t>мың</a:t>
            </a:r>
            <a:r>
              <a:rPr lang="ru-RU" sz="1600" dirty="0" smtClean="0"/>
              <a:t>, Орал </a:t>
            </a:r>
            <a:r>
              <a:rPr lang="ru-RU" sz="1600" dirty="0" err="1" smtClean="0"/>
              <a:t>өзені жағалауында </a:t>
            </a:r>
            <a:r>
              <a:rPr lang="ru-RU" sz="1600" dirty="0" smtClean="0"/>
              <a:t>208 </a:t>
            </a:r>
            <a:r>
              <a:rPr lang="ru-RU" sz="1600" dirty="0" err="1" smtClean="0"/>
              <a:t>мың десятинадан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жерлерді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қайтаруға тиіс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smtClean="0"/>
              <a:t>1922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26 </a:t>
            </a:r>
            <a:r>
              <a:rPr lang="ru-RU" sz="1600" dirty="0" err="1" smtClean="0"/>
              <a:t>тамызда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Федералды</a:t>
            </a:r>
            <a:r>
              <a:rPr lang="ru-RU" sz="1600" dirty="0" smtClean="0"/>
              <a:t>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БОАК-ті</a:t>
            </a:r>
            <a:r>
              <a:rPr lang="ru-RU" sz="1600" dirty="0" smtClean="0"/>
              <a:t> “</a:t>
            </a:r>
            <a:r>
              <a:rPr lang="ru-RU" sz="1600" dirty="0" err="1" smtClean="0"/>
              <a:t>Қазақстанда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еңбекпен жерді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пайдалану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” </a:t>
            </a:r>
            <a:r>
              <a:rPr lang="ru-RU" sz="1600" dirty="0" err="1" smtClean="0"/>
              <a:t>заң қабылдады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заң </a:t>
            </a:r>
            <a:r>
              <a:rPr lang="ru-RU" sz="1600" dirty="0" smtClean="0"/>
              <a:t>31 </a:t>
            </a:r>
            <a:r>
              <a:rPr lang="ru-RU" sz="1600" dirty="0" err="1" smtClean="0"/>
              <a:t>тамызда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күшіне енді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заң 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әркімнің өз жерінде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қалуға және ол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пайдалануға құқығы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заңға сәйкес құжатталған жағдайда ғана </a:t>
            </a:r>
            <a:r>
              <a:rPr lang="ru-RU" sz="1600" dirty="0" smtClean="0"/>
              <a:t>оны </a:t>
            </a:r>
            <a:r>
              <a:rPr lang="ru-RU" sz="1600" dirty="0" err="1" smtClean="0"/>
              <a:t>пайдаланушы</a:t>
            </a:r>
            <a:r>
              <a:rPr lang="ru-RU" sz="1600" dirty="0" smtClean="0"/>
              <a:t> </a:t>
            </a:r>
            <a:r>
              <a:rPr lang="ru-RU" sz="1600" dirty="0" err="1" smtClean="0"/>
              <a:t>сол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жердің иесі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болады</a:t>
            </a:r>
            <a:r>
              <a:rPr lang="ru-RU" sz="1600" dirty="0" smtClean="0"/>
              <a:t>. Ал </a:t>
            </a:r>
            <a:r>
              <a:rPr lang="ru-RU" sz="1600" dirty="0" err="1" smtClean="0"/>
              <a:t>даулы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жерлерге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заңға негізделген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съездің немесе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органдарының шешімі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қажет болды</a:t>
            </a:r>
            <a:r>
              <a:rPr lang="ru-RU" sz="1600" dirty="0" smtClean="0"/>
              <a:t>.</a:t>
            </a:r>
          </a:p>
          <a:p>
            <a:pPr marL="0" indent="0"/>
            <a:r>
              <a:rPr lang="ru-RU" sz="1600" dirty="0" err="1" smtClean="0"/>
              <a:t>Алайда</a:t>
            </a:r>
            <a:r>
              <a:rPr lang="ru-RU" sz="1600" dirty="0" smtClean="0"/>
              <a:t> осы </a:t>
            </a:r>
            <a:r>
              <a:rPr lang="ru-RU" sz="1600" dirty="0" err="1" smtClean="0"/>
              <a:t>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заңнан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соң</a:t>
            </a:r>
            <a:r>
              <a:rPr lang="ru-RU" sz="1600" dirty="0" smtClean="0"/>
              <a:t> 1922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30 </a:t>
            </a:r>
            <a:r>
              <a:rPr lang="ru-RU" sz="1600" dirty="0" err="1" smtClean="0"/>
              <a:t>қазанда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</a:t>
            </a:r>
            <a:r>
              <a:rPr lang="ru-RU" sz="1600" dirty="0" smtClean="0"/>
              <a:t> </a:t>
            </a:r>
            <a:r>
              <a:rPr lang="ru-RU" sz="1600" dirty="0" err="1" smtClean="0"/>
              <a:t>үкіметі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территориясын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түгел</a:t>
            </a:r>
            <a:r>
              <a:rPr lang="ru-RU" sz="1600" dirty="0" smtClean="0"/>
              <a:t> </a:t>
            </a:r>
            <a:r>
              <a:rPr lang="ru-RU" sz="1600" dirty="0" err="1" smtClean="0"/>
              <a:t>қамтыған</a:t>
            </a:r>
            <a:r>
              <a:rPr lang="ru-RU" sz="1600" dirty="0" smtClean="0"/>
              <a:t> “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кодексін</a:t>
            </a:r>
            <a:r>
              <a:rPr lang="ru-RU" sz="1600" dirty="0" smtClean="0"/>
              <a:t>” </a:t>
            </a:r>
            <a:r>
              <a:rPr lang="ru-RU" sz="1600" dirty="0" err="1" smtClean="0"/>
              <a:t>қабылдады</a:t>
            </a:r>
            <a:r>
              <a:rPr lang="ru-RU" sz="1600" dirty="0" smtClean="0"/>
              <a:t>. </a:t>
            </a:r>
            <a:r>
              <a:rPr lang="ru-RU" sz="1600" dirty="0" err="1"/>
              <a:t>Ж</a:t>
            </a:r>
            <a:r>
              <a:rPr lang="ru-RU" sz="1600" dirty="0" err="1" smtClean="0"/>
              <a:t>ер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орналастыру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мәселесін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шешуді</a:t>
            </a:r>
            <a:r>
              <a:rPr lang="ru-RU" sz="1600" dirty="0" smtClean="0"/>
              <a:t> </a:t>
            </a:r>
            <a:r>
              <a:rPr lang="ru-RU" sz="1600" dirty="0" err="1" smtClean="0"/>
              <a:t>өте</a:t>
            </a:r>
            <a:r>
              <a:rPr lang="ru-RU" sz="1600" dirty="0" smtClean="0"/>
              <a:t> </a:t>
            </a:r>
            <a:r>
              <a:rPr lang="ru-RU" sz="1600" dirty="0" err="1" smtClean="0"/>
              <a:t>қиындатқанымен</a:t>
            </a:r>
            <a:r>
              <a:rPr lang="ru-RU" sz="1600" dirty="0" smtClean="0"/>
              <a:t>, </a:t>
            </a:r>
            <a:r>
              <a:rPr lang="ru-RU" sz="1600" dirty="0" err="1" smtClean="0"/>
              <a:t>жаңа</a:t>
            </a:r>
            <a:r>
              <a:rPr lang="ru-RU" sz="1600" dirty="0" smtClean="0"/>
              <a:t> </a:t>
            </a:r>
            <a:r>
              <a:rPr lang="ru-RU" sz="1600" dirty="0" err="1" smtClean="0"/>
              <a:t>экономикалық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</a:t>
            </a:r>
            <a:r>
              <a:rPr lang="ru-RU" sz="1600" dirty="0" smtClean="0"/>
              <a:t> </a:t>
            </a:r>
            <a:r>
              <a:rPr lang="ru-RU" sz="1600" dirty="0" err="1" smtClean="0"/>
              <a:t>шеңберінде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азық-түлік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салғыртының</a:t>
            </a:r>
            <a:r>
              <a:rPr lang="ru-RU" sz="1600" dirty="0" smtClean="0"/>
              <a:t> </a:t>
            </a:r>
            <a:r>
              <a:rPr lang="ru-RU" sz="1600" dirty="0" err="1" smtClean="0"/>
              <a:t>азық-түлік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салығымен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алмастырылуы</a:t>
            </a:r>
            <a:r>
              <a:rPr lang="ru-RU" sz="1600" dirty="0" smtClean="0"/>
              <a:t> 3-4 </a:t>
            </a:r>
            <a:r>
              <a:rPr lang="ru-RU" sz="1600" dirty="0" err="1" smtClean="0"/>
              <a:t>жыл</a:t>
            </a:r>
            <a:r>
              <a:rPr lang="ru-RU" sz="1600" dirty="0" smtClean="0"/>
              <a:t> </a:t>
            </a:r>
            <a:r>
              <a:rPr lang="ru-RU" sz="1600" dirty="0" err="1" smtClean="0"/>
              <a:t>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</a:t>
            </a:r>
            <a:r>
              <a:rPr lang="ru-RU" sz="1600" dirty="0" smtClean="0"/>
              <a:t> </a:t>
            </a:r>
            <a:r>
              <a:rPr lang="ru-RU" sz="1600" dirty="0" err="1" smtClean="0"/>
              <a:t>ауылы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деревнясын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дағдарыстан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шығара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1925 ж. </a:t>
            </a:r>
            <a:r>
              <a:rPr lang="ru-RU" sz="1600" dirty="0" err="1" smtClean="0"/>
              <a:t>егістік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жердің көлемі </a:t>
            </a:r>
            <a:r>
              <a:rPr lang="ru-RU" sz="1600" dirty="0" smtClean="0"/>
              <a:t>3 млн. гектар </a:t>
            </a:r>
            <a:r>
              <a:rPr lang="ru-RU" sz="1600" dirty="0" err="1" smtClean="0"/>
              <a:t>болса</a:t>
            </a:r>
            <a:r>
              <a:rPr lang="ru-RU" sz="1600" dirty="0" smtClean="0"/>
              <a:t>, 1928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4 млн. </a:t>
            </a:r>
            <a:r>
              <a:rPr lang="ru-RU" sz="1600" dirty="0" err="1" smtClean="0"/>
              <a:t>гектарға жетті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бұл </a:t>
            </a:r>
            <a:r>
              <a:rPr lang="ru-RU" sz="1600" dirty="0" smtClean="0"/>
              <a:t>1913 </a:t>
            </a:r>
            <a:r>
              <a:rPr lang="ru-RU" sz="1600" dirty="0" err="1" smtClean="0"/>
              <a:t>жылдың </a:t>
            </a:r>
            <a:r>
              <a:rPr lang="ru-RU" sz="1600" dirty="0" smtClean="0"/>
              <a:t>(4,4 млн. га) </a:t>
            </a:r>
            <a:r>
              <a:rPr lang="ru-RU" sz="1600" dirty="0" err="1" smtClean="0"/>
              <a:t>деңгейіне жеткендігін</a:t>
            </a:r>
            <a:r>
              <a:rPr lang="ru-RU" sz="1600" dirty="0" smtClean="0"/>
              <a:t> </a:t>
            </a:r>
            <a:r>
              <a:rPr lang="ru-RU" sz="1600" dirty="0" err="1" smtClean="0"/>
              <a:t>көрсетеді</a:t>
            </a:r>
            <a:r>
              <a:rPr lang="ru-RU" sz="1600" dirty="0" smtClean="0"/>
              <a:t>. 1925 ж. 92 млн. </a:t>
            </a:r>
            <a:r>
              <a:rPr lang="ru-RU" sz="1600" dirty="0" err="1" smtClean="0"/>
              <a:t>пұт астық жиналса</a:t>
            </a:r>
            <a:r>
              <a:rPr lang="ru-RU" sz="1600" dirty="0" smtClean="0"/>
              <a:t>, 1927 ж. </a:t>
            </a:r>
            <a:r>
              <a:rPr lang="ru-RU" sz="1600" dirty="0" err="1" smtClean="0"/>
              <a:t>астықтың 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түсімі </a:t>
            </a:r>
            <a:r>
              <a:rPr lang="ru-RU" sz="1600" dirty="0" smtClean="0"/>
              <a:t>1,4 млн. </a:t>
            </a:r>
            <a:r>
              <a:rPr lang="ru-RU" sz="1600" dirty="0" err="1" smtClean="0"/>
              <a:t>пұтты құрады.</a:t>
            </a:r>
            <a:r>
              <a:rPr lang="ru-RU" sz="1600" dirty="0" smtClean="0"/>
              <a:t> </a:t>
            </a:r>
          </a:p>
          <a:p>
            <a:pPr marL="0" indent="0" algn="just"/>
            <a:endParaRPr lang="ru-RU" sz="1600" dirty="0" smtClean="0"/>
          </a:p>
          <a:p>
            <a:pPr marL="0" indent="0" algn="just"/>
            <a:endParaRPr lang="ru-RU" sz="1600" dirty="0" smtClean="0"/>
          </a:p>
          <a:p>
            <a:pPr marL="0" indent="0"/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1600" b="1" i="1" dirty="0" smtClean="0"/>
              <a:t>2. </a:t>
            </a:r>
            <a:r>
              <a:rPr lang="ru-RU" sz="1600" b="1" i="1" dirty="0" err="1" smtClean="0"/>
              <a:t>Қазақстандағы индустрияландыру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саясаты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және оның қайшылықтары</a:t>
            </a:r>
            <a:r>
              <a:rPr lang="ru-RU" sz="1600" b="1" i="1" dirty="0" smtClean="0"/>
              <a:t/>
            </a:r>
            <a:br>
              <a:rPr lang="ru-RU" sz="1600" b="1" i="1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6048672"/>
          </a:xfrm>
        </p:spPr>
        <p:txBody>
          <a:bodyPr>
            <a:normAutofit fontScale="47500" lnSpcReduction="20000"/>
          </a:bodyPr>
          <a:lstStyle/>
          <a:p>
            <a:pPr marL="0" indent="0" algn="just"/>
            <a:r>
              <a:rPr lang="ru-RU" sz="3400" dirty="0" err="1" smtClean="0"/>
              <a:t>Партияның </a:t>
            </a:r>
            <a:r>
              <a:rPr lang="ru-RU" sz="3400" dirty="0" smtClean="0"/>
              <a:t>1925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(18-31 </a:t>
            </a:r>
            <a:r>
              <a:rPr lang="ru-RU" sz="3400" dirty="0" err="1" smtClean="0"/>
              <a:t>желтоқсан</a:t>
            </a:r>
            <a:r>
              <a:rPr lang="ru-RU" sz="3400" dirty="0" smtClean="0"/>
              <a:t>) </a:t>
            </a:r>
            <a:r>
              <a:rPr lang="ru-RU" sz="3400" dirty="0" err="1" smtClean="0"/>
              <a:t>өткен </a:t>
            </a:r>
            <a:r>
              <a:rPr lang="ru-RU" sz="3400" dirty="0" smtClean="0"/>
              <a:t>ХІ</a:t>
            </a:r>
            <a:r>
              <a:rPr lang="en-US" sz="3400" dirty="0" smtClean="0"/>
              <a:t>Y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</a:t>
            </a:r>
            <a:r>
              <a:rPr lang="ru-RU" sz="3400" dirty="0" err="1" smtClean="0"/>
              <a:t>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жоспарын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жүзеге асыру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міндетін</a:t>
            </a:r>
            <a:r>
              <a:rPr lang="ru-RU" sz="3400" dirty="0" smtClean="0"/>
              <a:t> </a:t>
            </a:r>
            <a:r>
              <a:rPr lang="ru-RU" sz="3400" dirty="0" err="1" smtClean="0"/>
              <a:t>қойды.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өзінің мазмұны жағынан ірі</a:t>
            </a:r>
            <a:r>
              <a:rPr lang="ru-RU" sz="3400" dirty="0" smtClean="0"/>
              <a:t> </a:t>
            </a:r>
            <a:r>
              <a:rPr lang="ru-RU" sz="3400" dirty="0" err="1" smtClean="0"/>
              <a:t>машиналы</a:t>
            </a:r>
            <a:r>
              <a:rPr lang="ru-RU" sz="3400" dirty="0" smtClean="0"/>
              <a:t> </a:t>
            </a:r>
            <a:r>
              <a:rPr lang="ru-RU" sz="3400" dirty="0" err="1" smtClean="0"/>
              <a:t>өнеркәсіпті, ең алдымен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ауыр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индустрияны</a:t>
            </a:r>
            <a:r>
              <a:rPr lang="ru-RU" sz="3400" dirty="0" smtClean="0"/>
              <a:t> </a:t>
            </a:r>
            <a:r>
              <a:rPr lang="ru-RU" sz="3400" dirty="0" err="1" smtClean="0"/>
              <a:t>бүкіл халық шаруашылығының салаларын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түбегейлі қайта құруды қамтамасыз ететіндей</a:t>
            </a:r>
            <a:r>
              <a:rPr lang="ru-RU" sz="3400" dirty="0" smtClean="0"/>
              <a:t> </a:t>
            </a:r>
            <a:r>
              <a:rPr lang="ru-RU" sz="3400" dirty="0" err="1" smtClean="0"/>
              <a:t>жедел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дамытуға бағытталды.</a:t>
            </a:r>
            <a:r>
              <a:rPr lang="ru-RU" sz="3400" dirty="0" smtClean="0"/>
              <a:t> </a:t>
            </a:r>
            <a:r>
              <a:rPr lang="ru-RU" sz="3400" dirty="0" err="1" smtClean="0"/>
              <a:t>Алайда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индустрияландырудың</a:t>
            </a:r>
            <a:r>
              <a:rPr lang="ru-RU" sz="3400" dirty="0" smtClean="0"/>
              <a:t> </a:t>
            </a:r>
            <a:r>
              <a:rPr lang="ru-RU" sz="3400" dirty="0" err="1" smtClean="0"/>
              <a:t>капиталистік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ерекшелігі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Капиталистік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мемлекеттер</a:t>
            </a:r>
            <a:r>
              <a:rPr lang="ru-RU" sz="3400" dirty="0" smtClean="0"/>
              <a:t> </a:t>
            </a:r>
            <a:r>
              <a:rPr lang="ru-RU" sz="3400" dirty="0" err="1" smtClean="0"/>
              <a:t>өздерінің индустриялды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дамуын</a:t>
            </a:r>
            <a:r>
              <a:rPr lang="ru-RU" sz="3400" dirty="0" smtClean="0"/>
              <a:t>, </a:t>
            </a:r>
            <a:r>
              <a:rPr lang="ru-RU" sz="3400" dirty="0" err="1" smtClean="0"/>
              <a:t>әдетте, пайда</a:t>
            </a:r>
            <a:r>
              <a:rPr lang="ru-RU" sz="3400" dirty="0" smtClean="0"/>
              <a:t> тез </a:t>
            </a:r>
            <a:r>
              <a:rPr lang="ru-RU" sz="3400" dirty="0" err="1" smtClean="0"/>
              <a:t>түсетін жеңіл өнеркәсіп салаларын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дамытудан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бастайды</a:t>
            </a:r>
            <a:r>
              <a:rPr lang="ru-RU" sz="3400" dirty="0" smtClean="0"/>
              <a:t>. Осы </a:t>
            </a:r>
            <a:r>
              <a:rPr lang="ru-RU" sz="3400" dirty="0" err="1" smtClean="0"/>
              <a:t>салаларға</a:t>
            </a:r>
            <a:r>
              <a:rPr lang="ru-RU" sz="3400" dirty="0" smtClean="0"/>
              <a:t> </a:t>
            </a:r>
            <a:r>
              <a:rPr lang="ru-RU" sz="3400" dirty="0" err="1" smtClean="0"/>
              <a:t>тән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келетін</a:t>
            </a:r>
            <a:r>
              <a:rPr lang="ru-RU" sz="3400" dirty="0" smtClean="0"/>
              <a:t> </a:t>
            </a:r>
            <a:r>
              <a:rPr lang="ru-RU" sz="3400" dirty="0" err="1" smtClean="0"/>
              <a:t>кәсіпорындардың</a:t>
            </a:r>
            <a:r>
              <a:rPr lang="ru-RU" sz="3400" dirty="0" smtClean="0"/>
              <a:t> </a:t>
            </a:r>
            <a:r>
              <a:rPr lang="ru-RU" sz="3400" dirty="0" err="1" smtClean="0"/>
              <a:t>шағындылығы</a:t>
            </a:r>
            <a:r>
              <a:rPr lang="ru-RU" sz="3400" dirty="0" smtClean="0"/>
              <a:t> мен </a:t>
            </a:r>
            <a:r>
              <a:rPr lang="ru-RU" sz="3400" dirty="0" err="1" smtClean="0"/>
              <a:t>оған</a:t>
            </a:r>
            <a:r>
              <a:rPr lang="ru-RU" sz="3400" dirty="0" smtClean="0"/>
              <a:t> </a:t>
            </a:r>
            <a:r>
              <a:rPr lang="ru-RU" sz="3400" dirty="0" err="1" smtClean="0"/>
              <a:t>жұмсалатын</a:t>
            </a:r>
            <a:r>
              <a:rPr lang="ru-RU" sz="3400" dirty="0" smtClean="0"/>
              <a:t> </a:t>
            </a:r>
            <a:r>
              <a:rPr lang="ru-RU" sz="3400" dirty="0" err="1" smtClean="0"/>
              <a:t>қаржының</a:t>
            </a:r>
            <a:r>
              <a:rPr lang="ru-RU" sz="3400" dirty="0" smtClean="0"/>
              <a:t> (</a:t>
            </a:r>
            <a:r>
              <a:rPr lang="ru-RU" sz="3400" dirty="0" err="1" smtClean="0"/>
              <a:t>капиталдың</a:t>
            </a:r>
            <a:r>
              <a:rPr lang="ru-RU" sz="3400" dirty="0" smtClean="0"/>
              <a:t>) </a:t>
            </a:r>
            <a:r>
              <a:rPr lang="ru-RU" sz="3400" dirty="0" err="1" smtClean="0"/>
              <a:t>айналымдылығы</a:t>
            </a:r>
            <a:r>
              <a:rPr lang="ru-RU" sz="3400" dirty="0" smtClean="0"/>
              <a:t> </a:t>
            </a:r>
            <a:r>
              <a:rPr lang="ru-RU" sz="3400" dirty="0" err="1" smtClean="0"/>
              <a:t>әуелгі</a:t>
            </a:r>
            <a:r>
              <a:rPr lang="ru-RU" sz="3400" dirty="0" smtClean="0"/>
              <a:t> </a:t>
            </a:r>
            <a:r>
              <a:rPr lang="ru-RU" sz="3400" dirty="0" err="1" smtClean="0"/>
              <a:t>кезде</a:t>
            </a:r>
            <a:r>
              <a:rPr lang="ru-RU" sz="3400" dirty="0" smtClean="0"/>
              <a:t> </a:t>
            </a:r>
            <a:r>
              <a:rPr lang="ru-RU" sz="3400" dirty="0" err="1" smtClean="0"/>
              <a:t>жеңіл</a:t>
            </a:r>
            <a:r>
              <a:rPr lang="ru-RU" sz="3400" dirty="0" smtClean="0"/>
              <a:t> </a:t>
            </a:r>
            <a:r>
              <a:rPr lang="ru-RU" sz="3400" dirty="0" err="1" smtClean="0"/>
              <a:t>өнеркәсіпті</a:t>
            </a:r>
            <a:r>
              <a:rPr lang="ru-RU" sz="3400" dirty="0" smtClean="0"/>
              <a:t> </a:t>
            </a:r>
            <a:r>
              <a:rPr lang="ru-RU" sz="3400" dirty="0" err="1" smtClean="0"/>
              <a:t>өте</a:t>
            </a:r>
            <a:r>
              <a:rPr lang="ru-RU" sz="3400" dirty="0" smtClean="0"/>
              <a:t> </a:t>
            </a:r>
            <a:r>
              <a:rPr lang="ru-RU" sz="3400" dirty="0" err="1" smtClean="0"/>
              <a:t>тиімді</a:t>
            </a:r>
            <a:r>
              <a:rPr lang="ru-RU" sz="3400" dirty="0" smtClean="0"/>
              <a:t> </a:t>
            </a:r>
            <a:r>
              <a:rPr lang="ru-RU" sz="3400" dirty="0" err="1" smtClean="0"/>
              <a:t>салаға</a:t>
            </a:r>
            <a:r>
              <a:rPr lang="ru-RU" sz="3400" dirty="0" smtClean="0"/>
              <a:t> </a:t>
            </a:r>
            <a:r>
              <a:rPr lang="ru-RU" sz="3400" dirty="0" err="1" smtClean="0"/>
              <a:t>айналдырады</a:t>
            </a:r>
            <a:r>
              <a:rPr lang="ru-RU" sz="3400" dirty="0" smtClean="0"/>
              <a:t>. Тек </a:t>
            </a:r>
            <a:r>
              <a:rPr lang="ru-RU" sz="3400" dirty="0" err="1" smtClean="0"/>
              <a:t>уақыт өткен соң ғана жинақталған қаржы біртіндеп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ауыр</a:t>
            </a:r>
            <a:r>
              <a:rPr lang="ru-RU" sz="3400" dirty="0" smtClean="0"/>
              <a:t> </a:t>
            </a:r>
            <a:r>
              <a:rPr lang="ru-RU" sz="3400" dirty="0" err="1" smtClean="0"/>
              <a:t>өнеркәсіпке ауысуына</a:t>
            </a:r>
            <a:r>
              <a:rPr lang="ru-RU" sz="3400" dirty="0" smtClean="0"/>
              <a:t> </a:t>
            </a:r>
            <a:r>
              <a:rPr lang="ru-RU" sz="3400" dirty="0" err="1" smtClean="0"/>
              <a:t>байланысты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ауыр</a:t>
            </a:r>
            <a:r>
              <a:rPr lang="ru-RU" sz="3400" dirty="0" smtClean="0"/>
              <a:t> индустрия </a:t>
            </a:r>
            <a:r>
              <a:rPr lang="ru-RU" sz="3400" dirty="0" err="1" smtClean="0"/>
              <a:t>салаларын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дамытуға мүмкіндік туады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Кеңестік тарихнамаға партияның </a:t>
            </a:r>
            <a:r>
              <a:rPr lang="ru-RU" sz="3400" dirty="0" smtClean="0"/>
              <a:t>15-ші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</a:t>
            </a:r>
            <a:r>
              <a:rPr lang="ru-RU" sz="3400" dirty="0" err="1" smtClean="0"/>
              <a:t>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енді</a:t>
            </a:r>
            <a:r>
              <a:rPr lang="ru-RU" sz="3400" dirty="0" smtClean="0"/>
              <a:t>. </a:t>
            </a:r>
            <a:r>
              <a:rPr lang="ru-RU" sz="3400" dirty="0" err="1" smtClean="0"/>
              <a:t>Көптеген кеңестік кезеңдегі зерттеулерде</a:t>
            </a:r>
            <a:r>
              <a:rPr lang="ru-RU" sz="3400" dirty="0" smtClean="0"/>
              <a:t> </a:t>
            </a:r>
            <a:r>
              <a:rPr lang="ru-RU" sz="3400" dirty="0" err="1" smtClean="0"/>
              <a:t>лениндік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республикалардың ұлттық ерекшеліктерін</a:t>
            </a:r>
            <a:r>
              <a:rPr lang="ru-RU" sz="3400" dirty="0" smtClean="0"/>
              <a:t> </a:t>
            </a:r>
            <a:r>
              <a:rPr lang="ru-RU" sz="3400" dirty="0" err="1" smtClean="0"/>
              <a:t>қатаң ескерді</a:t>
            </a:r>
            <a:r>
              <a:rPr lang="ru-RU" sz="3400" dirty="0" smtClean="0"/>
              <a:t> 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пікір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басым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Алайда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большевиктер</a:t>
            </a:r>
            <a:r>
              <a:rPr lang="ru-RU" sz="3400" dirty="0" smtClean="0"/>
              <a:t> </a:t>
            </a:r>
            <a:r>
              <a:rPr lang="ru-RU" sz="3400" dirty="0" err="1" smtClean="0"/>
              <a:t>партиясының басшылығымен жүзеге асырылған 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шеткері</a:t>
            </a:r>
            <a:r>
              <a:rPr lang="ru-RU" sz="3400" dirty="0" smtClean="0"/>
              <a:t> </a:t>
            </a:r>
            <a:r>
              <a:rPr lang="ru-RU" sz="3400" dirty="0" err="1" smtClean="0"/>
              <a:t>орналасқан ұлттық аймақтар, оның ішінде</a:t>
            </a:r>
            <a:r>
              <a:rPr lang="ru-RU" sz="3400" dirty="0" smtClean="0"/>
              <a:t>, </a:t>
            </a:r>
            <a:r>
              <a:rPr lang="ru-RU" sz="3400" dirty="0" err="1" smtClean="0"/>
              <a:t>әсіресе, Қазақстан үшін отаршыл</a:t>
            </a:r>
            <a:r>
              <a:rPr lang="ru-RU" sz="3400" dirty="0" smtClean="0"/>
              <a:t> </a:t>
            </a:r>
            <a:r>
              <a:rPr lang="ru-RU" sz="3400" dirty="0" err="1" smtClean="0"/>
              <a:t>бағытта болды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Жалпы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Қазақстанда 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саясатының бағыты қандай </a:t>
            </a:r>
            <a:r>
              <a:rPr lang="ru-RU" sz="3400" dirty="0" smtClean="0"/>
              <a:t>болу </a:t>
            </a:r>
            <a:r>
              <a:rPr lang="ru-RU" sz="3400" dirty="0" err="1" smtClean="0"/>
              <a:t>керек</a:t>
            </a:r>
            <a:r>
              <a:rPr lang="ru-RU" sz="3400" dirty="0" smtClean="0"/>
              <a:t> 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мәселе сол</a:t>
            </a:r>
            <a:r>
              <a:rPr lang="ru-RU" sz="3400" dirty="0" smtClean="0"/>
              <a:t> </a:t>
            </a:r>
            <a:r>
              <a:rPr lang="ru-RU" sz="3400" dirty="0" err="1" smtClean="0"/>
              <a:t>кездің өзінде өте үлкен пікір-таластар</a:t>
            </a:r>
            <a:r>
              <a:rPr lang="ru-RU" sz="3400" dirty="0" smtClean="0"/>
              <a:t> </a:t>
            </a:r>
            <a:r>
              <a:rPr lang="ru-RU" sz="3400" dirty="0" err="1" smtClean="0"/>
              <a:t>туғызды</a:t>
            </a:r>
            <a:r>
              <a:rPr lang="ru-RU" sz="3400" dirty="0" smtClean="0"/>
              <a:t>.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топ </a:t>
            </a:r>
            <a:r>
              <a:rPr lang="ru-RU" sz="3400" dirty="0" err="1" smtClean="0"/>
              <a:t>өлкедегі кеңес және </a:t>
            </a:r>
            <a:r>
              <a:rPr lang="ru-RU" sz="3400" dirty="0" smtClean="0"/>
              <a:t>партия </a:t>
            </a:r>
            <a:r>
              <a:rPr lang="ru-RU" sz="3400" dirty="0" err="1" smtClean="0"/>
              <a:t>қызметкерлері көшпелі халық бірден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социализмге</a:t>
            </a:r>
            <a:r>
              <a:rPr lang="ru-RU" sz="3400" dirty="0" smtClean="0"/>
              <a:t> </a:t>
            </a:r>
            <a:r>
              <a:rPr lang="ru-RU" sz="3400" dirty="0" err="1" smtClean="0"/>
              <a:t>өте алмайды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есептеді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қазақтың көшпелі өмір салты</a:t>
            </a:r>
            <a:r>
              <a:rPr lang="ru-RU" sz="3400" dirty="0" smtClean="0"/>
              <a:t> </a:t>
            </a:r>
            <a:r>
              <a:rPr lang="ru-RU" sz="3400" dirty="0" err="1" smtClean="0"/>
              <a:t>ұлттық ерекшелік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табылады</a:t>
            </a:r>
            <a:r>
              <a:rPr lang="ru-RU" sz="3400" dirty="0" smtClean="0"/>
              <a:t>, </a:t>
            </a:r>
            <a:r>
              <a:rPr lang="ru-RU" sz="3400" dirty="0" err="1" smtClean="0"/>
              <a:t>олай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болса</a:t>
            </a:r>
            <a:r>
              <a:rPr lang="ru-RU" sz="3400" dirty="0" smtClean="0"/>
              <a:t> </a:t>
            </a:r>
            <a:r>
              <a:rPr lang="ru-RU" sz="3400" dirty="0" err="1" smtClean="0"/>
              <a:t>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бағыты оның </a:t>
            </a:r>
            <a:r>
              <a:rPr lang="ru-RU" sz="3400" dirty="0" smtClean="0"/>
              <a:t>осы </a:t>
            </a:r>
            <a:r>
              <a:rPr lang="ru-RU" sz="3400" dirty="0" err="1" smtClean="0"/>
              <a:t>ұлттық ерешелігін</a:t>
            </a:r>
            <a:r>
              <a:rPr lang="ru-RU" sz="3400" dirty="0" smtClean="0"/>
              <a:t> </a:t>
            </a:r>
            <a:r>
              <a:rPr lang="ru-RU" sz="3400" dirty="0" err="1" smtClean="0"/>
              <a:t>жояды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есептеді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Мұндай пікірдегі</a:t>
            </a:r>
            <a:r>
              <a:rPr lang="ru-RU" sz="3400" dirty="0" smtClean="0"/>
              <a:t> партия </a:t>
            </a:r>
            <a:r>
              <a:rPr lang="ru-RU" sz="3400" dirty="0" err="1" smtClean="0"/>
              <a:t>мүшелерін большевиктер</a:t>
            </a:r>
            <a:r>
              <a:rPr lang="ru-RU" sz="3400" dirty="0" smtClean="0"/>
              <a:t> </a:t>
            </a:r>
            <a:r>
              <a:rPr lang="ru-RU" sz="3400" dirty="0" err="1" smtClean="0"/>
              <a:t>негізгі</a:t>
            </a:r>
            <a:r>
              <a:rPr lang="ru-RU" sz="3400" dirty="0" smtClean="0"/>
              <a:t> </a:t>
            </a:r>
            <a:r>
              <a:rPr lang="ru-RU" sz="3400" dirty="0" err="1" smtClean="0"/>
              <a:t>партиялық жолдан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ауытқушылар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</a:t>
            </a:r>
            <a:r>
              <a:rPr lang="ru-RU" sz="3400" dirty="0" smtClean="0"/>
              <a:t>“</a:t>
            </a:r>
            <a:r>
              <a:rPr lang="ru-RU" sz="3400" dirty="0" err="1" smtClean="0"/>
              <a:t>уклонистер</a:t>
            </a:r>
            <a:r>
              <a:rPr lang="ru-RU" sz="3400" dirty="0" smtClean="0"/>
              <a:t>”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айыптады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Келесі</a:t>
            </a:r>
            <a:r>
              <a:rPr lang="ru-RU" sz="3400" dirty="0" smtClean="0"/>
              <a:t>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</a:t>
            </a:r>
            <a:r>
              <a:rPr lang="ru-RU" sz="3400" dirty="0" err="1" smtClean="0"/>
              <a:t>топтың өкілі </a:t>
            </a:r>
            <a:r>
              <a:rPr lang="ru-RU" sz="3400" dirty="0" smtClean="0"/>
              <a:t>С. </a:t>
            </a:r>
            <a:r>
              <a:rPr lang="ru-RU" sz="3400" dirty="0" err="1" smtClean="0"/>
              <a:t>Садуақасов өнеркәсіптің дамуы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 халқын ауыл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шаруашылығынан алыстатып</a:t>
            </a:r>
            <a:r>
              <a:rPr lang="ru-RU" sz="3400" dirty="0" smtClean="0"/>
              <a:t>, </a:t>
            </a:r>
            <a:r>
              <a:rPr lang="ru-RU" sz="3400" dirty="0" err="1" smtClean="0"/>
              <a:t>қазақтардың дәстүрлі </a:t>
            </a:r>
            <a:r>
              <a:rPr lang="ru-RU" sz="3400" dirty="0" smtClean="0"/>
              <a:t>мал </a:t>
            </a:r>
            <a:r>
              <a:rPr lang="ru-RU" sz="3400" dirty="0" err="1" smtClean="0"/>
              <a:t>шаруашылығының құлдырауына әкеледі 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есептеді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Бірақ, ол</a:t>
            </a:r>
            <a:r>
              <a:rPr lang="ru-RU" sz="3400" dirty="0" smtClean="0"/>
              <a:t> </a:t>
            </a:r>
            <a:r>
              <a:rPr lang="ru-RU" sz="3400" dirty="0" err="1" smtClean="0"/>
              <a:t>мүлде 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саясатына</a:t>
            </a:r>
            <a:r>
              <a:rPr lang="ru-RU" sz="3400" dirty="0" smtClean="0"/>
              <a:t> </a:t>
            </a:r>
            <a:r>
              <a:rPr lang="ru-RU" sz="3400" dirty="0" err="1" smtClean="0"/>
              <a:t>қарсы болды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деуге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болмайды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Оның пікірі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бойынша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Қазақстанның өндірістік бағытта алға жылжуы</a:t>
            </a:r>
            <a:r>
              <a:rPr lang="ru-RU" sz="3400" dirty="0" smtClean="0"/>
              <a:t> </a:t>
            </a:r>
            <a:r>
              <a:rPr lang="ru-RU" sz="3400" dirty="0" err="1" smtClean="0"/>
              <a:t>үшін республикада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индустриялық өнеркәсіптерді көптеп салып</a:t>
            </a:r>
            <a:r>
              <a:rPr lang="ru-RU" sz="3400" dirty="0" smtClean="0"/>
              <a:t>, оны ары </a:t>
            </a:r>
            <a:r>
              <a:rPr lang="ru-RU" sz="3400" dirty="0" err="1" smtClean="0"/>
              <a:t>қарай дамыту</a:t>
            </a:r>
            <a:r>
              <a:rPr lang="ru-RU" sz="3400" dirty="0" smtClean="0"/>
              <a:t> </a:t>
            </a:r>
            <a:r>
              <a:rPr lang="ru-RU" sz="3400" dirty="0" err="1" smtClean="0"/>
              <a:t>қажет</a:t>
            </a:r>
            <a:r>
              <a:rPr lang="ru-RU" sz="3400" dirty="0" smtClean="0"/>
              <a:t>. С. </a:t>
            </a:r>
            <a:r>
              <a:rPr lang="ru-RU" sz="3400" dirty="0" err="1" smtClean="0"/>
              <a:t>Садуақасов шикізат</a:t>
            </a:r>
            <a:r>
              <a:rPr lang="ru-RU" sz="3400" dirty="0" smtClean="0"/>
              <a:t> </a:t>
            </a:r>
            <a:r>
              <a:rPr lang="ru-RU" sz="3400" dirty="0" err="1" smtClean="0"/>
              <a:t>қоры көздеріне өнеркәсіптерді жақындату мақсатын көздеді.</a:t>
            </a:r>
            <a:endParaRPr lang="ru-RU" sz="3400" dirty="0" smtClean="0"/>
          </a:p>
          <a:p>
            <a:endParaRPr lang="ru-RU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7-бет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507288" cy="6048672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Қазақстанға өнеркәсіпті күштеп ендіру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мүмкін емес</a:t>
            </a:r>
            <a:r>
              <a:rPr lang="ru-RU" sz="1600" dirty="0" smtClean="0"/>
              <a:t>,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қоғамының табиғи қалыптасқан жағдайына </a:t>
            </a:r>
            <a:r>
              <a:rPr lang="ru-RU" sz="1600" dirty="0" smtClean="0"/>
              <a:t>жат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есептегендер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Олардың пікірінше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артта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қалған көшпелі халық индустрияландырудың өте жоғарғы қарқынына ілесе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Өндіріс орындарына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ұлт өкілдерін  тарту</a:t>
            </a:r>
            <a:r>
              <a:rPr lang="ru-RU" sz="1600" dirty="0" smtClean="0"/>
              <a:t>,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өндірісті өте-мөте қымбаттатады, қазақтар жұмыс істей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алмайды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бәрібір даланы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аңсайды 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көзқараста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Мұндай пікір</a:t>
            </a:r>
            <a:r>
              <a:rPr lang="ru-RU" sz="1600" dirty="0" smtClean="0"/>
              <a:t> </a:t>
            </a:r>
            <a:r>
              <a:rPr lang="ru-RU" sz="1600" dirty="0" err="1" smtClean="0"/>
              <a:t>айтушы</a:t>
            </a:r>
            <a:r>
              <a:rPr lang="ru-RU" sz="1600" dirty="0" smtClean="0"/>
              <a:t> </a:t>
            </a:r>
            <a:r>
              <a:rPr lang="ru-RU" sz="1600" dirty="0" err="1" smtClean="0"/>
              <a:t>топты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“ұлыдержавалық шовинистер</a:t>
            </a:r>
            <a:r>
              <a:rPr lang="ru-RU" sz="1600" dirty="0" smtClean="0"/>
              <a:t>”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айыптады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белгілеген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 Одақтың шикізаттық  бөлшегіне айналуы</a:t>
            </a:r>
            <a:r>
              <a:rPr lang="ru-RU" sz="1600" dirty="0" smtClean="0"/>
              <a:t> </a:t>
            </a:r>
            <a:r>
              <a:rPr lang="ru-RU" sz="1600" dirty="0" err="1" smtClean="0"/>
              <a:t>керек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Орталық ұсынған бұл көзқарасты </a:t>
            </a:r>
            <a:r>
              <a:rPr lang="ru-RU" sz="1600" dirty="0" smtClean="0"/>
              <a:t>осы </a:t>
            </a:r>
            <a:r>
              <a:rPr lang="ru-RU" sz="1600" dirty="0" err="1" smtClean="0"/>
              <a:t>кезде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өлкенің </a:t>
            </a:r>
            <a:r>
              <a:rPr lang="ru-RU" sz="1600" dirty="0" smtClean="0"/>
              <a:t>партия </a:t>
            </a:r>
            <a:r>
              <a:rPr lang="ru-RU" sz="1600" dirty="0" err="1" smtClean="0"/>
              <a:t>ұйымының басшылығына тағайындалған </a:t>
            </a:r>
            <a:r>
              <a:rPr lang="ru-RU" sz="1600" dirty="0" smtClean="0"/>
              <a:t>Ф. </a:t>
            </a:r>
            <a:r>
              <a:rPr lang="ru-RU" sz="1600" dirty="0" err="1" smtClean="0"/>
              <a:t>Голощекин</a:t>
            </a:r>
            <a:r>
              <a:rPr lang="ru-RU" sz="1600" dirty="0" smtClean="0"/>
              <a:t> де </a:t>
            </a:r>
            <a:r>
              <a:rPr lang="ru-RU" sz="1600" dirty="0" err="1" smtClean="0"/>
              <a:t>қолдады</a:t>
            </a:r>
            <a:r>
              <a:rPr lang="ru-RU" sz="1600" dirty="0" smtClean="0"/>
              <a:t>. Республика </a:t>
            </a:r>
            <a:r>
              <a:rPr lang="ru-RU" sz="1600" dirty="0" err="1" smtClean="0"/>
              <a:t>өмірімен мүлде таныс</a:t>
            </a:r>
            <a:r>
              <a:rPr lang="ru-RU" sz="1600" dirty="0" smtClean="0"/>
              <a:t> </a:t>
            </a:r>
            <a:r>
              <a:rPr lang="ru-RU" sz="1600" dirty="0" err="1" smtClean="0"/>
              <a:t>емес</a:t>
            </a:r>
            <a:r>
              <a:rPr lang="ru-RU" sz="1600" dirty="0" smtClean="0"/>
              <a:t> Ф. </a:t>
            </a:r>
            <a:r>
              <a:rPr lang="ru-RU" sz="1600" dirty="0" err="1" smtClean="0"/>
              <a:t>Голощекин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өлкенің шаруашылық жүйесіндегі ерекшелікті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мойындамады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Қазақстанда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жүзеге асыру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</a:t>
            </a:r>
            <a:r>
              <a:rPr lang="ru-RU" sz="1600" dirty="0" smtClean="0"/>
              <a:t> </a:t>
            </a:r>
            <a:r>
              <a:rPr lang="ru-RU" sz="1600" dirty="0" err="1" smtClean="0"/>
              <a:t>елдің орталық аудандарымен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салыстырғанда өте күрделі жағдайда жүргізілді.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өлкенің әлеуметтік-экономикалық дамуы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Рессейдің орталық аудандарымен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салыстырғанда артта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қалған 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Екіншіден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өлкеде соғыстан қираған шаруашылықтарды қайта қалпына келтіру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шаралары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созылып</a:t>
            </a:r>
            <a:r>
              <a:rPr lang="ru-RU" sz="1600" dirty="0" smtClean="0"/>
              <a:t> </a:t>
            </a:r>
            <a:r>
              <a:rPr lang="ru-RU" sz="1600" dirty="0" err="1" smtClean="0"/>
              <a:t>кетті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 бүкілодақтық көлемдегі елді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бағытында жетекші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орынға қойды.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 индустрияландырудың ең алғашқы қарлығашы Түркістан–Сібір 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Индустриаландыру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Қарағанды-Балқаш, </a:t>
            </a:r>
            <a:r>
              <a:rPr lang="ru-RU" sz="1600" dirty="0" smtClean="0"/>
              <a:t>Гурьев –Доссор, </a:t>
            </a:r>
            <a:r>
              <a:rPr lang="ru-RU" sz="1600" dirty="0" err="1" smtClean="0"/>
              <a:t>Ақмола-Қарағанды, Жарық-Жезқазған, Рубцовка-Риддер</a:t>
            </a:r>
            <a:r>
              <a:rPr lang="ru-RU" sz="1600" dirty="0" smtClean="0"/>
              <a:t> </a:t>
            </a:r>
            <a:r>
              <a:rPr lang="ru-RU" sz="1600" dirty="0" err="1" smtClean="0"/>
              <a:t>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Өлкені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үкіметі түрлі-түсті </a:t>
            </a:r>
            <a:r>
              <a:rPr lang="ru-RU" sz="1600" dirty="0" smtClean="0"/>
              <a:t>металлургия, </a:t>
            </a:r>
            <a:r>
              <a:rPr lang="ru-RU" sz="1600" dirty="0" err="1" smtClean="0"/>
              <a:t>көмір және мұнай өндіріс орындары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теміржол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одан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өркендету міндеттерін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Осыған байланысты</a:t>
            </a:r>
            <a:r>
              <a:rPr lang="ru-RU" sz="1600" dirty="0" smtClean="0"/>
              <a:t> </a:t>
            </a:r>
            <a:r>
              <a:rPr lang="ru-RU" sz="1600" dirty="0" err="1" smtClean="0"/>
              <a:t>жаңа өндіріс орындарын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және жұмыс істеп</a:t>
            </a:r>
            <a:r>
              <a:rPr lang="ru-RU" sz="1600" dirty="0" smtClean="0"/>
              <a:t> </a:t>
            </a:r>
            <a:r>
              <a:rPr lang="ru-RU" sz="1600" dirty="0" err="1" smtClean="0"/>
              <a:t>тұрған өндіріс орындарын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қайта құру үшін </a:t>
            </a:r>
            <a:r>
              <a:rPr lang="ru-RU" sz="1600" dirty="0" smtClean="0"/>
              <a:t>тек 1933-34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566,6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сом </a:t>
            </a:r>
            <a:r>
              <a:rPr lang="ru-RU" sz="1600" dirty="0" err="1" smtClean="0"/>
              <a:t>қаржы бөлінді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бестен</a:t>
            </a:r>
            <a:r>
              <a:rPr lang="ru-RU" sz="1600" dirty="0" smtClean="0"/>
              <a:t> </a:t>
            </a:r>
            <a:r>
              <a:rPr lang="ru-RU" sz="1600" dirty="0" err="1" smtClean="0"/>
              <a:t>төрті ауыр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индустрияны</a:t>
            </a:r>
            <a:r>
              <a:rPr lang="ru-RU" sz="1600" dirty="0" smtClean="0"/>
              <a:t> </a:t>
            </a:r>
            <a:r>
              <a:rPr lang="ru-RU" sz="1600" dirty="0" err="1" smtClean="0"/>
              <a:t>дамытуға жұмсалды.</a:t>
            </a:r>
            <a:r>
              <a:rPr lang="ru-RU" sz="1600" dirty="0" smtClean="0"/>
              <a:t> </a:t>
            </a:r>
            <a:r>
              <a:rPr lang="ru-RU" sz="1600" dirty="0" err="1" smtClean="0"/>
              <a:t>Олардың 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 шахталары</a:t>
            </a:r>
            <a:r>
              <a:rPr lang="ru-RU" sz="1600" dirty="0" smtClean="0"/>
              <a:t>, Шымкент </a:t>
            </a:r>
            <a:r>
              <a:rPr lang="ru-RU" sz="1600" dirty="0" err="1" smtClean="0"/>
              <a:t>қорғасын және </a:t>
            </a:r>
            <a:r>
              <a:rPr lang="ru-RU" sz="1600" dirty="0" smtClean="0"/>
              <a:t>Балхаш мыс </a:t>
            </a:r>
            <a:r>
              <a:rPr lang="ru-RU" sz="1600" dirty="0" err="1" smtClean="0"/>
              <a:t>қорыту зауыттары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Ақтөбе </a:t>
            </a:r>
            <a:r>
              <a:rPr lang="ru-RU" sz="1600" dirty="0" smtClean="0"/>
              <a:t>химия комбинаты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endParaRPr lang="ru-RU" sz="1600" dirty="0" smtClean="0"/>
          </a:p>
          <a:p>
            <a:pPr marL="0" indent="0" algn="just"/>
            <a:endParaRPr lang="ru-RU" sz="1600" dirty="0" smtClean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8-бет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435280" cy="6120680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/>
              <a:t>         </a:t>
            </a:r>
            <a:r>
              <a:rPr lang="ru-RU" sz="1600" dirty="0" err="1" smtClean="0"/>
              <a:t>Екінші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бесжылдық 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 көмір бассейні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Балқаш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комбинатын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жоспарланды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Республиканың сол</a:t>
            </a:r>
            <a:r>
              <a:rPr lang="ru-RU" sz="1600" dirty="0" smtClean="0"/>
              <a:t> </a:t>
            </a:r>
            <a:r>
              <a:rPr lang="ru-RU" sz="1600" dirty="0" err="1" smtClean="0"/>
              <a:t>кездегі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экономикалық ресурстары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мұндай күрделі құрылыстарды салуға мүмкіндік бермейтін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Қазақстанды индустриаландыру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Текелі</a:t>
            </a:r>
            <a:r>
              <a:rPr lang="ru-RU" sz="1600" dirty="0" smtClean="0"/>
              <a:t> полиметалл </a:t>
            </a:r>
            <a:r>
              <a:rPr lang="ru-RU" sz="1600" dirty="0" err="1" smtClean="0"/>
              <a:t>және Жезқазған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комбинаттары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Өскемен қорғасын-мырыш зауыттары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1933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ақпан айында</a:t>
            </a:r>
            <a:r>
              <a:rPr lang="ru-RU" sz="1600" dirty="0" smtClean="0"/>
              <a:t> Шымкент </a:t>
            </a:r>
            <a:r>
              <a:rPr lang="ru-RU" sz="1600" dirty="0" err="1" smtClean="0"/>
              <a:t>қорғасын зауытының алғашқы пеші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 істеді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Бұлар Қазақстанда ғана емес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бүкіл </a:t>
            </a:r>
            <a:r>
              <a:rPr lang="ru-RU" sz="1600" dirty="0" smtClean="0"/>
              <a:t>ел </a:t>
            </a:r>
            <a:r>
              <a:rPr lang="ru-RU" sz="1600" dirty="0" err="1" smtClean="0"/>
              <a:t>көлеміндегі түрлі-түсті металдардарды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өндіруші өте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 орындары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 </a:t>
            </a:r>
            <a:r>
              <a:rPr lang="ru-RU" sz="1600" dirty="0" err="1" smtClean="0"/>
              <a:t>Мұнай өндірісінен </a:t>
            </a:r>
            <a:r>
              <a:rPr lang="ru-RU" sz="1600" dirty="0" smtClean="0"/>
              <a:t>де </a:t>
            </a:r>
            <a:r>
              <a:rPr lang="ru-RU" sz="1600" dirty="0" err="1" smtClean="0"/>
              <a:t>Қазақстан алдыңғы орынға шықты</a:t>
            </a:r>
            <a:r>
              <a:rPr lang="ru-RU" sz="1600" dirty="0" smtClean="0"/>
              <a:t>. 1940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мұнай өндірудің көлемі </a:t>
            </a:r>
            <a:r>
              <a:rPr lang="ru-RU" sz="1600" dirty="0" smtClean="0"/>
              <a:t>700 </a:t>
            </a:r>
            <a:r>
              <a:rPr lang="ru-RU" sz="1600" dirty="0" err="1" smtClean="0"/>
              <a:t>мың тоннаға 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Мұнай өндіруден Қазақстан Одақ көлемінде </a:t>
            </a:r>
            <a:r>
              <a:rPr lang="ru-RU" sz="1600" dirty="0" smtClean="0"/>
              <a:t>3 </a:t>
            </a:r>
            <a:r>
              <a:rPr lang="ru-RU" sz="1600" dirty="0" err="1" smtClean="0"/>
              <a:t>орынға шықты</a:t>
            </a:r>
            <a:r>
              <a:rPr lang="ru-RU" sz="1600" dirty="0" smtClean="0"/>
              <a:t>. </a:t>
            </a:r>
            <a:r>
              <a:rPr lang="ru-RU" sz="1600" dirty="0" err="1" smtClean="0"/>
              <a:t>Эмбі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мұнай орны</a:t>
            </a:r>
            <a:r>
              <a:rPr lang="ru-RU" sz="1600" dirty="0" smtClean="0"/>
              <a:t> </a:t>
            </a:r>
            <a:r>
              <a:rPr lang="ru-RU" sz="1600" dirty="0" err="1" smtClean="0"/>
              <a:t>игерілді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Сағыз және Құлсары мұнай орындары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ашылды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химия </a:t>
            </a:r>
            <a:r>
              <a:rPr lang="ru-RU" sz="1600" dirty="0" err="1" smtClean="0"/>
              <a:t>өндірісі қалыптасты</a:t>
            </a:r>
            <a:r>
              <a:rPr lang="ru-RU" sz="1600" dirty="0" smtClean="0"/>
              <a:t>. 1933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қарашада Ақтөбе </a:t>
            </a:r>
            <a:r>
              <a:rPr lang="ru-RU" sz="1600" dirty="0" smtClean="0"/>
              <a:t>химия комбинаты мен Аралсульфат комбинаты да </a:t>
            </a:r>
            <a:r>
              <a:rPr lang="ru-RU" sz="1600" dirty="0" err="1" smtClean="0"/>
              <a:t>іске</a:t>
            </a:r>
            <a:r>
              <a:rPr lang="ru-RU" sz="1600" dirty="0" smtClean="0"/>
              <a:t> </a:t>
            </a:r>
            <a:r>
              <a:rPr lang="ru-RU" sz="1600" dirty="0" err="1" smtClean="0"/>
              <a:t>қосылды</a:t>
            </a:r>
            <a:r>
              <a:rPr lang="ru-RU" sz="1600" dirty="0" smtClean="0"/>
              <a:t>. 1928-1940 </a:t>
            </a:r>
            <a:r>
              <a:rPr lang="ru-RU" sz="1600" dirty="0" err="1" smtClean="0"/>
              <a:t>жж</a:t>
            </a:r>
            <a:r>
              <a:rPr lang="ru-RU" sz="1600" dirty="0" smtClean="0"/>
              <a:t>. </a:t>
            </a:r>
            <a:r>
              <a:rPr lang="ru-RU" sz="1600" dirty="0" err="1" smtClean="0"/>
              <a:t>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жолдардың өсуі </a:t>
            </a:r>
            <a:r>
              <a:rPr lang="ru-RU" sz="1600" dirty="0" smtClean="0"/>
              <a:t>50 </a:t>
            </a:r>
            <a:r>
              <a:rPr lang="ru-RU" sz="1600" dirty="0" err="1" smtClean="0"/>
              <a:t>процентке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оның ұзындығы </a:t>
            </a:r>
            <a:r>
              <a:rPr lang="ru-RU" sz="1600" dirty="0" smtClean="0"/>
              <a:t>6581 км. </a:t>
            </a:r>
            <a:r>
              <a:rPr lang="ru-RU" sz="1600" dirty="0" err="1" smtClean="0"/>
              <a:t>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 </a:t>
            </a:r>
            <a:r>
              <a:rPr lang="ru-RU" sz="1600" dirty="0" smtClean="0"/>
              <a:t>20-жылдардың </a:t>
            </a:r>
            <a:r>
              <a:rPr lang="ru-RU" sz="1600" dirty="0" err="1" smtClean="0"/>
              <a:t>аяғы </a:t>
            </a:r>
            <a:r>
              <a:rPr lang="ru-RU" sz="1600" dirty="0" smtClean="0"/>
              <a:t>мен 30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өте қысқа мерзімде</a:t>
            </a:r>
            <a:r>
              <a:rPr lang="ru-RU" sz="1600" dirty="0" smtClean="0"/>
              <a:t> </a:t>
            </a:r>
            <a:r>
              <a:rPr lang="ru-RU" sz="1600" dirty="0" err="1" smtClean="0"/>
              <a:t>аграрлы</a:t>
            </a:r>
            <a:r>
              <a:rPr lang="ru-RU" sz="1600" dirty="0" smtClean="0"/>
              <a:t> </a:t>
            </a:r>
            <a:r>
              <a:rPr lang="ru-RU" sz="1600" dirty="0" err="1" smtClean="0"/>
              <a:t>елден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индустриялы</a:t>
            </a:r>
            <a:r>
              <a:rPr lang="ru-RU" sz="1600" dirty="0" smtClean="0"/>
              <a:t> </a:t>
            </a:r>
            <a:r>
              <a:rPr lang="ru-RU" sz="1600" dirty="0" err="1" smtClean="0"/>
              <a:t>елге</a:t>
            </a:r>
            <a:r>
              <a:rPr lang="ru-RU" sz="1600" dirty="0" smtClean="0"/>
              <a:t> </a:t>
            </a:r>
            <a:r>
              <a:rPr lang="ru-RU" sz="1600" dirty="0" err="1" smtClean="0"/>
              <a:t>айналды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өлкені индустрияландыруды</a:t>
            </a:r>
            <a:r>
              <a:rPr lang="ru-RU" sz="1600" dirty="0" smtClean="0"/>
              <a:t> </a:t>
            </a:r>
            <a:r>
              <a:rPr lang="ru-RU" sz="1600" dirty="0" err="1" smtClean="0"/>
              <a:t>өте жоғарғы қарқынмен жүргізді.</a:t>
            </a:r>
            <a:r>
              <a:rPr lang="ru-RU" sz="1600" dirty="0" smtClean="0"/>
              <a:t> </a:t>
            </a:r>
            <a:r>
              <a:rPr lang="ru-RU" sz="1600" dirty="0" err="1" smtClean="0"/>
              <a:t>Мысалы</a:t>
            </a:r>
            <a:r>
              <a:rPr lang="ru-RU" sz="1600" dirty="0" smtClean="0"/>
              <a:t>: </a:t>
            </a:r>
            <a:r>
              <a:rPr lang="ru-RU" sz="1600" dirty="0" err="1" smtClean="0"/>
              <a:t>Одақ көлемінде мұнай өндіру </a:t>
            </a:r>
            <a:r>
              <a:rPr lang="ru-RU" sz="1600" dirty="0" smtClean="0"/>
              <a:t>1926-1940 </a:t>
            </a:r>
            <a:r>
              <a:rPr lang="ru-RU" sz="1600" dirty="0" err="1" smtClean="0"/>
              <a:t>жж</a:t>
            </a:r>
            <a:r>
              <a:rPr lang="ru-RU" sz="1600" dirty="0" smtClean="0"/>
              <a:t>. 3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көбейсе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- 5,9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көбейді</a:t>
            </a:r>
            <a:r>
              <a:rPr lang="ru-RU" sz="1600" dirty="0" smtClean="0"/>
              <a:t>; </a:t>
            </a:r>
            <a:r>
              <a:rPr lang="ru-RU" sz="1600" dirty="0" err="1" smtClean="0"/>
              <a:t>көмір өндіру Одақ бойынша</a:t>
            </a:r>
            <a:r>
              <a:rPr lang="ru-RU" sz="1600" dirty="0" smtClean="0"/>
              <a:t> 5,7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артса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 ол</a:t>
            </a:r>
            <a:r>
              <a:rPr lang="ru-RU" sz="1600" dirty="0" smtClean="0"/>
              <a:t> 77,4 </a:t>
            </a:r>
            <a:r>
              <a:rPr lang="ru-RU" sz="1600" dirty="0" err="1" smtClean="0"/>
              <a:t>есеге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артқан</a:t>
            </a:r>
            <a:r>
              <a:rPr lang="ru-RU" sz="1600" dirty="0" smtClean="0"/>
              <a:t>; </a:t>
            </a:r>
            <a:r>
              <a:rPr lang="ru-RU" sz="1600" dirty="0" err="1" smtClean="0"/>
              <a:t>электр</a:t>
            </a:r>
            <a:r>
              <a:rPr lang="ru-RU" sz="1600" dirty="0" smtClean="0"/>
              <a:t> </a:t>
            </a:r>
            <a:r>
              <a:rPr lang="ru-RU" sz="1600" dirty="0" err="1" smtClean="0"/>
              <a:t>қуатын өндіру Одақ көлемінде </a:t>
            </a:r>
            <a:r>
              <a:rPr lang="ru-RU" sz="1600" dirty="0" smtClean="0"/>
              <a:t>23,7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артса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</a:t>
            </a:r>
            <a:r>
              <a:rPr lang="ru-RU" sz="1600" dirty="0" smtClean="0"/>
              <a:t>–486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артқан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одақтық көлемнен </a:t>
            </a:r>
            <a:r>
              <a:rPr lang="ru-RU" sz="1600" dirty="0" smtClean="0"/>
              <a:t>20 </a:t>
            </a:r>
            <a:r>
              <a:rPr lang="ru-RU" sz="1600" dirty="0" err="1" smtClean="0"/>
              <a:t>еседен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артық болған</a:t>
            </a:r>
            <a:r>
              <a:rPr lang="ru-RU" sz="1600" dirty="0" smtClean="0"/>
              <a:t>; </a:t>
            </a:r>
            <a:r>
              <a:rPr lang="ru-RU" sz="1600" dirty="0" err="1" smtClean="0"/>
              <a:t>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жолдар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Одақ бойынша</a:t>
            </a:r>
            <a:r>
              <a:rPr lang="ru-RU" sz="1600" dirty="0" smtClean="0"/>
              <a:t> 1,4 </a:t>
            </a:r>
            <a:r>
              <a:rPr lang="ru-RU" sz="1600" dirty="0" err="1" smtClean="0"/>
              <a:t>есеге</a:t>
            </a:r>
            <a:r>
              <a:rPr lang="ru-RU" sz="1600" dirty="0" smtClean="0"/>
              <a:t>, ал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–3,1 </a:t>
            </a:r>
            <a:r>
              <a:rPr lang="ru-RU" sz="1600" dirty="0" err="1" smtClean="0"/>
              <a:t>есеге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артқан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err="1" smtClean="0"/>
              <a:t>Қазақстанды индустриаландыру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Текелі</a:t>
            </a:r>
            <a:r>
              <a:rPr lang="ru-RU" sz="1600" dirty="0" smtClean="0"/>
              <a:t> полиметалл </a:t>
            </a:r>
            <a:r>
              <a:rPr lang="ru-RU" sz="1600" dirty="0" err="1" smtClean="0"/>
              <a:t>және Жезқазған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комбинаттары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Өскемен қорғасын-мырыш зауыттары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1933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ақпан айында</a:t>
            </a:r>
            <a:r>
              <a:rPr lang="ru-RU" sz="1600" dirty="0" smtClean="0"/>
              <a:t> Шымкент </a:t>
            </a:r>
            <a:r>
              <a:rPr lang="ru-RU" sz="1600" dirty="0" err="1" smtClean="0"/>
              <a:t>қорғасын зауытының алғашқы пеші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 істеді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Бұлар Қазақстанда ғана емес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бүкіл </a:t>
            </a:r>
            <a:r>
              <a:rPr lang="ru-RU" sz="1600" dirty="0" smtClean="0"/>
              <a:t>ел </a:t>
            </a:r>
            <a:r>
              <a:rPr lang="ru-RU" sz="1600" dirty="0" err="1" smtClean="0"/>
              <a:t>көлеміндегі түрлі-түсті металдардарды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өндіруші өте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 орындары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1939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Шымкент </a:t>
            </a:r>
            <a:r>
              <a:rPr lang="ru-RU" sz="1600" dirty="0" err="1" smtClean="0"/>
              <a:t>зауыты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бүкіл Одақтағы қорытылған қорғасынның </a:t>
            </a:r>
            <a:r>
              <a:rPr lang="ru-RU" sz="1600" dirty="0" smtClean="0"/>
              <a:t>73,9 </a:t>
            </a:r>
            <a:r>
              <a:rPr lang="ru-RU" sz="1600" dirty="0" err="1" smtClean="0"/>
              <a:t>процентін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Балқаш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зауыты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республикадағы қорытылған мыстың </a:t>
            </a:r>
            <a:r>
              <a:rPr lang="ru-RU" sz="1600" dirty="0" smtClean="0"/>
              <a:t>51 </a:t>
            </a:r>
            <a:r>
              <a:rPr lang="ru-RU" sz="1600" dirty="0" err="1" smtClean="0"/>
              <a:t>процентін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Осының бәрі Қазақстанды түрлі-түсті металдар</a:t>
            </a:r>
            <a:r>
              <a:rPr lang="ru-RU" sz="1600" dirty="0" smtClean="0"/>
              <a:t> </a:t>
            </a:r>
            <a:r>
              <a:rPr lang="ru-RU" sz="1600" dirty="0" err="1" smtClean="0"/>
              <a:t>шығарудан одақ көлемінде </a:t>
            </a:r>
            <a:r>
              <a:rPr lang="ru-RU" sz="1600" dirty="0" smtClean="0"/>
              <a:t>2 </a:t>
            </a:r>
            <a:r>
              <a:rPr lang="ru-RU" sz="1600" dirty="0" err="1" smtClean="0"/>
              <a:t>орынға шығарды</a:t>
            </a:r>
            <a:r>
              <a:rPr lang="ru-RU" sz="1600" dirty="0" smtClean="0"/>
              <a:t>.</a:t>
            </a:r>
          </a:p>
          <a:p>
            <a:pPr marL="0" indent="0" algn="just"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5655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9-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57748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1600" dirty="0" err="1" smtClean="0"/>
              <a:t>Осындай</a:t>
            </a:r>
            <a:r>
              <a:rPr lang="ru-RU" sz="1600" dirty="0" smtClean="0"/>
              <a:t> </a:t>
            </a:r>
            <a:r>
              <a:rPr lang="ru-RU" sz="1600" dirty="0" err="1" smtClean="0"/>
              <a:t>сипатта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жүргізілген өлкені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саясатының қазақ халқы үшін зардабы</a:t>
            </a:r>
            <a:r>
              <a:rPr lang="ru-RU" sz="1600" dirty="0" smtClean="0"/>
              <a:t> </a:t>
            </a:r>
            <a:r>
              <a:rPr lang="ru-RU" sz="1600" dirty="0" err="1" smtClean="0"/>
              <a:t>өте күрделі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Біріншіден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өлкенің экономикалық дәстүрі толық өзгерді, өнеркәсіп саласының өркендетілуі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 өнімдеріне қарағанда өнеркәсіп өнімдері үлесінің көбейюіне әкелді.</a:t>
            </a:r>
            <a:r>
              <a:rPr lang="ru-RU" sz="1600" dirty="0" smtClean="0"/>
              <a:t> </a:t>
            </a:r>
            <a:r>
              <a:rPr lang="ru-RU" sz="1600" dirty="0" err="1" smtClean="0"/>
              <a:t>Екіншіден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қала халқы санының артуына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қалалардың урбанизациялануы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күшеюіне әкелді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Қала халқының жартысы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дерлік</a:t>
            </a:r>
            <a:r>
              <a:rPr lang="ru-RU" sz="1600" dirty="0" smtClean="0"/>
              <a:t> (47,5 %) 50 </a:t>
            </a:r>
            <a:r>
              <a:rPr lang="ru-RU" sz="1600" dirty="0" err="1" smtClean="0"/>
              <a:t>мыңнан 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халқы </a:t>
            </a:r>
            <a:r>
              <a:rPr lang="ru-RU" sz="1600" dirty="0" smtClean="0"/>
              <a:t>бар </a:t>
            </a:r>
            <a:r>
              <a:rPr lang="ru-RU" sz="1600" dirty="0" err="1" smtClean="0"/>
              <a:t>қалаларда жинақталды</a:t>
            </a:r>
            <a:r>
              <a:rPr lang="ru-RU" sz="1600" dirty="0" smtClean="0"/>
              <a:t>. 1928-1939 </a:t>
            </a:r>
            <a:r>
              <a:rPr lang="ru-RU" sz="1600" dirty="0" err="1" smtClean="0"/>
              <a:t>жж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 қалалары тұрғындарының санының көші-қонымның нәтижесіндегі механикалық өсуі </a:t>
            </a:r>
            <a:r>
              <a:rPr lang="ru-RU" sz="1600" dirty="0" smtClean="0"/>
              <a:t>1,8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асты</a:t>
            </a:r>
            <a:r>
              <a:rPr lang="ru-RU" sz="1600" dirty="0" smtClean="0"/>
              <a:t>. </a:t>
            </a:r>
            <a:r>
              <a:rPr lang="ru-RU" sz="1600" dirty="0" err="1" smtClean="0"/>
              <a:t>Үшіншіден, көші-қонымның нәтижесінде демографиялық өзгерістер болды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Қазақстан көп ұлтты республикаға айналды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өлкеге жұмысқа басқа ұлттардың алдыңғы қатарлы өкілдерін әкелді деуге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болмайды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үкіметі әртүрлі қылмысы үшін сотталып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түрмеде отырғандардың еңбегін арзан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 күші 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ұлт өкілдерінің санының азаюына</a:t>
            </a:r>
            <a:r>
              <a:rPr lang="ru-RU" sz="1600" dirty="0" smtClean="0"/>
              <a:t> да </a:t>
            </a:r>
            <a:r>
              <a:rPr lang="ru-RU" sz="1600" dirty="0" err="1" smtClean="0"/>
              <a:t>әсер 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Төртіншіден,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нәтижесінде өлкедегі ұлтаралық қарым-қатынас шиеленісті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Орталықтан әкелінген европалық ұлт өкілдерінен шыққан </a:t>
            </a:r>
            <a:r>
              <a:rPr lang="ru-RU" sz="1600" dirty="0" smtClean="0"/>
              <a:t>партия, </a:t>
            </a:r>
            <a:r>
              <a:rPr lang="ru-RU" sz="1600" dirty="0" err="1" smtClean="0"/>
              <a:t>кеңес қызметкерлері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жұмысшылар қазақ қызметкерлері 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жұмысшыларына менмендікпен</a:t>
            </a:r>
            <a:r>
              <a:rPr lang="ru-RU" sz="1600" dirty="0" smtClean="0"/>
              <a:t> </a:t>
            </a:r>
            <a:r>
              <a:rPr lang="ru-RU" sz="1600" dirty="0" err="1" smtClean="0"/>
              <a:t>жоғарыдан қарады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,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 орындарынның басшылығына 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ұлт өкілдерін жібермеуге</a:t>
            </a:r>
            <a:r>
              <a:rPr lang="ru-RU" sz="1600" dirty="0" smtClean="0"/>
              <a:t> </a:t>
            </a:r>
            <a:r>
              <a:rPr lang="ru-RU" sz="1600" dirty="0" err="1" smtClean="0"/>
              <a:t>тырысты</a:t>
            </a:r>
            <a:r>
              <a:rPr lang="ru-RU" sz="1600" dirty="0" smtClean="0"/>
              <a:t>. </a:t>
            </a:r>
            <a:r>
              <a:rPr lang="ru-RU" sz="1600" dirty="0" err="1" smtClean="0"/>
              <a:t>Орталық үкіметтің нұсқауын бұлжытпай орындайтын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орталықтан жіберіп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отырды</a:t>
            </a:r>
            <a:r>
              <a:rPr lang="ru-RU" sz="1600" dirty="0" smtClean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ru-RU" sz="1600" dirty="0" err="1" smtClean="0"/>
              <a:t>Қорыта айтқанда, 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жүзеге асыру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нәтижесінде өлкенің экономикалық </a:t>
            </a:r>
            <a:r>
              <a:rPr lang="ru-RU" sz="1600" dirty="0" smtClean="0"/>
              <a:t>даму </a:t>
            </a:r>
            <a:r>
              <a:rPr lang="ru-RU" sz="1600" dirty="0" err="1" smtClean="0"/>
              <a:t>үрдісіне толық өзгеріс әкелді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Бұрынғы кезеңде жетекші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болған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шаруашылығы, әсіресе, көшпелі </a:t>
            </a:r>
            <a:r>
              <a:rPr lang="ru-RU" sz="1600" dirty="0" smtClean="0"/>
              <a:t>мал </a:t>
            </a:r>
            <a:r>
              <a:rPr lang="ru-RU" sz="1600" dirty="0" err="1" smtClean="0"/>
              <a:t>шаруашылығы және оның өнімдері әрі қарай дамытылмай</a:t>
            </a:r>
            <a:r>
              <a:rPr lang="ru-RU" sz="1600" dirty="0" smtClean="0"/>
              <a:t>, </a:t>
            </a:r>
            <a:r>
              <a:rPr lang="ru-RU" sz="1600" dirty="0" err="1" smtClean="0"/>
              <a:t>дағдарысқа ұшырады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большевиктік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саяси</a:t>
            </a:r>
            <a:r>
              <a:rPr lang="ru-RU" sz="1600" dirty="0" smtClean="0"/>
              <a:t> </a:t>
            </a:r>
            <a:r>
              <a:rPr lang="ru-RU" sz="1600" dirty="0" err="1" smtClean="0"/>
              <a:t>басқару жүйесі өлкенің экономикалық дамуының бағытын өзгертті, яғни халық шаруашылығының жетекші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етіп</a:t>
            </a:r>
            <a:r>
              <a:rPr lang="ru-RU" sz="1600" dirty="0" smtClean="0"/>
              <a:t> </a:t>
            </a:r>
            <a:r>
              <a:rPr lang="ru-RU" sz="1600" dirty="0" err="1" smtClean="0"/>
              <a:t>өнеркәсіп өндірісін белгіледі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оның қарқынын жеделдетті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Кеңес өкіметі республиканы</a:t>
            </a:r>
            <a:r>
              <a:rPr lang="ru-RU" sz="1600" dirty="0" smtClean="0"/>
              <a:t> тек </a:t>
            </a:r>
            <a:r>
              <a:rPr lang="ru-RU" sz="1600" dirty="0" err="1" smtClean="0"/>
              <a:t>шикізат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көзі етіп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Сөйтіп, 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патшалық Ресейдің өлкені экономикалық тұрғыдан отарлау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одан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жалғастырды.</a:t>
            </a:r>
            <a:endParaRPr lang="ru-RU" sz="1600" dirty="0" smtClean="0"/>
          </a:p>
          <a:p>
            <a:pPr marL="0" indent="0" algn="just"/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2797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9 а 9 а-дәріс. Кеңестік ұлттық-мемлекеттік құрылыс үлгісінің жүзеге асырылуы  </vt:lpstr>
      <vt:lpstr>2-бет</vt:lpstr>
      <vt:lpstr>3-бет</vt:lpstr>
      <vt:lpstr>4-бет</vt:lpstr>
      <vt:lpstr>5-бет</vt:lpstr>
      <vt:lpstr>2. Қазақстандағы индустрияландыру саясаты және оның қайшылықтары </vt:lpstr>
      <vt:lpstr>7-бет</vt:lpstr>
      <vt:lpstr>8-бет</vt:lpstr>
      <vt:lpstr>9- бет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4-дәріс. Кеңестік ұлттық-мемлекеттік құрылыс үлгісінің жүзеге асырылуы – 2 сағ. </dc:title>
  <dc:creator>Алихан</dc:creator>
  <cp:lastModifiedBy>Апа</cp:lastModifiedBy>
  <cp:revision>31</cp:revision>
  <dcterms:created xsi:type="dcterms:W3CDTF">2019-09-16T07:59:28Z</dcterms:created>
  <dcterms:modified xsi:type="dcterms:W3CDTF">2023-03-13T17:47:56Z</dcterms:modified>
</cp:coreProperties>
</file>