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37338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journals vs. books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books or research monographs is much like reading journals</a:t>
            </a:r>
          </a:p>
          <a:p>
            <a:pPr lvl="1"/>
            <a:r>
              <a:rPr lang="en-US" dirty="0" smtClean="0"/>
              <a:t>Instead of abstract, preface and opening chapter lay out the purpose, method, and main findings of study</a:t>
            </a:r>
          </a:p>
          <a:p>
            <a:r>
              <a:rPr lang="en-US" dirty="0" smtClean="0"/>
              <a:t>As with articles, skim through the book to get sense of its organization</a:t>
            </a:r>
          </a:p>
          <a:p>
            <a:r>
              <a:rPr lang="en-US" dirty="0" smtClean="0"/>
              <a:t>Take notes as you read writing down ideas and questions that are raised</a:t>
            </a:r>
          </a:p>
          <a:p>
            <a:r>
              <a:rPr lang="en-US" dirty="0" smtClean="0"/>
              <a:t>Adopt same strategy for individual chapters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44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internet wisely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549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Finding credible factual information on the Web requires a skill</a:t>
            </a:r>
          </a:p>
          <a:p>
            <a:pPr lvl="1"/>
            <a:r>
              <a:rPr lang="en-US" dirty="0" smtClean="0"/>
              <a:t>Learn to use Boolean operators</a:t>
            </a:r>
          </a:p>
          <a:p>
            <a:pPr lvl="1"/>
            <a:r>
              <a:rPr lang="en-US" dirty="0" smtClean="0"/>
              <a:t>Learn to prioritize web sources</a:t>
            </a:r>
          </a:p>
          <a:p>
            <a:pPr lvl="1"/>
            <a:r>
              <a:rPr lang="en-US" dirty="0" smtClean="0"/>
              <a:t>More importantly…</a:t>
            </a:r>
          </a:p>
          <a:p>
            <a:r>
              <a:rPr lang="en-US" dirty="0" smtClean="0"/>
              <a:t>Learn to evaluate quality of internet materials </a:t>
            </a:r>
          </a:p>
          <a:p>
            <a:pPr lvl="1"/>
            <a:r>
              <a:rPr lang="en-US" dirty="0" smtClean="0"/>
              <a:t>Who/what is the author of website? Is there bias/sloppiness?</a:t>
            </a:r>
          </a:p>
          <a:p>
            <a:pPr lvl="1"/>
            <a:r>
              <a:rPr lang="en-US" dirty="0" smtClean="0"/>
              <a:t>Is the site advocating particular point of view?</a:t>
            </a:r>
          </a:p>
          <a:p>
            <a:pPr lvl="1"/>
            <a:r>
              <a:rPr lang="en-US" dirty="0" smtClean="0"/>
              <a:t>Does website give accurate and complete references?</a:t>
            </a:r>
          </a:p>
          <a:p>
            <a:pPr lvl="1"/>
            <a:r>
              <a:rPr lang="en-US" dirty="0" smtClean="0"/>
              <a:t>Are the data up-to-date?</a:t>
            </a:r>
          </a:p>
          <a:p>
            <a:pPr lvl="1"/>
            <a:r>
              <a:rPr lang="en-US" dirty="0" smtClean="0"/>
              <a:t>Are the data official?</a:t>
            </a:r>
          </a:p>
          <a:p>
            <a:pPr lvl="1"/>
            <a:r>
              <a:rPr lang="en-US" dirty="0" smtClean="0"/>
              <a:t>Is it a university research site?</a:t>
            </a:r>
          </a:p>
          <a:p>
            <a:pPr lvl="1"/>
            <a:r>
              <a:rPr lang="en-US" dirty="0" smtClean="0"/>
              <a:t>Do the data seem consistent with data from other sites?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80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Citing internet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URL address</a:t>
            </a:r>
          </a:p>
          <a:p>
            <a:r>
              <a:rPr lang="en-US" dirty="0" smtClean="0"/>
              <a:t>Date and time website was accessed</a:t>
            </a:r>
          </a:p>
          <a:p>
            <a:r>
              <a:rPr lang="en-US" dirty="0" smtClean="0"/>
              <a:t>Make sure to cite people’s names and titles (if available)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6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one-page sketch of your proposed project. It should include:</a:t>
            </a:r>
          </a:p>
          <a:p>
            <a:pPr lvl="1"/>
            <a:r>
              <a:rPr lang="en-US" dirty="0" smtClean="0"/>
              <a:t>Problem/issue leading to a need for study</a:t>
            </a:r>
          </a:p>
          <a:p>
            <a:pPr lvl="1"/>
            <a:r>
              <a:rPr lang="en-US" dirty="0" smtClean="0"/>
              <a:t>Central research question</a:t>
            </a:r>
          </a:p>
          <a:p>
            <a:pPr lvl="1"/>
            <a:r>
              <a:rPr lang="en-US" dirty="0" smtClean="0"/>
              <a:t>Types of data you plan to collect</a:t>
            </a:r>
          </a:p>
          <a:p>
            <a:pPr lvl="1"/>
            <a:r>
              <a:rPr lang="en-US" dirty="0" smtClean="0"/>
              <a:t>Significance of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6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review literature?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learn what’s already known and not known about a chosen topic</a:t>
            </a:r>
          </a:p>
          <a:p>
            <a:r>
              <a:rPr lang="en-US" dirty="0" smtClean="0"/>
              <a:t>To determine whether the topic is worth studying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11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a title early 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title is a major road sign in research</a:t>
            </a:r>
          </a:p>
          <a:p>
            <a:r>
              <a:rPr lang="en-US" dirty="0" smtClean="0"/>
              <a:t>‘My study is about…’ question must be answered early on </a:t>
            </a:r>
          </a:p>
          <a:p>
            <a:r>
              <a:rPr lang="en-US" dirty="0" smtClean="0"/>
              <a:t>Some tips </a:t>
            </a:r>
          </a:p>
          <a:p>
            <a:pPr lvl="1"/>
            <a:r>
              <a:rPr lang="en-US" dirty="0" smtClean="0"/>
              <a:t>Be brief and avoid wasting words (no longer than 12 words)</a:t>
            </a:r>
          </a:p>
          <a:p>
            <a:pPr lvl="1"/>
            <a:r>
              <a:rPr lang="en-US" dirty="0" smtClean="0"/>
              <a:t>Possible to pose title as a brief question (e.g. What treatment is best for depression?</a:t>
            </a:r>
          </a:p>
        </p:txBody>
      </p:sp>
    </p:spTree>
    <p:extLst>
      <p:ext uri="{BB962C8B-B14F-4D97-AF65-F5344CB8AC3E}">
        <p14:creationId xmlns:p14="http://schemas.microsoft.com/office/powerpoint/2010/main" val="412909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Topic’s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do it? </a:t>
            </a:r>
          </a:p>
          <a:p>
            <a:pPr lvl="1"/>
            <a:r>
              <a:rPr lang="en-US" dirty="0" smtClean="0"/>
              <a:t>Do you have participants willing to serve in study?</a:t>
            </a:r>
          </a:p>
          <a:p>
            <a:pPr lvl="1"/>
            <a:r>
              <a:rPr lang="en-US" dirty="0" smtClean="0"/>
              <a:t>Do you have resources/funding?</a:t>
            </a:r>
          </a:p>
          <a:p>
            <a:pPr lvl="1"/>
            <a:r>
              <a:rPr lang="en-US" dirty="0" smtClean="0"/>
              <a:t>Do you have the skills?</a:t>
            </a:r>
          </a:p>
          <a:p>
            <a:pPr lvl="1"/>
            <a:r>
              <a:rPr lang="en-US" dirty="0" smtClean="0"/>
              <a:t>Do you have enough time?</a:t>
            </a:r>
          </a:p>
          <a:p>
            <a:r>
              <a:rPr lang="en-US" dirty="0" smtClean="0"/>
              <a:t>Should you do it?</a:t>
            </a:r>
          </a:p>
          <a:p>
            <a:pPr lvl="1"/>
            <a:r>
              <a:rPr lang="en-US" dirty="0" smtClean="0"/>
              <a:t>Does the study contribute to knowledge?</a:t>
            </a:r>
          </a:p>
          <a:p>
            <a:pPr lvl="1"/>
            <a:r>
              <a:rPr lang="en-US" dirty="0" smtClean="0"/>
              <a:t>Does it lift up the voices of underrepresented groups?</a:t>
            </a:r>
          </a:p>
          <a:p>
            <a:pPr lvl="1"/>
            <a:r>
              <a:rPr lang="en-US" dirty="0" smtClean="0"/>
              <a:t>Does it help to address social justice? </a:t>
            </a:r>
          </a:p>
          <a:p>
            <a:r>
              <a:rPr lang="en-US" dirty="0" smtClean="0"/>
              <a:t>To answer above questions, one need to review literature!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share with readers the results of other studies that are closely linked to one being undertaken</a:t>
            </a:r>
          </a:p>
          <a:p>
            <a:r>
              <a:rPr lang="en-US" dirty="0" smtClean="0"/>
              <a:t>To relate a study to larger, ongoing dialogue in literature, filling in gaps and extending prior studies</a:t>
            </a:r>
          </a:p>
          <a:p>
            <a:r>
              <a:rPr lang="en-US" dirty="0" smtClean="0"/>
              <a:t>To provide framework for establishing the importance of study as well as a benchmark for comparing results with other findings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0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Cooper (2010) discussed 4 types. Literature review that:</a:t>
            </a:r>
          </a:p>
          <a:p>
            <a:pPr lvl="1"/>
            <a:r>
              <a:rPr lang="en-US" dirty="0" smtClean="0"/>
              <a:t>Integrate what others have said and done</a:t>
            </a:r>
          </a:p>
          <a:p>
            <a:pPr lvl="1"/>
            <a:r>
              <a:rPr lang="en-US" dirty="0" smtClean="0"/>
              <a:t>Criticizes previous scholarly works</a:t>
            </a:r>
          </a:p>
          <a:p>
            <a:pPr lvl="1"/>
            <a:r>
              <a:rPr lang="en-US" dirty="0" smtClean="0"/>
              <a:t>Build bridges between related topics</a:t>
            </a:r>
          </a:p>
          <a:p>
            <a:pPr lvl="1"/>
            <a:r>
              <a:rPr lang="en-US" dirty="0" smtClean="0"/>
              <a:t>Identify the central issues in field</a:t>
            </a:r>
          </a:p>
        </p:txBody>
      </p:sp>
    </p:spTree>
    <p:extLst>
      <p:ext uri="{BB962C8B-B14F-4D97-AF65-F5344CB8AC3E}">
        <p14:creationId xmlns:p14="http://schemas.microsoft.com/office/powerpoint/2010/main" val="254986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quantitative &amp; qualitative literature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qualitative research is largely explorative, not much has been written about the topic or population being studied</a:t>
            </a:r>
          </a:p>
          <a:p>
            <a:r>
              <a:rPr lang="en-US" dirty="0" smtClean="0"/>
              <a:t>In qualitative designs, researchers use literature consistent with assumptions of learning from participant, not prescribing questions that need to be answered from researcher’s standpoint</a:t>
            </a:r>
          </a:p>
          <a:p>
            <a:r>
              <a:rPr lang="en-US" dirty="0" smtClean="0"/>
              <a:t>Quantitative designs include substantial amount of literature at the beginning of study to provide direction for the research questions &amp; hypotheses</a:t>
            </a:r>
          </a:p>
          <a:p>
            <a:r>
              <a:rPr lang="en-US" dirty="0" smtClean="0"/>
              <a:t>Quantitative literature review may introduce a theory</a:t>
            </a:r>
          </a:p>
        </p:txBody>
      </p:sp>
    </p:spTree>
    <p:extLst>
      <p:ext uri="{BB962C8B-B14F-4D97-AF65-F5344CB8AC3E}">
        <p14:creationId xmlns:p14="http://schemas.microsoft.com/office/powerpoint/2010/main" val="92164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conducting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388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Though there is no single way to conduct literature review, many scholars proceed in the following systematic fashion: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ID keywords of your topic to search academic material in library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Begin searching catalog of holdings (journal and books) and journal databases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Initially, try to locate 50 reports of research in journals and books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Skim initial group of articles or chapters and pick those that are central to your topic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As you ID useful literature, begin designing a literature map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Begin drafting summaries of most relevant articles. They are combined into final literature review that you write for your proposal. Beware to include precise references using style guides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Assemble literature review by structuring it thematically. End the review with a summary of major themes and suggest how your study further adds to literature and addresses any gaps in the themes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4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journals vs. books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scholarly texts is not similar to reading novels</a:t>
            </a:r>
          </a:p>
          <a:p>
            <a:r>
              <a:rPr lang="en-US" dirty="0" smtClean="0"/>
              <a:t>In journals begin with an abstract</a:t>
            </a:r>
          </a:p>
          <a:p>
            <a:pPr lvl="1"/>
            <a:r>
              <a:rPr lang="en-US" dirty="0" smtClean="0"/>
              <a:t>It gives an idea whether you should read the whole paper</a:t>
            </a:r>
          </a:p>
          <a:p>
            <a:pPr lvl="1"/>
            <a:r>
              <a:rPr lang="en-US" dirty="0" smtClean="0"/>
              <a:t>It establishes framework within which to read the rest of paper</a:t>
            </a:r>
          </a:p>
          <a:p>
            <a:r>
              <a:rPr lang="en-US" dirty="0" smtClean="0"/>
              <a:t>Next, skim the article, noting section headings and tables/graphs</a:t>
            </a:r>
          </a:p>
          <a:p>
            <a:r>
              <a:rPr lang="en-US" dirty="0" smtClean="0"/>
              <a:t>Take notes and mark passages you might like to quote later</a:t>
            </a:r>
          </a:p>
          <a:p>
            <a:r>
              <a:rPr lang="en-US" dirty="0" smtClean="0"/>
              <a:t>Try describing the article to somebody to check your comprehension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7458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917</TotalTime>
  <Words>783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Literature Review</vt:lpstr>
      <vt:lpstr>Why review literature?</vt:lpstr>
      <vt:lpstr>Develop a title early on </vt:lpstr>
      <vt:lpstr>Topic’s significance</vt:lpstr>
      <vt:lpstr>Purpose of literature review</vt:lpstr>
      <vt:lpstr>Forms of literature review</vt:lpstr>
      <vt:lpstr>Differences between quantitative &amp; qualitative literature reviews</vt:lpstr>
      <vt:lpstr>Steps in conducting review</vt:lpstr>
      <vt:lpstr>Reading journals vs. books 1</vt:lpstr>
      <vt:lpstr>Reading journals vs. books 1</vt:lpstr>
      <vt:lpstr>Using internet wisely</vt:lpstr>
      <vt:lpstr>Citing internet materials</vt:lpstr>
      <vt:lpstr>Home assignment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Niyazbekov Nurseit</cp:lastModifiedBy>
  <cp:revision>86</cp:revision>
  <dcterms:created xsi:type="dcterms:W3CDTF">2018-09-03T06:38:52Z</dcterms:created>
  <dcterms:modified xsi:type="dcterms:W3CDTF">2018-10-10T08:29:48Z</dcterms:modified>
</cp:coreProperties>
</file>