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62" r:id="rId6"/>
    <p:sldId id="263" r:id="rId7"/>
    <p:sldId id="259" r:id="rId8"/>
    <p:sldId id="264" r:id="rId9"/>
    <p:sldId id="257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8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046-6B34-492C-91BF-3A98C699D0D3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1A7-B0F7-4339-A011-E98002FBB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6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046-6B34-492C-91BF-3A98C699D0D3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1A7-B0F7-4339-A011-E98002FBB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0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046-6B34-492C-91BF-3A98C699D0D3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1A7-B0F7-4339-A011-E98002FBB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1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DA00-1E7B-4EF1-B55F-1B2D92FC8CD3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8707-FD83-403D-AEBD-5996A4D03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7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DEAB-1E2C-4874-AB11-68048180965C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1DB9-BDD3-473B-84A5-E973AD6AB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22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BABF7-7DDD-4F68-95BE-B2E4F288F394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D5B3-9684-4918-B8C0-6481BA359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81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D4F8-8DCF-4862-8219-9B9B3C8DE883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10E5-0897-4754-82CB-76F06C331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0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4CB5-E84E-4D2C-983C-7280DC6BD89E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99BB7-8539-435E-8C17-6DEDA9E1D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7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CF30-6503-4074-B504-F271BA593D91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CB0B-ADCD-4B71-A057-E35AEDACB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14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171B-E394-40A5-AD43-C0C052738D82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4DE-5403-4E6D-87E4-9201BC2D5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CC55-45C4-49AA-BB89-ABAF08BB28D5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8698C-D82C-4355-A62E-C14AC01EC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7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046-6B34-492C-91BF-3A98C699D0D3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1A7-B0F7-4339-A011-E98002FBB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1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DD8C-371A-496B-8025-F93031C0EE9D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25A7E-1F84-47FD-8113-BFA6F390A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56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802C-1FFD-4812-A4C1-F1676DED3D73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C6FF-8788-4003-9F41-948D4212F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43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2EB7-F7AC-4F74-A8A7-C3C1C6131942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3105-D1D3-4E1E-B4CA-00A54DCFD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5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046-6B34-492C-91BF-3A98C699D0D3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1A7-B0F7-4339-A011-E98002FBB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1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046-6B34-492C-91BF-3A98C699D0D3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1A7-B0F7-4339-A011-E98002FBB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046-6B34-492C-91BF-3A98C699D0D3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1A7-B0F7-4339-A011-E98002FBB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2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046-6B34-492C-91BF-3A98C699D0D3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1A7-B0F7-4339-A011-E98002FBB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8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046-6B34-492C-91BF-3A98C699D0D3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1A7-B0F7-4339-A011-E98002FBB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4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046-6B34-492C-91BF-3A98C699D0D3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1A7-B0F7-4339-A011-E98002FBB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4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046-6B34-492C-91BF-3A98C699D0D3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1A7-B0F7-4339-A011-E98002FBB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8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B1046-6B34-492C-91BF-3A98C699D0D3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A91A7-B0F7-4339-A011-E98002FBB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604A9-4450-4665-AD2E-D7A8881D0BA4}" type="datetimeFigureOut">
              <a:rPr lang="ru-RU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11.01.2021</a:t>
            </a:fld>
            <a:endParaRPr lang="ru-RU">
              <a:ea typeface="ＭＳ Ｐゴシック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AA87DF-B62E-4C40-9545-5163EB0482A7}" type="slidenum">
              <a:rPr lang="ru-RU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045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Лекция </a:t>
            </a:r>
            <a:r>
              <a:rPr lang="ru-RU" smtClean="0"/>
              <a:t>6 </a:t>
            </a:r>
            <a:r>
              <a:rPr lang="ru-RU" dirty="0" smtClean="0"/>
              <a:t>вторая часть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Национальная политика </a:t>
            </a:r>
            <a:r>
              <a:rPr lang="ru-RU" smtClean="0"/>
              <a:t>советского государства, 1955-1991 гг.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12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Nationalities Policy in Khrushchev’s era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Коренизация</a:t>
            </a:r>
            <a:r>
              <a:rPr lang="ru-RU" dirty="0" smtClean="0"/>
              <a:t>, или «Доверие к местным кадрам»</a:t>
            </a:r>
          </a:p>
          <a:p>
            <a:r>
              <a:rPr lang="ru-RU" dirty="0" smtClean="0"/>
              <a:t>3 основных тренда: </a:t>
            </a:r>
            <a:r>
              <a:rPr lang="ru-RU" dirty="0" err="1" smtClean="0"/>
              <a:t>антисталинизм</a:t>
            </a:r>
            <a:r>
              <a:rPr lang="ru-RU" dirty="0" smtClean="0"/>
              <a:t>, </a:t>
            </a:r>
            <a:r>
              <a:rPr lang="ru-RU" dirty="0" err="1" smtClean="0"/>
              <a:t>коренизация</a:t>
            </a:r>
            <a:r>
              <a:rPr lang="ru-RU" dirty="0" smtClean="0"/>
              <a:t>, латентная русификация</a:t>
            </a:r>
          </a:p>
          <a:p>
            <a:r>
              <a:rPr lang="ru-RU" dirty="0" err="1" smtClean="0"/>
              <a:t>Антисталинизм</a:t>
            </a:r>
            <a:r>
              <a:rPr lang="ru-RU" dirty="0" smtClean="0"/>
              <a:t> при Хрущеве.</a:t>
            </a:r>
          </a:p>
          <a:p>
            <a:r>
              <a:rPr lang="ru-RU" dirty="0" smtClean="0"/>
              <a:t>Резкая критика Большого Террора; отказ от массовых репрессий, в </a:t>
            </a:r>
            <a:r>
              <a:rPr lang="ru-RU" dirty="0" err="1" smtClean="0"/>
              <a:t>т.ч</a:t>
            </a:r>
            <a:r>
              <a:rPr lang="ru-RU" dirty="0" smtClean="0"/>
              <a:t>. по этническому принципу</a:t>
            </a:r>
          </a:p>
          <a:p>
            <a:r>
              <a:rPr lang="ru-RU" dirty="0" smtClean="0"/>
              <a:t>Мирное сосуществование не только со всем остальным миром, но и с народами внутри СССР</a:t>
            </a:r>
          </a:p>
          <a:p>
            <a:r>
              <a:rPr lang="ru-RU" dirty="0" smtClean="0"/>
              <a:t>Хрущев: ВОВ выиграл многонациональный советский народ</a:t>
            </a:r>
          </a:p>
          <a:p>
            <a:r>
              <a:rPr lang="ru-RU" dirty="0" smtClean="0"/>
              <a:t>Возвращение депортированных народов (1957)</a:t>
            </a:r>
          </a:p>
          <a:p>
            <a:r>
              <a:rPr lang="ru-RU" dirty="0" smtClean="0"/>
              <a:t>Отказ от массовых миграций русских; последний пример - Целина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91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Nationalities Policy in Khrushchev’s era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en-US" dirty="0" smtClean="0"/>
              <a:t>XX </a:t>
            </a:r>
            <a:r>
              <a:rPr lang="ru-RU" dirty="0" smtClean="0"/>
              <a:t>съезде было официально признано, что существуют национальные различия, но при этом говорилось, что социализм – это гуманистическая идеология, которая позволяет расцвести национальному различию. Но была в этом прагматическая подоплека- поддержка федерализма и национальных отличий всегда имело под собой стратегическое значение усилить власть метрополии над периферией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44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Nationalities Policy in Khrushchev’s era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Тем не менее Хрущев активно подводил теоретическую базу под свою политику_ он одобрял поддерживал парадигму – сближение (</a:t>
            </a:r>
            <a:r>
              <a:rPr lang="en-US" dirty="0" err="1" smtClean="0"/>
              <a:t>rapproachement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и слияние (</a:t>
            </a:r>
            <a:r>
              <a:rPr lang="en-US" dirty="0" err="1" smtClean="0"/>
              <a:t>mergening</a:t>
            </a:r>
            <a:r>
              <a:rPr lang="ru-RU" dirty="0" smtClean="0"/>
              <a:t>, это был поворот к ленинскому принципу политики- марш к коммунизму сотрет национальные различия, позволит всем слиться в одной нации-советской народ. Поэтому не обязательно выражать различия, так как они и так исчезнут со временем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Nationalities Policy in Khrushchev’s era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 не менее политика Хрущева отличалась от ленинской политики, ее нельзя было назвать полностью ленинской: русский язык оставался языком межнационального общения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91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Nationalities Policy in Khrushchev’s era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Высшие учебные заведения преподавали в основном на русском языке. Да, национальные различия признавались как при Ленине, но при превалировании русского.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90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Национальная политика при Брежневе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Брежнев: «Доверие к местным кадрам», или политическая </a:t>
            </a:r>
            <a:r>
              <a:rPr lang="ru-RU" dirty="0" err="1" smtClean="0"/>
              <a:t>коренизация</a:t>
            </a:r>
            <a:endParaRPr lang="ru-RU" dirty="0" smtClean="0"/>
          </a:p>
          <a:p>
            <a:r>
              <a:rPr lang="ru-RU" dirty="0" smtClean="0"/>
              <a:t>«Брежневский корпоративизм»: Распределение благ в обмен на лояльность</a:t>
            </a:r>
          </a:p>
          <a:p>
            <a:r>
              <a:rPr lang="ru-RU" dirty="0" smtClean="0"/>
              <a:t>Продвижение местных кадров (управление, хозяйство, образование, культура и т.д.). </a:t>
            </a:r>
            <a:r>
              <a:rPr lang="ru-RU" dirty="0" err="1" smtClean="0"/>
              <a:t>Коренизация</a:t>
            </a:r>
            <a:r>
              <a:rPr lang="ru-RU" dirty="0" smtClean="0"/>
              <a:t> управления</a:t>
            </a:r>
          </a:p>
          <a:p>
            <a:r>
              <a:rPr lang="ru-RU" dirty="0" smtClean="0"/>
              <a:t>Обязательное условие – лояльность и эффективность управления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24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Рост национальной интеллигенции</a:t>
            </a:r>
          </a:p>
          <a:p>
            <a:r>
              <a:rPr lang="ru-RU" dirty="0" smtClean="0"/>
              <a:t>Развитие этнических институтов. Появление республиканской </a:t>
            </a:r>
            <a:r>
              <a:rPr lang="ru-RU" dirty="0" err="1" smtClean="0"/>
              <a:t>квази</a:t>
            </a:r>
            <a:r>
              <a:rPr lang="ru-RU" dirty="0" smtClean="0"/>
              <a:t>-(</a:t>
            </a:r>
            <a:r>
              <a:rPr lang="ru-RU" dirty="0" err="1" smtClean="0"/>
              <a:t>прото</a:t>
            </a:r>
            <a:r>
              <a:rPr lang="ru-RU" dirty="0" smtClean="0"/>
              <a:t>-) государственности</a:t>
            </a:r>
          </a:p>
          <a:p>
            <a:r>
              <a:rPr lang="ru-RU" dirty="0" smtClean="0"/>
              <a:t>Неформальный статус АССР: анализ национальности первых и вторых секретарей. Местный или русский?</a:t>
            </a:r>
          </a:p>
          <a:p>
            <a:r>
              <a:rPr lang="ru-RU" dirty="0" smtClean="0"/>
              <a:t>Однако, эффект «стеклянного  потолка»: местные элиты с трудом могли продвинуться за пределами своих республик. Определенное разочарование и рост национализма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88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3" y="1601369"/>
            <a:ext cx="7035394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62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1971-1985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Период нарастания противоречий </a:t>
            </a:r>
          </a:p>
          <a:p>
            <a:r>
              <a:rPr lang="ru-RU" dirty="0" smtClean="0"/>
              <a:t>Латентная русификация</a:t>
            </a:r>
          </a:p>
          <a:p>
            <a:r>
              <a:rPr lang="ru-RU" dirty="0" smtClean="0"/>
              <a:t>Реформы в области образования. Снижение преподавания школах на родном языке в АССР. </a:t>
            </a:r>
          </a:p>
          <a:p>
            <a:r>
              <a:rPr lang="ru-RU" dirty="0" smtClean="0"/>
              <a:t>Анализ данных переписей: ползучая ассимиляция, в </a:t>
            </a:r>
            <a:r>
              <a:rPr lang="ru-RU" dirty="0" err="1" smtClean="0"/>
              <a:t>осн</a:t>
            </a:r>
            <a:r>
              <a:rPr lang="ru-RU" dirty="0" smtClean="0"/>
              <a:t>. православных народов</a:t>
            </a:r>
          </a:p>
          <a:p>
            <a:r>
              <a:rPr lang="ru-RU" dirty="0" smtClean="0"/>
              <a:t>Попытка продвижения новой наднациональной идентичности: «советский человек». Недовольство на местах: отказ от национальной идентичности? </a:t>
            </a:r>
          </a:p>
          <a:p>
            <a:r>
              <a:rPr lang="ru-RU" dirty="0" smtClean="0"/>
              <a:t>Усиление реакции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15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Противоречия нарастали 1971-1985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1972 г. – смещение Петра Шелеста с поста 1-го секретаря </a:t>
            </a:r>
            <a:r>
              <a:rPr lang="ru-RU" dirty="0" err="1" smtClean="0"/>
              <a:t>УкрССР</a:t>
            </a:r>
            <a:endParaRPr lang="ru-RU" dirty="0" smtClean="0"/>
          </a:p>
          <a:p>
            <a:r>
              <a:rPr lang="ru-RU" dirty="0" smtClean="0"/>
              <a:t>1979 г. – отказ в автономии немцам Поволжья</a:t>
            </a:r>
          </a:p>
          <a:p>
            <a:r>
              <a:rPr lang="ru-RU" dirty="0" smtClean="0"/>
              <a:t>Май 1979 г. – Ташкентская конференция по русскому языку. Рекомендация  - повысить роль русского языка, за счет родных языков</a:t>
            </a:r>
          </a:p>
          <a:p>
            <a:r>
              <a:rPr lang="ru-RU" dirty="0" smtClean="0"/>
              <a:t>В результате, волнения в ряде республик</a:t>
            </a:r>
          </a:p>
          <a:p>
            <a:r>
              <a:rPr lang="ru-RU" dirty="0" smtClean="0"/>
              <a:t>2-я пол. 1970-х – дискуссия о реформе </a:t>
            </a:r>
            <a:r>
              <a:rPr lang="ru-RU" dirty="0" err="1" smtClean="0"/>
              <a:t>этноструктуры</a:t>
            </a:r>
            <a:r>
              <a:rPr lang="ru-RU" dirty="0" smtClean="0"/>
              <a:t> СССР. </a:t>
            </a:r>
          </a:p>
          <a:p>
            <a:r>
              <a:rPr lang="ru-RU" dirty="0" smtClean="0"/>
              <a:t>Накопились проблемы: </a:t>
            </a:r>
          </a:p>
          <a:p>
            <a:r>
              <a:rPr lang="ru-RU" dirty="0" smtClean="0"/>
              <a:t>демографический баланс (Средняя Азия); </a:t>
            </a:r>
          </a:p>
          <a:p>
            <a:r>
              <a:rPr lang="ru-RU" dirty="0" smtClean="0"/>
              <a:t>кадровая политика (</a:t>
            </a:r>
            <a:r>
              <a:rPr lang="ru-RU" dirty="0" err="1" smtClean="0"/>
              <a:t>коренизация</a:t>
            </a:r>
            <a:r>
              <a:rPr lang="ru-RU" dirty="0" smtClean="0"/>
              <a:t> </a:t>
            </a:r>
            <a:r>
              <a:rPr lang="ru-RU" dirty="0" err="1" smtClean="0"/>
              <a:t>vs</a:t>
            </a:r>
            <a:r>
              <a:rPr lang="ru-RU" dirty="0" smtClean="0"/>
              <a:t>. </a:t>
            </a:r>
            <a:r>
              <a:rPr lang="ru-RU" dirty="0" err="1" smtClean="0"/>
              <a:t>Клановость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экономические противоречия (споры о распределении скудеющих ресурсов)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90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Итак, ленинские принципы национальной 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Полный отказ от ассимиляции, поддержка местных национальных движений</a:t>
            </a:r>
          </a:p>
          <a:p>
            <a:r>
              <a:rPr lang="ru-RU" dirty="0" smtClean="0"/>
              <a:t>Попытка скрестить национализм и коммунизм (и привлечь националистов на свою сторону)</a:t>
            </a:r>
          </a:p>
          <a:p>
            <a:r>
              <a:rPr lang="ru-RU" dirty="0" smtClean="0"/>
              <a:t>Политика развития национальных окраин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Коренизация</a:t>
            </a:r>
            <a:r>
              <a:rPr lang="ru-RU" dirty="0" smtClean="0"/>
              <a:t>» как право на культурную автономию</a:t>
            </a:r>
          </a:p>
          <a:p>
            <a:r>
              <a:rPr lang="ru-RU" dirty="0" smtClean="0"/>
              <a:t>Яркий пример – Украинизация в 1920-х гг.</a:t>
            </a:r>
          </a:p>
          <a:p>
            <a:r>
              <a:rPr lang="ru-RU" dirty="0" smtClean="0"/>
              <a:t>Латинизация алфавитов</a:t>
            </a:r>
          </a:p>
          <a:p>
            <a:r>
              <a:rPr lang="ru-RU" dirty="0" smtClean="0"/>
              <a:t>СССР – не «плавильный котел», а инкубатор новых наций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910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Перестройка,</a:t>
            </a:r>
            <a:br>
              <a:rPr lang="ru-RU" dirty="0" smtClean="0"/>
            </a:br>
            <a:r>
              <a:rPr lang="ru-RU" dirty="0" smtClean="0"/>
              <a:t>1985-1991 гг.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77" y="2043368"/>
            <a:ext cx="6242845" cy="36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10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1985-1991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Первая массовая антисоветская демонстрация в СССР – на национальной почве. Дек. 1986 г. – волнения в Алма-Ате. Вместо казаха </a:t>
            </a:r>
            <a:r>
              <a:rPr lang="ru-RU" dirty="0" err="1" smtClean="0"/>
              <a:t>Кунаева</a:t>
            </a:r>
            <a:r>
              <a:rPr lang="ru-RU" dirty="0" smtClean="0"/>
              <a:t> – русский </a:t>
            </a:r>
            <a:r>
              <a:rPr lang="ru-RU" dirty="0" err="1" smtClean="0"/>
              <a:t>Колбин</a:t>
            </a:r>
            <a:endParaRPr lang="ru-RU" dirty="0" smtClean="0"/>
          </a:p>
          <a:p>
            <a:r>
              <a:rPr lang="ru-RU" dirty="0" smtClean="0"/>
              <a:t>Едва ли Горбачев верно оценивал советскую национальную политику</a:t>
            </a:r>
          </a:p>
          <a:p>
            <a:r>
              <a:rPr lang="ru-RU" dirty="0" smtClean="0"/>
              <a:t>Ослабление власти Центра – обострение противоречий на местах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487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1985-1991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Проявление национализма: от сепаратизма (Прибалтика) – до этнических конфликтов (Карабах)</a:t>
            </a:r>
          </a:p>
          <a:p>
            <a:r>
              <a:rPr lang="ru-RU" dirty="0" smtClean="0"/>
              <a:t>1990 год – выборы в республиканские и местные Советы. Почти везде в республиках представительство получили националисты, с лозунгами экономической и политической автономии, вплоть до отделения</a:t>
            </a:r>
          </a:p>
          <a:p>
            <a:r>
              <a:rPr lang="ru-RU" dirty="0" smtClean="0"/>
              <a:t>Горбачев </a:t>
            </a:r>
            <a:r>
              <a:rPr lang="ru-RU" dirty="0" err="1" smtClean="0"/>
              <a:t>vs</a:t>
            </a:r>
            <a:r>
              <a:rPr lang="ru-RU" dirty="0" smtClean="0"/>
              <a:t>. Ельцин</a:t>
            </a:r>
          </a:p>
          <a:p>
            <a:r>
              <a:rPr lang="ru-RU" dirty="0" smtClean="0"/>
              <a:t>Горбачев – за сохранение СССР, Ельцин – за суверенитет РСФСР и других республик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059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1985-1991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Ельцин – во главе выигрышной коалиции: союзные/российские демократы + российские либеральные экономисты + республиканские националисты</a:t>
            </a:r>
          </a:p>
          <a:p>
            <a:r>
              <a:rPr lang="ru-RU" dirty="0" smtClean="0"/>
              <a:t>17 марта 1991 г. – референдум о сохранении СССР. В 6 республиках он не проводился</a:t>
            </a:r>
          </a:p>
          <a:p>
            <a:r>
              <a:rPr lang="ru-RU" dirty="0" smtClean="0"/>
              <a:t>Август 1991 г. – путч и срыв подписания нового Союзного Договора. Фактический роспуск КПСС. Распад СССР неизбежен</a:t>
            </a:r>
          </a:p>
          <a:p>
            <a:r>
              <a:rPr lang="ru-RU" dirty="0" smtClean="0"/>
              <a:t>Декабрь 1991 г. – роспуск СССР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85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ПОЧЕМУ?</a:t>
            </a:r>
            <a:br>
              <a:rPr lang="ru-RU" dirty="0" smtClean="0"/>
            </a:br>
            <a:r>
              <a:rPr lang="ru-RU" dirty="0" smtClean="0"/>
              <a:t>Всплеск национализма?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Когда исчез контроль из Москвы (КПСС, КГБ, армия), то местные элиты осознали, что они во главе уже готовых государств.</a:t>
            </a:r>
          </a:p>
          <a:p>
            <a:r>
              <a:rPr lang="ru-RU" dirty="0" smtClean="0"/>
              <a:t>Советская национальная политика ненамеренно поощряла появление национальных движений</a:t>
            </a:r>
          </a:p>
          <a:p>
            <a:r>
              <a:rPr lang="ru-RU" dirty="0" smtClean="0"/>
              <a:t>Национальное культурное строительство привело к созданию наций, готовых к созданию своих государств</a:t>
            </a:r>
          </a:p>
          <a:p>
            <a:r>
              <a:rPr lang="ru-RU" dirty="0" smtClean="0"/>
              <a:t>Всплеск этнического насилия – уже после распада СССР (Нагорный Карабах, Приднестровье,  Абхазия, Таджикистан). Во главе государств – лидеры этнических движений.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206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ea typeface="ＭＳ Ｐゴシック" pitchFamily="34" charset="-128"/>
              </a:rPr>
              <a:t>Маятник национальной политики</a:t>
            </a:r>
            <a:endParaRPr lang="en-US" altLang="ru-RU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750" y="1557338"/>
          <a:ext cx="8229600" cy="479609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301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1926-39 гг.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1940-55 гг.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1956-70 гг.          1971-85 гг.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1985-1991 гг.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Тип волны</a:t>
                      </a:r>
                      <a:endPara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Мягкая волна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Жесткая волна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Мягкая волна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«Малая» жесткая волна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Мягкая волна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7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Суть политики</a:t>
                      </a:r>
                      <a:endPara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Языковая коренизация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Повышение административных статусов этнических регионов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Политическая коренизация (ССР)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Языковая русификация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Политическая русификация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Снижение административных статусов этнических регионов (АССР)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Политическая коренизация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Повышение административных статусов этнических регионов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Языковая русификация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Дискуссии об изменении структуры СССР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Политическая коренизация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Повышение административных статусов этнических регионов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436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Борьба за власть в СССР не могла не включать национального вопроса. К власти в СССР приходил тот, кто перетягивал на свою сторону республики. Национальная политика была важным фактором в этих переговорах.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8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Провалы к сер. 1930-х гг.: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противоречие с «курсом построения социализма» (индустриализация и коллективизация)</a:t>
            </a:r>
          </a:p>
          <a:p>
            <a:r>
              <a:rPr lang="ru-RU" dirty="0" smtClean="0"/>
              <a:t>Большевики превращались в националистов, а не наоборот. Это политически неприемлемо </a:t>
            </a:r>
          </a:p>
          <a:p>
            <a:r>
              <a:rPr lang="ru-RU" dirty="0" smtClean="0"/>
              <a:t>Русские – самая лояльная этническая группа. Растет нелояльность многих народов </a:t>
            </a:r>
          </a:p>
          <a:p>
            <a:r>
              <a:rPr lang="ru-RU" dirty="0" smtClean="0"/>
              <a:t>Кон. 1930-х гг. –  радикальная смена политики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26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1940-55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Период великодержавного русского национализма</a:t>
            </a:r>
          </a:p>
          <a:p>
            <a:r>
              <a:rPr lang="ru-RU" dirty="0" smtClean="0"/>
              <a:t>Русские – самая многочисленная и лояльная группа в СССР – недовольны предыдущей национальной политикой. Сталину пришлось реагировать</a:t>
            </a:r>
          </a:p>
          <a:p>
            <a:r>
              <a:rPr lang="ru-RU" dirty="0" smtClean="0"/>
              <a:t>Запрет на критику русского языка и культуры</a:t>
            </a:r>
          </a:p>
          <a:p>
            <a:r>
              <a:rPr lang="ru-RU" dirty="0" smtClean="0"/>
              <a:t>Возвеличивание русской культуры («Ленин писал на русском!»)</a:t>
            </a:r>
          </a:p>
          <a:p>
            <a:r>
              <a:rPr lang="ru-RU" dirty="0" smtClean="0"/>
              <a:t>Появление образа Русского как Старшего брата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25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1940-55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Русские становятся «этническим клеем» СССР: поощрение русской миграции в союзные республики. </a:t>
            </a:r>
          </a:p>
          <a:p>
            <a:r>
              <a:rPr lang="ru-RU" dirty="0" smtClean="0"/>
              <a:t>Русификация; языковая реформа – перевод всех языков на кириллицу </a:t>
            </a:r>
          </a:p>
          <a:p>
            <a:r>
              <a:rPr lang="ru-RU" dirty="0" smtClean="0"/>
              <a:t>Репрессии по этническому принципу: чистки национальных элит, депортации приграничных народов, особенно если их историческая родина не в СССР</a:t>
            </a:r>
          </a:p>
          <a:p>
            <a:r>
              <a:rPr lang="ru-RU" dirty="0" smtClean="0"/>
              <a:t>Репрессии против «националистов»</a:t>
            </a:r>
          </a:p>
          <a:p>
            <a:r>
              <a:rPr lang="ru-RU" dirty="0" smtClean="0"/>
              <a:t>Увеличение доли этнических русских во власти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48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Депортация чеченцев и ингушей в 1944 г.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48883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00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1940-55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ВОВ: русские – вновь самая лояльная этническая группа</a:t>
            </a:r>
          </a:p>
          <a:p>
            <a:r>
              <a:rPr lang="ru-RU" dirty="0" smtClean="0"/>
              <a:t>Подъем русского национализма. Реакция Сталина – поощрять. Открытие церквей, ордена в честь русских святых и т.д. </a:t>
            </a:r>
          </a:p>
          <a:p>
            <a:r>
              <a:rPr lang="ru-RU" dirty="0" smtClean="0"/>
              <a:t>Репрессии против «нелояльных» народов. 1944 год – массовые депортации (чеченцы, ингуши, карачаевцы, балкарцы, калмыки, крымские татары и т.д.)</a:t>
            </a:r>
          </a:p>
          <a:p>
            <a:r>
              <a:rPr lang="ru-RU" dirty="0" smtClean="0"/>
              <a:t>После войны – гротескная волна великорусского национализма. Россия и русские – творцы всего лучшего в мире. </a:t>
            </a:r>
          </a:p>
          <a:p>
            <a:r>
              <a:rPr lang="ru-RU" dirty="0" smtClean="0"/>
              <a:t>Изменение в политике – только после смерти Сталина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58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Национальная политика в Хрущевский период, 1955-1964 гг.</a:t>
            </a:r>
          </a:p>
          <a:p>
            <a:r>
              <a:rPr lang="ru-RU" dirty="0" smtClean="0"/>
              <a:t>Национализм и распад Советского Союза  1964-1982, 1985-1991)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12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Nationalities Policy in Khrushchev’s era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51" y="1674528"/>
            <a:ext cx="7206097" cy="437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151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1224</Words>
  <Application>Microsoft Office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Times New Roman</vt:lpstr>
      <vt:lpstr>Тема Office</vt:lpstr>
      <vt:lpstr>1_Тема Office</vt:lpstr>
      <vt:lpstr>Лекция 6 вторая часть</vt:lpstr>
      <vt:lpstr>Итак, ленинские принципы национальной политика</vt:lpstr>
      <vt:lpstr>Провалы к сер. 1930-х гг.: </vt:lpstr>
      <vt:lpstr>1940-55 гг.</vt:lpstr>
      <vt:lpstr>1940-55 гг.</vt:lpstr>
      <vt:lpstr>Депортация чеченцев и ингушей в 1944 г.</vt:lpstr>
      <vt:lpstr>1940-55 гг.</vt:lpstr>
      <vt:lpstr>План</vt:lpstr>
      <vt:lpstr>Nationalities Policy in Khrushchev’s era</vt:lpstr>
      <vt:lpstr>Nationalities Policy in Khrushchev’s era</vt:lpstr>
      <vt:lpstr>Nationalities Policy in Khrushchev’s era</vt:lpstr>
      <vt:lpstr>Nationalities Policy in Khrushchev’s era</vt:lpstr>
      <vt:lpstr>Nationalities Policy in Khrushchev’s era</vt:lpstr>
      <vt:lpstr>Nationalities Policy in Khrushchev’s era</vt:lpstr>
      <vt:lpstr>Национальная политика при Брежневе</vt:lpstr>
      <vt:lpstr>PowerPoint Presentation</vt:lpstr>
      <vt:lpstr>PowerPoint Presentation</vt:lpstr>
      <vt:lpstr>1971-1985 гг.</vt:lpstr>
      <vt:lpstr>Противоречия нарастали 1971-1985 гг.</vt:lpstr>
      <vt:lpstr>Перестройка, 1985-1991 гг.</vt:lpstr>
      <vt:lpstr>1985-1991 гг.</vt:lpstr>
      <vt:lpstr>1985-1991 гг.</vt:lpstr>
      <vt:lpstr>1985-1991 гг.</vt:lpstr>
      <vt:lpstr>ПОЧЕМУ? Всплеск национализма? </vt:lpstr>
      <vt:lpstr>Маятник национальной политики</vt:lpstr>
      <vt:lpstr>вывод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 вторая часть</dc:title>
  <dc:creator>Андрей</dc:creator>
  <cp:lastModifiedBy>Kundakbayeva Zhanat</cp:lastModifiedBy>
  <cp:revision>7</cp:revision>
  <dcterms:created xsi:type="dcterms:W3CDTF">2020-09-28T13:22:23Z</dcterms:created>
  <dcterms:modified xsi:type="dcterms:W3CDTF">2021-01-11T08:09:09Z</dcterms:modified>
</cp:coreProperties>
</file>