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2"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B8C498-00CC-48D2-A3D7-72628E72AE83}" type="datetimeFigureOut">
              <a:rPr lang="en-US" smtClean="0"/>
              <a:t>9/25/2021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FB5CA-2402-4AB5-86CA-FA71C16C3252}" type="slidenum">
              <a:rPr lang="en-US" smtClean="0"/>
              <a:t>‹#›</a:t>
            </a:fld>
            <a:endParaRPr lang="en-US"/>
          </a:p>
        </p:txBody>
      </p:sp>
    </p:spTree>
    <p:extLst>
      <p:ext uri="{BB962C8B-B14F-4D97-AF65-F5344CB8AC3E}">
        <p14:creationId xmlns:p14="http://schemas.microsoft.com/office/powerpoint/2010/main" val="2271430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B8C498-00CC-48D2-A3D7-72628E72AE83}" type="datetimeFigureOut">
              <a:rPr lang="en-US" smtClean="0"/>
              <a:t>9/25/2021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FB5CA-2402-4AB5-86CA-FA71C16C3252}" type="slidenum">
              <a:rPr lang="en-US" smtClean="0"/>
              <a:t>‹#›</a:t>
            </a:fld>
            <a:endParaRPr lang="en-US"/>
          </a:p>
        </p:txBody>
      </p:sp>
    </p:spTree>
    <p:extLst>
      <p:ext uri="{BB962C8B-B14F-4D97-AF65-F5344CB8AC3E}">
        <p14:creationId xmlns:p14="http://schemas.microsoft.com/office/powerpoint/2010/main" val="1288010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B8C498-00CC-48D2-A3D7-72628E72AE83}" type="datetimeFigureOut">
              <a:rPr lang="en-US" smtClean="0"/>
              <a:t>9/25/2021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FB5CA-2402-4AB5-86CA-FA71C16C3252}" type="slidenum">
              <a:rPr lang="en-US" smtClean="0"/>
              <a:t>‹#›</a:t>
            </a:fld>
            <a:endParaRPr lang="en-US"/>
          </a:p>
        </p:txBody>
      </p:sp>
    </p:spTree>
    <p:extLst>
      <p:ext uri="{BB962C8B-B14F-4D97-AF65-F5344CB8AC3E}">
        <p14:creationId xmlns:p14="http://schemas.microsoft.com/office/powerpoint/2010/main" val="2089291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B8C498-00CC-48D2-A3D7-72628E72AE83}" type="datetimeFigureOut">
              <a:rPr lang="en-US" smtClean="0"/>
              <a:t>9/25/2021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FB5CA-2402-4AB5-86CA-FA71C16C3252}" type="slidenum">
              <a:rPr lang="en-US" smtClean="0"/>
              <a:t>‹#›</a:t>
            </a:fld>
            <a:endParaRPr lang="en-US"/>
          </a:p>
        </p:txBody>
      </p:sp>
    </p:spTree>
    <p:extLst>
      <p:ext uri="{BB962C8B-B14F-4D97-AF65-F5344CB8AC3E}">
        <p14:creationId xmlns:p14="http://schemas.microsoft.com/office/powerpoint/2010/main" val="3520499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B8C498-00CC-48D2-A3D7-72628E72AE83}" type="datetimeFigureOut">
              <a:rPr lang="en-US" smtClean="0"/>
              <a:t>9/25/2021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FB5CA-2402-4AB5-86CA-FA71C16C3252}" type="slidenum">
              <a:rPr lang="en-US" smtClean="0"/>
              <a:t>‹#›</a:t>
            </a:fld>
            <a:endParaRPr lang="en-US"/>
          </a:p>
        </p:txBody>
      </p:sp>
    </p:spTree>
    <p:extLst>
      <p:ext uri="{BB962C8B-B14F-4D97-AF65-F5344CB8AC3E}">
        <p14:creationId xmlns:p14="http://schemas.microsoft.com/office/powerpoint/2010/main" val="3159938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B8C498-00CC-48D2-A3D7-72628E72AE83}" type="datetimeFigureOut">
              <a:rPr lang="en-US" smtClean="0"/>
              <a:t>9/25/2021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DFB5CA-2402-4AB5-86CA-FA71C16C3252}" type="slidenum">
              <a:rPr lang="en-US" smtClean="0"/>
              <a:t>‹#›</a:t>
            </a:fld>
            <a:endParaRPr lang="en-US"/>
          </a:p>
        </p:txBody>
      </p:sp>
    </p:spTree>
    <p:extLst>
      <p:ext uri="{BB962C8B-B14F-4D97-AF65-F5344CB8AC3E}">
        <p14:creationId xmlns:p14="http://schemas.microsoft.com/office/powerpoint/2010/main" val="4291461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B8C498-00CC-48D2-A3D7-72628E72AE83}" type="datetimeFigureOut">
              <a:rPr lang="en-US" smtClean="0"/>
              <a:t>9/25/2021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DFB5CA-2402-4AB5-86CA-FA71C16C3252}" type="slidenum">
              <a:rPr lang="en-US" smtClean="0"/>
              <a:t>‹#›</a:t>
            </a:fld>
            <a:endParaRPr lang="en-US"/>
          </a:p>
        </p:txBody>
      </p:sp>
    </p:spTree>
    <p:extLst>
      <p:ext uri="{BB962C8B-B14F-4D97-AF65-F5344CB8AC3E}">
        <p14:creationId xmlns:p14="http://schemas.microsoft.com/office/powerpoint/2010/main" val="1948327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B8C498-00CC-48D2-A3D7-72628E72AE83}" type="datetimeFigureOut">
              <a:rPr lang="en-US" smtClean="0"/>
              <a:t>9/25/2021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DFB5CA-2402-4AB5-86CA-FA71C16C3252}" type="slidenum">
              <a:rPr lang="en-US" smtClean="0"/>
              <a:t>‹#›</a:t>
            </a:fld>
            <a:endParaRPr lang="en-US"/>
          </a:p>
        </p:txBody>
      </p:sp>
    </p:spTree>
    <p:extLst>
      <p:ext uri="{BB962C8B-B14F-4D97-AF65-F5344CB8AC3E}">
        <p14:creationId xmlns:p14="http://schemas.microsoft.com/office/powerpoint/2010/main" val="3228513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B8C498-00CC-48D2-A3D7-72628E72AE83}" type="datetimeFigureOut">
              <a:rPr lang="en-US" smtClean="0"/>
              <a:t>9/25/2021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DFB5CA-2402-4AB5-86CA-FA71C16C3252}" type="slidenum">
              <a:rPr lang="en-US" smtClean="0"/>
              <a:t>‹#›</a:t>
            </a:fld>
            <a:endParaRPr lang="en-US"/>
          </a:p>
        </p:txBody>
      </p:sp>
    </p:spTree>
    <p:extLst>
      <p:ext uri="{BB962C8B-B14F-4D97-AF65-F5344CB8AC3E}">
        <p14:creationId xmlns:p14="http://schemas.microsoft.com/office/powerpoint/2010/main" val="3192645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B8C498-00CC-48D2-A3D7-72628E72AE83}" type="datetimeFigureOut">
              <a:rPr lang="en-US" smtClean="0"/>
              <a:t>9/25/2021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DFB5CA-2402-4AB5-86CA-FA71C16C3252}" type="slidenum">
              <a:rPr lang="en-US" smtClean="0"/>
              <a:t>‹#›</a:t>
            </a:fld>
            <a:endParaRPr lang="en-US"/>
          </a:p>
        </p:txBody>
      </p:sp>
    </p:spTree>
    <p:extLst>
      <p:ext uri="{BB962C8B-B14F-4D97-AF65-F5344CB8AC3E}">
        <p14:creationId xmlns:p14="http://schemas.microsoft.com/office/powerpoint/2010/main" val="4019396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B8C498-00CC-48D2-A3D7-72628E72AE83}" type="datetimeFigureOut">
              <a:rPr lang="en-US" smtClean="0"/>
              <a:t>9/25/2021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DFB5CA-2402-4AB5-86CA-FA71C16C3252}" type="slidenum">
              <a:rPr lang="en-US" smtClean="0"/>
              <a:t>‹#›</a:t>
            </a:fld>
            <a:endParaRPr lang="en-US"/>
          </a:p>
        </p:txBody>
      </p:sp>
    </p:spTree>
    <p:extLst>
      <p:ext uri="{BB962C8B-B14F-4D97-AF65-F5344CB8AC3E}">
        <p14:creationId xmlns:p14="http://schemas.microsoft.com/office/powerpoint/2010/main" val="3529909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B8C498-00CC-48D2-A3D7-72628E72AE83}" type="datetimeFigureOut">
              <a:rPr lang="en-US" smtClean="0"/>
              <a:t>9/25/2021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DFB5CA-2402-4AB5-86CA-FA71C16C3252}" type="slidenum">
              <a:rPr lang="en-US" smtClean="0"/>
              <a:t>‹#›</a:t>
            </a:fld>
            <a:endParaRPr lang="en-US"/>
          </a:p>
        </p:txBody>
      </p:sp>
    </p:spTree>
    <p:extLst>
      <p:ext uri="{BB962C8B-B14F-4D97-AF65-F5344CB8AC3E}">
        <p14:creationId xmlns:p14="http://schemas.microsoft.com/office/powerpoint/2010/main" val="660045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smtClean="0"/>
              <a:t>Market Efficiency</a:t>
            </a:r>
            <a:endParaRPr lang="en-US" sz="3200" b="1" dirty="0"/>
          </a:p>
        </p:txBody>
      </p:sp>
      <p:sp>
        <p:nvSpPr>
          <p:cNvPr id="3" name="Content Placeholder 2"/>
          <p:cNvSpPr>
            <a:spLocks noGrp="1"/>
          </p:cNvSpPr>
          <p:nvPr>
            <p:ph idx="1"/>
          </p:nvPr>
        </p:nvSpPr>
        <p:spPr/>
        <p:txBody>
          <a:bodyPr>
            <a:normAutofit/>
          </a:bodyPr>
          <a:lstStyle/>
          <a:p>
            <a:pPr marL="0" indent="0">
              <a:buNone/>
            </a:pPr>
            <a:r>
              <a:rPr lang="en-US" sz="2800" b="1" dirty="0" smtClean="0"/>
              <a:t>  Adam Smith’s Invisible Hands of Competitive Markets:</a:t>
            </a:r>
          </a:p>
          <a:p>
            <a:pPr marL="0" indent="0">
              <a:buNone/>
            </a:pPr>
            <a:r>
              <a:rPr lang="en-US" sz="2800" b="1" dirty="0"/>
              <a:t> </a:t>
            </a:r>
            <a:r>
              <a:rPr lang="en-US" sz="2800" b="1" dirty="0" smtClean="0"/>
              <a:t>  </a:t>
            </a:r>
            <a:r>
              <a:rPr lang="en-US" sz="2800" dirty="0" smtClean="0"/>
              <a:t>1. Competition will lead individuals in the pursuit of their private interests to pursue the public interest as if by an invisible hand;</a:t>
            </a:r>
          </a:p>
          <a:p>
            <a:pPr marL="0" indent="0">
              <a:buNone/>
            </a:pPr>
            <a:r>
              <a:rPr lang="en-US" sz="2800" dirty="0"/>
              <a:t> </a:t>
            </a:r>
            <a:r>
              <a:rPr lang="en-US" sz="2800" dirty="0" smtClean="0"/>
              <a:t> 2. Smith argued that we cannot guarantee that those in government are always looking for the public interest instead of their own private interests;</a:t>
            </a:r>
          </a:p>
          <a:p>
            <a:pPr marL="0" indent="0">
              <a:buNone/>
            </a:pPr>
            <a:endParaRPr lang="en-US" sz="2800" dirty="0"/>
          </a:p>
        </p:txBody>
      </p:sp>
    </p:spTree>
    <p:extLst>
      <p:ext uri="{BB962C8B-B14F-4D97-AF65-F5344CB8AC3E}">
        <p14:creationId xmlns:p14="http://schemas.microsoft.com/office/powerpoint/2010/main" val="377653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    7. In deciding how of goods to produce, firms balance the Marginal (additional)  additional benefit they receive from producing an extra unit with the Marginal cost of production.</a:t>
            </a:r>
          </a:p>
          <a:p>
            <a:pPr marL="0" indent="0">
              <a:buNone/>
            </a:pPr>
            <a:endParaRPr lang="en-US" sz="2800" dirty="0"/>
          </a:p>
          <a:p>
            <a:pPr marL="0" indent="0">
              <a:buNone/>
            </a:pPr>
            <a:r>
              <a:rPr lang="en-US" sz="2800" dirty="0" smtClean="0"/>
              <a:t>8. For efficiency to occur, the marginal cost of producing additional unit must equal marginal benefit.</a:t>
            </a:r>
            <a:endParaRPr lang="en-US" sz="2800" dirty="0"/>
          </a:p>
        </p:txBody>
      </p:sp>
    </p:spTree>
    <p:extLst>
      <p:ext uri="{BB962C8B-B14F-4D97-AF65-F5344CB8AC3E}">
        <p14:creationId xmlns:p14="http://schemas.microsoft.com/office/powerpoint/2010/main" val="3742569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smtClean="0"/>
              <a:t>  9. Market equilibrium occurs at </a:t>
            </a:r>
            <a:r>
              <a:rPr lang="en-US" sz="2800" b="1" dirty="0" smtClean="0"/>
              <a:t>Point E </a:t>
            </a:r>
            <a:r>
              <a:rPr lang="en-US" sz="2800" dirty="0" smtClean="0"/>
              <a:t>where demand equals supply, at which point Marginal benefit</a:t>
            </a:r>
          </a:p>
          <a:p>
            <a:pPr marL="0" indent="0">
              <a:buNone/>
            </a:pPr>
            <a:r>
              <a:rPr lang="en-US" sz="2800" dirty="0"/>
              <a:t>e</a:t>
            </a:r>
            <a:r>
              <a:rPr lang="en-US" sz="2800" dirty="0" smtClean="0"/>
              <a:t>quals Marginal cost, which is a condition for market efficiency.</a:t>
            </a:r>
            <a:endParaRPr lang="en-US" sz="2800" b="1" dirty="0"/>
          </a:p>
        </p:txBody>
      </p:sp>
    </p:spTree>
    <p:extLst>
      <p:ext uri="{BB962C8B-B14F-4D97-AF65-F5344CB8AC3E}">
        <p14:creationId xmlns:p14="http://schemas.microsoft.com/office/powerpoint/2010/main" val="730217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The Utility Possibilities Curve</a:t>
            </a:r>
            <a:endParaRPr lang="en-US" sz="3200" b="1" dirty="0"/>
          </a:p>
        </p:txBody>
      </p:sp>
      <p:sp>
        <p:nvSpPr>
          <p:cNvPr id="3" name="Content Placeholder 2"/>
          <p:cNvSpPr>
            <a:spLocks noGrp="1"/>
          </p:cNvSpPr>
          <p:nvPr>
            <p:ph idx="1"/>
          </p:nvPr>
        </p:nvSpPr>
        <p:spPr/>
        <p:txBody>
          <a:bodyPr>
            <a:normAutofit lnSpcReduction="10000"/>
          </a:bodyPr>
          <a:lstStyle/>
          <a:p>
            <a:pPr marL="0" indent="0">
              <a:buNone/>
            </a:pPr>
            <a:r>
              <a:rPr lang="en-US" dirty="0"/>
              <a:t> </a:t>
            </a:r>
            <a:r>
              <a:rPr lang="en-US" dirty="0" smtClean="0"/>
              <a:t> </a:t>
            </a:r>
            <a:r>
              <a:rPr lang="en-US" sz="2800" dirty="0" smtClean="0"/>
              <a:t>1. The benefits one gets from consumption is called </a:t>
            </a:r>
            <a:r>
              <a:rPr lang="en-US" sz="2800" b="1" dirty="0" smtClean="0"/>
              <a:t>Utility.</a:t>
            </a:r>
            <a:r>
              <a:rPr lang="en-US" sz="2800" dirty="0" smtClean="0"/>
              <a:t> If he gets more goods, his utility increases.</a:t>
            </a:r>
          </a:p>
          <a:p>
            <a:pPr marL="0" indent="0">
              <a:buNone/>
            </a:pPr>
            <a:r>
              <a:rPr lang="en-US" sz="2800" dirty="0" smtClean="0"/>
              <a:t>  2. The utility possibilities curve (just like the PPF) traces the maximum level of utility that may be achieved by two consumers (e.g. Friday and Crusoe) (see Figure).</a:t>
            </a:r>
          </a:p>
          <a:p>
            <a:pPr marL="0" indent="0">
              <a:buNone/>
            </a:pPr>
            <a:r>
              <a:rPr lang="en-US" sz="2800" dirty="0"/>
              <a:t> </a:t>
            </a:r>
            <a:r>
              <a:rPr lang="en-US" sz="2800" dirty="0" smtClean="0"/>
              <a:t>  3. We cannot increase the utility of Friday without decreasing the utility of Crusoe.</a:t>
            </a:r>
          </a:p>
          <a:p>
            <a:pPr marL="0" indent="0">
              <a:buNone/>
            </a:pPr>
            <a:r>
              <a:rPr lang="en-US" sz="2800" dirty="0"/>
              <a:t> </a:t>
            </a:r>
            <a:r>
              <a:rPr lang="en-US" sz="2800" dirty="0" smtClean="0"/>
              <a:t>  4. This means that if an economy is Pareto efficient, it must operate along the Utility Possibilities Frontier</a:t>
            </a:r>
            <a:endParaRPr lang="en-US" dirty="0"/>
          </a:p>
        </p:txBody>
      </p:sp>
    </p:spTree>
    <p:extLst>
      <p:ext uri="{BB962C8B-B14F-4D97-AF65-F5344CB8AC3E}">
        <p14:creationId xmlns:p14="http://schemas.microsoft.com/office/powerpoint/2010/main" val="796096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a:buNone/>
            </a:pPr>
            <a:r>
              <a:rPr lang="en-US" sz="2800" dirty="0" smtClean="0"/>
              <a:t>  5. If the economy is below the utilities possibilities frontier (UPF), e.g. Point A, it its possible to increase the utility of Friday or Crusoe without decreasing the utility of the other.</a:t>
            </a:r>
          </a:p>
          <a:p>
            <a:pPr marL="0" indent="0">
              <a:buNone/>
            </a:pPr>
            <a:r>
              <a:rPr lang="en-US" sz="2800" dirty="0"/>
              <a:t> </a:t>
            </a:r>
            <a:r>
              <a:rPr lang="en-US" sz="2800" dirty="0" smtClean="0"/>
              <a:t> 6. Therefor, as stated earlier, the First Fundamental Theorem of Welfare Economics states that a competitive economy operates along the UPF.</a:t>
            </a:r>
          </a:p>
          <a:p>
            <a:pPr marL="0" indent="0">
              <a:buNone/>
            </a:pPr>
            <a:r>
              <a:rPr lang="en-US" sz="2800" dirty="0"/>
              <a:t> </a:t>
            </a:r>
            <a:r>
              <a:rPr lang="en-US" sz="2800" dirty="0" smtClean="0"/>
              <a:t> 7. At the same time, the Second Fundamental Theorem of Welfare Economics states that we can attain a point along the UPF using competitive markets provided we </a:t>
            </a:r>
            <a:r>
              <a:rPr lang="en-US" sz="2800" b="1" dirty="0" smtClean="0"/>
              <a:t>first have an Initial Redistribution</a:t>
            </a:r>
            <a:r>
              <a:rPr lang="en-US" sz="2800" dirty="0" smtClean="0"/>
              <a:t> of resources</a:t>
            </a:r>
            <a:endParaRPr lang="en-US" sz="2800" dirty="0"/>
          </a:p>
        </p:txBody>
      </p:sp>
    </p:spTree>
    <p:extLst>
      <p:ext uri="{BB962C8B-B14F-4D97-AF65-F5344CB8AC3E}">
        <p14:creationId xmlns:p14="http://schemas.microsoft.com/office/powerpoint/2010/main" val="2997563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Types of Efficiency Required for Pareto to Occur</a:t>
            </a:r>
            <a:endParaRPr lang="en-US" sz="3200" b="1" dirty="0"/>
          </a:p>
        </p:txBody>
      </p:sp>
      <p:sp>
        <p:nvSpPr>
          <p:cNvPr id="3" name="Content Placeholder 2"/>
          <p:cNvSpPr>
            <a:spLocks noGrp="1"/>
          </p:cNvSpPr>
          <p:nvPr>
            <p:ph idx="1"/>
          </p:nvPr>
        </p:nvSpPr>
        <p:spPr/>
        <p:txBody>
          <a:bodyPr>
            <a:normAutofit fontScale="85000" lnSpcReduction="20000"/>
          </a:bodyPr>
          <a:lstStyle/>
          <a:p>
            <a:pPr marL="0" indent="0">
              <a:buNone/>
            </a:pPr>
            <a:r>
              <a:rPr lang="en-US" sz="2800" b="1" dirty="0" smtClean="0"/>
              <a:t>  1. Exchange Efficiency: </a:t>
            </a:r>
            <a:r>
              <a:rPr lang="en-US" sz="2800" dirty="0" smtClean="0"/>
              <a:t>Whatever goods are produced should go to individuals who value them most (i.e. all individuals have the same </a:t>
            </a:r>
            <a:r>
              <a:rPr lang="en-US" sz="2800" b="1" dirty="0" smtClean="0"/>
              <a:t>Marginal </a:t>
            </a:r>
            <a:r>
              <a:rPr lang="en-US" sz="2800" b="1" dirty="0"/>
              <a:t>R</a:t>
            </a:r>
            <a:r>
              <a:rPr lang="en-US" sz="2800" b="1" dirty="0" smtClean="0"/>
              <a:t>ate of Substitution).</a:t>
            </a:r>
          </a:p>
          <a:p>
            <a:pPr marL="0" indent="0">
              <a:buNone/>
            </a:pPr>
            <a:r>
              <a:rPr lang="en-US" sz="2800" b="1" dirty="0" smtClean="0"/>
              <a:t>   </a:t>
            </a:r>
          </a:p>
          <a:p>
            <a:pPr marL="0" indent="0">
              <a:buNone/>
            </a:pPr>
            <a:r>
              <a:rPr lang="en-US" sz="2800" b="1" dirty="0"/>
              <a:t> </a:t>
            </a:r>
            <a:r>
              <a:rPr lang="en-US" sz="2800" b="1" dirty="0" smtClean="0"/>
              <a:t>  2. Production Efficiency: </a:t>
            </a:r>
            <a:r>
              <a:rPr lang="en-US" sz="2800" dirty="0" smtClean="0"/>
              <a:t>Given society’s resources, the production of one good cannot be increased without decreasing the production of another good (most efficient production occurs where the </a:t>
            </a:r>
            <a:r>
              <a:rPr lang="en-US" sz="2800" b="1" dirty="0" smtClean="0"/>
              <a:t>Isoquant</a:t>
            </a:r>
            <a:r>
              <a:rPr lang="en-US" sz="2800" dirty="0" smtClean="0"/>
              <a:t> is tangent to the </a:t>
            </a:r>
            <a:r>
              <a:rPr lang="en-US" sz="2800" b="1" dirty="0" err="1" smtClean="0"/>
              <a:t>Isocost</a:t>
            </a:r>
            <a:r>
              <a:rPr lang="en-US" sz="2800" b="1" dirty="0" smtClean="0"/>
              <a:t>)</a:t>
            </a:r>
            <a:r>
              <a:rPr lang="en-US" sz="2800" dirty="0" smtClean="0"/>
              <a:t>.</a:t>
            </a:r>
          </a:p>
          <a:p>
            <a:pPr marL="0" indent="0">
              <a:buNone/>
            </a:pPr>
            <a:endParaRPr lang="en-US" sz="2800" b="1" dirty="0"/>
          </a:p>
          <a:p>
            <a:pPr marL="0" indent="0">
              <a:buNone/>
            </a:pPr>
            <a:r>
              <a:rPr lang="en-US" sz="2800" b="1" dirty="0" smtClean="0"/>
              <a:t>   3. Product Mix Efficiency: </a:t>
            </a:r>
            <a:r>
              <a:rPr lang="en-US" sz="2800" dirty="0" smtClean="0"/>
              <a:t>Goods produced correspond to those desired by individuals (i.e. more of what individuals desire should be produced relative to the ones less desired). </a:t>
            </a:r>
            <a:r>
              <a:rPr lang="en-US" sz="2800" b="1" dirty="0" smtClean="0"/>
              <a:t>Marginal Rate of Substitution must equal Marginal Rate of Transformation</a:t>
            </a:r>
            <a:r>
              <a:rPr lang="en-US" sz="2800" dirty="0" smtClean="0"/>
              <a:t>)</a:t>
            </a:r>
            <a:endParaRPr lang="en-US" sz="2800" b="1" dirty="0"/>
          </a:p>
        </p:txBody>
      </p:sp>
    </p:spTree>
    <p:extLst>
      <p:ext uri="{BB962C8B-B14F-4D97-AF65-F5344CB8AC3E}">
        <p14:creationId xmlns:p14="http://schemas.microsoft.com/office/powerpoint/2010/main" val="1975748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1. Exchange Efficiency (All individuals have the same Marginal Rate of Substitution)</a:t>
            </a:r>
            <a:endParaRPr lang="en-US" sz="3200" b="1" dirty="0"/>
          </a:p>
        </p:txBody>
      </p:sp>
      <p:sp>
        <p:nvSpPr>
          <p:cNvPr id="3" name="Content Placeholder 2"/>
          <p:cNvSpPr>
            <a:spLocks noGrp="1"/>
          </p:cNvSpPr>
          <p:nvPr>
            <p:ph idx="1"/>
          </p:nvPr>
        </p:nvSpPr>
        <p:spPr/>
        <p:txBody>
          <a:bodyPr>
            <a:normAutofit lnSpcReduction="10000"/>
          </a:bodyPr>
          <a:lstStyle/>
          <a:p>
            <a:pPr marL="0" indent="0">
              <a:buNone/>
            </a:pPr>
            <a:r>
              <a:rPr lang="en-US" dirty="0" smtClean="0"/>
              <a:t>  </a:t>
            </a:r>
            <a:r>
              <a:rPr lang="en-US" sz="2800" dirty="0" smtClean="0"/>
              <a:t>1. This has to do with distribution of goods. Given a set of available goods, those goods are to be distributed in such a way that no one can be better-off without making someone else worse-off.</a:t>
            </a:r>
          </a:p>
          <a:p>
            <a:pPr marL="0" indent="0">
              <a:buNone/>
            </a:pPr>
            <a:r>
              <a:rPr lang="en-US" sz="2800" dirty="0"/>
              <a:t> </a:t>
            </a:r>
            <a:r>
              <a:rPr lang="en-US" sz="2800" dirty="0" smtClean="0"/>
              <a:t> 2. The amount of one commodity an individual is willing to give up in exchange for a unit of another commodity is called the </a:t>
            </a:r>
            <a:r>
              <a:rPr lang="en-US" sz="2800" b="1" dirty="0" smtClean="0"/>
              <a:t>Marginal Rate of Substitution. </a:t>
            </a:r>
            <a:r>
              <a:rPr lang="en-US" sz="2800" dirty="0" smtClean="0"/>
              <a:t>E.g. Robinson is willing to give up 1 apple in exchange for one orange, Friday is willing to give up 3 apples in exchange for 1 orange because he values orange more than apples and more than Robinson values orange.</a:t>
            </a:r>
            <a:endParaRPr lang="en-US" sz="2800" dirty="0"/>
          </a:p>
        </p:txBody>
      </p:sp>
    </p:spTree>
    <p:extLst>
      <p:ext uri="{BB962C8B-B14F-4D97-AF65-F5344CB8AC3E}">
        <p14:creationId xmlns:p14="http://schemas.microsoft.com/office/powerpoint/2010/main" val="3196803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Budget Constraints</a:t>
            </a:r>
            <a:endParaRPr lang="en-US" sz="3200" b="1" dirty="0"/>
          </a:p>
        </p:txBody>
      </p:sp>
      <p:sp>
        <p:nvSpPr>
          <p:cNvPr id="3" name="Content Placeholder 2"/>
          <p:cNvSpPr>
            <a:spLocks noGrp="1"/>
          </p:cNvSpPr>
          <p:nvPr>
            <p:ph idx="1"/>
          </p:nvPr>
        </p:nvSpPr>
        <p:spPr/>
        <p:txBody>
          <a:bodyPr>
            <a:normAutofit lnSpcReduction="10000"/>
          </a:bodyPr>
          <a:lstStyle/>
          <a:p>
            <a:pPr marL="0" indent="0">
              <a:buNone/>
            </a:pPr>
            <a:r>
              <a:rPr lang="en-US" dirty="0" smtClean="0"/>
              <a:t>  </a:t>
            </a:r>
            <a:r>
              <a:rPr lang="en-US" sz="2800" dirty="0" smtClean="0"/>
              <a:t>1. This is the amount of income a consumer can spend on various goods. </a:t>
            </a:r>
          </a:p>
          <a:p>
            <a:pPr marL="0" indent="0">
              <a:buNone/>
            </a:pPr>
            <a:r>
              <a:rPr lang="en-US" sz="2800" dirty="0"/>
              <a:t> </a:t>
            </a:r>
            <a:r>
              <a:rPr lang="en-US" sz="2800" dirty="0" smtClean="0"/>
              <a:t> 2. Assume Robinson has $100 which he can use to buy apples and oranges. Assume an apple costs $1  and an orange costs $2, he can buy 100 apples or 50 oranges or a combination of these.</a:t>
            </a:r>
          </a:p>
          <a:p>
            <a:pPr marL="0" indent="0">
              <a:buNone/>
            </a:pPr>
            <a:r>
              <a:rPr lang="en-US" sz="2800" dirty="0"/>
              <a:t> </a:t>
            </a:r>
            <a:r>
              <a:rPr lang="en-US" sz="2800" dirty="0" smtClean="0"/>
              <a:t> 3. If he buys one more orange, he has to give up 2 apples. Thus, the slope of the Budget Constraint is equal to the ratio of the prices </a:t>
            </a:r>
            <a:r>
              <a:rPr lang="en-US" sz="2800" b="1" dirty="0" smtClean="0"/>
              <a:t>(Price Ratio</a:t>
            </a:r>
            <a:r>
              <a:rPr lang="en-US" sz="2800" dirty="0" smtClean="0"/>
              <a:t>): $100/$50 = 2/1</a:t>
            </a:r>
            <a:endParaRPr lang="en-US" dirty="0"/>
          </a:p>
        </p:txBody>
      </p:sp>
    </p:spTree>
    <p:extLst>
      <p:ext uri="{BB962C8B-B14F-4D97-AF65-F5344CB8AC3E}">
        <p14:creationId xmlns:p14="http://schemas.microsoft.com/office/powerpoint/2010/main" val="2552720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sz="2000" dirty="0" smtClean="0"/>
              <a:t>           Apples</a:t>
            </a:r>
          </a:p>
          <a:p>
            <a:pPr marL="0" indent="0">
              <a:buNone/>
            </a:pPr>
            <a:r>
              <a:rPr lang="en-US" sz="1800" dirty="0" smtClean="0"/>
              <a:t>                  100</a:t>
            </a:r>
            <a:r>
              <a:rPr lang="en-US" dirty="0" smtClean="0"/>
              <a:t>        </a:t>
            </a:r>
          </a:p>
          <a:p>
            <a:pPr marL="0" indent="0">
              <a:buNone/>
            </a:pPr>
            <a:endParaRPr lang="en-US" dirty="0"/>
          </a:p>
          <a:p>
            <a:pPr marL="0" indent="0">
              <a:buNone/>
            </a:pPr>
            <a:r>
              <a:rPr lang="en-US" dirty="0" smtClean="0"/>
              <a:t>                                     </a:t>
            </a:r>
            <a:r>
              <a:rPr lang="en-US" sz="2400" dirty="0" smtClean="0"/>
              <a:t>Budget Constraint</a:t>
            </a:r>
            <a:endParaRPr lang="en-US" dirty="0"/>
          </a:p>
          <a:p>
            <a:pPr marL="0" indent="0">
              <a:buNone/>
            </a:pPr>
            <a:r>
              <a:rPr lang="en-US" dirty="0" smtClean="0"/>
              <a:t>                                      </a:t>
            </a:r>
            <a:r>
              <a:rPr lang="en-US" sz="1800" dirty="0" smtClean="0"/>
              <a:t>        </a:t>
            </a:r>
            <a:endParaRPr lang="en-US" dirty="0" smtClean="0"/>
          </a:p>
          <a:p>
            <a:pPr marL="0" indent="0">
              <a:buNone/>
            </a:pPr>
            <a:r>
              <a:rPr lang="en-US" dirty="0"/>
              <a:t> </a:t>
            </a:r>
            <a:r>
              <a:rPr lang="en-US" dirty="0" smtClean="0"/>
              <a:t>                                         </a:t>
            </a:r>
            <a:r>
              <a:rPr lang="en-US" sz="1800" dirty="0" smtClean="0"/>
              <a:t>50 oranges</a:t>
            </a:r>
          </a:p>
          <a:p>
            <a:pPr marL="0" indent="0">
              <a:buNone/>
            </a:pPr>
            <a:endParaRPr lang="en-US" dirty="0"/>
          </a:p>
        </p:txBody>
      </p:sp>
      <p:cxnSp>
        <p:nvCxnSpPr>
          <p:cNvPr id="7" name="Straight Connector 6"/>
          <p:cNvCxnSpPr/>
          <p:nvPr/>
        </p:nvCxnSpPr>
        <p:spPr>
          <a:xfrm>
            <a:off x="1928949" y="5105400"/>
            <a:ext cx="3581400" cy="0"/>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a:off x="1905000" y="259080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1916974" y="2743200"/>
            <a:ext cx="11975" cy="2362200"/>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a:off x="1916974" y="2895599"/>
            <a:ext cx="2655026" cy="220980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Arrow Connector 22"/>
          <p:cNvCxnSpPr/>
          <p:nvPr/>
        </p:nvCxnSpPr>
        <p:spPr>
          <a:xfrm flipV="1">
            <a:off x="3300549" y="4001509"/>
            <a:ext cx="685800" cy="6111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78630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Indifference Curve</a:t>
            </a:r>
            <a:endParaRPr lang="en-US" sz="3200" b="1" dirty="0"/>
          </a:p>
        </p:txBody>
      </p:sp>
      <p:sp>
        <p:nvSpPr>
          <p:cNvPr id="3" name="Content Placeholder 2"/>
          <p:cNvSpPr>
            <a:spLocks noGrp="1"/>
          </p:cNvSpPr>
          <p:nvPr>
            <p:ph idx="1"/>
          </p:nvPr>
        </p:nvSpPr>
        <p:spPr/>
        <p:txBody>
          <a:bodyPr>
            <a:normAutofit/>
          </a:bodyPr>
          <a:lstStyle/>
          <a:p>
            <a:pPr marL="0" indent="0">
              <a:buNone/>
            </a:pPr>
            <a:r>
              <a:rPr lang="en-US" sz="2800" dirty="0" smtClean="0"/>
              <a:t>  1. Indifference curve gives the combination of goods among which an individual is indifferent (gives no preference) or which yields the same utility ( see Figure).</a:t>
            </a:r>
          </a:p>
          <a:p>
            <a:pPr marL="0" indent="0">
              <a:buNone/>
            </a:pPr>
            <a:endParaRPr lang="en-US" sz="2800" dirty="0"/>
          </a:p>
          <a:p>
            <a:pPr marL="0" indent="0">
              <a:buNone/>
            </a:pPr>
            <a:r>
              <a:rPr lang="en-US" sz="2800" dirty="0" smtClean="0"/>
              <a:t>2. Curve I</a:t>
            </a:r>
            <a:r>
              <a:rPr lang="en-US" sz="1000" dirty="0" smtClean="0"/>
              <a:t>0</a:t>
            </a:r>
            <a:r>
              <a:rPr lang="en-US" sz="2800" dirty="0" smtClean="0"/>
              <a:t> gives all combinations the customer finds just as attractive in terms of apples and oranges. At Point A, 80 apples are just as attractive as 18 oranges.</a:t>
            </a:r>
            <a:endParaRPr lang="en-US" sz="2800" dirty="0"/>
          </a:p>
        </p:txBody>
      </p:sp>
    </p:spTree>
    <p:extLst>
      <p:ext uri="{BB962C8B-B14F-4D97-AF65-F5344CB8AC3E}">
        <p14:creationId xmlns:p14="http://schemas.microsoft.com/office/powerpoint/2010/main" val="15293645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sz="2800" dirty="0" smtClean="0"/>
              <a:t>  3. As long as A and B are on the same indifference curve, the customer does not care between the choices of apples and oranges.</a:t>
            </a:r>
          </a:p>
          <a:p>
            <a:pPr marL="0" indent="0">
              <a:buNone/>
            </a:pPr>
            <a:r>
              <a:rPr lang="en-US" sz="2800" dirty="0"/>
              <a:t> </a:t>
            </a:r>
            <a:r>
              <a:rPr lang="en-US" sz="2800" dirty="0" smtClean="0"/>
              <a:t> 4. The indifference curve shows the amount of apples the customer is willing to give up in return for one more unit of oranges </a:t>
            </a:r>
            <a:r>
              <a:rPr lang="en-US" sz="2800" b="1" dirty="0" smtClean="0"/>
              <a:t>(Marginal Rate of Substitution).</a:t>
            </a:r>
          </a:p>
          <a:p>
            <a:pPr marL="0" indent="0">
              <a:buNone/>
            </a:pPr>
            <a:r>
              <a:rPr lang="en-US" sz="2800" dirty="0"/>
              <a:t> </a:t>
            </a:r>
            <a:r>
              <a:rPr lang="en-US" sz="2800" dirty="0" smtClean="0"/>
              <a:t> 5. Therefore, the slope of the indifference curve is the </a:t>
            </a:r>
            <a:r>
              <a:rPr lang="en-US" sz="2800" b="1" dirty="0" smtClean="0"/>
              <a:t>Marginal Rate of Substitution</a:t>
            </a:r>
            <a:r>
              <a:rPr lang="en-US" sz="2800" dirty="0" smtClean="0"/>
              <a:t>. By moving from Point A to Point B, Robinson gives up 1 orange  but he is just as satisfied if he is rewarded with 9 extra apples</a:t>
            </a:r>
            <a:endParaRPr lang="en-US" sz="2800" dirty="0"/>
          </a:p>
        </p:txBody>
      </p:sp>
    </p:spTree>
    <p:extLst>
      <p:ext uri="{BB962C8B-B14F-4D97-AF65-F5344CB8AC3E}">
        <p14:creationId xmlns:p14="http://schemas.microsoft.com/office/powerpoint/2010/main" val="705108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smtClean="0"/>
              <a:t>  3. Thus, the public interest is best served when each individual does what is in his/her own self interest;</a:t>
            </a:r>
          </a:p>
          <a:p>
            <a:pPr marL="0" indent="0">
              <a:buNone/>
            </a:pPr>
            <a:endParaRPr lang="en-US" sz="2800" dirty="0" smtClean="0"/>
          </a:p>
          <a:p>
            <a:pPr marL="0" indent="0">
              <a:buNone/>
            </a:pPr>
            <a:r>
              <a:rPr lang="en-US" sz="2800" dirty="0" smtClean="0"/>
              <a:t>  4. Individuals are willing to pay for what they need, and entrepreneurs are willing to make a profit by providing what individuals need, thereby ensuring a more efficient market.</a:t>
            </a:r>
            <a:endParaRPr lang="en-US" sz="2800" dirty="0"/>
          </a:p>
        </p:txBody>
      </p:sp>
    </p:spTree>
    <p:extLst>
      <p:ext uri="{BB962C8B-B14F-4D97-AF65-F5344CB8AC3E}">
        <p14:creationId xmlns:p14="http://schemas.microsoft.com/office/powerpoint/2010/main" val="7748340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smtClean="0"/>
              <a:t>  6. When he has 60 oranges, he only needs one apple to compensate him. Therefore, the Marginal Rate of Substitution reduces as the number of oranges increases.</a:t>
            </a:r>
          </a:p>
          <a:p>
            <a:pPr marL="0" indent="0">
              <a:buNone/>
            </a:pPr>
            <a:r>
              <a:rPr lang="en-US" sz="2800" dirty="0"/>
              <a:t> </a:t>
            </a:r>
            <a:r>
              <a:rPr lang="en-US" sz="2800" dirty="0" smtClean="0"/>
              <a:t> 7. Individuals are better off if they have more apples and oranges, therefore combinations of goods along a higher indifference curve give a higher level of utility.</a:t>
            </a:r>
          </a:p>
          <a:p>
            <a:pPr marL="0" indent="0">
              <a:buNone/>
            </a:pPr>
            <a:r>
              <a:rPr lang="en-US" sz="2800" dirty="0"/>
              <a:t> </a:t>
            </a:r>
            <a:r>
              <a:rPr lang="en-US" sz="2800" dirty="0" smtClean="0"/>
              <a:t> 8. Thus, any point on I</a:t>
            </a:r>
            <a:r>
              <a:rPr lang="en-US" sz="1200" dirty="0" smtClean="0"/>
              <a:t>1</a:t>
            </a:r>
            <a:r>
              <a:rPr lang="en-US" sz="2800" dirty="0"/>
              <a:t> </a:t>
            </a:r>
            <a:r>
              <a:rPr lang="en-US" sz="2800" dirty="0" smtClean="0"/>
              <a:t>is more attractive than any point on I</a:t>
            </a:r>
            <a:r>
              <a:rPr lang="en-US" sz="1200" dirty="0" smtClean="0"/>
              <a:t>0.</a:t>
            </a:r>
            <a:endParaRPr lang="en-US" sz="2800" dirty="0"/>
          </a:p>
        </p:txBody>
      </p:sp>
    </p:spTree>
    <p:extLst>
      <p:ext uri="{BB962C8B-B14F-4D97-AF65-F5344CB8AC3E}">
        <p14:creationId xmlns:p14="http://schemas.microsoft.com/office/powerpoint/2010/main" val="30247037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smtClean="0"/>
              <a:t>  9. A consumer does not care which point along an Indifference Curve he is at, but he wants to be along the highest indifference cure possible.</a:t>
            </a:r>
          </a:p>
          <a:p>
            <a:pPr marL="0" indent="0">
              <a:buNone/>
            </a:pPr>
            <a:r>
              <a:rPr lang="en-US" sz="2800" dirty="0" smtClean="0"/>
              <a:t>10. Robinson will like to get to any point on I</a:t>
            </a:r>
            <a:r>
              <a:rPr lang="en-US" sz="1200" dirty="0" smtClean="0"/>
              <a:t>1 </a:t>
            </a:r>
            <a:r>
              <a:rPr lang="en-US" sz="2800" dirty="0" smtClean="0"/>
              <a:t> but he cannot because all the points on I</a:t>
            </a:r>
            <a:r>
              <a:rPr lang="en-US" sz="1200" dirty="0" smtClean="0"/>
              <a:t>1 </a:t>
            </a:r>
            <a:r>
              <a:rPr lang="en-US" sz="2800" dirty="0" smtClean="0"/>
              <a:t> lie above the budget constraint and are not feasible. The best he can do is to choose Point E where I</a:t>
            </a:r>
            <a:r>
              <a:rPr lang="en-US" sz="1200" dirty="0" smtClean="0"/>
              <a:t>0</a:t>
            </a:r>
            <a:r>
              <a:rPr lang="en-US" sz="2800" dirty="0" smtClean="0"/>
              <a:t> is tangent to the budget constraint.</a:t>
            </a:r>
            <a:endParaRPr lang="en-US" sz="2800" dirty="0"/>
          </a:p>
        </p:txBody>
      </p:sp>
    </p:spTree>
    <p:extLst>
      <p:ext uri="{BB962C8B-B14F-4D97-AF65-F5344CB8AC3E}">
        <p14:creationId xmlns:p14="http://schemas.microsoft.com/office/powerpoint/2010/main" val="16195065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smtClean="0"/>
              <a:t>11. At Point E, the slope of the budget constraint is same as the slope of the indifference curve.</a:t>
            </a:r>
          </a:p>
          <a:p>
            <a:pPr marL="0" indent="0">
              <a:buNone/>
            </a:pPr>
            <a:r>
              <a:rPr lang="en-US" sz="2800" dirty="0" smtClean="0"/>
              <a:t>12. Since the slope of the Indifference Curve is the </a:t>
            </a:r>
            <a:r>
              <a:rPr lang="en-US" sz="2800" b="1" dirty="0" smtClean="0"/>
              <a:t>Marginal Rate of Substitution</a:t>
            </a:r>
            <a:r>
              <a:rPr lang="en-US" sz="2800" dirty="0" smtClean="0"/>
              <a:t>, and the slope of the budget constraint is the </a:t>
            </a:r>
            <a:r>
              <a:rPr lang="en-US" sz="2800" b="1" dirty="0" smtClean="0"/>
              <a:t>Price Ratio</a:t>
            </a:r>
            <a:r>
              <a:rPr lang="en-US" sz="2800" dirty="0" smtClean="0"/>
              <a:t>, this means that individuals choose a combination of apples and oranges where the </a:t>
            </a:r>
            <a:r>
              <a:rPr lang="en-US" sz="2800" b="1" dirty="0" smtClean="0"/>
              <a:t>Marginal Rate of Substitution </a:t>
            </a:r>
            <a:r>
              <a:rPr lang="en-US" sz="2800" dirty="0" smtClean="0"/>
              <a:t>equals the </a:t>
            </a:r>
            <a:r>
              <a:rPr lang="en-US" sz="2800" b="1" dirty="0" smtClean="0"/>
              <a:t>Price Ratio.</a:t>
            </a:r>
            <a:endParaRPr lang="en-US" sz="2800" b="1" dirty="0"/>
          </a:p>
        </p:txBody>
      </p:sp>
    </p:spTree>
    <p:extLst>
      <p:ext uri="{BB962C8B-B14F-4D97-AF65-F5344CB8AC3E}">
        <p14:creationId xmlns:p14="http://schemas.microsoft.com/office/powerpoint/2010/main" val="718312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smtClean="0"/>
              <a:t> 13. Since all individuals face the same prices in a competitive market, each set his/her </a:t>
            </a:r>
            <a:r>
              <a:rPr lang="en-US" sz="2800" b="1" dirty="0" smtClean="0"/>
              <a:t>Marginal Rate of Substitution equal to the Price Ratio, therefore all individuals have the same Marginal Rate of Substitution.</a:t>
            </a:r>
          </a:p>
          <a:p>
            <a:pPr marL="0" indent="0">
              <a:buNone/>
            </a:pPr>
            <a:r>
              <a:rPr lang="en-US" sz="2800" dirty="0" smtClean="0"/>
              <a:t>14. Since the condition for Exchange Efficiency is that all individuals have the same marginal Rate of Substitution, competitive markets have exchange efficiency, whereby no one is worse-off, and thus Pareto is satisfied.</a:t>
            </a:r>
            <a:endParaRPr lang="en-US" sz="2800" dirty="0"/>
          </a:p>
        </p:txBody>
      </p:sp>
    </p:spTree>
    <p:extLst>
      <p:ext uri="{BB962C8B-B14F-4D97-AF65-F5344CB8AC3E}">
        <p14:creationId xmlns:p14="http://schemas.microsoft.com/office/powerpoint/2010/main" val="7098472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txBody>
          <a:bodyPr>
            <a:normAutofit fontScale="90000"/>
          </a:bodyPr>
          <a:lstStyle/>
          <a:p>
            <a:r>
              <a:rPr lang="en-US" sz="3200" b="1" dirty="0" smtClean="0"/>
              <a:t>2. Production Efficiency (Maximum and most efficient production occurs where the Isoquant is tangent to the </a:t>
            </a:r>
            <a:r>
              <a:rPr lang="en-US" sz="3200" b="1" dirty="0" err="1" smtClean="0"/>
              <a:t>Isocost</a:t>
            </a:r>
            <a:r>
              <a:rPr lang="en-US" sz="3200" b="1" dirty="0" smtClean="0"/>
              <a:t>)</a:t>
            </a:r>
            <a:endParaRPr lang="en-US" sz="3200" b="1" dirty="0"/>
          </a:p>
        </p:txBody>
      </p:sp>
      <p:sp>
        <p:nvSpPr>
          <p:cNvPr id="3" name="Content Placeholder 2"/>
          <p:cNvSpPr>
            <a:spLocks noGrp="1"/>
          </p:cNvSpPr>
          <p:nvPr>
            <p:ph idx="1"/>
          </p:nvPr>
        </p:nvSpPr>
        <p:spPr/>
        <p:txBody>
          <a:bodyPr>
            <a:normAutofit/>
          </a:bodyPr>
          <a:lstStyle/>
          <a:p>
            <a:pPr marL="0" indent="0">
              <a:buNone/>
            </a:pPr>
            <a:r>
              <a:rPr lang="en-US" sz="2800" dirty="0" smtClean="0"/>
              <a:t>  1. This is when the economy cannot produce more of one good without reducing the production of another good, given fixed amount of resources.</a:t>
            </a:r>
          </a:p>
          <a:p>
            <a:pPr marL="0" indent="0">
              <a:buNone/>
            </a:pPr>
            <a:r>
              <a:rPr lang="en-US" sz="2800" dirty="0"/>
              <a:t> </a:t>
            </a:r>
            <a:r>
              <a:rPr lang="en-US" sz="2800" dirty="0" smtClean="0"/>
              <a:t> 2. The </a:t>
            </a:r>
            <a:r>
              <a:rPr lang="en-US" sz="2800" b="1" dirty="0" err="1" smtClean="0"/>
              <a:t>Isocost</a:t>
            </a:r>
            <a:r>
              <a:rPr lang="en-US" sz="2800" b="1" dirty="0" smtClean="0"/>
              <a:t> </a:t>
            </a:r>
            <a:r>
              <a:rPr lang="en-US" sz="2800" dirty="0" smtClean="0"/>
              <a:t>line gives the combination of inputs that cost the firm the same amount. The slope is the relative price of the two factors.</a:t>
            </a:r>
          </a:p>
          <a:p>
            <a:pPr marL="0" indent="0">
              <a:buNone/>
            </a:pPr>
            <a:r>
              <a:rPr lang="en-US" sz="2800" dirty="0"/>
              <a:t> </a:t>
            </a:r>
            <a:r>
              <a:rPr lang="en-US" sz="2800" dirty="0" smtClean="0"/>
              <a:t> 3. </a:t>
            </a:r>
            <a:r>
              <a:rPr lang="en-US" sz="2800" b="1" dirty="0" smtClean="0"/>
              <a:t>Isoquants: </a:t>
            </a:r>
            <a:r>
              <a:rPr lang="en-US" sz="2800" dirty="0" smtClean="0"/>
              <a:t>The combination of inputs (land and labor) that produce the same quantities of outputs.</a:t>
            </a:r>
            <a:endParaRPr lang="en-US" sz="2800" dirty="0"/>
          </a:p>
        </p:txBody>
      </p:sp>
    </p:spTree>
    <p:extLst>
      <p:ext uri="{BB962C8B-B14F-4D97-AF65-F5344CB8AC3E}">
        <p14:creationId xmlns:p14="http://schemas.microsoft.com/office/powerpoint/2010/main" val="29996074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sz="2800" dirty="0" smtClean="0"/>
              <a:t>   4. Therefore, </a:t>
            </a:r>
            <a:r>
              <a:rPr lang="en-US" sz="2800" b="1" dirty="0" smtClean="0"/>
              <a:t>Isoquants</a:t>
            </a:r>
            <a:r>
              <a:rPr lang="en-US" sz="2800" dirty="0" smtClean="0"/>
              <a:t> are to the analysis of production what indifference curves are to the analysis of consumption.</a:t>
            </a:r>
          </a:p>
          <a:p>
            <a:pPr marL="0" indent="0">
              <a:buNone/>
            </a:pPr>
            <a:r>
              <a:rPr lang="en-US" sz="2800" dirty="0" smtClean="0"/>
              <a:t>   5. Slope of Isoquants are called the </a:t>
            </a:r>
            <a:r>
              <a:rPr lang="en-US" sz="2800" b="1" dirty="0" smtClean="0"/>
              <a:t>Marginal Rate of Technical Substitution. </a:t>
            </a:r>
            <a:r>
              <a:rPr lang="en-US" sz="2800" dirty="0" smtClean="0"/>
              <a:t>In this case, it is the amount of land required to compensate for a decrease in the input of labor by one unit.</a:t>
            </a:r>
          </a:p>
          <a:p>
            <a:pPr marL="0" indent="0">
              <a:buNone/>
            </a:pPr>
            <a:r>
              <a:rPr lang="en-US" sz="2800" dirty="0"/>
              <a:t> </a:t>
            </a:r>
            <a:r>
              <a:rPr lang="en-US" sz="2800" dirty="0" smtClean="0"/>
              <a:t>  6. When little labor is used, it is hard to economize further in its use, so if one less worker is used, there must be a larger increase in land if output is to remain the same.</a:t>
            </a:r>
            <a:endParaRPr lang="en-US" sz="2800" dirty="0"/>
          </a:p>
        </p:txBody>
      </p:sp>
    </p:spTree>
    <p:extLst>
      <p:ext uri="{BB962C8B-B14F-4D97-AF65-F5344CB8AC3E}">
        <p14:creationId xmlns:p14="http://schemas.microsoft.com/office/powerpoint/2010/main" val="3961078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smtClean="0"/>
              <a:t>   7. Assume the </a:t>
            </a:r>
            <a:r>
              <a:rPr lang="en-US" sz="2800" b="1" dirty="0"/>
              <a:t>Marginal Rate of </a:t>
            </a:r>
            <a:r>
              <a:rPr lang="en-US" sz="2800" b="1" dirty="0" smtClean="0"/>
              <a:t>Technical Substitution </a:t>
            </a:r>
            <a:r>
              <a:rPr lang="en-US" sz="2800" dirty="0" smtClean="0"/>
              <a:t>between land and labor is </a:t>
            </a:r>
            <a:r>
              <a:rPr lang="en-US" sz="2800" b="1" dirty="0" smtClean="0"/>
              <a:t>2</a:t>
            </a:r>
            <a:r>
              <a:rPr lang="en-US" sz="2800" dirty="0" smtClean="0"/>
              <a:t> in producing apples, and </a:t>
            </a:r>
            <a:r>
              <a:rPr lang="en-US" sz="2800" b="1" dirty="0" smtClean="0"/>
              <a:t>1 </a:t>
            </a:r>
            <a:r>
              <a:rPr lang="en-US" sz="2800" dirty="0" smtClean="0"/>
              <a:t>in producing oranges, this means that if we reduce labor by 1 in oranges, we need 1 more unit of land.</a:t>
            </a:r>
          </a:p>
          <a:p>
            <a:pPr marL="0" indent="0">
              <a:buNone/>
            </a:pPr>
            <a:r>
              <a:rPr lang="en-US" sz="2800" dirty="0"/>
              <a:t> </a:t>
            </a:r>
            <a:r>
              <a:rPr lang="en-US" sz="2800" dirty="0" smtClean="0"/>
              <a:t> 8. If we reduce labor by 1 in apples we need 2 more units of land .</a:t>
            </a:r>
          </a:p>
          <a:p>
            <a:pPr marL="0" indent="0">
              <a:buNone/>
            </a:pPr>
            <a:r>
              <a:rPr lang="en-US" sz="2800" dirty="0" smtClean="0"/>
              <a:t>9. If we increase labor by 1 in apples, we need 2 </a:t>
            </a:r>
            <a:r>
              <a:rPr lang="en-US" sz="2800" b="1" dirty="0" smtClean="0"/>
              <a:t>less</a:t>
            </a:r>
            <a:r>
              <a:rPr lang="en-US" sz="2800" dirty="0" smtClean="0"/>
              <a:t> units of land.</a:t>
            </a:r>
            <a:endParaRPr lang="en-US" sz="2800" dirty="0"/>
          </a:p>
        </p:txBody>
      </p:sp>
    </p:spTree>
    <p:extLst>
      <p:ext uri="{BB962C8B-B14F-4D97-AF65-F5344CB8AC3E}">
        <p14:creationId xmlns:p14="http://schemas.microsoft.com/office/powerpoint/2010/main" val="17643099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indent="0">
              <a:buNone/>
            </a:pPr>
            <a:r>
              <a:rPr lang="en-US" sz="2800" dirty="0" smtClean="0"/>
              <a:t>  10. This means that if we take one worker from producing oranges (i.e. reduce labor for oranges)  and we take one unit of land and switch it from producing apples  to producing oranges (i.e. increase land for oranges), production of oranges will </a:t>
            </a:r>
            <a:r>
              <a:rPr lang="en-US" sz="2800" b="1" dirty="0" smtClean="0"/>
              <a:t>be unchanged,</a:t>
            </a:r>
            <a:r>
              <a:rPr lang="en-US" sz="2800" dirty="0" smtClean="0"/>
              <a:t> while production of apples will increase.</a:t>
            </a:r>
          </a:p>
          <a:p>
            <a:pPr marL="0" indent="0">
              <a:buNone/>
            </a:pPr>
            <a:r>
              <a:rPr lang="en-US" sz="2800" b="1" dirty="0" smtClean="0"/>
              <a:t>   </a:t>
            </a:r>
            <a:r>
              <a:rPr lang="en-US" sz="2800" dirty="0" smtClean="0"/>
              <a:t>11. That is:</a:t>
            </a:r>
          </a:p>
          <a:p>
            <a:pPr marL="0" indent="0">
              <a:buNone/>
            </a:pPr>
            <a:r>
              <a:rPr lang="en-US" sz="2800" dirty="0"/>
              <a:t> </a:t>
            </a:r>
            <a:r>
              <a:rPr lang="en-US" sz="2800" dirty="0" smtClean="0"/>
              <a:t>             </a:t>
            </a:r>
            <a:r>
              <a:rPr lang="en-US" sz="2800" b="1" dirty="0" smtClean="0"/>
              <a:t>For orange</a:t>
            </a:r>
            <a:r>
              <a:rPr lang="en-US" sz="2800" dirty="0" smtClean="0"/>
              <a:t>: Reduce labor by 1 unit and Increase land by 1 unit = No change because </a:t>
            </a:r>
            <a:r>
              <a:rPr lang="en-US" sz="2800" b="1" dirty="0" smtClean="0"/>
              <a:t>MRTS is 1:1.</a:t>
            </a:r>
          </a:p>
          <a:p>
            <a:pPr marL="0" indent="0">
              <a:buNone/>
            </a:pPr>
            <a:r>
              <a:rPr lang="en-US" sz="2800" dirty="0"/>
              <a:t> </a:t>
            </a:r>
            <a:r>
              <a:rPr lang="en-US" sz="2800" dirty="0" smtClean="0"/>
              <a:t>             </a:t>
            </a:r>
            <a:r>
              <a:rPr lang="en-US" sz="2800" b="1" dirty="0" smtClean="0"/>
              <a:t>For</a:t>
            </a:r>
            <a:r>
              <a:rPr lang="en-US" sz="2800" dirty="0" smtClean="0"/>
              <a:t> </a:t>
            </a:r>
            <a:r>
              <a:rPr lang="en-US" sz="2800" b="1" dirty="0" smtClean="0"/>
              <a:t>Apples:</a:t>
            </a:r>
            <a:r>
              <a:rPr lang="en-US" sz="2800" dirty="0" smtClean="0"/>
              <a:t> Increase labor by 1 unit and reduce land by 1 unit = More apples because we need to reduce land by 2 units in order for output to be unchanged since the </a:t>
            </a:r>
            <a:r>
              <a:rPr lang="en-US" sz="2800" b="1" dirty="0" smtClean="0"/>
              <a:t>MRTS is 2:1</a:t>
            </a:r>
            <a:endParaRPr lang="en-US" sz="2800" b="1" dirty="0"/>
          </a:p>
        </p:txBody>
      </p:sp>
    </p:spTree>
    <p:extLst>
      <p:ext uri="{BB962C8B-B14F-4D97-AF65-F5344CB8AC3E}">
        <p14:creationId xmlns:p14="http://schemas.microsoft.com/office/powerpoint/2010/main" val="10328723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smtClean="0"/>
              <a:t>  12. A firm maximizes the amount of output it produces at a given level inputs by finding the point where the </a:t>
            </a:r>
            <a:r>
              <a:rPr lang="en-US" sz="2800" b="1" dirty="0" smtClean="0"/>
              <a:t>Isoquant </a:t>
            </a:r>
            <a:r>
              <a:rPr lang="en-US" sz="2800" dirty="0" smtClean="0"/>
              <a:t>is </a:t>
            </a:r>
            <a:r>
              <a:rPr lang="en-US" sz="2800" b="1" dirty="0" smtClean="0"/>
              <a:t>tangent</a:t>
            </a:r>
            <a:r>
              <a:rPr lang="en-US" sz="2800" dirty="0" smtClean="0"/>
              <a:t> to the </a:t>
            </a:r>
            <a:r>
              <a:rPr lang="en-US" sz="2800" b="1" dirty="0" err="1" smtClean="0"/>
              <a:t>Isocost</a:t>
            </a:r>
            <a:r>
              <a:rPr lang="en-US" sz="2800" dirty="0" smtClean="0"/>
              <a:t> line.</a:t>
            </a:r>
          </a:p>
          <a:p>
            <a:pPr marL="0" indent="0">
              <a:buNone/>
            </a:pPr>
            <a:r>
              <a:rPr lang="en-US" sz="2800" dirty="0"/>
              <a:t> </a:t>
            </a:r>
            <a:r>
              <a:rPr lang="en-US" sz="2800" dirty="0" smtClean="0"/>
              <a:t> 13. Here the slopes of the two curves are the same and the </a:t>
            </a:r>
            <a:r>
              <a:rPr lang="en-US" sz="2800" b="1" dirty="0" smtClean="0"/>
              <a:t>Marginal Rate of Technical Substitution </a:t>
            </a:r>
            <a:r>
              <a:rPr lang="en-US" sz="2800" dirty="0" smtClean="0"/>
              <a:t>is equal to the ration of the prices of the two points, thereby satisfying the condition for </a:t>
            </a:r>
            <a:r>
              <a:rPr lang="en-US" sz="2800" b="1" dirty="0"/>
              <a:t>P</a:t>
            </a:r>
            <a:r>
              <a:rPr lang="en-US" sz="2800" b="1" dirty="0" smtClean="0"/>
              <a:t>roduction Efficiency.</a:t>
            </a:r>
            <a:endParaRPr lang="en-US" sz="2800" b="1" dirty="0"/>
          </a:p>
        </p:txBody>
      </p:sp>
    </p:spTree>
    <p:extLst>
      <p:ext uri="{BB962C8B-B14F-4D97-AF65-F5344CB8AC3E}">
        <p14:creationId xmlns:p14="http://schemas.microsoft.com/office/powerpoint/2010/main" val="17672267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smtClean="0"/>
              <a:t>3. Product Mix Efficiency </a:t>
            </a:r>
            <a:r>
              <a:rPr lang="en-US" sz="3200" b="1" dirty="0" smtClean="0"/>
              <a:t>(</a:t>
            </a:r>
            <a:r>
              <a:rPr lang="en-US" sz="3200" b="1" dirty="0" err="1" smtClean="0"/>
              <a:t>Mmarginal</a:t>
            </a:r>
            <a:r>
              <a:rPr lang="en-US" sz="3200" b="1" dirty="0" smtClean="0"/>
              <a:t> </a:t>
            </a:r>
            <a:r>
              <a:rPr lang="en-US" sz="3200" b="1" dirty="0" smtClean="0"/>
              <a:t>Rate of Substitution must equal Marginal Rate of </a:t>
            </a:r>
            <a:r>
              <a:rPr lang="en-US" sz="3200" b="1" dirty="0" smtClean="0"/>
              <a:t>Transformation)</a:t>
            </a:r>
            <a:endParaRPr lang="en-US" sz="3200" b="1" dirty="0"/>
          </a:p>
        </p:txBody>
      </p:sp>
      <p:sp>
        <p:nvSpPr>
          <p:cNvPr id="3" name="Content Placeholder 2"/>
          <p:cNvSpPr>
            <a:spLocks noGrp="1"/>
          </p:cNvSpPr>
          <p:nvPr>
            <p:ph idx="1"/>
          </p:nvPr>
        </p:nvSpPr>
        <p:spPr/>
        <p:txBody>
          <a:bodyPr>
            <a:normAutofit/>
          </a:bodyPr>
          <a:lstStyle/>
          <a:p>
            <a:pPr marL="0" indent="0">
              <a:buNone/>
            </a:pPr>
            <a:r>
              <a:rPr lang="en-US" sz="2800" dirty="0" smtClean="0"/>
              <a:t>  1. </a:t>
            </a:r>
            <a:r>
              <a:rPr lang="en-US" sz="2800" dirty="0" smtClean="0"/>
              <a:t>This refers to the combination of goods produced that is based on individual preferences and technical feasibility.</a:t>
            </a:r>
          </a:p>
          <a:p>
            <a:pPr marL="0" indent="0">
              <a:buNone/>
            </a:pPr>
            <a:r>
              <a:rPr lang="en-US" sz="2800" dirty="0"/>
              <a:t> </a:t>
            </a:r>
            <a:r>
              <a:rPr lang="en-US" sz="2800" dirty="0" smtClean="0"/>
              <a:t> 2. E.g. for each output of apples, we can determine from the technology the maximum feasible level of output of oranges (as shown in the PPS).    </a:t>
            </a:r>
          </a:p>
          <a:p>
            <a:pPr marL="0" indent="0">
              <a:buNone/>
            </a:pPr>
            <a:r>
              <a:rPr lang="en-US" sz="2800" dirty="0" smtClean="0"/>
              <a:t> 3. Thus, given the PPS, we want to get to the highest possible level of utility.</a:t>
            </a:r>
            <a:endParaRPr lang="en-US" sz="2800" dirty="0"/>
          </a:p>
        </p:txBody>
      </p:sp>
    </p:spTree>
    <p:extLst>
      <p:ext uri="{BB962C8B-B14F-4D97-AF65-F5344CB8AC3E}">
        <p14:creationId xmlns:p14="http://schemas.microsoft.com/office/powerpoint/2010/main" val="2874078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Welfare Economics and Pareto</a:t>
            </a:r>
            <a:endParaRPr lang="en-US" sz="3200" b="1" dirty="0"/>
          </a:p>
        </p:txBody>
      </p:sp>
      <p:sp>
        <p:nvSpPr>
          <p:cNvPr id="3" name="Content Placeholder 2"/>
          <p:cNvSpPr>
            <a:spLocks noGrp="1"/>
          </p:cNvSpPr>
          <p:nvPr>
            <p:ph idx="1"/>
          </p:nvPr>
        </p:nvSpPr>
        <p:spPr/>
        <p:txBody>
          <a:bodyPr>
            <a:normAutofit fontScale="92500"/>
          </a:bodyPr>
          <a:lstStyle/>
          <a:p>
            <a:pPr marL="0" indent="0">
              <a:buNone/>
            </a:pPr>
            <a:r>
              <a:rPr lang="en-US" sz="2800" dirty="0" smtClean="0"/>
              <a:t>   1. Welfare economics focuses on normative issues;</a:t>
            </a:r>
          </a:p>
          <a:p>
            <a:pPr marL="0" indent="0">
              <a:buNone/>
            </a:pPr>
            <a:endParaRPr lang="en-US" sz="2800" dirty="0"/>
          </a:p>
          <a:p>
            <a:pPr marL="0" indent="0">
              <a:buNone/>
            </a:pPr>
            <a:r>
              <a:rPr lang="en-US" sz="2800" dirty="0" smtClean="0"/>
              <a:t>   2. Pareto efficiency/Pareto Improvement: Resource allocation whereby no one is better-off by making another person worse-off.</a:t>
            </a:r>
          </a:p>
          <a:p>
            <a:pPr marL="0" indent="0">
              <a:buNone/>
            </a:pPr>
            <a:endParaRPr lang="en-US" sz="2800" dirty="0"/>
          </a:p>
          <a:p>
            <a:pPr marL="0" indent="0">
              <a:buNone/>
            </a:pPr>
            <a:r>
              <a:rPr lang="en-US" sz="2800" dirty="0" smtClean="0"/>
              <a:t>  3. In practice, such a policy is difficult to achieve. For example, a bridge project may increase traffic flow (thereby reducing traffic jam), while at the same time, some stores on the route may have reduced business due to low traffic</a:t>
            </a:r>
            <a:endParaRPr lang="en-US" sz="2800" dirty="0"/>
          </a:p>
        </p:txBody>
      </p:sp>
    </p:spTree>
    <p:extLst>
      <p:ext uri="{BB962C8B-B14F-4D97-AF65-F5344CB8AC3E}">
        <p14:creationId xmlns:p14="http://schemas.microsoft.com/office/powerpoint/2010/main" val="13222265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smtClean="0"/>
              <a:t>  4. Assuming all individuals have identical tastes (for simplicity), we show the PPS and the Indifference Curves between apples and oranges (see Fig.).</a:t>
            </a:r>
          </a:p>
          <a:p>
            <a:pPr marL="0" indent="0">
              <a:buNone/>
            </a:pPr>
            <a:r>
              <a:rPr lang="en-US" sz="2800" dirty="0"/>
              <a:t> </a:t>
            </a:r>
            <a:r>
              <a:rPr lang="en-US" sz="2800" dirty="0" smtClean="0"/>
              <a:t> 5. Utility is maximized at the point of tangency of the indifference curve to the PPS.</a:t>
            </a:r>
          </a:p>
          <a:p>
            <a:pPr marL="0" indent="0">
              <a:buNone/>
            </a:pPr>
            <a:r>
              <a:rPr lang="en-US" sz="2800" dirty="0" smtClean="0"/>
              <a:t>  6. The slope of the PPS is called the </a:t>
            </a:r>
            <a:r>
              <a:rPr lang="en-US" sz="2800" b="1" dirty="0" smtClean="0"/>
              <a:t>Marginal Rate of Technical Transformation </a:t>
            </a:r>
            <a:r>
              <a:rPr lang="en-US" sz="2800" dirty="0" smtClean="0"/>
              <a:t>and it tells us how many extra apples we can produce if we reduce the production of oranges by 1.</a:t>
            </a:r>
            <a:endParaRPr lang="en-US" sz="2800" b="1" dirty="0"/>
          </a:p>
        </p:txBody>
      </p:sp>
    </p:spTree>
    <p:extLst>
      <p:ext uri="{BB962C8B-B14F-4D97-AF65-F5344CB8AC3E}">
        <p14:creationId xmlns:p14="http://schemas.microsoft.com/office/powerpoint/2010/main" val="6015154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sz="2800" dirty="0" smtClean="0"/>
              <a:t>  7. At Point E (point of tangency), the slopes of the indifference curve and the PPS are the same, meaning that at Point E, the </a:t>
            </a:r>
            <a:r>
              <a:rPr lang="en-US" sz="2800" b="1" dirty="0" smtClean="0"/>
              <a:t>Marginal Rate of Substitution </a:t>
            </a:r>
            <a:r>
              <a:rPr lang="en-US" sz="2800" dirty="0" smtClean="0"/>
              <a:t>of apples and oranges </a:t>
            </a:r>
            <a:r>
              <a:rPr lang="en-US" sz="2800" b="1" dirty="0" smtClean="0"/>
              <a:t>equals the Marginal Rate of Transformation.</a:t>
            </a:r>
          </a:p>
          <a:p>
            <a:pPr marL="0" indent="0">
              <a:buNone/>
            </a:pPr>
            <a:r>
              <a:rPr lang="en-US" sz="2800" b="1" dirty="0" smtClean="0"/>
              <a:t>  </a:t>
            </a:r>
            <a:r>
              <a:rPr lang="en-US" sz="2800" dirty="0" smtClean="0"/>
              <a:t>8. At other points, (such as E’), consumer utility is lower than at Point E.</a:t>
            </a:r>
          </a:p>
          <a:p>
            <a:pPr marL="0" indent="0">
              <a:buNone/>
            </a:pPr>
            <a:r>
              <a:rPr lang="en-US" sz="2800" b="1" dirty="0"/>
              <a:t> </a:t>
            </a:r>
            <a:r>
              <a:rPr lang="en-US" sz="2800" b="1" dirty="0" smtClean="0"/>
              <a:t> </a:t>
            </a:r>
            <a:r>
              <a:rPr lang="en-US" sz="2800" dirty="0" smtClean="0"/>
              <a:t>9. In competitive markets, the Marginal Rate of Transformation will be equal to the relative prices of apples and oranges.</a:t>
            </a:r>
            <a:endParaRPr lang="en-US" sz="2800" b="1" dirty="0"/>
          </a:p>
        </p:txBody>
      </p:sp>
    </p:spTree>
    <p:extLst>
      <p:ext uri="{BB962C8B-B14F-4D97-AF65-F5344CB8AC3E}">
        <p14:creationId xmlns:p14="http://schemas.microsoft.com/office/powerpoint/2010/main" val="13147045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  </a:t>
            </a:r>
            <a:r>
              <a:rPr lang="en-US" sz="2800" dirty="0" smtClean="0"/>
              <a:t>10. If by reducing apple production by 1 and firms can increase production of oranges by (e.g. 1) and sell the oranges for more than price of apples, profit-seeking firms will increase production of oranges.</a:t>
            </a:r>
          </a:p>
          <a:p>
            <a:pPr marL="0" indent="0">
              <a:buNone/>
            </a:pPr>
            <a:endParaRPr lang="en-US" sz="2800" dirty="0" smtClean="0"/>
          </a:p>
          <a:p>
            <a:pPr marL="0" indent="0">
              <a:buNone/>
            </a:pPr>
            <a:r>
              <a:rPr lang="en-US" sz="2800" dirty="0" smtClean="0"/>
              <a:t>11. As stated earlier, under competitive markets Marginal Rate of Substitution equals Price Ratio</a:t>
            </a:r>
            <a:endParaRPr lang="en-US" sz="2800" dirty="0"/>
          </a:p>
        </p:txBody>
      </p:sp>
    </p:spTree>
    <p:extLst>
      <p:ext uri="{BB962C8B-B14F-4D97-AF65-F5344CB8AC3E}">
        <p14:creationId xmlns:p14="http://schemas.microsoft.com/office/powerpoint/2010/main" val="26290839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smtClean="0"/>
              <a:t>  12. </a:t>
            </a:r>
            <a:r>
              <a:rPr lang="en-US" sz="2800" dirty="0"/>
              <a:t>Since </a:t>
            </a:r>
            <a:r>
              <a:rPr lang="en-US" sz="2800" b="1" dirty="0"/>
              <a:t>Marginal Rate of Substitution </a:t>
            </a:r>
            <a:r>
              <a:rPr lang="en-US" sz="2800" dirty="0"/>
              <a:t>and </a:t>
            </a:r>
            <a:r>
              <a:rPr lang="en-US" sz="2800" b="1" dirty="0"/>
              <a:t>Marginal Rate of Transformation</a:t>
            </a:r>
            <a:r>
              <a:rPr lang="en-US" sz="2800" dirty="0"/>
              <a:t> equals </a:t>
            </a:r>
            <a:r>
              <a:rPr lang="en-US" sz="2800" b="1" dirty="0"/>
              <a:t>Price </a:t>
            </a:r>
            <a:r>
              <a:rPr lang="en-US" sz="2800" b="1" dirty="0" smtClean="0"/>
              <a:t>Ratio, </a:t>
            </a:r>
            <a:r>
              <a:rPr lang="en-US" sz="2800" dirty="0" smtClean="0"/>
              <a:t>the </a:t>
            </a:r>
            <a:r>
              <a:rPr lang="en-US" sz="2800" b="1" dirty="0" smtClean="0"/>
              <a:t>Marginal Rate of Substitution</a:t>
            </a:r>
            <a:r>
              <a:rPr lang="en-US" sz="2800" dirty="0" smtClean="0"/>
              <a:t> equals the </a:t>
            </a:r>
            <a:r>
              <a:rPr lang="en-US" sz="2800" b="1" dirty="0" smtClean="0"/>
              <a:t>Marginal Rate of Transformation, </a:t>
            </a:r>
            <a:r>
              <a:rPr lang="en-US" sz="2800" dirty="0" smtClean="0"/>
              <a:t>hence all the three conditions required for Pareto to exist </a:t>
            </a:r>
            <a:r>
              <a:rPr lang="en-US" sz="2800" smtClean="0"/>
              <a:t>are satisfied.</a:t>
            </a:r>
            <a:endParaRPr lang="en-US" sz="2800" b="1" dirty="0"/>
          </a:p>
          <a:p>
            <a:pPr marL="0" indent="0">
              <a:buNone/>
            </a:pPr>
            <a:endParaRPr lang="en-US" sz="2800" dirty="0"/>
          </a:p>
        </p:txBody>
      </p:sp>
    </p:spTree>
    <p:extLst>
      <p:ext uri="{BB962C8B-B14F-4D97-AF65-F5344CB8AC3E}">
        <p14:creationId xmlns:p14="http://schemas.microsoft.com/office/powerpoint/2010/main" val="1612749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smtClean="0"/>
              <a:t>   4. Thus, combination of policies may constitute a Pareto improvement when each policy may not. </a:t>
            </a:r>
          </a:p>
          <a:p>
            <a:pPr marL="0" indent="0">
              <a:buNone/>
            </a:pPr>
            <a:endParaRPr lang="en-US" sz="2800" dirty="0"/>
          </a:p>
          <a:p>
            <a:pPr marL="0" indent="0">
              <a:buNone/>
            </a:pPr>
            <a:r>
              <a:rPr lang="en-US" sz="2800" dirty="0" smtClean="0"/>
              <a:t>For example, while reducing the bridge improves traffic flow thereby benefiting the motorists; government can have a program to help the stores on the route that suffer due to the reduced traffic, such as, </a:t>
            </a:r>
          </a:p>
          <a:p>
            <a:r>
              <a:rPr lang="en-US" sz="2800" dirty="0" smtClean="0"/>
              <a:t>government agencies acting as customers to the stores; </a:t>
            </a:r>
            <a:endParaRPr lang="en-US" sz="2800" dirty="0"/>
          </a:p>
        </p:txBody>
      </p:sp>
    </p:spTree>
    <p:extLst>
      <p:ext uri="{BB962C8B-B14F-4D97-AF65-F5344CB8AC3E}">
        <p14:creationId xmlns:p14="http://schemas.microsoft.com/office/powerpoint/2010/main" val="3220234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smtClean="0"/>
              <a:t>grants and subsidies for the stores; or </a:t>
            </a:r>
          </a:p>
          <a:p>
            <a:r>
              <a:rPr lang="en-US" sz="2800" dirty="0" smtClean="0"/>
              <a:t>relocating the stores to locations where they will have more customers.</a:t>
            </a:r>
          </a:p>
          <a:p>
            <a:pPr marL="0" indent="0">
              <a:buNone/>
            </a:pPr>
            <a:r>
              <a:rPr lang="en-US" sz="2800" dirty="0" smtClean="0"/>
              <a:t>Such a combination of policies would constitute a Pareto Improvement</a:t>
            </a:r>
            <a:endParaRPr lang="en-US" sz="2800" dirty="0"/>
          </a:p>
        </p:txBody>
      </p:sp>
    </p:spTree>
    <p:extLst>
      <p:ext uri="{BB962C8B-B14F-4D97-AF65-F5344CB8AC3E}">
        <p14:creationId xmlns:p14="http://schemas.microsoft.com/office/powerpoint/2010/main" val="1864612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Pareto Efficiency and Individualism</a:t>
            </a:r>
            <a:endParaRPr lang="en-US" sz="3200" b="1" dirty="0"/>
          </a:p>
        </p:txBody>
      </p:sp>
      <p:sp>
        <p:nvSpPr>
          <p:cNvPr id="3" name="Content Placeholder 2"/>
          <p:cNvSpPr>
            <a:spLocks noGrp="1"/>
          </p:cNvSpPr>
          <p:nvPr>
            <p:ph idx="1"/>
          </p:nvPr>
        </p:nvSpPr>
        <p:spPr/>
        <p:txBody>
          <a:bodyPr/>
          <a:lstStyle/>
          <a:p>
            <a:pPr marL="0" indent="0">
              <a:buNone/>
            </a:pPr>
            <a:r>
              <a:rPr lang="en-US" dirty="0" smtClean="0"/>
              <a:t>   1. </a:t>
            </a:r>
            <a:r>
              <a:rPr lang="en-US" sz="2800" dirty="0" smtClean="0"/>
              <a:t>Pareto is concerned with each individual’s welfare or lack thereof;</a:t>
            </a:r>
          </a:p>
          <a:p>
            <a:pPr marL="0" indent="0">
              <a:buNone/>
            </a:pPr>
            <a:endParaRPr lang="en-US" sz="2800" dirty="0" smtClean="0"/>
          </a:p>
          <a:p>
            <a:pPr marL="0" indent="0">
              <a:buNone/>
            </a:pPr>
            <a:r>
              <a:rPr lang="en-US" sz="2800" dirty="0" smtClean="0"/>
              <a:t>2. This is based on the principle of </a:t>
            </a:r>
            <a:r>
              <a:rPr lang="en-US" sz="2800" b="1" dirty="0" smtClean="0"/>
              <a:t>Consumer Sovereignty </a:t>
            </a:r>
            <a:r>
              <a:rPr lang="en-US" sz="2800" dirty="0" smtClean="0"/>
              <a:t>(the belief that individuals are the best judges of their own needs and what is in their best interest)</a:t>
            </a:r>
            <a:endParaRPr lang="en-US" sz="2800" dirty="0"/>
          </a:p>
          <a:p>
            <a:pPr marL="0" indent="0">
              <a:buNone/>
            </a:pPr>
            <a:endParaRPr lang="en-US" dirty="0"/>
          </a:p>
        </p:txBody>
      </p:sp>
    </p:spTree>
    <p:extLst>
      <p:ext uri="{BB962C8B-B14F-4D97-AF65-F5344CB8AC3E}">
        <p14:creationId xmlns:p14="http://schemas.microsoft.com/office/powerpoint/2010/main" val="2754593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Fundamental Theorems of Welfare Economics</a:t>
            </a:r>
            <a:endParaRPr lang="en-US" sz="3200" b="1" dirty="0"/>
          </a:p>
        </p:txBody>
      </p:sp>
      <p:sp>
        <p:nvSpPr>
          <p:cNvPr id="3" name="Content Placeholder 2"/>
          <p:cNvSpPr>
            <a:spLocks noGrp="1"/>
          </p:cNvSpPr>
          <p:nvPr>
            <p:ph idx="1"/>
          </p:nvPr>
        </p:nvSpPr>
        <p:spPr/>
        <p:txBody>
          <a:bodyPr>
            <a:normAutofit/>
          </a:bodyPr>
          <a:lstStyle/>
          <a:p>
            <a:pPr marL="0" indent="0">
              <a:buNone/>
            </a:pPr>
            <a:r>
              <a:rPr lang="en-US" sz="2800" dirty="0" smtClean="0"/>
              <a:t>    1. </a:t>
            </a:r>
            <a:r>
              <a:rPr lang="en-US" sz="2800" b="1" dirty="0" smtClean="0"/>
              <a:t>First Theorem </a:t>
            </a:r>
            <a:r>
              <a:rPr lang="en-US" sz="2800" dirty="0" smtClean="0"/>
              <a:t>of Welfare Economics: If the market is competitive (i.e. satisfies certain conditions), then it is Pareto efficient). Competitive markets operate along the Production Possibilities Frontier.</a:t>
            </a:r>
          </a:p>
          <a:p>
            <a:pPr marL="0" indent="0">
              <a:buNone/>
            </a:pPr>
            <a:endParaRPr lang="en-US" sz="2800" dirty="0"/>
          </a:p>
          <a:p>
            <a:pPr marL="0" indent="0">
              <a:buNone/>
            </a:pPr>
            <a:r>
              <a:rPr lang="en-US" sz="2800" dirty="0" smtClean="0"/>
              <a:t>2. </a:t>
            </a:r>
            <a:r>
              <a:rPr lang="en-US" sz="2800" b="1" dirty="0" smtClean="0"/>
              <a:t>Second Theorem </a:t>
            </a:r>
            <a:r>
              <a:rPr lang="en-US" sz="2800" dirty="0" smtClean="0"/>
              <a:t>of Welfare Economics: Every Pareto efficient resource allocation can be obtained through a competitive market process with an </a:t>
            </a:r>
            <a:r>
              <a:rPr lang="en-US" sz="2800" b="1" dirty="0" smtClean="0"/>
              <a:t>initial redistribution</a:t>
            </a:r>
            <a:r>
              <a:rPr lang="en-US" sz="2800" dirty="0" smtClean="0"/>
              <a:t> of wealth.</a:t>
            </a:r>
            <a:endParaRPr lang="en-US" sz="2800" dirty="0"/>
          </a:p>
        </p:txBody>
      </p:sp>
    </p:spTree>
    <p:extLst>
      <p:ext uri="{BB962C8B-B14F-4D97-AF65-F5344CB8AC3E}">
        <p14:creationId xmlns:p14="http://schemas.microsoft.com/office/powerpoint/2010/main" val="1248072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Efficiency from the Perspective of a Single Market</a:t>
            </a:r>
            <a:endParaRPr lang="en-US" sz="3200" b="1" dirty="0"/>
          </a:p>
        </p:txBody>
      </p:sp>
      <p:sp>
        <p:nvSpPr>
          <p:cNvPr id="3" name="Content Placeholder 2"/>
          <p:cNvSpPr>
            <a:spLocks noGrp="1"/>
          </p:cNvSpPr>
          <p:nvPr>
            <p:ph idx="1"/>
          </p:nvPr>
        </p:nvSpPr>
        <p:spPr/>
        <p:txBody>
          <a:bodyPr>
            <a:normAutofit lnSpcReduction="10000"/>
          </a:bodyPr>
          <a:lstStyle/>
          <a:p>
            <a:pPr marL="0" indent="0">
              <a:buNone/>
            </a:pPr>
            <a:r>
              <a:rPr lang="en-US" sz="2800" dirty="0" smtClean="0"/>
              <a:t>  1. This involves the demand and supply curves. The demand curve. The demand curve shows the amount of goods and individual is willing to demand at a given price.</a:t>
            </a:r>
            <a:endParaRPr lang="en-US" sz="2800" dirty="0"/>
          </a:p>
          <a:p>
            <a:pPr marL="0" indent="0">
              <a:buNone/>
            </a:pPr>
            <a:r>
              <a:rPr lang="en-US" sz="2800" dirty="0" smtClean="0"/>
              <a:t> 2. The supply curve shows the amount of goods a firm is willing to supply at each price.</a:t>
            </a:r>
          </a:p>
          <a:p>
            <a:pPr marL="0" indent="0">
              <a:buNone/>
            </a:pPr>
            <a:r>
              <a:rPr lang="en-US" sz="2800" dirty="0" smtClean="0"/>
              <a:t>3. The market demand curve adds up the demand curves of all individuals  to give the total quantity of goods all individuals in the market are willing to buy at each price.</a:t>
            </a:r>
            <a:endParaRPr lang="en-US" sz="2800" dirty="0"/>
          </a:p>
        </p:txBody>
      </p:sp>
    </p:spTree>
    <p:extLst>
      <p:ext uri="{BB962C8B-B14F-4D97-AF65-F5344CB8AC3E}">
        <p14:creationId xmlns:p14="http://schemas.microsoft.com/office/powerpoint/2010/main" val="1965551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a:buNone/>
            </a:pPr>
            <a:r>
              <a:rPr lang="en-US" sz="2800" dirty="0" smtClean="0"/>
              <a:t>  4. As price increases, individuals demand less goods.</a:t>
            </a:r>
          </a:p>
          <a:p>
            <a:pPr marL="0" indent="0">
              <a:buNone/>
            </a:pPr>
            <a:endParaRPr lang="en-US" sz="2800" dirty="0" smtClean="0"/>
          </a:p>
          <a:p>
            <a:pPr marL="0" indent="0">
              <a:buNone/>
            </a:pPr>
            <a:r>
              <a:rPr lang="en-US" sz="2800" dirty="0"/>
              <a:t> </a:t>
            </a:r>
            <a:r>
              <a:rPr lang="en-US" sz="2800" dirty="0" smtClean="0"/>
              <a:t>  5. In deciding how much to demand, individuals try to balance the </a:t>
            </a:r>
            <a:r>
              <a:rPr lang="en-US" sz="2800" b="1" dirty="0" smtClean="0"/>
              <a:t>Marginal </a:t>
            </a:r>
            <a:r>
              <a:rPr lang="en-US" sz="2800" dirty="0" smtClean="0"/>
              <a:t>(additional) benefit they receive by consuming an extra unit with Marginal (additional) cost for buying an extra unit.</a:t>
            </a:r>
          </a:p>
          <a:p>
            <a:pPr marL="0" indent="0">
              <a:buNone/>
            </a:pPr>
            <a:endParaRPr lang="en-US" sz="2800" dirty="0"/>
          </a:p>
          <a:p>
            <a:pPr marL="0" indent="0">
              <a:buNone/>
            </a:pPr>
            <a:r>
              <a:rPr lang="en-US" sz="2800" dirty="0" smtClean="0"/>
              <a:t>6. The market supply curve adds up all the supply curves of all firms to give the total quantity of goods that firms in the economy are willing to supply at each price.</a:t>
            </a:r>
            <a:endParaRPr lang="en-US" sz="2800" dirty="0"/>
          </a:p>
        </p:txBody>
      </p:sp>
    </p:spTree>
    <p:extLst>
      <p:ext uri="{BB962C8B-B14F-4D97-AF65-F5344CB8AC3E}">
        <p14:creationId xmlns:p14="http://schemas.microsoft.com/office/powerpoint/2010/main" val="34052728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490</TotalTime>
  <Words>2603</Words>
  <Application>Microsoft Office PowerPoint</Application>
  <PresentationFormat>On-screen Show (4:3)</PresentationFormat>
  <Paragraphs>116</Paragraphs>
  <Slides>33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Arial</vt:lpstr>
      <vt:lpstr>Calibri</vt:lpstr>
      <vt:lpstr>Office Theme</vt:lpstr>
      <vt:lpstr>Market Efficiency</vt:lpstr>
      <vt:lpstr>PowerPoint Presentation</vt:lpstr>
      <vt:lpstr>Welfare Economics and Pareto</vt:lpstr>
      <vt:lpstr>PowerPoint Presentation</vt:lpstr>
      <vt:lpstr>PowerPoint Presentation</vt:lpstr>
      <vt:lpstr>Pareto Efficiency and Individualism</vt:lpstr>
      <vt:lpstr>Fundamental Theorems of Welfare Economics</vt:lpstr>
      <vt:lpstr>Efficiency from the Perspective of a Single Market</vt:lpstr>
      <vt:lpstr>PowerPoint Presentation</vt:lpstr>
      <vt:lpstr>PowerPoint Presentation</vt:lpstr>
      <vt:lpstr>PowerPoint Presentation</vt:lpstr>
      <vt:lpstr>The Utility Possibilities Curve</vt:lpstr>
      <vt:lpstr>PowerPoint Presentation</vt:lpstr>
      <vt:lpstr>Types of Efficiency Required for Pareto to Occur</vt:lpstr>
      <vt:lpstr>1. Exchange Efficiency (All individuals have the same Marginal Rate of Substitution)</vt:lpstr>
      <vt:lpstr>Budget Constraints</vt:lpstr>
      <vt:lpstr>PowerPoint Presentation</vt:lpstr>
      <vt:lpstr>Indifference Curve</vt:lpstr>
      <vt:lpstr>PowerPoint Presentation</vt:lpstr>
      <vt:lpstr>PowerPoint Presentation</vt:lpstr>
      <vt:lpstr>PowerPoint Presentation</vt:lpstr>
      <vt:lpstr>PowerPoint Presentation</vt:lpstr>
      <vt:lpstr>PowerPoint Presentation</vt:lpstr>
      <vt:lpstr>2. Production Efficiency (Maximum and most efficient production occurs where the Isoquant is tangent to the Isocost)</vt:lpstr>
      <vt:lpstr>PowerPoint Presentation</vt:lpstr>
      <vt:lpstr>PowerPoint Presentation</vt:lpstr>
      <vt:lpstr>PowerPoint Presentation</vt:lpstr>
      <vt:lpstr>PowerPoint Presentation</vt:lpstr>
      <vt:lpstr>3. Product Mix Efficiency (Mmarginal Rate of Substitution must equal Marginal Rate of Transformation)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 Effcieency</dc:title>
  <dc:creator>asus</dc:creator>
  <cp:lastModifiedBy>Amagoh Francis</cp:lastModifiedBy>
  <cp:revision>59</cp:revision>
  <dcterms:created xsi:type="dcterms:W3CDTF">2021-09-12T02:29:32Z</dcterms:created>
  <dcterms:modified xsi:type="dcterms:W3CDTF">2021-09-25T10:49:23Z</dcterms:modified>
</cp:coreProperties>
</file>