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84" r:id="rId1"/>
  </p:sldMasterIdLst>
  <p:notesMasterIdLst>
    <p:notesMasterId r:id="rId21"/>
  </p:notesMasterIdLst>
  <p:handoutMasterIdLst>
    <p:handoutMasterId r:id="rId22"/>
  </p:handoutMasterIdLst>
  <p:sldIdLst>
    <p:sldId id="256" r:id="rId2"/>
    <p:sldId id="455" r:id="rId3"/>
    <p:sldId id="456" r:id="rId4"/>
    <p:sldId id="457" r:id="rId5"/>
    <p:sldId id="458" r:id="rId6"/>
    <p:sldId id="459" r:id="rId7"/>
    <p:sldId id="460" r:id="rId8"/>
    <p:sldId id="461" r:id="rId9"/>
    <p:sldId id="462" r:id="rId10"/>
    <p:sldId id="463" r:id="rId11"/>
    <p:sldId id="464" r:id="rId12"/>
    <p:sldId id="465" r:id="rId13"/>
    <p:sldId id="466" r:id="rId14"/>
    <p:sldId id="467" r:id="rId15"/>
    <p:sldId id="468" r:id="rId16"/>
    <p:sldId id="469" r:id="rId17"/>
    <p:sldId id="470" r:id="rId18"/>
    <p:sldId id="471" r:id="rId19"/>
    <p:sldId id="472" r:id="rId20"/>
  </p:sldIdLst>
  <p:sldSz cx="9144000" cy="6858000" type="screen4x3"/>
  <p:notesSz cx="7099300" cy="10234613"/>
  <p:embeddedFontLst>
    <p:embeddedFont>
      <p:font typeface="Book Antiqua" panose="02040602050305030304" pitchFamily="18" charset="0"/>
      <p:regular r:id="rId23"/>
      <p:bold r:id="rId24"/>
      <p:italic r:id="rId25"/>
      <p:boldItalic r:id="rId26"/>
    </p:embeddedFont>
    <p:embeddedFont>
      <p:font typeface="Lucida Sans" panose="020B0602030504020204" pitchFamily="34" charset="0"/>
      <p:regular r:id="rId27"/>
      <p:bold r:id="rId28"/>
      <p:italic r:id="rId29"/>
      <p:boldItalic r:id="rId30"/>
    </p:embeddedFont>
    <p:embeddedFont>
      <p:font typeface="Wingdings 2" panose="05020102010507070707" pitchFamily="18" charset="2"/>
      <p:regular r:id="rId31"/>
    </p:embeddedFont>
    <p:embeddedFont>
      <p:font typeface="Wingdings 3" panose="05040102010807070707" pitchFamily="18" charset="2"/>
      <p:regular r:id="rId32"/>
    </p:embeddedFont>
  </p:embeddedFontLst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  <a:srgbClr val="99FFFF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26" autoAdjust="0"/>
  </p:normalViewPr>
  <p:slideViewPr>
    <p:cSldViewPr>
      <p:cViewPr varScale="1">
        <p:scale>
          <a:sx n="86" d="100"/>
          <a:sy n="86" d="100"/>
        </p:scale>
        <p:origin x="23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180"/>
    </p:cViewPr>
  </p:sorterViewPr>
  <p:notesViewPr>
    <p:cSldViewPr>
      <p:cViewPr varScale="1">
        <p:scale>
          <a:sx n="53" d="100"/>
          <a:sy n="53" d="100"/>
        </p:scale>
        <p:origin x="-260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21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34D9BEAA-D4E1-49D1-BC85-3620212FEB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6974189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1380667C-0228-4D43-A47F-CE25460F88B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738540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F705CA-5E1E-4EFD-AAEF-723DB5FDE93C}" type="slidenum">
              <a:rPr kumimoji="0" lang="en-US" altLang="en-US" sz="1300"/>
              <a:pPr/>
              <a:t>1</a:t>
            </a:fld>
            <a:endParaRPr kumimoji="0" lang="en-US" altLang="en-US" sz="1300"/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2535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19375354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174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175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175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91D2D4D-7AF8-4E9A-A39D-E18E3BCED6FA}" type="slidenum">
              <a:rPr kumimoji="0" lang="en-US" altLang="en-US" sz="1300"/>
              <a:pPr/>
              <a:t>10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041674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27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27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27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27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A6615DC-C4B6-4F45-8666-9488EE279784}" type="slidenum">
              <a:rPr kumimoji="0" lang="en-US" altLang="en-US" sz="1300"/>
              <a:pPr/>
              <a:t>11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4617213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379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379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379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379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B61138-7798-4E92-902A-C699F864FD12}" type="slidenum">
              <a:rPr kumimoji="0" lang="en-US" altLang="en-US" sz="1300"/>
              <a:pPr/>
              <a:t>12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9201041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482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482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482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482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F3A5EAC-B254-4D83-853E-DCE1413BEC4F}" type="slidenum">
              <a:rPr kumimoji="0" lang="en-US" altLang="en-US" sz="1300"/>
              <a:pPr/>
              <a:t>13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85792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584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584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584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BD4C1E1-F6B2-4877-9EF7-5BA7AAC3356D}" type="slidenum">
              <a:rPr kumimoji="0" lang="en-US" altLang="en-US" sz="1300"/>
              <a:pPr/>
              <a:t>14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2539591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686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686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687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68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3E95A6-1C6F-4298-8DA6-9D442086E285}" type="slidenum">
              <a:rPr kumimoji="0" lang="en-US" altLang="en-US" sz="1300"/>
              <a:pPr/>
              <a:t>15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0220568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789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789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789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F46C4CB-46CD-4D32-B9B4-C181B81A1B5F}" type="slidenum">
              <a:rPr kumimoji="0" lang="en-US" altLang="en-US" sz="1300"/>
              <a:pPr/>
              <a:t>16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1307038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891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891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891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891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57B397B-7036-4DE2-8C51-702064C51D88}" type="slidenum">
              <a:rPr kumimoji="0" lang="en-US" altLang="en-US" sz="1300"/>
              <a:pPr/>
              <a:t>17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913892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994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994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994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994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A9CB84-38B1-47C1-97C5-A2755FBDC5E2}" type="slidenum">
              <a:rPr kumimoji="0" lang="en-US" altLang="en-US" sz="1300"/>
              <a:pPr/>
              <a:t>18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534819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4096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4096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4096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CC3CB7-B4FB-4CB3-BB65-2EEB5815091C}" type="slidenum">
              <a:rPr kumimoji="0" lang="en-US" altLang="en-US" sz="1300"/>
              <a:pPr/>
              <a:t>19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927374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355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355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355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39E2F8-68E3-4E15-A4D4-8155D7790D35}" type="slidenum">
              <a:rPr kumimoji="0" lang="en-US" altLang="en-US" sz="1300"/>
              <a:pPr/>
              <a:t>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582159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A81E69-C567-4902-A47B-BDA3601FC989}" type="slidenum">
              <a:rPr kumimoji="0" lang="en-US" altLang="en-US" sz="1300"/>
              <a:pPr/>
              <a:t>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927179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560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560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560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560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1818FC-7ECA-4AE6-8EF4-F41DF3757D88}" type="slidenum">
              <a:rPr kumimoji="0" lang="en-US" altLang="en-US" sz="1300"/>
              <a:pPr/>
              <a:t>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720293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662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662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663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663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A44CB65-04DF-42EE-A812-91C6694160F7}" type="slidenum">
              <a:rPr kumimoji="0" lang="en-US" altLang="en-US" sz="1300"/>
              <a:pPr/>
              <a:t>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6188443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76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76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76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C7F6F0-8664-4DBD-8B2D-DFE1C9A4F09C}" type="slidenum">
              <a:rPr kumimoji="0" lang="en-US" altLang="en-US" sz="1300"/>
              <a:pPr/>
              <a:t>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816539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867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867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867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867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EA9C5FC-5E31-44D3-B33D-CB032AEA7EE4}" type="slidenum">
              <a:rPr kumimoji="0" lang="en-US" altLang="en-US" sz="1300"/>
              <a:pPr/>
              <a:t>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062191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970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970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970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970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0580AAD-206E-40C5-B2BE-DE1E8C96E1EF}" type="slidenum">
              <a:rPr kumimoji="0" lang="en-US" altLang="en-US" sz="1300"/>
              <a:pPr/>
              <a:t>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8097417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072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072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072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072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731B6F-32D3-4304-8F2C-17249634CC0D}" type="slidenum">
              <a:rPr kumimoji="0" lang="en-US" altLang="en-US" sz="1300"/>
              <a:pPr/>
              <a:t>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4196692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2649D-BE3C-4969-86BB-53417E3F84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91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40988D-5244-4B19-92E7-9235ECB3F4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629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32E211-24CC-4D99-8A63-511C79AD28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700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3F229-9CC5-449A-93E3-06163D3FBF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8651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A608DE-1AF5-43D4-9EC0-425217CD3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399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02006-C21D-4F20-83A8-B4C215158E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239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7ED75-13DF-4BDC-BDC5-6612EADBFF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547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A8FE8-66DE-4503-A237-DDD0FAEC76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69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D8DD9-257C-4B3F-AEE1-3E553FF414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06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86558-0C8E-465B-8F07-96869E8C36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6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F611B-BAEE-4F88-B7BE-A99823B0C3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62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rgbClr val="000000"/>
                </a:solidFill>
              </a:defRPr>
            </a:lvl1pPr>
          </a:lstStyle>
          <a:p>
            <a:fld id="{65A5FB8C-9B0A-47A7-851E-1F92562C221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Lucida Sans" panose="020B0602030504020204" pitchFamily="34" charset="0"/>
        <a:buChar char="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Lucida Sans" panose="020B0602030504020204" pitchFamily="34" charset="0"/>
        <a:buChar char="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Book Antiqua" panose="02040602050305030304" pitchFamily="18" charset="0"/>
        <a:buChar char=""/>
        <a:defRPr sz="22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2" panose="05020102010507070707" pitchFamily="18" charset="2"/>
        <a:buChar char="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Lucida Sans" panose="020B0602030504020204" pitchFamily="34" charset="0"/>
        <a:buChar char="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sz="2200" dirty="0">
                <a:effectLst/>
                <a:latin typeface="+mj-lt"/>
              </a:rPr>
              <a:t>ECN2102 macroeconomics (3 Credits/5 ECTS) </a:t>
            </a:r>
            <a:br>
              <a:rPr lang="en-US" dirty="0">
                <a:latin typeface="+mj-lt"/>
              </a:rPr>
            </a:br>
            <a:r>
              <a:rPr lang="en-US" cap="small" dirty="0">
                <a:latin typeface="+mj-lt"/>
              </a:rPr>
              <a:t>Training (Chapter 11)</a:t>
            </a:r>
            <a:endParaRPr lang="en-US" sz="3900" cap="small" dirty="0">
              <a:latin typeface="+mj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40005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Week 12 (Session 31)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Instructor: Eldar Madumarov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5000625" y="6072188"/>
            <a:ext cx="378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November 7, 2025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7) The multiplier effect on real GDP occurs because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of government stabilization policies.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an autonomous change in expenditure causes an induced change in consumption expenditure.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changes in price levels affect our willingness to invest, consume, import and export.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of income taxes.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88DE0F6-6508-4F82-A92A-B40772199E9D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10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8) If the multiplier is 6 and exports decrease by $30, what impact will that have on aggregate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expenditure?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increase by $180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decrease by $180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decrease by $30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increase by $30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8CCD1BC-4529-48ED-B3E6-1AD6918702F8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9) The expenditure multiplier equals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</a:t>
            </a:r>
            <a:r>
              <a:rPr lang="en-US" sz="2400" i="1" dirty="0"/>
              <a:t>APC - APS where APC </a:t>
            </a:r>
            <a:r>
              <a:rPr lang="en-US" sz="2400" dirty="0"/>
              <a:t>is the average propensity to consume and APS is the average</a:t>
            </a:r>
            <a:r>
              <a:rPr lang="ru-RU" sz="2400" dirty="0"/>
              <a:t> </a:t>
            </a:r>
            <a:r>
              <a:rPr lang="en-US" sz="2400" dirty="0"/>
              <a:t>propensity to save.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1/(1 - slope of </a:t>
            </a:r>
            <a:r>
              <a:rPr lang="en-US" sz="2400" i="1" dirty="0"/>
              <a:t>AE curve).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1/(slope of </a:t>
            </a:r>
            <a:r>
              <a:rPr lang="en-US" sz="2400" i="1" dirty="0"/>
              <a:t>AE curve).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</a:t>
            </a:r>
            <a:r>
              <a:rPr lang="en-US" sz="2400" i="1" dirty="0"/>
              <a:t>MPC - MPS where MPC is the marginal propensity to consume and MPS is the marginal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propensity to consume.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C13C03B-002E-4FC9-A2D8-E5F05453ED73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10) If the </a:t>
            </a:r>
            <a:r>
              <a:rPr lang="en-US" sz="2400" i="1" dirty="0"/>
              <a:t>MPC is .9 and there are no income taxes or imports, the multiplier for a change in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autonomous expenditure equals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A) 0.1.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B) 100.0.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C) 9.0.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D) 10.0.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4C99564-5E55-47EB-B7D3-CDFF724B49BF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11) If the multiplier for a change in autonomous expenditure is 10 and there are no income taxes or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imports, then the </a:t>
            </a:r>
            <a:r>
              <a:rPr lang="en-US" sz="2400" i="1" dirty="0"/>
              <a:t>MPC is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A) 0.9.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B) 9.0.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C) 0.1.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D) 1.0.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DFCEE7A-ED00-41B4-9922-3DE11E24F2CC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12) The slope of the </a:t>
            </a:r>
            <a:r>
              <a:rPr lang="en-US" sz="2400" i="1" dirty="0"/>
              <a:t>AE curve is 0.9. Investment decreases by $100 million and the price level is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constant. Real GDP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decreases by $10 million.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increases by $1 billion.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decreases by $1 billion.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increases by $90 million.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E1EDC8B-EE54-4546-9D27-E6F5D2BD6E7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13) Suppose the consumption function is given by the equation </a:t>
            </a:r>
            <a:r>
              <a:rPr lang="en-US" sz="2400" i="1" dirty="0"/>
              <a:t>C = 100 + 0.8YD, where YD is</a:t>
            </a:r>
            <a:r>
              <a:rPr lang="ru-RU" sz="2400" i="1" dirty="0"/>
              <a:t> </a:t>
            </a:r>
            <a:r>
              <a:rPr lang="en-US" sz="2400" dirty="0"/>
              <a:t>disposable income. What is the marginal propensity to consume?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A) 2.0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B) 0.2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C) 0.8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D) 100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D435B66-E3EF-40DA-8949-D2A0C672F86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14) Suppose the consumption function is given by the equation </a:t>
            </a:r>
            <a:r>
              <a:rPr lang="en-US" sz="2400" i="1" dirty="0"/>
              <a:t>C = 100 + 0.8YD, where YD is</a:t>
            </a:r>
            <a:r>
              <a:rPr lang="ru-RU" sz="2400" i="1" dirty="0"/>
              <a:t> </a:t>
            </a:r>
            <a:r>
              <a:rPr lang="en-US" sz="2400" dirty="0"/>
              <a:t>disposable income. What is the marginal propensity to save?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A) 2.0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B) 100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C) 0.2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D) 0.8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A359760-9C8B-47CD-8F66-8D8C604409A6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15) The slope of the </a:t>
            </a:r>
            <a:r>
              <a:rPr lang="en-US" sz="2400" i="1" dirty="0"/>
              <a:t>AE curve </a:t>
            </a:r>
            <a:r>
              <a:rPr lang="en-US" sz="2400" dirty="0"/>
              <a:t>is .80. What is the multiplier? Everything else the same, by how much does</a:t>
            </a:r>
            <a:r>
              <a:rPr lang="ru-RU" sz="2400" dirty="0"/>
              <a:t> </a:t>
            </a:r>
            <a:r>
              <a:rPr lang="en-US" sz="2400" dirty="0"/>
              <a:t>equilibrium aggregate expenditure increase if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exports increase from $1.75 trillion to $2.25 trillion.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government expenditure on goods and services decrease from $2.0 trillion to $1.8 trillion.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investment increases from $1.2 trillion to $2.3 trillion.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CA32DA7-11DA-41EC-BD49-78F6BDBCC1FF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15) a) The change in equilibrium expenditure is 5 × ($0.5 trillion) = $2.5 trillion.</a:t>
            </a:r>
          </a:p>
          <a:p>
            <a:pPr>
              <a:buNone/>
              <a:defRPr/>
            </a:pPr>
            <a:r>
              <a:rPr lang="en-US" sz="2400" dirty="0"/>
              <a:t>b) The change in equilibrium expenditure is 5 × (-$0.2 trillion) = -$</a:t>
            </a:r>
            <a:r>
              <a:rPr lang="en-US" sz="2400"/>
              <a:t>1.0 trillion.</a:t>
            </a:r>
            <a:endParaRPr lang="en-US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The change in equilibrium is 5 × ($1.1 trillion) = $5.5 trillion.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E7163D1-4D5D-4C35-B246-8B1AB5C567D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Outline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Wingdings" panose="05000000000000000000" pitchFamily="2" charset="2"/>
              <a:buChar char="§"/>
            </a:pPr>
            <a:r>
              <a:rPr lang="en-US" altLang="en-US" sz="2600">
                <a:latin typeface="Arial" panose="020B0604020202020204" pitchFamily="34" charset="0"/>
              </a:rPr>
              <a:t>Training (Chapter 11)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E5B4A1D-B3B6-48BD-85FE-58D67F3CE265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1) In the Keynesian model of aggregate expenditure, real GDP is determined by the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level of taxes.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price level.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level of aggregate demand.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level of aggregate supply.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ACE562D-AB3D-471D-A8BF-DB6CCF3C1FFE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2) Which of the following statements is FALSE?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Consumption expenditure = saving - disposable income.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Consumption expenditure + saving = disposable income.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Saving = disposable income - consumption expenditure.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Disposable income - saving = consumption expenditure.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578EFE-2F8C-416B-8D53-863C401F15A6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D5FC3B0-88D3-4C53-9268-751A0A8C156F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61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733550"/>
            <a:ext cx="45720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3) In the above figure, consumption and disposable income are equal at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a disposable income level of $0.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a disposable income level of $2 trillion.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a saving level of $1 trillion and disposable income level of $4 trillion.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any point along the consumption function.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AA73E6E-BA96-489C-BB6F-626F812B9C05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4) In the above figure, at a disposable income level of $2 trillion, saving equals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disposable income.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consumption expenditures.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de-DE" sz="2400" dirty="0"/>
              <a:t>C) zero.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de-DE" sz="2400" dirty="0"/>
              <a:t>D) $4 trillion.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47890E-367B-49AE-832A-D6049A03B98D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5) Suppose disposable income increases from $5 trillion to $6 trillion. As a result, consumption</a:t>
            </a:r>
            <a:r>
              <a:rPr lang="ru-RU" sz="2400" dirty="0"/>
              <a:t> </a:t>
            </a:r>
            <a:r>
              <a:rPr lang="en-US" sz="2400" dirty="0"/>
              <a:t>expenditure increases from $4 trillion to ________. This result means the </a:t>
            </a:r>
            <a:r>
              <a:rPr lang="en-US" sz="2400" i="1" dirty="0"/>
              <a:t>MPC </a:t>
            </a:r>
            <a:r>
              <a:rPr lang="en-US" sz="2400" dirty="0"/>
              <a:t>equals </a:t>
            </a:r>
            <a:r>
              <a:rPr lang="en-US" sz="2400" i="1" dirty="0"/>
              <a:t>________.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$5 trillion; 0.80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$4.5 trillion; 4.50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$6 trillion; 1.00 </a:t>
            </a:r>
            <a:endParaRPr lang="ru-RU" sz="2400" dirty="0"/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$4.8 trillion; 0.80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D645C93-00C9-4C09-821A-6B4E5B4EBB77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11)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6) If prices are fixed, an increase in aggregate expenditures results in an increase in equilibrium GDP</a:t>
            </a:r>
            <a:r>
              <a:rPr lang="ru-RU" sz="2400" dirty="0"/>
              <a:t> </a:t>
            </a:r>
            <a:r>
              <a:rPr lang="en-US" sz="2400" dirty="0"/>
              <a:t>that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has no necessary relationship to the size of the change in aggregate expenditure.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is equal to the change in aggregate expenditure.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is greater than the change in aggregate expenditure.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is less than the change in aggregate expenditure.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3ECA38D-D729-4EF1-B485-B2463D0E23AD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6263</TotalTime>
  <Words>1260</Words>
  <Application>Microsoft Office PowerPoint</Application>
  <PresentationFormat>On-screen Show (4:3)</PresentationFormat>
  <Paragraphs>236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Book Antiqua</vt:lpstr>
      <vt:lpstr>Wingdings 3</vt:lpstr>
      <vt:lpstr>Wingdings 2</vt:lpstr>
      <vt:lpstr>Times New Roman</vt:lpstr>
      <vt:lpstr>Wingdings</vt:lpstr>
      <vt:lpstr>Lucida Sans</vt:lpstr>
      <vt:lpstr>Apex</vt:lpstr>
      <vt:lpstr>ECN2102 macroeconomics (3 Credits/5 ECTS)  Training (Chapter 11)</vt:lpstr>
      <vt:lpstr>Outline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  <vt:lpstr>Training (Chapter 11)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ECN3184 Econometric Methods (3 Credits) Section 1 Two-Variable  Regression Analysis</dc:title>
  <dc:creator>Madumarov Eldar</dc:creator>
  <cp:lastModifiedBy>Reviewer </cp:lastModifiedBy>
  <cp:revision>446</cp:revision>
  <dcterms:created xsi:type="dcterms:W3CDTF">1998-07-20T20:52:32Z</dcterms:created>
  <dcterms:modified xsi:type="dcterms:W3CDTF">2025-11-04T12:53:45Z</dcterms:modified>
</cp:coreProperties>
</file>