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7" r:id="rId12"/>
    <p:sldId id="268"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92394ED5-E0A4-4D2A-9FC2-4997AF9111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2394ED5-E0A4-4D2A-9FC2-4997AF9111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2394ED5-E0A4-4D2A-9FC2-4997AF9111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2394ED5-E0A4-4D2A-9FC2-4997AF9111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92394ED5-E0A4-4D2A-9FC2-4997AF9111F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92394ED5-E0A4-4D2A-9FC2-4997AF9111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92394ED5-E0A4-4D2A-9FC2-4997AF9111F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92394ED5-E0A4-4D2A-9FC2-4997AF9111F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94ED5-E0A4-4D2A-9FC2-4997AF9111F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92394ED5-E0A4-4D2A-9FC2-4997AF9111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92394ED5-E0A4-4D2A-9FC2-4997AF9111F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C30CBF-EEFF-459D-8992-6534AAEA3105}"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94ED5-E0A4-4D2A-9FC2-4997AF9111F4}"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C30CBF-EEFF-459D-8992-6534AAEA3105}"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Risk Management and Derivatives</a:t>
            </a:r>
            <a:endParaRPr lang="en-US" sz="3200" b="1" dirty="0">
              <a:latin typeface="+mn-lt"/>
            </a:endParaRPr>
          </a:p>
        </p:txBody>
      </p:sp>
      <p:sp>
        <p:nvSpPr>
          <p:cNvPr id="3" name="Content Placeholder 2"/>
          <p:cNvSpPr>
            <a:spLocks noGrp="1"/>
          </p:cNvSpPr>
          <p:nvPr>
            <p:ph idx="1"/>
          </p:nvPr>
        </p:nvSpPr>
        <p:spPr/>
        <p:txBody>
          <a:bodyPr/>
          <a:lstStyle/>
          <a:p>
            <a:pPr marL="0" indent="0">
              <a:buNone/>
            </a:pPr>
            <a:r>
              <a:rPr lang="en-US" b="1" dirty="0"/>
              <a:t>Risk management: </a:t>
            </a:r>
            <a:r>
              <a:rPr lang="en-US" dirty="0"/>
              <a:t>Identifying events that could have adverse financial consequences and taking actions to prevent or reduce the damage caused by these events. E.g. controlling the costs of petroleum by buying oil futures.</a:t>
            </a:r>
            <a:endParaRPr lang="en-US" dirty="0"/>
          </a:p>
          <a:p>
            <a:pPr marL="0" indent="0">
              <a:buNone/>
            </a:pPr>
            <a:endParaRPr lang="en-US" dirty="0"/>
          </a:p>
          <a:p>
            <a:pPr marL="0" indent="0">
              <a:buNone/>
            </a:pPr>
            <a:r>
              <a:rPr lang="en-US" b="1" dirty="0"/>
              <a:t>Reasons for Risk Management:</a:t>
            </a:r>
            <a:endParaRPr lang="en-US" b="1" dirty="0"/>
          </a:p>
          <a:p>
            <a:pPr marL="0" indent="0">
              <a:buNone/>
            </a:pPr>
            <a:r>
              <a:rPr lang="en-US" dirty="0"/>
              <a:t>1. It reduces the volatility of cash flows and decreases the likelihood of bankruptcy.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a:t>Company Y may decide that it is better to have a floating rate bond with its variable cash flows. If the two companies agree to exchange their payment obligations, </a:t>
            </a:r>
            <a:r>
              <a:rPr lang="en-US" sz="3200" b="1" dirty="0"/>
              <a:t>interest rate swap </a:t>
            </a:r>
            <a:r>
              <a:rPr lang="en-US" sz="3200" dirty="0"/>
              <a:t>would occur.</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b="1" dirty="0"/>
              <a:t>Example: Currency swap</a:t>
            </a:r>
            <a:endParaRPr lang="en-US" sz="3200" b="1" dirty="0"/>
          </a:p>
          <a:p>
            <a:r>
              <a:rPr lang="en-US" sz="3200" dirty="0"/>
              <a:t>Suppose Company A (an American firm) has issued $100 million dollar-denominated bonds in the US to fund an investment in Germany. </a:t>
            </a:r>
            <a:endParaRPr lang="en-US" sz="3200" dirty="0"/>
          </a:p>
          <a:p>
            <a:r>
              <a:rPr lang="en-US" sz="3200" dirty="0"/>
              <a:t>Also, suppose Company G, a German firm has issued $100 of euro-denominated bonds in Germany to make investments in the US</a:t>
            </a:r>
            <a:endParaRPr lang="en-US" sz="3200" dirty="0"/>
          </a:p>
          <a:p>
            <a:pPr marL="0" indent="0">
              <a:buNone/>
            </a:pPr>
            <a:endParaRPr lang="en-US" sz="32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a:t>This means that Company A would earn euros but be required to make payments in dollars, while Company G would earn dollars and be required to make payments in euros.</a:t>
            </a:r>
            <a:endParaRPr lang="en-US" sz="3200" dirty="0"/>
          </a:p>
          <a:p>
            <a:endParaRPr lang="en-US" sz="3200" dirty="0"/>
          </a:p>
          <a:p>
            <a:r>
              <a:rPr lang="en-US" sz="3200" dirty="0"/>
              <a:t>Both parties would be exposed to foreign exchange risks. However, both parties risks would be eliminated if they swap their payment obligations</a:t>
            </a:r>
            <a:endParaRPr lang="en-US" sz="3200" dirty="0"/>
          </a:p>
          <a:p>
            <a:pPr marL="0" indent="0">
              <a:buNone/>
            </a:pP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200" dirty="0"/>
              <a:t>2. Firms with lower operating risks can use more debt, which can lead to higher net income due to lower taxes.</a:t>
            </a:r>
            <a:endParaRPr lang="en-US" sz="3200" dirty="0"/>
          </a:p>
          <a:p>
            <a:pPr marL="0" indent="0">
              <a:buNone/>
            </a:pPr>
            <a:r>
              <a:rPr lang="en-US" sz="3200" dirty="0"/>
              <a:t>3. It reduces the financial distress (worries) for firms caused by low cash flows.</a:t>
            </a:r>
            <a:endParaRPr lang="en-US" sz="3200" dirty="0"/>
          </a:p>
          <a:p>
            <a:pPr marL="0" indent="0">
              <a:buNone/>
            </a:pPr>
            <a:r>
              <a:rPr lang="en-US" sz="3200" dirty="0"/>
              <a:t>4. Tax effects: Companies with unstable earnings pay more taxes than firms with stable earnings. This is due to treatment of tax credits and the rules of corporate loss carry-back and carry-forward.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200" dirty="0"/>
              <a:t>5. If unstable earnings lead to bankruptcy, then the loss carry-forward are generally lost. Therefore, the tax system encourages risk management to stabilize earnings</a:t>
            </a:r>
            <a:r>
              <a:rPr lang="en-US" dirty="0"/>
              <a:t>.</a:t>
            </a:r>
            <a:endParaRPr lang="en-US" dirty="0"/>
          </a:p>
          <a:p>
            <a:pPr marL="0" indent="0">
              <a:buNone/>
            </a:pPr>
            <a:endParaRPr lang="en-US" dirty="0"/>
          </a:p>
          <a:p>
            <a:pPr marL="0" indent="0">
              <a:buNone/>
            </a:pPr>
            <a:r>
              <a:rPr lang="en-US" sz="3200" b="1" dirty="0"/>
              <a:t>Derivatives:</a:t>
            </a:r>
            <a:endParaRPr lang="en-US" sz="3200" b="1" dirty="0"/>
          </a:p>
          <a:p>
            <a:pPr marL="514350" indent="-514350">
              <a:buAutoNum type="arabicPeriod"/>
            </a:pPr>
            <a:r>
              <a:rPr lang="en-US" sz="3200" dirty="0"/>
              <a:t>Derivatives are securities whose values are determined by the market price of some other assets.</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endParaRPr lang="en-US" sz="3200" dirty="0"/>
          </a:p>
          <a:p>
            <a:pPr marL="0" indent="0">
              <a:buNone/>
            </a:pPr>
            <a:r>
              <a:rPr lang="en-US" sz="3200" dirty="0"/>
              <a:t>2. They include </a:t>
            </a:r>
            <a:r>
              <a:rPr lang="en-US" sz="3200" b="1" dirty="0"/>
              <a:t>options, </a:t>
            </a:r>
            <a:r>
              <a:rPr lang="en-US" sz="3200" dirty="0"/>
              <a:t>whose values depend on the price of some other asset, </a:t>
            </a:r>
            <a:r>
              <a:rPr lang="en-US" sz="3200" b="1" dirty="0"/>
              <a:t>interest rate and exchange rate futures and swaps</a:t>
            </a:r>
            <a:r>
              <a:rPr lang="en-US" sz="3200" dirty="0"/>
              <a:t>, whose values depend on interest rate and exchange rate levels, and </a:t>
            </a:r>
            <a:r>
              <a:rPr lang="en-US" sz="3200" b="1" dirty="0"/>
              <a:t>commodity futures </a:t>
            </a:r>
            <a:r>
              <a:rPr lang="en-US" sz="3200" dirty="0"/>
              <a:t>whose values depend on commodity prices.</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dirty="0"/>
              <a:t>3. </a:t>
            </a:r>
            <a:r>
              <a:rPr lang="en-US" sz="3200" b="1" dirty="0"/>
              <a:t>Natural Hedges: </a:t>
            </a:r>
            <a:r>
              <a:rPr lang="en-US" sz="3200" dirty="0"/>
              <a:t>This is a situation in which risk can be reduced by derivative transactions between two parties. </a:t>
            </a:r>
            <a:endParaRPr lang="en-US" sz="3200" dirty="0"/>
          </a:p>
          <a:p>
            <a:pPr marL="0" indent="0">
              <a:buNone/>
            </a:pPr>
            <a:endParaRPr lang="en-US" sz="3200" dirty="0"/>
          </a:p>
          <a:p>
            <a:pPr marL="0" indent="0">
              <a:buNone/>
            </a:pPr>
            <a:r>
              <a:rPr lang="en-US" sz="3200" dirty="0"/>
              <a:t>4. Natural hedges occur when futures are traded between parties in various industries. This reduces the total risk and thus benefits the economy.</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b="1" dirty="0"/>
              <a:t>Example:</a:t>
            </a:r>
            <a:endParaRPr lang="en-US" sz="3200" b="1" dirty="0"/>
          </a:p>
          <a:p>
            <a:pPr marL="0" indent="0">
              <a:buNone/>
            </a:pPr>
            <a:endParaRPr lang="en-US" sz="3200" b="1" dirty="0"/>
          </a:p>
          <a:p>
            <a:pPr marL="0" indent="0">
              <a:buNone/>
            </a:pPr>
            <a:r>
              <a:rPr lang="en-US" sz="3600" b="1" dirty="0"/>
              <a:t>Wheat farmers </a:t>
            </a:r>
            <a:r>
              <a:rPr lang="en-US" sz="3600" dirty="0"/>
              <a:t>are concerned about price they would receive for their wheat when sold in the winter. </a:t>
            </a:r>
            <a:r>
              <a:rPr lang="en-US" sz="3600" b="1" dirty="0"/>
              <a:t>Millers</a:t>
            </a:r>
            <a:r>
              <a:rPr lang="en-US" sz="3600" dirty="0"/>
              <a:t> (those who buy the wheat and grind and process them) are concerned about the price they would pay.</a:t>
            </a:r>
            <a:endParaRPr lang="en-US" sz="3600" dirty="0"/>
          </a:p>
          <a:p>
            <a:pPr marL="0" indent="0">
              <a:buNone/>
            </a:pP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sz="3600" dirty="0"/>
          </a:p>
          <a:p>
            <a:r>
              <a:rPr lang="en-US" sz="3600" dirty="0"/>
              <a:t>The risk faced by both parties can be reduced if they establish a price earlier in the year. This allows the farmers to deliver the grain at a predetermined price, and both parties benefit because the risks are reduced.</a:t>
            </a:r>
            <a:endParaRPr lang="en-US" sz="3600" dirty="0"/>
          </a:p>
          <a:p>
            <a:pPr marL="0" indent="0">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dirty="0">
              <a:latin typeface="+mn-lt"/>
            </a:endParaRPr>
          </a:p>
        </p:txBody>
      </p:sp>
      <p:sp>
        <p:nvSpPr>
          <p:cNvPr id="3" name="Content Placeholder 2"/>
          <p:cNvSpPr>
            <a:spLocks noGrp="1"/>
          </p:cNvSpPr>
          <p:nvPr>
            <p:ph idx="1"/>
          </p:nvPr>
        </p:nvSpPr>
        <p:spPr/>
        <p:txBody>
          <a:bodyPr>
            <a:normAutofit/>
          </a:bodyPr>
          <a:lstStyle/>
          <a:p>
            <a:pPr marL="0" indent="0">
              <a:buNone/>
            </a:pPr>
            <a:r>
              <a:rPr lang="en-US" sz="3200" b="1" dirty="0"/>
              <a:t>Types of Derivatives:</a:t>
            </a:r>
            <a:endParaRPr lang="en-US" sz="3200" b="1" dirty="0"/>
          </a:p>
          <a:p>
            <a:pPr marL="514350" indent="-514350">
              <a:buAutoNum type="arabicPeriod"/>
            </a:pPr>
            <a:r>
              <a:rPr lang="en-US" sz="3200" b="1" dirty="0"/>
              <a:t>Futures contract: </a:t>
            </a:r>
            <a:r>
              <a:rPr lang="en-US" sz="3200" dirty="0"/>
              <a:t>An agreement by one party to buy something on a specific date at a specific price, and the other party agrees sell on the same term.</a:t>
            </a:r>
            <a:endParaRPr lang="en-US" sz="3200" dirty="0"/>
          </a:p>
          <a:p>
            <a:pPr marL="514350" indent="-514350">
              <a:buAutoNum type="arabicPeriod"/>
            </a:pPr>
            <a:endParaRPr lang="en-US" sz="3200" b="1" dirty="0"/>
          </a:p>
          <a:p>
            <a:pPr marL="514350" indent="-514350">
              <a:buAutoNum type="arabicPeriod"/>
            </a:pPr>
            <a:r>
              <a:rPr lang="en-US" sz="3200" b="1" dirty="0"/>
              <a:t>Option contract: </a:t>
            </a:r>
            <a:r>
              <a:rPr lang="en-US" sz="3200" dirty="0"/>
              <a:t>An agreement that gives someone the right to buy or sell an asset, but the holder of the option does not have to complete the transaction.</a:t>
            </a:r>
            <a:endParaRPr lang="en-US" sz="32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200" b="1" dirty="0"/>
              <a:t>3. Swap: </a:t>
            </a:r>
            <a:r>
              <a:rPr lang="en-US" sz="3200" dirty="0"/>
              <a:t>Two parties agree to swap (exchange) something. It involves obligations to make specified payments.</a:t>
            </a:r>
            <a:endParaRPr lang="en-US" sz="3200" dirty="0"/>
          </a:p>
          <a:p>
            <a:pPr marL="0" indent="0">
              <a:buNone/>
            </a:pPr>
            <a:r>
              <a:rPr lang="en-US" sz="3200" b="1" dirty="0"/>
              <a:t>Example: Interest rate swap</a:t>
            </a:r>
            <a:endParaRPr lang="en-US" sz="3200" b="1" dirty="0"/>
          </a:p>
          <a:p>
            <a:r>
              <a:rPr lang="en-US" sz="3200" dirty="0"/>
              <a:t>Company X has $100 million floating rate bond, while Company Y has $100 million fixed-rate bond</a:t>
            </a:r>
            <a:r>
              <a:rPr lang="en-US" sz="3200"/>
              <a:t>. </a:t>
            </a:r>
            <a:endParaRPr lang="en-US" sz="3200"/>
          </a:p>
          <a:p>
            <a:r>
              <a:rPr lang="en-US" sz="3200"/>
              <a:t>Suppose </a:t>
            </a:r>
            <a:r>
              <a:rPr lang="en-US" sz="3200" dirty="0"/>
              <a:t>Company X has stable cashflows and wants lock in its interest rate, and Company Y has cashflows that are fluctuates with the economy. </a:t>
            </a: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3458</Words>
  <Application>WPS Presentation</Application>
  <PresentationFormat>Widescreen</PresentationFormat>
  <Paragraphs>52</Paragraphs>
  <Slides>12</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12</vt:i4>
      </vt:variant>
    </vt:vector>
  </HeadingPairs>
  <TitlesOfParts>
    <vt:vector size="20" baseType="lpstr">
      <vt:lpstr>Arial</vt:lpstr>
      <vt:lpstr>SimSun</vt:lpstr>
      <vt:lpstr>Wingdings</vt:lpstr>
      <vt:lpstr>Calibri</vt:lpstr>
      <vt:lpstr>Microsoft YaHei</vt:lpstr>
      <vt:lpstr>Arial Unicode MS</vt:lpstr>
      <vt:lpstr>Calibri Light</vt:lpstr>
      <vt:lpstr>Office Theme</vt:lpstr>
      <vt:lpstr>Risk Management and Derivatives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Management and Derivatives</dc:title>
  <dc:creator>HP</dc:creator>
  <cp:lastModifiedBy>Famagoh</cp:lastModifiedBy>
  <cp:revision>9</cp:revision>
  <dcterms:created xsi:type="dcterms:W3CDTF">2026-04-12T18:38:00Z</dcterms:created>
  <dcterms:modified xsi:type="dcterms:W3CDTF">2026-04-13T09:13:53Z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543AE37DC4444CE5A8E09DEEEEA4CEC1_13</vt:lpwstr>
  </property>
  <property fmtid="{D5CDD505-2E9C-101B-9397-08002B2CF9AE}" pid="3" name="KSOProductBuildVer">
    <vt:lpwstr>1033-12.2.0.23196</vt:lpwstr>
  </property>
</Properties>
</file>