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1"/>
  </p:sldMasterIdLst>
  <p:notesMasterIdLst>
    <p:notesMasterId r:id="rId31"/>
  </p:notesMasterIdLst>
  <p:sldIdLst>
    <p:sldId id="276" r:id="rId2"/>
    <p:sldId id="257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300" r:id="rId27"/>
    <p:sldId id="301" r:id="rId28"/>
    <p:sldId id="302" r:id="rId29"/>
    <p:sldId id="303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4645" autoAdjust="0"/>
  </p:normalViewPr>
  <p:slideViewPr>
    <p:cSldViewPr>
      <p:cViewPr varScale="1">
        <p:scale>
          <a:sx n="110" d="100"/>
          <a:sy n="110" d="100"/>
        </p:scale>
        <p:origin x="164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CC18875-7E32-4B69-929A-9B1247579A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540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47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66800" y="62484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900">
                <a:solidFill>
                  <a:srgbClr val="FAF199"/>
                </a:solidFill>
                <a:latin typeface="Arial" panose="020B0604020202020204" pitchFamily="34" charset="0"/>
              </a:rPr>
              <a:t>Copyright © 2009 Pearson Addison-Wesley. All rights reserved.</a:t>
            </a:r>
          </a:p>
        </p:txBody>
      </p:sp>
      <p:pic>
        <p:nvPicPr>
          <p:cNvPr id="5" name="Picture 3" descr="aw-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0"/>
            <a:ext cx="752475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TodaroCover-RGB06"/>
          <p:cNvPicPr>
            <a:picLocks noChangeAspect="1" noChangeArrowheads="1"/>
          </p:cNvPicPr>
          <p:nvPr/>
        </p:nvPicPr>
        <p:blipFill>
          <a:blip r:embed="rId3">
            <a:lum brigh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138" y="609600"/>
            <a:ext cx="4368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6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1676400"/>
            <a:ext cx="3429000" cy="3124200"/>
          </a:xfrm>
        </p:spPr>
        <p:txBody>
          <a:bodyPr/>
          <a:lstStyle>
            <a:lvl1pPr marL="0" indent="0">
              <a:buFont typeface="Times" pitchFamily="18" charset="0"/>
              <a:buNone/>
              <a:defRPr>
                <a:solidFill>
                  <a:srgbClr val="C0D81B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304800" y="206375"/>
            <a:ext cx="3429000" cy="1165225"/>
          </a:xfrm>
        </p:spPr>
        <p:txBody>
          <a:bodyPr/>
          <a:lstStyle>
            <a:lvl1pPr>
              <a:defRPr b="1">
                <a:solidFill>
                  <a:srgbClr val="C0D81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60125364"/>
      </p:ext>
    </p:extLst>
  </p:cSld>
  <p:clrMapOvr>
    <a:masterClrMapping/>
  </p:clrMapOvr>
  <p:transition spd="med"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9-</a:t>
            </a:r>
            <a:fld id="{20D060CE-32C9-4337-9285-5EAC070E61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3681003"/>
      </p:ext>
    </p:extLst>
  </p:cSld>
  <p:clrMapOvr>
    <a:masterClrMapping/>
  </p:clrMapOvr>
  <p:transition spd="med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2413" y="204788"/>
            <a:ext cx="2160587" cy="5967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204788"/>
            <a:ext cx="6332538" cy="59674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9-</a:t>
            </a:r>
            <a:fld id="{BBCBC116-5101-4CDE-B711-3223732923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0799996"/>
      </p:ext>
    </p:extLst>
  </p:cSld>
  <p:clrMapOvr>
    <a:masterClrMapping/>
  </p:clrMapOvr>
  <p:transition spd="med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9-</a:t>
            </a:r>
            <a:fld id="{1CA65FEA-9FF4-4D49-A5CB-204156B864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370670"/>
      </p:ext>
    </p:extLst>
  </p:cSld>
  <p:clrMapOvr>
    <a:masterClrMapping/>
  </p:clrMapOvr>
  <p:transition spd="med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9-</a:t>
            </a:r>
            <a:fld id="{EF9F6CB5-5529-4CFE-80DC-D10F7C2881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73512"/>
      </p:ext>
    </p:extLst>
  </p:cSld>
  <p:clrMapOvr>
    <a:masterClrMapping/>
  </p:clrMapOvr>
  <p:transition spd="med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752600"/>
            <a:ext cx="4191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752600"/>
            <a:ext cx="4191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9-</a:t>
            </a:r>
            <a:fld id="{33707ABE-DC3F-4FCF-B368-896D2810FF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6346724"/>
      </p:ext>
    </p:extLst>
  </p:cSld>
  <p:clrMapOvr>
    <a:masterClrMapping/>
  </p:clrMapOvr>
  <p:transition spd="med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9-</a:t>
            </a:r>
            <a:fld id="{028BE0F1-058D-4358-849C-138247A1EA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047186"/>
      </p:ext>
    </p:extLst>
  </p:cSld>
  <p:clrMapOvr>
    <a:masterClrMapping/>
  </p:clrMapOvr>
  <p:transition spd="med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9-</a:t>
            </a:r>
            <a:fld id="{CCAC2F66-C82D-48F6-8016-A99AACD115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4194668"/>
      </p:ext>
    </p:extLst>
  </p:cSld>
  <p:clrMapOvr>
    <a:masterClrMapping/>
  </p:clrMapOvr>
  <p:transition spd="med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9-</a:t>
            </a:r>
            <a:fld id="{A93B4033-DB59-4481-A844-99F3AF951E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5007912"/>
      </p:ext>
    </p:extLst>
  </p:cSld>
  <p:clrMapOvr>
    <a:masterClrMapping/>
  </p:clrMapOvr>
  <p:transition spd="med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9-</a:t>
            </a:r>
            <a:fld id="{5D61CD3E-3363-46B6-A33B-2A81176B55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6290743"/>
      </p:ext>
    </p:extLst>
  </p:cSld>
  <p:clrMapOvr>
    <a:masterClrMapping/>
  </p:clrMapOvr>
  <p:transition spd="med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9-</a:t>
            </a:r>
            <a:fld id="{77EFCCCF-FCA2-49FD-903E-44B0388428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6633149"/>
      </p:ext>
    </p:extLst>
  </p:cSld>
  <p:clrMapOvr>
    <a:masterClrMapping/>
  </p:clrMapOvr>
  <p:transition spd="med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daroCover-detail"/>
          <p:cNvPicPr>
            <a:picLocks noChangeAspect="1" noChangeArrowheads="1"/>
          </p:cNvPicPr>
          <p:nvPr/>
        </p:nvPicPr>
        <p:blipFill>
          <a:blip r:embed="rId13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0"/>
            <a:ext cx="1752600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7475" y="204788"/>
            <a:ext cx="72739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752600"/>
            <a:ext cx="8534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3246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447800"/>
            <a:ext cx="8991600" cy="152400"/>
          </a:xfrm>
          <a:prstGeom prst="rect">
            <a:avLst/>
          </a:prstGeom>
          <a:solidFill>
            <a:srgbClr val="0047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839200" y="1447800"/>
            <a:ext cx="304800" cy="5334000"/>
          </a:xfrm>
          <a:prstGeom prst="rect">
            <a:avLst/>
          </a:prstGeom>
          <a:solidFill>
            <a:srgbClr val="0047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8634413" y="1600200"/>
            <a:ext cx="381000" cy="4800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3" name="AutoShape 9"/>
          <p:cNvSpPr>
            <a:spLocks noChangeArrowheads="1"/>
          </p:cNvSpPr>
          <p:nvPr/>
        </p:nvSpPr>
        <p:spPr bwMode="auto">
          <a:xfrm>
            <a:off x="8153400" y="6400800"/>
            <a:ext cx="990600" cy="381000"/>
          </a:xfrm>
          <a:prstGeom prst="roundRect">
            <a:avLst>
              <a:gd name="adj" fmla="val 16667"/>
            </a:avLst>
          </a:prstGeom>
          <a:solidFill>
            <a:srgbClr val="0047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8153400" y="6629400"/>
            <a:ext cx="990600" cy="228600"/>
          </a:xfrm>
          <a:prstGeom prst="rect">
            <a:avLst/>
          </a:prstGeom>
          <a:solidFill>
            <a:srgbClr val="0047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524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800" b="1" smtClean="0">
                <a:solidFill>
                  <a:srgbClr val="FAF19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9-</a:t>
            </a:r>
            <a:fld id="{BCBD6A5C-95B6-49A8-B1B8-CAC706E9AF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ransition spd="med">
    <p:pull dir="rd"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4099" name="Rectangle 102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4100" name="Rectangle 103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Chapter 9</a:t>
            </a:r>
          </a:p>
        </p:txBody>
      </p:sp>
      <p:sp>
        <p:nvSpPr>
          <p:cNvPr id="4101" name="Rectangle 103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828800"/>
            <a:ext cx="4191000" cy="3124200"/>
          </a:xfrm>
        </p:spPr>
        <p:txBody>
          <a:bodyPr/>
          <a:lstStyle/>
          <a:p>
            <a:pPr eaLnBrk="1" hangingPunct="1"/>
            <a:r>
              <a:rPr lang="en-US" altLang="en-US" smtClean="0"/>
              <a:t>Agricultural Transformation and Rural Development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33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9-</a:t>
            </a:r>
            <a:fld id="{6C8B3CF2-9321-4968-86D7-D395A738E410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1. Crops produced entirely for the market are known as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basic crops.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mixed crops.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hybrid crops.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cash crops.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43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9-</a:t>
            </a:r>
            <a:fld id="{45A2884B-DF17-4D9F-A2B0-52A16506E732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2. An agrarian system refers to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the pattern of land ownership.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the type of crops grown.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the processing of agricultural commodities.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an economy that has no industry.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536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9-</a:t>
            </a:r>
            <a:fld id="{D1828CBE-F6E2-4834-8DE4-9DEF973A15B4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3. The primary goal of an agricultural extension service is to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bring new areas under cultivation.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increase the yield per hectare.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introduce land reform.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assist rural–urban migration.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9-</a:t>
            </a:r>
            <a:fld id="{63632A04-4FD4-404A-BDDD-3B36DA7180DC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4. Which of the following is an important factor in the success of agrarian land reform policies?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The introduction of sharecropping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The introduction of tenant farming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Farmer training programs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The introduction of more capital intensive methods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9-</a:t>
            </a:r>
            <a:fld id="{66BF406A-1529-4AA2-9021-4B6A2CEBBA22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5. Sharecropping can be best understood as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a type of agreement preferred by peasants.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a type of agreement preferred by landlords.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a compromise between peasant and landlord preferences.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a type of agreement preferred by neither but given by tradition.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9-</a:t>
            </a:r>
            <a:fld id="{FDC739CD-0132-4D22-80C4-5F6D6ACA8FF4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6. A program through which new ideas, methods, and advice are offered to farmers to increase farm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yields is known as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agricultural extension.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agricultural mechanization.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an agrarian system.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land reform.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9-</a:t>
            </a:r>
            <a:fld id="{3793C2FF-76A8-4D13-932F-5EF7EA7444A4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7. In a world of perfect certainty, sharecropping would be less efficient than a farm owner working his own farm because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sharecroppers receive only a share of their marginal product.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paying a worker a wage gives him or her an incentive to shirk.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sharecroppers are exploited by landlords.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renting farmland concentrates risk on the renters.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e. All of the above.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9-</a:t>
            </a:r>
            <a:fld id="{0E0C9D1D-14C6-4311-AF79-92A66C6D010C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8. During the 1990s, food production increased faster than population in all regions of the developing world except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Latin America.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East Asia.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Sub-Saharan Africa.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None of the above.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9-</a:t>
            </a:r>
            <a:fld id="{BD09AEAA-965D-4D02-A35B-8AD4AEED3EC8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9. The African agrarian system is characterized by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absentee landlords.</a:t>
            </a:r>
          </a:p>
          <a:p>
            <a:pPr>
              <a:buFont typeface="Times" panose="02020603050405020304" pitchFamily="18" charset="0"/>
              <a:buNone/>
            </a:pPr>
            <a:r>
              <a:rPr lang="pt-BR" altLang="en-US" sz="2400" smtClean="0"/>
              <a:t>b. a dual agrarian system known as latifundio-minifundio.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land fragmentation.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shifting cultivation.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9-</a:t>
            </a:r>
            <a:fld id="{8BE73760-2BED-46F8-A95D-58731EEC9D23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10. Absentee landowners characterize the agrarian system of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Asia.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Latin America.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Sub-Saharan Africa.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All of the above.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9-</a:t>
            </a:r>
            <a:fld id="{C0AF9A92-4581-4B5B-8247-52BD4B406EA8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Outline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Questions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Multiple-Choice </a:t>
            </a:r>
            <a:r>
              <a:rPr lang="en-US" altLang="en-US" sz="2800" smtClean="0"/>
              <a:t>Questions</a:t>
            </a:r>
            <a:endParaRPr lang="en-US" altLang="en-US" sz="28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2355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9-</a:t>
            </a:r>
            <a:fld id="{27AA21E2-62BD-4104-9B4F-7C6D148BD292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MCQs: Answers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1. Crops produced entirely for the market are known as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basic crops.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mixed crops.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hybrid crops.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cash crops.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2457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9-</a:t>
            </a:r>
            <a:fld id="{53D92728-562D-468D-BDE3-473C44AD5C5A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MCQs: Answers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2. An agrarian system refers to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the pattern of land ownership.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the type of crops grown.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the processing of agricultural commodities.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an economy that has no industry.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2560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9-</a:t>
            </a:r>
            <a:fld id="{F085B800-8812-4A4F-94B0-1233E3EE0335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MCQs: Answers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3. The primary goal of an agricultural extension service is to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bring new areas under cultivation.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increase the yield per hectare.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introduce land reform.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assist rural–urban migration.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2662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9-</a:t>
            </a:r>
            <a:fld id="{5031F426-45BA-4727-AD2E-C6FE988F6E64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MCQs: Answers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4. Which of the following is an important factor in the success of agrarian land reform policies?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The introduction of sharecropping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The introduction of tenant farming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Farmer training programs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The introduction of more capital intensive methods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2765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9-</a:t>
            </a:r>
            <a:fld id="{09250A8C-551B-4DAB-A27F-1EF97F4D65CE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MCQs: Answers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5. Sharecropping can be best understood as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a type of agreement preferred by peasants.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a type of agreement preferred by landlords.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a compromise between peasant and landlord preferences.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a type of agreement preferred by neither but given by tradition.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286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9-</a:t>
            </a:r>
            <a:fld id="{499575E5-1345-4272-BBD4-58EB52BCBF3A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MCQs: Answers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6. A program through which new ideas, methods, and advice are offered to farmers to increase farm yields is known as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agricultural extension.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agricultural mechanization.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an agrarian system.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land reform.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9-</a:t>
            </a:r>
            <a:fld id="{4F6BC8AE-4790-4F28-99B3-140DB48954C8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MCQs: Answers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7. In a world of perfect certainty, sharecropping would be less efficient than a farm owner working his own farm because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sharecroppers receive only a share of their marginal product.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paying a worker a wage gives him or her an incentive to shirk.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sharecroppers are exploited by landlords.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renting farmland concentrates risk on the renters.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e. All of the above.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307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9-</a:t>
            </a:r>
            <a:fld id="{F5EF3886-4BAC-4B37-8515-AAE250BB1E69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MCQs: Answers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8. During the 1990s, food production increased faster than population in all regions of the developing world except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Latin America.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East Asia.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Sub-Saharan Africa.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None of the above.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317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9-</a:t>
            </a:r>
            <a:fld id="{175AE9B6-C5DC-4849-AD08-189BA04F0277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MCQs: Answers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9. The African agrarian system is characterized by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absentee landlords.</a:t>
            </a:r>
          </a:p>
          <a:p>
            <a:pPr>
              <a:buFont typeface="Times" panose="02020603050405020304" pitchFamily="18" charset="0"/>
              <a:buNone/>
            </a:pPr>
            <a:r>
              <a:rPr lang="pt-BR" altLang="en-US" sz="2400" smtClean="0"/>
              <a:t>b. a dual agrarian system known as latifundio-minifundio.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land fragmentation.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shifting cultivation.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327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9-</a:t>
            </a:r>
            <a:fld id="{F7290EE5-F8D6-4B88-A479-6B960C05C57A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MCQs: Answers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10. Absentee landowners characterize the agrarian system of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Asia.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Latin America.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Sub-Saharan Africa.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All of the above.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9-</a:t>
            </a:r>
            <a:fld id="{B7405672-DFA1-4244-A7CD-FA15B3B72F24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Questions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r>
              <a:rPr lang="en-US" altLang="en-US" sz="2400" smtClean="0"/>
              <a:t>1. Explain the concept, goals, and methods of integrated rural development.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9-</a:t>
            </a:r>
            <a:fld id="{AFE312E4-7CA6-4D74-AADC-4A96515AEC2E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Questions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2. Explain the case for land reform in Latin America. Are there any potential negative effects? What steps could be taken to address these effects?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9-</a:t>
            </a:r>
            <a:fld id="{E7347CEE-B970-4039-8879-D9422B1A7F8B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Questions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3. In Bangladesh, the government guarantees rice farmers that it will buy rice at a specific price. Explain the costs and benefits to farmers in good and bad harvest years.</a:t>
            </a:r>
          </a:p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92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9-</a:t>
            </a:r>
            <a:fld id="{962DAB39-5B38-4069-8D30-C5936C0BA253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Questions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4. Explain the role of risk and uncertainty in an analysis of the economic behavior of peasant farmers. What kinds of questions does this analysis enable us to answer?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9-</a:t>
            </a:r>
            <a:fld id="{A80950A3-6047-44C9-9631-0DA069CC633B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Questions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r>
              <a:rPr lang="en-US" altLang="en-US" sz="2400" smtClean="0"/>
              <a:t>5. Is sharecropping economically efficient or inefficient? Explain.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126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9-</a:t>
            </a:r>
            <a:fld id="{4CF9E0C7-3D47-4B72-A464-67E72C88516C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Questions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6. What are the key characteristics of the agrarian system in Asia that distinguish it from that of Latin America? Explain your answer.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9-</a:t>
            </a:r>
            <a:fld id="{5B54FD63-EFD6-4BDE-B6A7-44E393075D81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Questions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r>
              <a:rPr lang="en-US" altLang="en-US" sz="2400" smtClean="0"/>
              <a:t>7. What is (are) the key characteristic(s) of the agrarian system in sub-Saharan Africa?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theme/theme1.xml><?xml version="1.0" encoding="utf-8"?>
<a:theme xmlns:a="http://schemas.openxmlformats.org/drawingml/2006/main" name="Rejda_template">
  <a:themeElements>
    <a:clrScheme name="Rejda_templat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Rejda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Rejda_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jda_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jda_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TodaroSmith_EconDev_ch01</Template>
  <TotalTime>465</TotalTime>
  <Words>1421</Words>
  <Application>Microsoft Office PowerPoint</Application>
  <PresentationFormat>On-screen Show (4:3)</PresentationFormat>
  <Paragraphs>216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Times</vt:lpstr>
      <vt:lpstr>Arial</vt:lpstr>
      <vt:lpstr>Times New Roman</vt:lpstr>
      <vt:lpstr>Rejda_template</vt:lpstr>
      <vt:lpstr>Chapter 9</vt:lpstr>
      <vt:lpstr>Outline</vt:lpstr>
      <vt:lpstr>Questions</vt:lpstr>
      <vt:lpstr>Questions</vt:lpstr>
      <vt:lpstr>Questions</vt:lpstr>
      <vt:lpstr>Questions</vt:lpstr>
      <vt:lpstr>Questions</vt:lpstr>
      <vt:lpstr>Questions</vt:lpstr>
      <vt:lpstr>Questions</vt:lpstr>
      <vt:lpstr>MCQs</vt:lpstr>
      <vt:lpstr>MCQs</vt:lpstr>
      <vt:lpstr>MCQs</vt:lpstr>
      <vt:lpstr>MCQs</vt:lpstr>
      <vt:lpstr>MCQs</vt:lpstr>
      <vt:lpstr>MCQs</vt:lpstr>
      <vt:lpstr>MCQs</vt:lpstr>
      <vt:lpstr>MCQs</vt:lpstr>
      <vt:lpstr>MCQs</vt:lpstr>
      <vt:lpstr>MCQs</vt:lpstr>
      <vt:lpstr>MCQs: Answers</vt:lpstr>
      <vt:lpstr>MCQs: Answers</vt:lpstr>
      <vt:lpstr>MCQs: Answers</vt:lpstr>
      <vt:lpstr>MCQs: Answers</vt:lpstr>
      <vt:lpstr>MCQs: Answers</vt:lpstr>
      <vt:lpstr>MCQs: Answers</vt:lpstr>
      <vt:lpstr>MCQs: Answers</vt:lpstr>
      <vt:lpstr>MCQs: Answers</vt:lpstr>
      <vt:lpstr>MCQs: Answers</vt:lpstr>
      <vt:lpstr>MCQs: Answers</vt:lpstr>
    </vt:vector>
  </TitlesOfParts>
  <Company>© 2009 Pearson Addison-Wesley. All rights reserved.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</dc:title>
  <dc:subject>Agricultural Transformation and Rural Development</dc:subject>
  <dc:creator>Michael P. Todaro</dc:creator>
  <cp:lastModifiedBy>Madumarov Eldar</cp:lastModifiedBy>
  <cp:revision>103</cp:revision>
  <dcterms:created xsi:type="dcterms:W3CDTF">1999-06-16T14:44:28Z</dcterms:created>
  <dcterms:modified xsi:type="dcterms:W3CDTF">2018-11-09T04:45:22Z</dcterms:modified>
</cp:coreProperties>
</file>