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58" r:id="rId5"/>
    <p:sldId id="259" r:id="rId6"/>
    <p:sldId id="260" r:id="rId7"/>
    <p:sldId id="265" r:id="rId8"/>
    <p:sldId id="262" r:id="rId9"/>
    <p:sldId id="266" r:id="rId10"/>
    <p:sldId id="26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63383-E522-4FFD-9281-BB5D438EA912}" type="datetimeFigureOut">
              <a:rPr lang="en-US" smtClean="0"/>
              <a:t>1/30/2019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D9F18-48D0-4FE2-B53E-47626D4CE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232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63383-E522-4FFD-9281-BB5D438EA912}" type="datetimeFigureOut">
              <a:rPr lang="en-US" smtClean="0"/>
              <a:t>1/30/2019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D9F18-48D0-4FE2-B53E-47626D4CE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797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63383-E522-4FFD-9281-BB5D438EA912}" type="datetimeFigureOut">
              <a:rPr lang="en-US" smtClean="0"/>
              <a:t>1/30/2019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D9F18-48D0-4FE2-B53E-47626D4CE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940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63383-E522-4FFD-9281-BB5D438EA912}" type="datetimeFigureOut">
              <a:rPr lang="en-US" smtClean="0"/>
              <a:t>1/30/2019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D9F18-48D0-4FE2-B53E-47626D4CE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064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63383-E522-4FFD-9281-BB5D438EA912}" type="datetimeFigureOut">
              <a:rPr lang="en-US" smtClean="0"/>
              <a:t>1/30/2019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D9F18-48D0-4FE2-B53E-47626D4CE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531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63383-E522-4FFD-9281-BB5D438EA912}" type="datetimeFigureOut">
              <a:rPr lang="en-US" smtClean="0"/>
              <a:t>1/30/2019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D9F18-48D0-4FE2-B53E-47626D4CE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242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63383-E522-4FFD-9281-BB5D438EA912}" type="datetimeFigureOut">
              <a:rPr lang="en-US" smtClean="0"/>
              <a:t>1/30/2019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D9F18-48D0-4FE2-B53E-47626D4CE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168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63383-E522-4FFD-9281-BB5D438EA912}" type="datetimeFigureOut">
              <a:rPr lang="en-US" smtClean="0"/>
              <a:t>1/30/2019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D9F18-48D0-4FE2-B53E-47626D4CE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473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63383-E522-4FFD-9281-BB5D438EA912}" type="datetimeFigureOut">
              <a:rPr lang="en-US" smtClean="0"/>
              <a:t>1/30/2019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D9F18-48D0-4FE2-B53E-47626D4CE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605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63383-E522-4FFD-9281-BB5D438EA912}" type="datetimeFigureOut">
              <a:rPr lang="en-US" smtClean="0"/>
              <a:t>1/30/2019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D9F18-48D0-4FE2-B53E-47626D4CE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749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63383-E522-4FFD-9281-BB5D438EA912}" type="datetimeFigureOut">
              <a:rPr lang="en-US" smtClean="0"/>
              <a:t>1/30/2019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D9F18-48D0-4FE2-B53E-47626D4CE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607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763383-E522-4FFD-9281-BB5D438EA912}" type="datetimeFigureOut">
              <a:rPr lang="en-US" smtClean="0"/>
              <a:t>1/30/2019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6D9F18-48D0-4FE2-B53E-47626D4CE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852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Reformation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1041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Russia’s political philosophy in 11-16 cc.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12. c.: Vladimir </a:t>
            </a:r>
            <a:r>
              <a:rPr lang="en-US" dirty="0" err="1" smtClean="0"/>
              <a:t>Monomach</a:t>
            </a:r>
            <a:r>
              <a:rPr lang="en-US" dirty="0" smtClean="0"/>
              <a:t>: 3 centuries before Machiavelli considered the division of powers: economic, political and ethics;</a:t>
            </a:r>
          </a:p>
          <a:p>
            <a:r>
              <a:rPr lang="en-US" dirty="0" smtClean="0"/>
              <a:t>Ethics: virtues, right intentions, avoid lies, help the poor;</a:t>
            </a:r>
          </a:p>
          <a:p>
            <a:r>
              <a:rPr lang="en-US" dirty="0" smtClean="0"/>
              <a:t> By 15 c., church has become national, state level; absolute monarchy;</a:t>
            </a:r>
          </a:p>
          <a:p>
            <a:r>
              <a:rPr lang="en-US" dirty="0" smtClean="0"/>
              <a:t>Philopheus: national idea “Moscow as third Rome”; replacement of the kingdoms by the God’s will.</a:t>
            </a:r>
          </a:p>
        </p:txBody>
      </p:sp>
    </p:spTree>
    <p:extLst>
      <p:ext uri="{BB962C8B-B14F-4D97-AF65-F5344CB8AC3E}">
        <p14:creationId xmlns:p14="http://schemas.microsoft.com/office/powerpoint/2010/main" val="30811385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Movement protesting against certain abuses of the Catholic church;</a:t>
            </a:r>
          </a:p>
          <a:p>
            <a:r>
              <a:rPr lang="en-US" dirty="0" smtClean="0"/>
              <a:t> Reformation is a process of changing the traditions, customs, and attitude to Catholicism in Europe and appearance of PROTESTANT directions.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2808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Protestant reform</a:t>
            </a:r>
            <a:br>
              <a:rPr lang="en-US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(M. Luther</a:t>
            </a:r>
            <a:r>
              <a:rPr lang="en-US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 </a:t>
            </a:r>
            <a:r>
              <a:rPr lang="en-US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J</a:t>
            </a:r>
            <a:r>
              <a:rPr lang="en-US" alt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 Calvin, 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Thomas </a:t>
            </a:r>
            <a:r>
              <a:rPr 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Müntzer</a:t>
            </a:r>
            <a:r>
              <a:rPr lang="en-US" alt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  <a:r>
              <a:rPr lang="en-US" altLang="en-US" sz="4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en-US" altLang="en-US" sz="4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altLang="en-US" sz="40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8438" name="Picture 6" descr="martin Luther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35188" y="1773239"/>
            <a:ext cx="3600450" cy="38877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7" descr="https://upload.wikimedia.org/wikipedia/commons/a/af/Thomas_Muentz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825625"/>
            <a:ext cx="2857500" cy="408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09513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MARTIN LUTHER AND THE PROTESTANT REFORM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1"/>
            <a:ext cx="8229600" cy="5141913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A humanist necessity: a </a:t>
            </a:r>
            <a:r>
              <a:rPr lang="en-US" altLang="en-US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direct confrontation and interpretation of the Bible</a:t>
            </a:r>
          </a:p>
          <a:p>
            <a:pPr>
              <a:buFontTx/>
              <a:buNone/>
            </a:pPr>
            <a:r>
              <a:rPr lang="en-US" alt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Luther was born on November 10</a:t>
            </a:r>
            <a:r>
              <a:rPr lang="en-US" altLang="en-US" b="1" baseline="30000">
                <a:effectLst>
                  <a:outerShdw blurRad="38100" dist="38100" dir="2700000" algn="tl">
                    <a:srgbClr val="C0C0C0"/>
                  </a:outerShdw>
                </a:effectLst>
              </a:rPr>
              <a:t>th</a:t>
            </a:r>
            <a:r>
              <a:rPr lang="en-US" alt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 1483</a:t>
            </a:r>
          </a:p>
          <a:p>
            <a:pPr>
              <a:buFontTx/>
              <a:buNone/>
            </a:pPr>
            <a:r>
              <a:rPr lang="en-US" alt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Magister in 1505</a:t>
            </a:r>
          </a:p>
          <a:p>
            <a:pPr>
              <a:buFontTx/>
              <a:buNone/>
            </a:pPr>
            <a:r>
              <a:rPr lang="en-US" alt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Monk in 1507 and starts studying theology</a:t>
            </a:r>
          </a:p>
          <a:p>
            <a:pPr>
              <a:buFontTx/>
              <a:buNone/>
            </a:pPr>
            <a:r>
              <a:rPr lang="en-US" alt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1512 Wittenberg where, after receiving his doctor of theology degree, he became a professor of biblical theology at the newly founded University of Wittenberg </a:t>
            </a:r>
          </a:p>
        </p:txBody>
      </p:sp>
    </p:spTree>
    <p:extLst>
      <p:ext uri="{BB962C8B-B14F-4D97-AF65-F5344CB8AC3E}">
        <p14:creationId xmlns:p14="http://schemas.microsoft.com/office/powerpoint/2010/main" val="951523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>
                <a:solidFill>
                  <a:srgbClr val="FF0000"/>
                </a:solidFill>
              </a:rPr>
              <a:t>MARTIN LUTHER AND THE PROTESTANT REFORM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0"/>
            <a:ext cx="8229600" cy="52578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alt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1517 </a:t>
            </a:r>
            <a:r>
              <a:rPr lang="en-US" alt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Luther</a:t>
            </a:r>
            <a:r>
              <a:rPr lang="ru-RU" alt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 posted a </a:t>
            </a:r>
            <a:r>
              <a:rPr lang="en-US" alt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lis</a:t>
            </a:r>
            <a:r>
              <a:rPr lang="ru-RU" alt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t of theses for discussion on the University’s chapel door</a:t>
            </a:r>
            <a:r>
              <a:rPr lang="en-US" alt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b="1">
                <a:effectLst>
                  <a:outerShdw blurRad="38100" dist="38100" dir="2700000" algn="tl">
                    <a:srgbClr val="C0C0C0"/>
                  </a:outerShdw>
                </a:effectLst>
                <a:sym typeface="Wingdings" panose="05000000000000000000" pitchFamily="2" charset="2"/>
              </a:rPr>
              <a:t> </a:t>
            </a:r>
            <a:r>
              <a:rPr lang="ru-RU" altLang="en-US" b="1" i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Ninety-Five Theses</a:t>
            </a:r>
            <a:r>
              <a:rPr lang="ru-RU" alt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en-US" altLang="en-US" b="1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A </a:t>
            </a:r>
            <a:r>
              <a:rPr lang="ru-RU" alt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devastating critique of the church’s sale of </a:t>
            </a:r>
            <a:r>
              <a:rPr lang="ru-RU" altLang="en-US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indulgences</a:t>
            </a:r>
            <a:r>
              <a:rPr lang="ru-RU" alt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 and explained the fundamentals of justification by grace alone</a:t>
            </a:r>
            <a:r>
              <a:rPr lang="en-US" alt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alt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Heidelberg meeting in October 1518</a:t>
            </a:r>
            <a:r>
              <a:rPr lang="en-US" alt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:</a:t>
            </a:r>
            <a:r>
              <a:rPr lang="ru-RU" alt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 Luther was told to recant his positions by the Papal Legate, Thomas Cardinal Cajetan.</a:t>
            </a:r>
            <a:r>
              <a:rPr lang="en-US" alt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64301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MARTIN LUTHER AND THE PROTESTANT REFORM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0"/>
            <a:ext cx="8229600" cy="5068888"/>
          </a:xfrm>
        </p:spPr>
        <p:txBody>
          <a:bodyPr/>
          <a:lstStyle/>
          <a:p>
            <a:r>
              <a:rPr lang="ru-RU" alt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On June 15th </a:t>
            </a:r>
            <a:r>
              <a:rPr lang="en-US" altLang="en-US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1520 </a:t>
            </a:r>
            <a:r>
              <a:rPr lang="ru-RU" alt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the pope issued a b</a:t>
            </a:r>
            <a:r>
              <a:rPr lang="en-US" alt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i</a:t>
            </a:r>
            <a:r>
              <a:rPr lang="ru-RU" alt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ll (</a:t>
            </a:r>
            <a:r>
              <a:rPr lang="ru-RU" altLang="en-US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Exsurge Domini</a:t>
            </a:r>
            <a:r>
              <a:rPr lang="ru-RU" alt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 – Arise O’Lord) threatening Luther with excommunication. Luther received </a:t>
            </a:r>
            <a:r>
              <a:rPr lang="en-US" alt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it</a:t>
            </a:r>
            <a:r>
              <a:rPr lang="ru-RU" alt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 on October 10th. He publicly burned it on December 10th.</a:t>
            </a:r>
          </a:p>
          <a:p>
            <a:r>
              <a:rPr lang="ru-RU" alt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In January 1521</a:t>
            </a:r>
            <a:r>
              <a:rPr lang="en-US" alt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:</a:t>
            </a:r>
            <a:r>
              <a:rPr lang="ru-RU" alt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 the pope</a:t>
            </a:r>
            <a:r>
              <a:rPr lang="en-US" alt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altLang="en-US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excommunicated Luther</a:t>
            </a:r>
            <a:r>
              <a:rPr lang="en-US" alt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r>
              <a:rPr lang="ru-RU" alt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From 1533 to his death in 1546 he served as the Dean of the theology faculty at Wittenberg</a:t>
            </a:r>
            <a:endParaRPr lang="en-US" altLang="en-US" b="1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r>
              <a:rPr lang="ru-RU" alt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He died in Eisleben on 18 February 1546</a:t>
            </a:r>
            <a:endParaRPr lang="en-US" altLang="en-US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116488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95 theses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en-US" dirty="0" smtClean="0"/>
              <a:t>Priests do not mediate people and God;</a:t>
            </a:r>
          </a:p>
          <a:p>
            <a:pPr>
              <a:buFontTx/>
              <a:buChar char="-"/>
            </a:pPr>
            <a:r>
              <a:rPr lang="en-US" dirty="0" smtClean="0"/>
              <a:t>Church cannot liberate people from the sins for money;</a:t>
            </a:r>
          </a:p>
          <a:p>
            <a:pPr>
              <a:buFontTx/>
              <a:buChar char="-"/>
            </a:pPr>
            <a:r>
              <a:rPr lang="en-US" dirty="0" smtClean="0"/>
              <a:t>Secular state;</a:t>
            </a:r>
          </a:p>
          <a:p>
            <a:pPr>
              <a:buFontTx/>
              <a:buChar char="-"/>
            </a:pPr>
            <a:r>
              <a:rPr lang="en-US" dirty="0" smtClean="0"/>
              <a:t>Order on peoples’ community is: secular state based on natural laws;</a:t>
            </a:r>
          </a:p>
          <a:p>
            <a:pPr>
              <a:buFontTx/>
              <a:buChar char="-"/>
            </a:pPr>
            <a:r>
              <a:rPr lang="en-US" dirty="0" smtClean="0"/>
              <a:t>Secular state actions are based on the interests and aims;</a:t>
            </a:r>
          </a:p>
          <a:p>
            <a:pPr>
              <a:buFontTx/>
              <a:buChar char="-"/>
            </a:pPr>
            <a:r>
              <a:rPr lang="en-US" dirty="0" smtClean="0"/>
              <a:t>A ruler is the one who takes power as a duty given by God, not a privilege; </a:t>
            </a:r>
          </a:p>
          <a:p>
            <a:pPr>
              <a:buFontTx/>
              <a:buChar char="-"/>
            </a:pPr>
            <a:r>
              <a:rPr lang="en-US" dirty="0" smtClean="0"/>
              <a:t>Spiritual side of human nature – Church’s duty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3034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>
                <a:solidFill>
                  <a:srgbClr val="FF0000"/>
                </a:solidFill>
              </a:rPr>
              <a:t>MARTIN LUTHER AND THE PROTESTANT REFORM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1"/>
            <a:ext cx="8229600" cy="5141913"/>
          </a:xfrm>
        </p:spPr>
        <p:txBody>
          <a:bodyPr/>
          <a:lstStyle/>
          <a:p>
            <a:pPr marL="609600" indent="-609600">
              <a:lnSpc>
                <a:spcPct val="80000"/>
              </a:lnSpc>
              <a:buNone/>
            </a:pPr>
            <a:r>
              <a:rPr lang="ru-RU" alt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God interacts with humanity in two fundamental ways – the </a:t>
            </a:r>
            <a:r>
              <a:rPr lang="ru-RU" altLang="en-US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law</a:t>
            </a:r>
            <a:r>
              <a:rPr lang="ru-RU" alt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 and the </a:t>
            </a:r>
            <a:r>
              <a:rPr lang="ru-RU" altLang="en-US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gospel</a:t>
            </a:r>
            <a:r>
              <a:rPr lang="ru-RU" alt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. </a:t>
            </a:r>
            <a:endParaRPr lang="en-US" altLang="en-US" b="1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609600" indent="-609600">
              <a:lnSpc>
                <a:spcPct val="80000"/>
              </a:lnSpc>
              <a:buFontTx/>
              <a:buAutoNum type="arabicParenR"/>
            </a:pPr>
            <a:r>
              <a:rPr lang="ru-RU" alt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The </a:t>
            </a:r>
            <a:r>
              <a:rPr lang="ru-RU" altLang="en-US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law </a:t>
            </a:r>
            <a:r>
              <a:rPr lang="ru-RU" alt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comes to humanity as the commands of God – such as the Ten Commandments. The law allows the human community to exist and survive because it limits chaos and evil and convicts us of our sinfulness. </a:t>
            </a:r>
            <a:endParaRPr lang="en-US" altLang="en-US" b="1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609600" indent="-609600">
              <a:lnSpc>
                <a:spcPct val="80000"/>
              </a:lnSpc>
              <a:buFontTx/>
              <a:buAutoNum type="arabicParenR"/>
            </a:pPr>
            <a:r>
              <a:rPr lang="en-US" alt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Salvation comes to humanity through the Good News (</a:t>
            </a:r>
            <a:r>
              <a:rPr lang="en-US" altLang="en-US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Gospel</a:t>
            </a:r>
            <a:r>
              <a:rPr lang="en-US" alt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) of Jesus Christ. The Good News is that righteousness is not a demand upon the sinner but a gift to the sinner.</a:t>
            </a:r>
            <a:r>
              <a:rPr lang="en-US" alt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866723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Thomas </a:t>
            </a:r>
            <a:r>
              <a:rPr lang="en-US" dirty="0" err="1">
                <a:solidFill>
                  <a:srgbClr val="FF0000"/>
                </a:solidFill>
              </a:rPr>
              <a:t>Müntzer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Peasant War in Germany;</a:t>
            </a:r>
          </a:p>
          <a:p>
            <a:r>
              <a:rPr lang="en-US" dirty="0" smtClean="0"/>
              <a:t>Radically different interpretations of Jesus Christ mission and nature;</a:t>
            </a:r>
          </a:p>
          <a:p>
            <a:r>
              <a:rPr lang="en-US" dirty="0" smtClean="0"/>
              <a:t>No mysticism in some Christian rituals;</a:t>
            </a:r>
          </a:p>
          <a:p>
            <a:r>
              <a:rPr lang="en-US" dirty="0" smtClean="0"/>
              <a:t>Bible is not the only source of revelation, but a human mind awakened by faith;</a:t>
            </a:r>
          </a:p>
          <a:p>
            <a:r>
              <a:rPr lang="en-US" dirty="0" smtClean="0"/>
              <a:t>1520 participated in the Anabaptist sect with equality issues to discuss;</a:t>
            </a:r>
          </a:p>
          <a:p>
            <a:r>
              <a:rPr lang="en-US" dirty="0" smtClean="0"/>
              <a:t>No private property, no slavery, poverty;</a:t>
            </a:r>
          </a:p>
          <a:p>
            <a:r>
              <a:rPr lang="en-US" dirty="0" smtClean="0"/>
              <a:t>The “city of God” should be built on Earth;</a:t>
            </a:r>
          </a:p>
          <a:p>
            <a:r>
              <a:rPr lang="en-US" dirty="0"/>
              <a:t>Unitary </a:t>
            </a:r>
            <a:r>
              <a:rPr lang="en-US" dirty="0" smtClean="0"/>
              <a:t>republic.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5508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568</Words>
  <Application>Microsoft Office PowerPoint</Application>
  <PresentationFormat>Widescreen</PresentationFormat>
  <Paragraphs>46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Wingdings</vt:lpstr>
      <vt:lpstr>Office Theme</vt:lpstr>
      <vt:lpstr>Reformation</vt:lpstr>
      <vt:lpstr>Reformation</vt:lpstr>
      <vt:lpstr>Protestant reform  (M. Luther, J. Calvin, Thomas Müntzer) </vt:lpstr>
      <vt:lpstr>MARTIN LUTHER AND THE PROTESTANT REFORM</vt:lpstr>
      <vt:lpstr>MARTIN LUTHER AND THE PROTESTANT REFORM</vt:lpstr>
      <vt:lpstr>MARTIN LUTHER AND THE PROTESTANT REFORM</vt:lpstr>
      <vt:lpstr>95 theses</vt:lpstr>
      <vt:lpstr>MARTIN LUTHER AND THE PROTESTANT REFORM</vt:lpstr>
      <vt:lpstr>Thomas Müntzer</vt:lpstr>
      <vt:lpstr>Russia’s political philosophy in 11-16 cc.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Reformation</dc:title>
  <dc:creator>Adibayeva Aigul</dc:creator>
  <cp:lastModifiedBy>Adibayeva Aigul</cp:lastModifiedBy>
  <cp:revision>11</cp:revision>
  <dcterms:created xsi:type="dcterms:W3CDTF">2019-01-30T04:45:20Z</dcterms:created>
  <dcterms:modified xsi:type="dcterms:W3CDTF">2019-01-30T06:53:25Z</dcterms:modified>
</cp:coreProperties>
</file>