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>
  <p:sldMasterIdLst>
    <p:sldMasterId id="2147483684" r:id="rId1"/>
  </p:sldMasterIdLst>
  <p:notesMasterIdLst>
    <p:notesMasterId r:id="rId8"/>
  </p:notesMasterIdLst>
  <p:handoutMasterIdLst>
    <p:handoutMasterId r:id="rId9"/>
  </p:handoutMasterIdLst>
  <p:sldIdLst>
    <p:sldId id="256" r:id="rId2"/>
    <p:sldId id="448" r:id="rId3"/>
    <p:sldId id="467" r:id="rId4"/>
    <p:sldId id="468" r:id="rId5"/>
    <p:sldId id="469" r:id="rId6"/>
    <p:sldId id="470" r:id="rId7"/>
  </p:sldIdLst>
  <p:sldSz cx="9144000" cy="6858000" type="screen4x3"/>
  <p:notesSz cx="7099300" cy="10234613"/>
  <p:embeddedFontLst>
    <p:embeddedFont>
      <p:font typeface="Book Antiqua" panose="02040602050305030304" pitchFamily="18" charset="0"/>
      <p:regular r:id="rId10"/>
      <p:bold r:id="rId11"/>
      <p:italic r:id="rId12"/>
      <p:boldItalic r:id="rId13"/>
    </p:embeddedFont>
    <p:embeddedFont>
      <p:font typeface="Lucida Sans" panose="020B0602030504020204" pitchFamily="34" charset="0"/>
      <p:regular r:id="rId14"/>
      <p:bold r:id="rId15"/>
      <p:italic r:id="rId16"/>
      <p:boldItalic r:id="rId17"/>
    </p:embeddedFont>
    <p:embeddedFont>
      <p:font typeface="Wingdings 2" panose="05020102010507070707" pitchFamily="18" charset="2"/>
      <p:regular r:id="rId18"/>
    </p:embeddedFont>
    <p:embeddedFont>
      <p:font typeface="Wingdings 3" panose="05040102010807070707" pitchFamily="18" charset="2"/>
      <p:regular r:id="rId19"/>
    </p:embeddedFont>
  </p:embeddedFontLst>
  <p:custDataLst>
    <p:tags r:id="rId20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3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3399"/>
    <a:srgbClr val="336699"/>
    <a:srgbClr val="008080"/>
    <a:srgbClr val="009999"/>
    <a:srgbClr val="FF9966"/>
    <a:srgbClr val="99FFFF"/>
    <a:srgbClr val="CCEC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5626" autoAdjust="0"/>
  </p:normalViewPr>
  <p:slideViewPr>
    <p:cSldViewPr>
      <p:cViewPr varScale="1">
        <p:scale>
          <a:sx n="86" d="100"/>
          <a:sy n="86" d="100"/>
        </p:scale>
        <p:origin x="2334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604" y="-102"/>
      </p:cViewPr>
      <p:guideLst>
        <p:guide orient="horz" pos="3223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theme" Target="theme/theme1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font" Target="fonts/font5.fntdata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0" hangingPunct="0">
              <a:defRPr kumimoji="0" sz="1300"/>
            </a:lvl1pPr>
          </a:lstStyle>
          <a:p>
            <a:pPr>
              <a:defRPr/>
            </a:pPr>
            <a:r>
              <a:rPr lang="en-US"/>
              <a:t>Presentation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0" hangingPunct="0">
              <a:defRPr kumimoji="0" sz="1300"/>
            </a:lvl1pPr>
          </a:lstStyle>
          <a:p>
            <a:pPr>
              <a:defRPr/>
            </a:pPr>
            <a:r>
              <a:rPr lang="en-US"/>
              <a:t>Monday, September 7, 2009</a:t>
            </a:r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0" hangingPunct="0">
              <a:defRPr kumimoji="0" sz="1300"/>
            </a:lvl1pPr>
          </a:lstStyle>
          <a:p>
            <a:pPr>
              <a:defRPr/>
            </a:pPr>
            <a:r>
              <a:rPr lang="en-US"/>
              <a:t>ECN 3184-1 Eldar Madumarov</a:t>
            </a:r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0" hangingPunct="0">
              <a:defRPr kumimoji="0" sz="1300" smtClean="0"/>
            </a:lvl1pPr>
          </a:lstStyle>
          <a:p>
            <a:pPr>
              <a:defRPr/>
            </a:pPr>
            <a:fld id="{9043EDDB-03BB-4FA7-8A0C-5B0E08E521B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7651437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Rectangle 8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0" hangingPunct="0">
              <a:defRPr kumimoji="0" sz="1300"/>
            </a:lvl1pPr>
          </a:lstStyle>
          <a:p>
            <a:pPr>
              <a:defRPr/>
            </a:pPr>
            <a:r>
              <a:rPr lang="en-US"/>
              <a:t>Presentation</a:t>
            </a:r>
          </a:p>
        </p:txBody>
      </p:sp>
      <p:sp>
        <p:nvSpPr>
          <p:cNvPr id="2058" name="Rectangle 10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2513"/>
            <a:ext cx="5207000" cy="460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059" name="Rectangle 11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0" hangingPunct="0">
              <a:defRPr kumimoji="0" sz="1300"/>
            </a:lvl1pPr>
          </a:lstStyle>
          <a:p>
            <a:pPr>
              <a:defRPr/>
            </a:pPr>
            <a:r>
              <a:rPr lang="en-US"/>
              <a:t>Monday, September 7, 2009</a:t>
            </a:r>
          </a:p>
        </p:txBody>
      </p:sp>
      <p:sp>
        <p:nvSpPr>
          <p:cNvPr id="2060" name="Rectangle 12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0" hangingPunct="0">
              <a:defRPr kumimoji="0" sz="1300"/>
            </a:lvl1pPr>
          </a:lstStyle>
          <a:p>
            <a:pPr>
              <a:defRPr/>
            </a:pPr>
            <a:r>
              <a:rPr lang="en-US"/>
              <a:t>ECN 3184-1 Eldar Madumarov</a:t>
            </a:r>
          </a:p>
        </p:txBody>
      </p:sp>
      <p:sp>
        <p:nvSpPr>
          <p:cNvPr id="2061" name="Rectangle 13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0" hangingPunct="0">
              <a:defRPr kumimoji="0" sz="1300" smtClean="0"/>
            </a:lvl1pPr>
          </a:lstStyle>
          <a:p>
            <a:pPr>
              <a:defRPr/>
            </a:pPr>
            <a:fld id="{E4140705-8B5D-4F9F-B555-499FD4A143B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8" name="Slide Image Placeholder 7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01693281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Wingdings" pitchFamily="2" charset="2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Wingdings" pitchFamily="2" charset="2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Wingdings" pitchFamily="2" charset="2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Wingdings" pitchFamily="2" charset="2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Wingdings" pitchFamily="2" charset="2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0600" y="768350"/>
            <a:ext cx="5118100" cy="38385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en-US"/>
          </a:p>
        </p:txBody>
      </p:sp>
      <p:sp>
        <p:nvSpPr>
          <p:cNvPr id="5124" name="Date Placeholder 3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1pPr>
            <a:lvl2pPr marL="742950" indent="-28575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2pPr>
            <a:lvl3pPr marL="1143000" indent="-22860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3pPr>
            <a:lvl4pPr marL="1600200" indent="-22860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4pPr>
            <a:lvl5pPr marL="2057400" indent="-22860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9pPr>
          </a:lstStyle>
          <a:p>
            <a:pPr>
              <a:spcBef>
                <a:spcPct val="0"/>
              </a:spcBef>
            </a:pPr>
            <a:r>
              <a:rPr kumimoji="0" lang="en-US" altLang="en-US" sz="1300">
                <a:latin typeface="Times New Roman" panose="02020603050405020304" pitchFamily="18" charset="0"/>
              </a:rPr>
              <a:t>Monday, September 7, 2009</a:t>
            </a:r>
          </a:p>
        </p:txBody>
      </p:sp>
      <p:sp>
        <p:nvSpPr>
          <p:cNvPr id="5125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1pPr>
            <a:lvl2pPr marL="742950" indent="-28575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2pPr>
            <a:lvl3pPr marL="1143000" indent="-22860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3pPr>
            <a:lvl4pPr marL="1600200" indent="-22860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4pPr>
            <a:lvl5pPr marL="2057400" indent="-22860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9pPr>
          </a:lstStyle>
          <a:p>
            <a:pPr>
              <a:spcBef>
                <a:spcPct val="0"/>
              </a:spcBef>
            </a:pPr>
            <a:fld id="{81B0B150-6C4D-416C-8090-F89A09BC05F0}" type="slidenum">
              <a:rPr kumimoji="0" lang="en-US" altLang="en-US" sz="130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</a:t>
            </a:fld>
            <a:endParaRPr kumimoji="0"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5126" name="Footer Placeholder 5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1pPr>
            <a:lvl2pPr marL="742950" indent="-28575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2pPr>
            <a:lvl3pPr marL="1143000" indent="-22860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3pPr>
            <a:lvl4pPr marL="1600200" indent="-22860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4pPr>
            <a:lvl5pPr marL="2057400" indent="-22860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9pPr>
          </a:lstStyle>
          <a:p>
            <a:pPr>
              <a:spcBef>
                <a:spcPct val="0"/>
              </a:spcBef>
            </a:pPr>
            <a:r>
              <a:rPr kumimoji="0" lang="en-US" altLang="en-US" sz="1300">
                <a:latin typeface="Times New Roman" panose="02020603050405020304" pitchFamily="18" charset="0"/>
              </a:rPr>
              <a:t>ECN 3184-1 Eldar Madumarov</a:t>
            </a:r>
          </a:p>
        </p:txBody>
      </p:sp>
      <p:sp>
        <p:nvSpPr>
          <p:cNvPr id="5127" name="Header Placeholder 6"/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1pPr>
            <a:lvl2pPr marL="742950" indent="-28575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2pPr>
            <a:lvl3pPr marL="1143000" indent="-22860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3pPr>
            <a:lvl4pPr marL="1600200" indent="-22860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4pPr>
            <a:lvl5pPr marL="2057400" indent="-22860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9pPr>
          </a:lstStyle>
          <a:p>
            <a:pPr>
              <a:spcBef>
                <a:spcPct val="0"/>
              </a:spcBef>
            </a:pPr>
            <a:r>
              <a:rPr kumimoji="0" lang="en-US" altLang="en-US" sz="1300">
                <a:latin typeface="Times New Roman" panose="02020603050405020304" pitchFamily="18" charset="0"/>
              </a:rPr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1379751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en-US"/>
          </a:p>
        </p:txBody>
      </p:sp>
      <p:sp>
        <p:nvSpPr>
          <p:cNvPr id="7172" name="Header Placeholder 3"/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1pPr>
            <a:lvl2pPr marL="742950" indent="-28575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2pPr>
            <a:lvl3pPr marL="1143000" indent="-22860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3pPr>
            <a:lvl4pPr marL="1600200" indent="-22860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4pPr>
            <a:lvl5pPr marL="2057400" indent="-22860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9pPr>
          </a:lstStyle>
          <a:p>
            <a:pPr>
              <a:spcBef>
                <a:spcPct val="0"/>
              </a:spcBef>
            </a:pPr>
            <a:r>
              <a:rPr kumimoji="0" lang="en-US" altLang="en-US" sz="1300">
                <a:latin typeface="Times New Roman" panose="02020603050405020304" pitchFamily="18" charset="0"/>
              </a:rPr>
              <a:t>Presentation</a:t>
            </a:r>
          </a:p>
        </p:txBody>
      </p:sp>
      <p:sp>
        <p:nvSpPr>
          <p:cNvPr id="7173" name="Date Placeholder 4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1pPr>
            <a:lvl2pPr marL="742950" indent="-28575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2pPr>
            <a:lvl3pPr marL="1143000" indent="-22860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3pPr>
            <a:lvl4pPr marL="1600200" indent="-22860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4pPr>
            <a:lvl5pPr marL="2057400" indent="-22860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9pPr>
          </a:lstStyle>
          <a:p>
            <a:pPr>
              <a:spcBef>
                <a:spcPct val="0"/>
              </a:spcBef>
            </a:pPr>
            <a:r>
              <a:rPr kumimoji="0" lang="en-US" altLang="en-US" sz="1300">
                <a:latin typeface="Times New Roman" panose="02020603050405020304" pitchFamily="18" charset="0"/>
              </a:rPr>
              <a:t>Monday, September 7, 2009</a:t>
            </a:r>
          </a:p>
        </p:txBody>
      </p:sp>
      <p:sp>
        <p:nvSpPr>
          <p:cNvPr id="7174" name="Footer Placeholder 5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1pPr>
            <a:lvl2pPr marL="742950" indent="-28575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2pPr>
            <a:lvl3pPr marL="1143000" indent="-22860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3pPr>
            <a:lvl4pPr marL="1600200" indent="-22860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4pPr>
            <a:lvl5pPr marL="2057400" indent="-22860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9pPr>
          </a:lstStyle>
          <a:p>
            <a:pPr>
              <a:spcBef>
                <a:spcPct val="0"/>
              </a:spcBef>
            </a:pPr>
            <a:r>
              <a:rPr kumimoji="0" lang="en-US" altLang="en-US" sz="1300">
                <a:latin typeface="Times New Roman" panose="02020603050405020304" pitchFamily="18" charset="0"/>
              </a:rPr>
              <a:t>ECN 3184-1 Eldar Madumarov</a:t>
            </a:r>
          </a:p>
        </p:txBody>
      </p:sp>
      <p:sp>
        <p:nvSpPr>
          <p:cNvPr id="7175" name="Slide Number Placeholder 6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1pPr>
            <a:lvl2pPr marL="742950" indent="-28575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2pPr>
            <a:lvl3pPr marL="1143000" indent="-22860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3pPr>
            <a:lvl4pPr marL="1600200" indent="-22860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4pPr>
            <a:lvl5pPr marL="2057400" indent="-22860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9pPr>
          </a:lstStyle>
          <a:p>
            <a:pPr>
              <a:spcBef>
                <a:spcPct val="0"/>
              </a:spcBef>
            </a:pPr>
            <a:fld id="{2E8C0510-AE3B-4BF7-BA26-762F5D9ABDFC}" type="slidenum">
              <a:rPr kumimoji="0" lang="en-US" altLang="en-US" sz="130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2</a:t>
            </a:fld>
            <a:endParaRPr kumimoji="0" lang="en-US" altLang="en-US" sz="13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21248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en-US"/>
          </a:p>
        </p:txBody>
      </p:sp>
      <p:sp>
        <p:nvSpPr>
          <p:cNvPr id="7172" name="Header Placeholder 3"/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1pPr>
            <a:lvl2pPr marL="742950" indent="-28575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2pPr>
            <a:lvl3pPr marL="1143000" indent="-22860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3pPr>
            <a:lvl4pPr marL="1600200" indent="-22860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4pPr>
            <a:lvl5pPr marL="2057400" indent="-22860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9pPr>
          </a:lstStyle>
          <a:p>
            <a:pPr>
              <a:spcBef>
                <a:spcPct val="0"/>
              </a:spcBef>
            </a:pPr>
            <a:r>
              <a:rPr kumimoji="0" lang="en-US" altLang="en-US" sz="1300">
                <a:latin typeface="Times New Roman" panose="02020603050405020304" pitchFamily="18" charset="0"/>
              </a:rPr>
              <a:t>Presentation</a:t>
            </a:r>
          </a:p>
        </p:txBody>
      </p:sp>
      <p:sp>
        <p:nvSpPr>
          <p:cNvPr id="7173" name="Date Placeholder 4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1pPr>
            <a:lvl2pPr marL="742950" indent="-28575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2pPr>
            <a:lvl3pPr marL="1143000" indent="-22860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3pPr>
            <a:lvl4pPr marL="1600200" indent="-22860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4pPr>
            <a:lvl5pPr marL="2057400" indent="-22860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9pPr>
          </a:lstStyle>
          <a:p>
            <a:pPr>
              <a:spcBef>
                <a:spcPct val="0"/>
              </a:spcBef>
            </a:pPr>
            <a:r>
              <a:rPr kumimoji="0" lang="en-US" altLang="en-US" sz="1300">
                <a:latin typeface="Times New Roman" panose="02020603050405020304" pitchFamily="18" charset="0"/>
              </a:rPr>
              <a:t>Monday, September 7, 2009</a:t>
            </a:r>
          </a:p>
        </p:txBody>
      </p:sp>
      <p:sp>
        <p:nvSpPr>
          <p:cNvPr id="7174" name="Footer Placeholder 5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1pPr>
            <a:lvl2pPr marL="742950" indent="-28575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2pPr>
            <a:lvl3pPr marL="1143000" indent="-22860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3pPr>
            <a:lvl4pPr marL="1600200" indent="-22860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4pPr>
            <a:lvl5pPr marL="2057400" indent="-22860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9pPr>
          </a:lstStyle>
          <a:p>
            <a:pPr>
              <a:spcBef>
                <a:spcPct val="0"/>
              </a:spcBef>
            </a:pPr>
            <a:r>
              <a:rPr kumimoji="0" lang="en-US" altLang="en-US" sz="1300">
                <a:latin typeface="Times New Roman" panose="02020603050405020304" pitchFamily="18" charset="0"/>
              </a:rPr>
              <a:t>ECN 3184-1 Eldar Madumarov</a:t>
            </a:r>
          </a:p>
        </p:txBody>
      </p:sp>
      <p:sp>
        <p:nvSpPr>
          <p:cNvPr id="7175" name="Slide Number Placeholder 6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1pPr>
            <a:lvl2pPr marL="742950" indent="-28575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2pPr>
            <a:lvl3pPr marL="1143000" indent="-22860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3pPr>
            <a:lvl4pPr marL="1600200" indent="-22860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4pPr>
            <a:lvl5pPr marL="2057400" indent="-22860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9pPr>
          </a:lstStyle>
          <a:p>
            <a:pPr>
              <a:spcBef>
                <a:spcPct val="0"/>
              </a:spcBef>
            </a:pPr>
            <a:fld id="{2E8C0510-AE3B-4BF7-BA26-762F5D9ABDFC}" type="slidenum">
              <a:rPr kumimoji="0" lang="en-US" altLang="en-US" sz="130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3</a:t>
            </a:fld>
            <a:endParaRPr kumimoji="0" lang="en-US" altLang="en-US" sz="13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84584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en-US"/>
          </a:p>
        </p:txBody>
      </p:sp>
      <p:sp>
        <p:nvSpPr>
          <p:cNvPr id="7172" name="Header Placeholder 3"/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1pPr>
            <a:lvl2pPr marL="742950" indent="-28575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2pPr>
            <a:lvl3pPr marL="1143000" indent="-22860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3pPr>
            <a:lvl4pPr marL="1600200" indent="-22860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4pPr>
            <a:lvl5pPr marL="2057400" indent="-22860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9pPr>
          </a:lstStyle>
          <a:p>
            <a:pPr>
              <a:spcBef>
                <a:spcPct val="0"/>
              </a:spcBef>
            </a:pPr>
            <a:r>
              <a:rPr kumimoji="0" lang="en-US" altLang="en-US" sz="1300">
                <a:latin typeface="Times New Roman" panose="02020603050405020304" pitchFamily="18" charset="0"/>
              </a:rPr>
              <a:t>Presentation</a:t>
            </a:r>
          </a:p>
        </p:txBody>
      </p:sp>
      <p:sp>
        <p:nvSpPr>
          <p:cNvPr id="7173" name="Date Placeholder 4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1pPr>
            <a:lvl2pPr marL="742950" indent="-28575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2pPr>
            <a:lvl3pPr marL="1143000" indent="-22860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3pPr>
            <a:lvl4pPr marL="1600200" indent="-22860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4pPr>
            <a:lvl5pPr marL="2057400" indent="-22860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9pPr>
          </a:lstStyle>
          <a:p>
            <a:pPr>
              <a:spcBef>
                <a:spcPct val="0"/>
              </a:spcBef>
            </a:pPr>
            <a:r>
              <a:rPr kumimoji="0" lang="en-US" altLang="en-US" sz="1300">
                <a:latin typeface="Times New Roman" panose="02020603050405020304" pitchFamily="18" charset="0"/>
              </a:rPr>
              <a:t>Monday, September 7, 2009</a:t>
            </a:r>
          </a:p>
        </p:txBody>
      </p:sp>
      <p:sp>
        <p:nvSpPr>
          <p:cNvPr id="7174" name="Footer Placeholder 5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1pPr>
            <a:lvl2pPr marL="742950" indent="-28575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2pPr>
            <a:lvl3pPr marL="1143000" indent="-22860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3pPr>
            <a:lvl4pPr marL="1600200" indent="-22860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4pPr>
            <a:lvl5pPr marL="2057400" indent="-22860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9pPr>
          </a:lstStyle>
          <a:p>
            <a:pPr>
              <a:spcBef>
                <a:spcPct val="0"/>
              </a:spcBef>
            </a:pPr>
            <a:r>
              <a:rPr kumimoji="0" lang="en-US" altLang="en-US" sz="1300">
                <a:latin typeface="Times New Roman" panose="02020603050405020304" pitchFamily="18" charset="0"/>
              </a:rPr>
              <a:t>ECN 3184-1 Eldar Madumarov</a:t>
            </a:r>
          </a:p>
        </p:txBody>
      </p:sp>
      <p:sp>
        <p:nvSpPr>
          <p:cNvPr id="7175" name="Slide Number Placeholder 6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1pPr>
            <a:lvl2pPr marL="742950" indent="-28575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2pPr>
            <a:lvl3pPr marL="1143000" indent="-22860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3pPr>
            <a:lvl4pPr marL="1600200" indent="-22860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4pPr>
            <a:lvl5pPr marL="2057400" indent="-22860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9pPr>
          </a:lstStyle>
          <a:p>
            <a:pPr>
              <a:spcBef>
                <a:spcPct val="0"/>
              </a:spcBef>
            </a:pPr>
            <a:fld id="{2E8C0510-AE3B-4BF7-BA26-762F5D9ABDFC}" type="slidenum">
              <a:rPr kumimoji="0" lang="en-US" altLang="en-US" sz="130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4</a:t>
            </a:fld>
            <a:endParaRPr kumimoji="0" lang="en-US" altLang="en-US" sz="13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60054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en-US"/>
          </a:p>
        </p:txBody>
      </p:sp>
      <p:sp>
        <p:nvSpPr>
          <p:cNvPr id="7172" name="Header Placeholder 3"/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1pPr>
            <a:lvl2pPr marL="742950" indent="-28575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2pPr>
            <a:lvl3pPr marL="1143000" indent="-22860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3pPr>
            <a:lvl4pPr marL="1600200" indent="-22860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4pPr>
            <a:lvl5pPr marL="2057400" indent="-22860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9pPr>
          </a:lstStyle>
          <a:p>
            <a:pPr>
              <a:spcBef>
                <a:spcPct val="0"/>
              </a:spcBef>
            </a:pPr>
            <a:r>
              <a:rPr kumimoji="0" lang="en-US" altLang="en-US" sz="1300">
                <a:latin typeface="Times New Roman" panose="02020603050405020304" pitchFamily="18" charset="0"/>
              </a:rPr>
              <a:t>Presentation</a:t>
            </a:r>
          </a:p>
        </p:txBody>
      </p:sp>
      <p:sp>
        <p:nvSpPr>
          <p:cNvPr id="7173" name="Date Placeholder 4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1pPr>
            <a:lvl2pPr marL="742950" indent="-28575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2pPr>
            <a:lvl3pPr marL="1143000" indent="-22860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3pPr>
            <a:lvl4pPr marL="1600200" indent="-22860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4pPr>
            <a:lvl5pPr marL="2057400" indent="-22860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9pPr>
          </a:lstStyle>
          <a:p>
            <a:pPr>
              <a:spcBef>
                <a:spcPct val="0"/>
              </a:spcBef>
            </a:pPr>
            <a:r>
              <a:rPr kumimoji="0" lang="en-US" altLang="en-US" sz="1300">
                <a:latin typeface="Times New Roman" panose="02020603050405020304" pitchFamily="18" charset="0"/>
              </a:rPr>
              <a:t>Monday, September 7, 2009</a:t>
            </a:r>
          </a:p>
        </p:txBody>
      </p:sp>
      <p:sp>
        <p:nvSpPr>
          <p:cNvPr id="7174" name="Footer Placeholder 5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1pPr>
            <a:lvl2pPr marL="742950" indent="-28575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2pPr>
            <a:lvl3pPr marL="1143000" indent="-22860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3pPr>
            <a:lvl4pPr marL="1600200" indent="-22860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4pPr>
            <a:lvl5pPr marL="2057400" indent="-22860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9pPr>
          </a:lstStyle>
          <a:p>
            <a:pPr>
              <a:spcBef>
                <a:spcPct val="0"/>
              </a:spcBef>
            </a:pPr>
            <a:r>
              <a:rPr kumimoji="0" lang="en-US" altLang="en-US" sz="1300">
                <a:latin typeface="Times New Roman" panose="02020603050405020304" pitchFamily="18" charset="0"/>
              </a:rPr>
              <a:t>ECN 3184-1 Eldar Madumarov</a:t>
            </a:r>
          </a:p>
        </p:txBody>
      </p:sp>
      <p:sp>
        <p:nvSpPr>
          <p:cNvPr id="7175" name="Slide Number Placeholder 6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1pPr>
            <a:lvl2pPr marL="742950" indent="-28575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2pPr>
            <a:lvl3pPr marL="1143000" indent="-22860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3pPr>
            <a:lvl4pPr marL="1600200" indent="-22860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4pPr>
            <a:lvl5pPr marL="2057400" indent="-22860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9pPr>
          </a:lstStyle>
          <a:p>
            <a:pPr>
              <a:spcBef>
                <a:spcPct val="0"/>
              </a:spcBef>
            </a:pPr>
            <a:fld id="{2E8C0510-AE3B-4BF7-BA26-762F5D9ABDFC}" type="slidenum">
              <a:rPr kumimoji="0" lang="en-US" altLang="en-US" sz="130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5</a:t>
            </a:fld>
            <a:endParaRPr kumimoji="0" lang="en-US" altLang="en-US" sz="13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69923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en-US"/>
          </a:p>
        </p:txBody>
      </p:sp>
      <p:sp>
        <p:nvSpPr>
          <p:cNvPr id="7172" name="Header Placeholder 3"/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1pPr>
            <a:lvl2pPr marL="742950" indent="-28575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2pPr>
            <a:lvl3pPr marL="1143000" indent="-22860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3pPr>
            <a:lvl4pPr marL="1600200" indent="-22860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4pPr>
            <a:lvl5pPr marL="2057400" indent="-22860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9pPr>
          </a:lstStyle>
          <a:p>
            <a:pPr>
              <a:spcBef>
                <a:spcPct val="0"/>
              </a:spcBef>
            </a:pPr>
            <a:r>
              <a:rPr kumimoji="0" lang="en-US" altLang="en-US" sz="1300">
                <a:latin typeface="Times New Roman" panose="02020603050405020304" pitchFamily="18" charset="0"/>
              </a:rPr>
              <a:t>Presentation</a:t>
            </a:r>
          </a:p>
        </p:txBody>
      </p:sp>
      <p:sp>
        <p:nvSpPr>
          <p:cNvPr id="7173" name="Date Placeholder 4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1pPr>
            <a:lvl2pPr marL="742950" indent="-28575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2pPr>
            <a:lvl3pPr marL="1143000" indent="-22860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3pPr>
            <a:lvl4pPr marL="1600200" indent="-22860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4pPr>
            <a:lvl5pPr marL="2057400" indent="-22860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9pPr>
          </a:lstStyle>
          <a:p>
            <a:pPr>
              <a:spcBef>
                <a:spcPct val="0"/>
              </a:spcBef>
            </a:pPr>
            <a:r>
              <a:rPr kumimoji="0" lang="en-US" altLang="en-US" sz="1300">
                <a:latin typeface="Times New Roman" panose="02020603050405020304" pitchFamily="18" charset="0"/>
              </a:rPr>
              <a:t>Monday, September 7, 2009</a:t>
            </a:r>
          </a:p>
        </p:txBody>
      </p:sp>
      <p:sp>
        <p:nvSpPr>
          <p:cNvPr id="7174" name="Footer Placeholder 5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1pPr>
            <a:lvl2pPr marL="742950" indent="-28575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2pPr>
            <a:lvl3pPr marL="1143000" indent="-22860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3pPr>
            <a:lvl4pPr marL="1600200" indent="-22860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4pPr>
            <a:lvl5pPr marL="2057400" indent="-22860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9pPr>
          </a:lstStyle>
          <a:p>
            <a:pPr>
              <a:spcBef>
                <a:spcPct val="0"/>
              </a:spcBef>
            </a:pPr>
            <a:r>
              <a:rPr kumimoji="0" lang="en-US" altLang="en-US" sz="1300">
                <a:latin typeface="Times New Roman" panose="02020603050405020304" pitchFamily="18" charset="0"/>
              </a:rPr>
              <a:t>ECN 3184-1 Eldar Madumarov</a:t>
            </a:r>
          </a:p>
        </p:txBody>
      </p:sp>
      <p:sp>
        <p:nvSpPr>
          <p:cNvPr id="7175" name="Slide Number Placeholder 6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1pPr>
            <a:lvl2pPr marL="742950" indent="-28575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2pPr>
            <a:lvl3pPr marL="1143000" indent="-22860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3pPr>
            <a:lvl4pPr marL="1600200" indent="-22860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4pPr>
            <a:lvl5pPr marL="2057400" indent="-228600" defTabSz="96678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Wingdings" panose="05000000000000000000" pitchFamily="2" charset="2"/>
              </a:defRPr>
            </a:lvl9pPr>
          </a:lstStyle>
          <a:p>
            <a:pPr>
              <a:spcBef>
                <a:spcPct val="0"/>
              </a:spcBef>
            </a:pPr>
            <a:fld id="{2E8C0510-AE3B-4BF7-BA26-762F5D9ABDFC}" type="slidenum">
              <a:rPr kumimoji="0" lang="en-US" altLang="en-US" sz="130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6</a:t>
            </a:fld>
            <a:endParaRPr kumimoji="0" lang="en-US" altLang="en-US" sz="13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4386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8/29/2025</a:t>
            </a: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ECN2102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CD996B-0074-4323-8093-EAB2A78FE7E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76910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8/29/2025</a:t>
            </a: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ECN2102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AE4F62-A9FA-4968-80E4-A18B50DE0DD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9229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8/29/2025</a:t>
            </a: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ECN2102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09D5A4-CE3F-420E-99E1-7A593B918E1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2068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8/29/2025</a:t>
            </a: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ECN2102</a:t>
            </a: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8CC4C1-7700-49E8-9A06-C2BABF36B4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711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8/29/2025</a:t>
            </a: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ECN2102</a:t>
            </a:r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A13578-11F5-4116-ADC5-B9F5D4D7768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7554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8/29/2025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ECN2102</a:t>
            </a: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FB2CD2-F77D-46A1-856A-ACE9F693AC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9454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8/29/2025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ECN2102</a:t>
            </a:r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55D2CE-E19C-4902-AA67-1B921234908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7810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8/29/2025</a:t>
            </a: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ECN2102</a:t>
            </a: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EE013B-177C-4664-9C2F-E33CE3D4F84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7536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8/29/2025</a:t>
            </a: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ECN2102</a:t>
            </a: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D2D270-682D-4059-A80C-D07E9793DDB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2808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8/29/2025</a:t>
            </a: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ECN2102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9A6985-090E-44C7-8877-09F88257A41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605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8/29/2025</a:t>
            </a: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ECN2102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533982-2651-433E-9EC4-9BD5400EE93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6256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 smtClean="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8/29/2025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ECN2102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89969799-9AC8-4D75-8ADE-B5525E69DD1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Times New Roman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SzPct val="65000"/>
        <a:buFont typeface="Lucida Sans" panose="020B0602030504020204" pitchFamily="34" charset="0"/>
        <a:buChar char=""/>
        <a:defRPr sz="2800" kern="1200">
          <a:solidFill>
            <a:schemeClr val="tx1"/>
          </a:solidFill>
          <a:latin typeface="Arial" charset="0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Lucida Sans" panose="020B0602030504020204" pitchFamily="34" charset="0"/>
        <a:buChar char=""/>
        <a:defRPr sz="2400" kern="1200">
          <a:solidFill>
            <a:schemeClr val="tx1"/>
          </a:solidFill>
          <a:latin typeface="Arial" charset="0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Book Antiqua" panose="02040602050305030304" pitchFamily="18" charset="0"/>
        <a:buChar char=""/>
        <a:defRPr sz="2200" kern="1200">
          <a:solidFill>
            <a:schemeClr val="tx1"/>
          </a:solidFill>
          <a:latin typeface="Arial" charset="0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2" panose="05020102010507070707" pitchFamily="18" charset="2"/>
        <a:buChar char=""/>
        <a:defRPr sz="2000" kern="1200">
          <a:solidFill>
            <a:schemeClr val="tx1"/>
          </a:solidFill>
          <a:latin typeface="Arial" charset="0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Lucida Sans" panose="020B0602030504020204" pitchFamily="34" charset="0"/>
        <a:buChar char=""/>
        <a:defRPr sz="2000" kern="1200">
          <a:solidFill>
            <a:schemeClr val="tx1"/>
          </a:solidFill>
          <a:latin typeface="Arial" charset="0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sp3d prstMaterial="softEdge">
              <a:bevelT w="38100" h="38100"/>
            </a:sp3d>
          </a:bodyPr>
          <a:lstStyle/>
          <a:p>
            <a:pPr>
              <a:defRPr/>
            </a:pPr>
            <a:r>
              <a:rPr lang="en-US" sz="2200" dirty="0">
                <a:effectLst/>
                <a:latin typeface="+mj-lt"/>
              </a:rPr>
              <a:t>ECN2102 macroeconomics (3 Credits/5 ECTS) </a:t>
            </a:r>
            <a:br>
              <a:rPr lang="en-US" dirty="0">
                <a:latin typeface="+mj-lt"/>
              </a:rPr>
            </a:br>
            <a:r>
              <a:rPr lang="en-US" cap="small" dirty="0">
                <a:latin typeface="+mj-lt"/>
              </a:rPr>
              <a:t>Training (Chapter 3)</a:t>
            </a:r>
            <a:endParaRPr lang="en-US" sz="3900" cap="small" dirty="0">
              <a:latin typeface="+mj-lt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57313" y="4000500"/>
            <a:ext cx="6400800" cy="1752600"/>
          </a:xfrm>
        </p:spPr>
        <p:txBody>
          <a:bodyPr/>
          <a:lstStyle/>
          <a:p>
            <a:pPr eaLnBrk="1" hangingPunct="1"/>
            <a:r>
              <a:rPr lang="en-US" altLang="en-US" dirty="0">
                <a:latin typeface="Arial" panose="020B0604020202020204" pitchFamily="34" charset="0"/>
              </a:rPr>
              <a:t>Week 2 (Session 6)</a:t>
            </a:r>
          </a:p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  <a:p>
            <a:pPr eaLnBrk="1" hangingPunct="1"/>
            <a:r>
              <a:rPr lang="en-US" altLang="en-US" dirty="0">
                <a:latin typeface="Arial" panose="020B0604020202020204" pitchFamily="34" charset="0"/>
              </a:rPr>
              <a:t>Instructor: Eldar Madumarov</a:t>
            </a:r>
          </a:p>
        </p:txBody>
      </p:sp>
      <p:sp>
        <p:nvSpPr>
          <p:cNvPr id="4100" name="TextBox 3"/>
          <p:cNvSpPr txBox="1">
            <a:spLocks noChangeArrowheads="1"/>
          </p:cNvSpPr>
          <p:nvPr/>
        </p:nvSpPr>
        <p:spPr bwMode="auto">
          <a:xfrm>
            <a:off x="5000625" y="6072188"/>
            <a:ext cx="37861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0000"/>
              </a:buClr>
              <a:buSzPct val="65000"/>
              <a:buFont typeface="Lucida Sans" panose="020B0602030504020204" pitchFamily="34" charset="0"/>
              <a:buChar char="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Lucida Sans" panose="020B0602030504020204" pitchFamily="34" charset="0"/>
              <a:buChar char="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Book Antiqua" panose="02040602050305030304" pitchFamily="18" charset="0"/>
              <a:buChar char="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2" panose="05020102010507070707" pitchFamily="18" charset="2"/>
              <a:buChar char="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Lucida Sans" panose="020B0602030504020204" pitchFamily="34" charset="0"/>
              <a:buChar char="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Lucida Sans" panose="020B0602030504020204" pitchFamily="34" charset="0"/>
              <a:buChar char="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Lucida Sans" panose="020B0602030504020204" pitchFamily="34" charset="0"/>
              <a:buChar char="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Lucida Sans" panose="020B0602030504020204" pitchFamily="34" charset="0"/>
              <a:buChar char="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Lucida Sans" panose="020B0602030504020204" pitchFamily="34" charset="0"/>
              <a:buChar char="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</a:rPr>
              <a:t>September 4, 2026</a:t>
            </a:r>
          </a:p>
        </p:txBody>
      </p:sp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>
              <a:defRPr/>
            </a:pPr>
            <a:r>
              <a:rPr lang="en-US" dirty="0">
                <a:latin typeface="+mj-lt"/>
              </a:rPr>
              <a:t>Outline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Lucida Sans" panose="020B0602030504020204" pitchFamily="34" charset="0"/>
              <a:buNone/>
              <a:defRPr/>
            </a:pPr>
            <a:r>
              <a:rPr lang="en-US" sz="2400" dirty="0"/>
              <a:t>Review Questions</a:t>
            </a:r>
          </a:p>
          <a:p>
            <a:pPr>
              <a:buFont typeface="Lucida Sans" panose="020B0602030504020204" pitchFamily="34" charset="0"/>
              <a:buNone/>
              <a:defRPr/>
            </a:pPr>
            <a:r>
              <a:rPr lang="en-US" sz="2400" dirty="0"/>
              <a:t>Training Quiz on Moodle</a:t>
            </a:r>
          </a:p>
          <a:p>
            <a:pPr>
              <a:buFont typeface="Lucida Sans" panose="020B0602030504020204" pitchFamily="34" charset="0"/>
              <a:buNone/>
              <a:defRPr/>
            </a:pPr>
            <a:r>
              <a:rPr lang="en-US" sz="2400"/>
              <a:t>	20 MCQ</a:t>
            </a:r>
            <a:endParaRPr lang="en-US" sz="2400" dirty="0"/>
          </a:p>
          <a:p>
            <a:pPr marL="650875" indent="-514350">
              <a:buFont typeface="Lucida Sans" panose="020B0602030504020204" pitchFamily="34" charset="0"/>
              <a:buNone/>
              <a:defRPr/>
            </a:pPr>
            <a:endParaRPr lang="en-US" sz="26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ECN2102</a:t>
            </a:r>
          </a:p>
        </p:txBody>
      </p:sp>
      <p:sp>
        <p:nvSpPr>
          <p:cNvPr id="6150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0000"/>
              </a:buClr>
              <a:buSzPct val="65000"/>
              <a:buFont typeface="Lucida Sans" panose="020B0602030504020204" pitchFamily="34" charset="0"/>
              <a:buChar char="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Lucida Sans" panose="020B0602030504020204" pitchFamily="34" charset="0"/>
              <a:buChar char="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Book Antiqua" panose="02040602050305030304" pitchFamily="18" charset="0"/>
              <a:buChar char="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2" panose="05020102010507070707" pitchFamily="18" charset="2"/>
              <a:buChar char="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Lucida Sans" panose="020B0602030504020204" pitchFamily="34" charset="0"/>
              <a:buChar char="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Lucida Sans" panose="020B0602030504020204" pitchFamily="34" charset="0"/>
              <a:buChar char="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Lucida Sans" panose="020B0602030504020204" pitchFamily="34" charset="0"/>
              <a:buChar char="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Lucida Sans" panose="020B0602030504020204" pitchFamily="34" charset="0"/>
              <a:buChar char="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Lucida Sans" panose="020B0602030504020204" pitchFamily="34" charset="0"/>
              <a:buChar char="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F990343-2834-4E1F-91A4-1AF0FFF5EAA5}" type="slidenum">
              <a:rPr lang="en-US" altLang="en-US" sz="1200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lang="en-US" altLang="en-US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>
              <a:defRPr/>
            </a:pPr>
            <a:r>
              <a:rPr lang="en-US" dirty="0">
                <a:latin typeface="+mj-lt"/>
              </a:rPr>
              <a:t>Review Questions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  <a:defRPr/>
            </a:pPr>
            <a:r>
              <a:rPr lang="en-US" sz="3000" dirty="0"/>
              <a:t>1. What makes a money price of a good different from its opportunity cost?</a:t>
            </a:r>
          </a:p>
          <a:p>
            <a:pPr>
              <a:buNone/>
              <a:defRPr/>
            </a:pPr>
            <a:r>
              <a:rPr lang="en-US" sz="3000" dirty="0"/>
              <a:t>2. Explain the nature of opportunity cost and why it usually increases as the quantity of the good produced increases.</a:t>
            </a:r>
          </a:p>
          <a:p>
            <a:pPr>
              <a:buNone/>
              <a:defRPr/>
            </a:pPr>
            <a:r>
              <a:rPr lang="en-US" sz="3000" dirty="0"/>
              <a:t>3. Name some goods whose money price has fallen.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ECN2102</a:t>
            </a:r>
          </a:p>
        </p:txBody>
      </p:sp>
      <p:sp>
        <p:nvSpPr>
          <p:cNvPr id="6150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0000"/>
              </a:buClr>
              <a:buSzPct val="65000"/>
              <a:buFont typeface="Lucida Sans" panose="020B0602030504020204" pitchFamily="34" charset="0"/>
              <a:buChar char="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Lucida Sans" panose="020B0602030504020204" pitchFamily="34" charset="0"/>
              <a:buChar char="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Book Antiqua" panose="02040602050305030304" pitchFamily="18" charset="0"/>
              <a:buChar char="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2" panose="05020102010507070707" pitchFamily="18" charset="2"/>
              <a:buChar char="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Lucida Sans" panose="020B0602030504020204" pitchFamily="34" charset="0"/>
              <a:buChar char="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Lucida Sans" panose="020B0602030504020204" pitchFamily="34" charset="0"/>
              <a:buChar char="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Lucida Sans" panose="020B0602030504020204" pitchFamily="34" charset="0"/>
              <a:buChar char="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Lucida Sans" panose="020B0602030504020204" pitchFamily="34" charset="0"/>
              <a:buChar char="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Lucida Sans" panose="020B0602030504020204" pitchFamily="34" charset="0"/>
              <a:buChar char="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F990343-2834-4E1F-91A4-1AF0FFF5EAA5}" type="slidenum">
              <a:rPr lang="en-US" altLang="en-US" sz="1200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lang="en-US" altLang="en-US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193514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>
              <a:defRPr/>
            </a:pPr>
            <a:r>
              <a:rPr lang="en-US" dirty="0">
                <a:latin typeface="+mj-lt"/>
              </a:rPr>
              <a:t>Review Questions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  <a:defRPr/>
            </a:pPr>
            <a:r>
              <a:rPr lang="en-US" sz="3000" dirty="0"/>
              <a:t>4. What is implied by the quantity demanded of a good?</a:t>
            </a:r>
          </a:p>
          <a:p>
            <a:pPr>
              <a:buNone/>
              <a:defRPr/>
            </a:pPr>
            <a:r>
              <a:rPr lang="en-US" sz="3000" dirty="0"/>
              <a:t>5. What does the law of demand show?</a:t>
            </a:r>
          </a:p>
          <a:p>
            <a:pPr>
              <a:buNone/>
              <a:defRPr/>
            </a:pPr>
            <a:r>
              <a:rPr lang="en-US" sz="3000" dirty="0"/>
              <a:t>6. Why is the demand curve sometimes called a willingness-to-pay curve?</a:t>
            </a:r>
          </a:p>
          <a:p>
            <a:pPr marL="650875" indent="-514350">
              <a:buFont typeface="Lucida Sans" panose="020B0602030504020204" pitchFamily="34" charset="0"/>
              <a:buNone/>
              <a:defRPr/>
            </a:pPr>
            <a:endParaRPr lang="en-US" sz="26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ECN2102</a:t>
            </a:r>
          </a:p>
        </p:txBody>
      </p:sp>
      <p:sp>
        <p:nvSpPr>
          <p:cNvPr id="6150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0000"/>
              </a:buClr>
              <a:buSzPct val="65000"/>
              <a:buFont typeface="Lucida Sans" panose="020B0602030504020204" pitchFamily="34" charset="0"/>
              <a:buChar char="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Lucida Sans" panose="020B0602030504020204" pitchFamily="34" charset="0"/>
              <a:buChar char="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Book Antiqua" panose="02040602050305030304" pitchFamily="18" charset="0"/>
              <a:buChar char="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2" panose="05020102010507070707" pitchFamily="18" charset="2"/>
              <a:buChar char="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Lucida Sans" panose="020B0602030504020204" pitchFamily="34" charset="0"/>
              <a:buChar char="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Lucida Sans" panose="020B0602030504020204" pitchFamily="34" charset="0"/>
              <a:buChar char="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Lucida Sans" panose="020B0602030504020204" pitchFamily="34" charset="0"/>
              <a:buChar char="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Lucida Sans" panose="020B0602030504020204" pitchFamily="34" charset="0"/>
              <a:buChar char="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Lucida Sans" panose="020B0602030504020204" pitchFamily="34" charset="0"/>
              <a:buChar char="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F990343-2834-4E1F-91A4-1AF0FFF5EAA5}" type="slidenum">
              <a:rPr lang="en-US" altLang="en-US" sz="1200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4</a:t>
            </a:fld>
            <a:endParaRPr lang="en-US" altLang="en-US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008952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>
              <a:defRPr/>
            </a:pPr>
            <a:r>
              <a:rPr lang="en-US" dirty="0">
                <a:latin typeface="+mj-lt"/>
              </a:rPr>
              <a:t>Review Questions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  <a:defRPr/>
            </a:pPr>
            <a:r>
              <a:rPr lang="en-US" sz="3000" dirty="0"/>
              <a:t>7. What do you understand under the quantity supplied of a good?</a:t>
            </a:r>
          </a:p>
          <a:p>
            <a:pPr>
              <a:buNone/>
              <a:defRPr/>
            </a:pPr>
            <a:r>
              <a:rPr lang="en-US" sz="3000" dirty="0"/>
              <a:t>8. What does the law of supply show?</a:t>
            </a:r>
          </a:p>
          <a:p>
            <a:pPr>
              <a:buNone/>
              <a:defRPr/>
            </a:pPr>
            <a:r>
              <a:rPr lang="en-US" sz="3000" dirty="0"/>
              <a:t>9. Why is the supply curve sometimes called the producer’s minimum-supply-price curve?</a:t>
            </a:r>
          </a:p>
          <a:p>
            <a:pPr marL="650875" indent="-514350">
              <a:buFont typeface="Lucida Sans" panose="020B0602030504020204" pitchFamily="34" charset="0"/>
              <a:buNone/>
              <a:defRPr/>
            </a:pPr>
            <a:endParaRPr lang="en-US" sz="26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ECN2102</a:t>
            </a:r>
          </a:p>
        </p:txBody>
      </p:sp>
      <p:sp>
        <p:nvSpPr>
          <p:cNvPr id="6150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0000"/>
              </a:buClr>
              <a:buSzPct val="65000"/>
              <a:buFont typeface="Lucida Sans" panose="020B0602030504020204" pitchFamily="34" charset="0"/>
              <a:buChar char="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Lucida Sans" panose="020B0602030504020204" pitchFamily="34" charset="0"/>
              <a:buChar char="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Book Antiqua" panose="02040602050305030304" pitchFamily="18" charset="0"/>
              <a:buChar char="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2" panose="05020102010507070707" pitchFamily="18" charset="2"/>
              <a:buChar char="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Lucida Sans" panose="020B0602030504020204" pitchFamily="34" charset="0"/>
              <a:buChar char="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Lucida Sans" panose="020B0602030504020204" pitchFamily="34" charset="0"/>
              <a:buChar char="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Lucida Sans" panose="020B0602030504020204" pitchFamily="34" charset="0"/>
              <a:buChar char="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Lucida Sans" panose="020B0602030504020204" pitchFamily="34" charset="0"/>
              <a:buChar char="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Lucida Sans" panose="020B0602030504020204" pitchFamily="34" charset="0"/>
              <a:buChar char="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F990343-2834-4E1F-91A4-1AF0FFF5EAA5}" type="slidenum">
              <a:rPr lang="en-US" altLang="en-US" sz="1200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5</a:t>
            </a:fld>
            <a:endParaRPr lang="en-US" altLang="en-US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063363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>
              <a:defRPr/>
            </a:pPr>
            <a:r>
              <a:rPr lang="en-US" dirty="0">
                <a:latin typeface="+mj-lt"/>
              </a:rPr>
              <a:t>Review Questions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  <a:defRPr/>
            </a:pPr>
            <a:r>
              <a:rPr lang="en-US" sz="3000" dirty="0"/>
              <a:t>10. What do you understand under the market-clearing price of a good or service?</a:t>
            </a:r>
          </a:p>
          <a:p>
            <a:pPr>
              <a:buNone/>
              <a:defRPr/>
            </a:pPr>
            <a:r>
              <a:rPr lang="en-US" sz="3000" dirty="0"/>
              <a:t>11. What is observed when a price is set above the equilibrium price? </a:t>
            </a:r>
          </a:p>
          <a:p>
            <a:pPr>
              <a:buNone/>
              <a:defRPr/>
            </a:pPr>
            <a:r>
              <a:rPr lang="en-US" sz="3000" dirty="0"/>
              <a:t>12. What is observed when a price is set below the equilibrium price?</a:t>
            </a:r>
          </a:p>
          <a:p>
            <a:pPr marL="650875" indent="-514350">
              <a:buNone/>
              <a:defRPr/>
            </a:pPr>
            <a:r>
              <a:rPr lang="en-US" sz="3000" dirty="0"/>
              <a:t>13. Why is the equilibrium price likely to maximize the net welfare of both buyers and sellers?</a:t>
            </a:r>
          </a:p>
          <a:p>
            <a:pPr marL="650875" indent="-514350">
              <a:buFont typeface="Lucida Sans" panose="020B0602030504020204" pitchFamily="34" charset="0"/>
              <a:buNone/>
              <a:defRPr/>
            </a:pPr>
            <a:endParaRPr lang="en-US" sz="26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ECN2102</a:t>
            </a:r>
          </a:p>
        </p:txBody>
      </p:sp>
      <p:sp>
        <p:nvSpPr>
          <p:cNvPr id="6150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0000"/>
              </a:buClr>
              <a:buSzPct val="65000"/>
              <a:buFont typeface="Lucida Sans" panose="020B0602030504020204" pitchFamily="34" charset="0"/>
              <a:buChar char="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Lucida Sans" panose="020B0602030504020204" pitchFamily="34" charset="0"/>
              <a:buChar char="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Book Antiqua" panose="02040602050305030304" pitchFamily="18" charset="0"/>
              <a:buChar char="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2" panose="05020102010507070707" pitchFamily="18" charset="2"/>
              <a:buChar char="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Lucida Sans" panose="020B0602030504020204" pitchFamily="34" charset="0"/>
              <a:buChar char="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Lucida Sans" panose="020B0602030504020204" pitchFamily="34" charset="0"/>
              <a:buChar char="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Lucida Sans" panose="020B0602030504020204" pitchFamily="34" charset="0"/>
              <a:buChar char="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Lucida Sans" panose="020B0602030504020204" pitchFamily="34" charset="0"/>
              <a:buChar char="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Lucida Sans" panose="020B0602030504020204" pitchFamily="34" charset="0"/>
              <a:buChar char="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F990343-2834-4E1F-91A4-1AF0FFF5EAA5}" type="slidenum">
              <a:rPr lang="en-US" altLang="en-US" sz="1200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6</a:t>
            </a:fld>
            <a:endParaRPr lang="en-US" altLang="en-US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367583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INEDINNAVIGATOR" val="False"/>
  <p:tag name="HOTSPOTTYPE" val="NextSlide"/>
  <p:tag name="BRANCHTO" val="0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6306</TotalTime>
  <Words>317</Words>
  <Application>Microsoft Office PowerPoint</Application>
  <PresentationFormat>On-screen Show (4:3)</PresentationFormat>
  <Paragraphs>60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Lucida Sans</vt:lpstr>
      <vt:lpstr>Book Antiqua</vt:lpstr>
      <vt:lpstr>Wingdings 3</vt:lpstr>
      <vt:lpstr>Arial</vt:lpstr>
      <vt:lpstr>Wingdings 2</vt:lpstr>
      <vt:lpstr>Times New Roman</vt:lpstr>
      <vt:lpstr>Wingdings</vt:lpstr>
      <vt:lpstr>Apex</vt:lpstr>
      <vt:lpstr>ECN2102 macroeconomics (3 Credits/5 ECTS)  Training (Chapter 3)</vt:lpstr>
      <vt:lpstr>Outline</vt:lpstr>
      <vt:lpstr>Review Questions</vt:lpstr>
      <vt:lpstr>Review Questions</vt:lpstr>
      <vt:lpstr>Review Questions</vt:lpstr>
      <vt:lpstr>Review Questions</vt:lpstr>
    </vt:vector>
  </TitlesOfParts>
  <Company>Florida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ECN2103 microeconomics (3 Credits/5 ECTS)  Training (Chapter 3)</dc:title>
  <dc:creator>Madumarov Eldar</dc:creator>
  <cp:lastModifiedBy>Reviewer </cp:lastModifiedBy>
  <cp:revision>445</cp:revision>
  <dcterms:created xsi:type="dcterms:W3CDTF">1998-07-20T20:52:32Z</dcterms:created>
  <dcterms:modified xsi:type="dcterms:W3CDTF">2026-08-28T13:45:05Z</dcterms:modified>
</cp:coreProperties>
</file>