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p:sldMasterIdLst>
    <p:sldMasterId id="2147483684" r:id="rId1"/>
  </p:sldMasterIdLst>
  <p:notesMasterIdLst>
    <p:notesMasterId r:id="rId10"/>
  </p:notesMasterIdLst>
  <p:handoutMasterIdLst>
    <p:handoutMasterId r:id="rId11"/>
  </p:handoutMasterIdLst>
  <p:sldIdLst>
    <p:sldId id="256" r:id="rId2"/>
    <p:sldId id="464" r:id="rId3"/>
    <p:sldId id="465" r:id="rId4"/>
    <p:sldId id="466" r:id="rId5"/>
    <p:sldId id="467" r:id="rId6"/>
    <p:sldId id="468" r:id="rId7"/>
    <p:sldId id="469" r:id="rId8"/>
    <p:sldId id="470" r:id="rId9"/>
  </p:sldIdLst>
  <p:sldSz cx="9144000" cy="6858000" type="screen4x3"/>
  <p:notesSz cx="6881813" cy="9296400"/>
  <p:embeddedFontLst>
    <p:embeddedFont>
      <p:font typeface="Wingdings 3" panose="05040102010807070707" pitchFamily="18" charset="2"/>
      <p:regular r:id="rId12"/>
    </p:embeddedFont>
    <p:embeddedFont>
      <p:font typeface="Book Antiqua" panose="02040602050305030304" pitchFamily="18" charset="0"/>
      <p:regular r:id="rId13"/>
      <p:bold r:id="rId14"/>
      <p:italic r:id="rId15"/>
      <p:boldItalic r:id="rId16"/>
    </p:embeddedFont>
    <p:embeddedFont>
      <p:font typeface="Wingdings 2" panose="05020102010507070707" pitchFamily="18" charset="2"/>
      <p:regular r:id="rId17"/>
    </p:embeddedFont>
    <p:embeddedFont>
      <p:font typeface="Lucida Sans" panose="020B0602030504020204" pitchFamily="34" charset="0"/>
      <p:regular r:id="rId18"/>
      <p:bold r:id="rId19"/>
      <p:italic r:id="rId20"/>
      <p:boldItalic r:id="rId21"/>
    </p:embeddedFont>
  </p:embeddedFontLst>
  <p:custDataLst>
    <p:tags r:id="rId22"/>
  </p:custDataLst>
  <p:defaultTextStyle>
    <a:defPPr>
      <a:defRPr lang="en-US"/>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a:srgbClr val="99FFFF"/>
    <a:srgbClr val="CCEC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626" autoAdjust="0"/>
  </p:normalViewPr>
  <p:slideViewPr>
    <p:cSldViewPr>
      <p:cViewPr varScale="1">
        <p:scale>
          <a:sx n="88" d="100"/>
          <a:sy n="88" d="100"/>
        </p:scale>
        <p:origin x="227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3" d="100"/>
          <a:sy n="53" d="100"/>
        </p:scale>
        <p:origin x="-2604" y="-102"/>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0.fntdata"/><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4.fntdata"/><Relationship Id="rId23" Type="http://schemas.openxmlformats.org/officeDocument/2006/relationships/presProps" Target="presProps.xml"/><Relationship Id="rId10" Type="http://schemas.openxmlformats.org/officeDocument/2006/relationships/notesMaster" Target="notesMasters/notesMaster1.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82324" cy="464315"/>
          </a:xfrm>
          <a:prstGeom prst="rect">
            <a:avLst/>
          </a:prstGeom>
          <a:noFill/>
          <a:ln w="9525">
            <a:noFill/>
            <a:miter lim="800000"/>
            <a:headEnd/>
            <a:tailEnd/>
          </a:ln>
        </p:spPr>
        <p:txBody>
          <a:bodyPr vert="horz" wrap="square" lIns="90214" tIns="45107" rIns="90214" bIns="45107" numCol="1" anchor="t" anchorCtr="0" compatLnSpc="1">
            <a:prstTxWarp prst="textNoShape">
              <a:avLst/>
            </a:prstTxWarp>
          </a:bodyPr>
          <a:lstStyle>
            <a:lvl1pPr defTabSz="902303" eaLnBrk="0" hangingPunct="0">
              <a:defRPr kumimoji="0" sz="1200"/>
            </a:lvl1pPr>
          </a:lstStyle>
          <a:p>
            <a:pPr>
              <a:defRPr/>
            </a:pPr>
            <a:r>
              <a:rPr lang="en-US"/>
              <a:t>Presentation</a:t>
            </a:r>
          </a:p>
        </p:txBody>
      </p:sp>
      <p:sp>
        <p:nvSpPr>
          <p:cNvPr id="14339" name="Rectangle 3"/>
          <p:cNvSpPr>
            <a:spLocks noGrp="1" noChangeArrowheads="1"/>
          </p:cNvSpPr>
          <p:nvPr>
            <p:ph type="dt" sz="quarter" idx="1"/>
          </p:nvPr>
        </p:nvSpPr>
        <p:spPr bwMode="auto">
          <a:xfrm>
            <a:off x="3899489" y="1"/>
            <a:ext cx="2982324" cy="464315"/>
          </a:xfrm>
          <a:prstGeom prst="rect">
            <a:avLst/>
          </a:prstGeom>
          <a:noFill/>
          <a:ln w="9525">
            <a:noFill/>
            <a:miter lim="800000"/>
            <a:headEnd/>
            <a:tailEnd/>
          </a:ln>
        </p:spPr>
        <p:txBody>
          <a:bodyPr vert="horz" wrap="square" lIns="90214" tIns="45107" rIns="90214" bIns="45107" numCol="1" anchor="t" anchorCtr="0" compatLnSpc="1">
            <a:prstTxWarp prst="textNoShape">
              <a:avLst/>
            </a:prstTxWarp>
          </a:bodyPr>
          <a:lstStyle>
            <a:lvl1pPr algn="r" defTabSz="902303" eaLnBrk="0" hangingPunct="0">
              <a:defRPr kumimoji="0" sz="1200"/>
            </a:lvl1pPr>
          </a:lstStyle>
          <a:p>
            <a:pPr>
              <a:defRPr/>
            </a:pPr>
            <a:r>
              <a:rPr lang="en-US"/>
              <a:t>Monday, September 7, 2009</a:t>
            </a:r>
          </a:p>
        </p:txBody>
      </p:sp>
      <p:sp>
        <p:nvSpPr>
          <p:cNvPr id="14340" name="Rectangle 4"/>
          <p:cNvSpPr>
            <a:spLocks noGrp="1" noChangeArrowheads="1"/>
          </p:cNvSpPr>
          <p:nvPr>
            <p:ph type="ftr" sz="quarter" idx="2"/>
          </p:nvPr>
        </p:nvSpPr>
        <p:spPr bwMode="auto">
          <a:xfrm>
            <a:off x="1" y="8832085"/>
            <a:ext cx="2982324" cy="464315"/>
          </a:xfrm>
          <a:prstGeom prst="rect">
            <a:avLst/>
          </a:prstGeom>
          <a:noFill/>
          <a:ln w="9525">
            <a:noFill/>
            <a:miter lim="800000"/>
            <a:headEnd/>
            <a:tailEnd/>
          </a:ln>
        </p:spPr>
        <p:txBody>
          <a:bodyPr vert="horz" wrap="square" lIns="90214" tIns="45107" rIns="90214" bIns="45107" numCol="1" anchor="b" anchorCtr="0" compatLnSpc="1">
            <a:prstTxWarp prst="textNoShape">
              <a:avLst/>
            </a:prstTxWarp>
          </a:bodyPr>
          <a:lstStyle>
            <a:lvl1pPr defTabSz="902303" eaLnBrk="0" hangingPunct="0">
              <a:defRPr kumimoji="0" sz="1200"/>
            </a:lvl1pPr>
          </a:lstStyle>
          <a:p>
            <a:pPr>
              <a:defRPr/>
            </a:pPr>
            <a:r>
              <a:rPr lang="en-US"/>
              <a:t>ECN 3184-1 Eldar Madumarov</a:t>
            </a:r>
          </a:p>
        </p:txBody>
      </p:sp>
      <p:sp>
        <p:nvSpPr>
          <p:cNvPr id="14341" name="Rectangle 5"/>
          <p:cNvSpPr>
            <a:spLocks noGrp="1" noChangeArrowheads="1"/>
          </p:cNvSpPr>
          <p:nvPr>
            <p:ph type="sldNum" sz="quarter" idx="3"/>
          </p:nvPr>
        </p:nvSpPr>
        <p:spPr bwMode="auto">
          <a:xfrm>
            <a:off x="3899489" y="8832085"/>
            <a:ext cx="2982324" cy="464315"/>
          </a:xfrm>
          <a:prstGeom prst="rect">
            <a:avLst/>
          </a:prstGeom>
          <a:noFill/>
          <a:ln w="9525">
            <a:noFill/>
            <a:miter lim="800000"/>
            <a:headEnd/>
            <a:tailEnd/>
          </a:ln>
        </p:spPr>
        <p:txBody>
          <a:bodyPr vert="horz" wrap="square" lIns="90214" tIns="45107" rIns="90214" bIns="45107" numCol="1" anchor="b" anchorCtr="0" compatLnSpc="1">
            <a:prstTxWarp prst="textNoShape">
              <a:avLst/>
            </a:prstTxWarp>
          </a:bodyPr>
          <a:lstStyle>
            <a:lvl1pPr algn="r" defTabSz="902303" eaLnBrk="0" hangingPunct="0">
              <a:defRPr kumimoji="0" sz="1200"/>
            </a:lvl1pPr>
          </a:lstStyle>
          <a:p>
            <a:fld id="{5CAFBFBF-F0F9-4457-8188-BA8ED772E47E}" type="slidenum">
              <a:rPr lang="en-US" altLang="en-US"/>
              <a:pPr/>
              <a:t>‹#›</a:t>
            </a:fld>
            <a:endParaRPr lang="en-US" altLang="en-US"/>
          </a:p>
        </p:txBody>
      </p:sp>
    </p:spTree>
    <p:extLst>
      <p:ext uri="{BB962C8B-B14F-4D97-AF65-F5344CB8AC3E}">
        <p14:creationId xmlns:p14="http://schemas.microsoft.com/office/powerpoint/2010/main" val="2992754542"/>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1" y="1"/>
            <a:ext cx="2982324" cy="464315"/>
          </a:xfrm>
          <a:prstGeom prst="rect">
            <a:avLst/>
          </a:prstGeom>
          <a:noFill/>
          <a:ln w="9525">
            <a:noFill/>
            <a:miter lim="800000"/>
            <a:headEnd/>
            <a:tailEnd/>
          </a:ln>
        </p:spPr>
        <p:txBody>
          <a:bodyPr vert="horz" wrap="square" lIns="90214" tIns="45107" rIns="90214" bIns="45107" numCol="1" anchor="t" anchorCtr="0" compatLnSpc="1">
            <a:prstTxWarp prst="textNoShape">
              <a:avLst/>
            </a:prstTxWarp>
          </a:bodyPr>
          <a:lstStyle>
            <a:lvl1pPr defTabSz="902303" eaLnBrk="0" hangingPunct="0">
              <a:defRPr kumimoji="0" sz="1200"/>
            </a:lvl1pPr>
          </a:lstStyle>
          <a:p>
            <a:pPr>
              <a:defRPr/>
            </a:pPr>
            <a:r>
              <a:rPr lang="en-US"/>
              <a:t>Presentation</a:t>
            </a:r>
          </a:p>
        </p:txBody>
      </p:sp>
      <p:sp>
        <p:nvSpPr>
          <p:cNvPr id="2058" name="Rectangle 10"/>
          <p:cNvSpPr>
            <a:spLocks noGrp="1" noChangeArrowheads="1"/>
          </p:cNvSpPr>
          <p:nvPr>
            <p:ph type="body" sz="quarter" idx="3"/>
          </p:nvPr>
        </p:nvSpPr>
        <p:spPr bwMode="auto">
          <a:xfrm>
            <a:off x="917165" y="4416763"/>
            <a:ext cx="5047484" cy="4181722"/>
          </a:xfrm>
          <a:prstGeom prst="rect">
            <a:avLst/>
          </a:prstGeom>
          <a:noFill/>
          <a:ln w="9525">
            <a:noFill/>
            <a:miter lim="800000"/>
            <a:headEnd/>
            <a:tailEnd/>
          </a:ln>
        </p:spPr>
        <p:txBody>
          <a:bodyPr vert="horz" wrap="square" lIns="90214" tIns="45107" rIns="90214" bIns="4510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9" name="Rectangle 11"/>
          <p:cNvSpPr>
            <a:spLocks noGrp="1" noChangeArrowheads="1"/>
          </p:cNvSpPr>
          <p:nvPr>
            <p:ph type="dt" idx="1"/>
          </p:nvPr>
        </p:nvSpPr>
        <p:spPr bwMode="auto">
          <a:xfrm>
            <a:off x="3899489" y="1"/>
            <a:ext cx="2982324" cy="464315"/>
          </a:xfrm>
          <a:prstGeom prst="rect">
            <a:avLst/>
          </a:prstGeom>
          <a:noFill/>
          <a:ln w="9525">
            <a:noFill/>
            <a:miter lim="800000"/>
            <a:headEnd/>
            <a:tailEnd/>
          </a:ln>
        </p:spPr>
        <p:txBody>
          <a:bodyPr vert="horz" wrap="square" lIns="90214" tIns="45107" rIns="90214" bIns="45107" numCol="1" anchor="t" anchorCtr="0" compatLnSpc="1">
            <a:prstTxWarp prst="textNoShape">
              <a:avLst/>
            </a:prstTxWarp>
          </a:bodyPr>
          <a:lstStyle>
            <a:lvl1pPr algn="r" defTabSz="902303" eaLnBrk="0" hangingPunct="0">
              <a:defRPr kumimoji="0" sz="1200"/>
            </a:lvl1pPr>
          </a:lstStyle>
          <a:p>
            <a:pPr>
              <a:defRPr/>
            </a:pPr>
            <a:r>
              <a:rPr lang="en-US"/>
              <a:t>Monday, September 7, 2009</a:t>
            </a:r>
          </a:p>
        </p:txBody>
      </p:sp>
      <p:sp>
        <p:nvSpPr>
          <p:cNvPr id="2060" name="Rectangle 12"/>
          <p:cNvSpPr>
            <a:spLocks noGrp="1" noChangeArrowheads="1"/>
          </p:cNvSpPr>
          <p:nvPr>
            <p:ph type="ftr" sz="quarter" idx="4"/>
          </p:nvPr>
        </p:nvSpPr>
        <p:spPr bwMode="auto">
          <a:xfrm>
            <a:off x="1" y="8832085"/>
            <a:ext cx="2982324" cy="464315"/>
          </a:xfrm>
          <a:prstGeom prst="rect">
            <a:avLst/>
          </a:prstGeom>
          <a:noFill/>
          <a:ln w="9525">
            <a:noFill/>
            <a:miter lim="800000"/>
            <a:headEnd/>
            <a:tailEnd/>
          </a:ln>
        </p:spPr>
        <p:txBody>
          <a:bodyPr vert="horz" wrap="square" lIns="90214" tIns="45107" rIns="90214" bIns="45107" numCol="1" anchor="b" anchorCtr="0" compatLnSpc="1">
            <a:prstTxWarp prst="textNoShape">
              <a:avLst/>
            </a:prstTxWarp>
          </a:bodyPr>
          <a:lstStyle>
            <a:lvl1pPr defTabSz="902303" eaLnBrk="0" hangingPunct="0">
              <a:defRPr kumimoji="0" sz="1200"/>
            </a:lvl1pPr>
          </a:lstStyle>
          <a:p>
            <a:pPr>
              <a:defRPr/>
            </a:pPr>
            <a:r>
              <a:rPr lang="en-US"/>
              <a:t>ECN 3184-1 Eldar Madumarov</a:t>
            </a:r>
          </a:p>
        </p:txBody>
      </p:sp>
      <p:sp>
        <p:nvSpPr>
          <p:cNvPr id="2061" name="Rectangle 13"/>
          <p:cNvSpPr>
            <a:spLocks noGrp="1" noChangeArrowheads="1"/>
          </p:cNvSpPr>
          <p:nvPr>
            <p:ph type="sldNum" sz="quarter" idx="5"/>
          </p:nvPr>
        </p:nvSpPr>
        <p:spPr bwMode="auto">
          <a:xfrm>
            <a:off x="3899489" y="8832085"/>
            <a:ext cx="2982324" cy="464315"/>
          </a:xfrm>
          <a:prstGeom prst="rect">
            <a:avLst/>
          </a:prstGeom>
          <a:noFill/>
          <a:ln w="9525">
            <a:noFill/>
            <a:miter lim="800000"/>
            <a:headEnd/>
            <a:tailEnd/>
          </a:ln>
        </p:spPr>
        <p:txBody>
          <a:bodyPr vert="horz" wrap="square" lIns="90214" tIns="45107" rIns="90214" bIns="45107" numCol="1" anchor="b" anchorCtr="0" compatLnSpc="1">
            <a:prstTxWarp prst="textNoShape">
              <a:avLst/>
            </a:prstTxWarp>
          </a:bodyPr>
          <a:lstStyle>
            <a:lvl1pPr algn="r" defTabSz="902303" eaLnBrk="0" hangingPunct="0">
              <a:defRPr kumimoji="0" sz="1200"/>
            </a:lvl1pPr>
          </a:lstStyle>
          <a:p>
            <a:fld id="{285E9521-1694-4AEC-82BC-54BFC33F3011}" type="slidenum">
              <a:rPr lang="en-US" altLang="en-US"/>
              <a:pPr/>
              <a:t>‹#›</a:t>
            </a:fld>
            <a:endParaRPr lang="en-US" altLang="en-US"/>
          </a:p>
        </p:txBody>
      </p:sp>
      <p:sp>
        <p:nvSpPr>
          <p:cNvPr id="8" name="Slide Image Placeholder 7"/>
          <p:cNvSpPr>
            <a:spLocks noGrp="1" noRot="1" noChangeAspect="1"/>
          </p:cNvSpPr>
          <p:nvPr>
            <p:ph type="sldImg" idx="2"/>
          </p:nvPr>
        </p:nvSpPr>
        <p:spPr>
          <a:xfrm>
            <a:off x="1117600" y="698500"/>
            <a:ext cx="4646613" cy="3484563"/>
          </a:xfrm>
          <a:prstGeom prst="rect">
            <a:avLst/>
          </a:prstGeom>
          <a:noFill/>
          <a:ln w="12700">
            <a:solidFill>
              <a:prstClr val="black"/>
            </a:solidFill>
          </a:ln>
        </p:spPr>
        <p:txBody>
          <a:bodyPr vert="horz" lIns="85341" tIns="42670" rIns="85341" bIns="42670" rtlCol="0" anchor="ctr"/>
          <a:lstStyle/>
          <a:p>
            <a:pPr lvl="0"/>
            <a:endParaRPr lang="en-US" noProof="0"/>
          </a:p>
        </p:txBody>
      </p:sp>
    </p:spTree>
    <p:extLst>
      <p:ext uri="{BB962C8B-B14F-4D97-AF65-F5344CB8AC3E}">
        <p14:creationId xmlns:p14="http://schemas.microsoft.com/office/powerpoint/2010/main" val="2550942375"/>
      </p:ext>
    </p:extLst>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kumimoji="1" sz="1200" kern="1200">
        <a:solidFill>
          <a:schemeClr val="tx1"/>
        </a:solidFill>
        <a:latin typeface="Wingdings" pitchFamily="2" charset="2"/>
        <a:ea typeface="+mn-ea"/>
        <a:cs typeface="+mn-cs"/>
      </a:defRPr>
    </a:lvl1pPr>
    <a:lvl2pPr marL="457200" algn="l" rtl="0" eaLnBrk="0" fontAlgn="base" hangingPunct="0">
      <a:spcBef>
        <a:spcPct val="30000"/>
      </a:spcBef>
      <a:spcAft>
        <a:spcPct val="0"/>
      </a:spcAft>
      <a:defRPr kumimoji="1" sz="1200" kern="1200">
        <a:solidFill>
          <a:schemeClr val="tx1"/>
        </a:solidFill>
        <a:latin typeface="Wingdings" pitchFamily="2" charset="2"/>
        <a:ea typeface="+mn-ea"/>
        <a:cs typeface="+mn-cs"/>
      </a:defRPr>
    </a:lvl2pPr>
    <a:lvl3pPr marL="914400" algn="l" rtl="0" eaLnBrk="0" fontAlgn="base" hangingPunct="0">
      <a:spcBef>
        <a:spcPct val="30000"/>
      </a:spcBef>
      <a:spcAft>
        <a:spcPct val="0"/>
      </a:spcAft>
      <a:defRPr kumimoji="1" sz="1200" kern="1200">
        <a:solidFill>
          <a:schemeClr val="tx1"/>
        </a:solidFill>
        <a:latin typeface="Wingdings" pitchFamily="2" charset="2"/>
        <a:ea typeface="+mn-ea"/>
        <a:cs typeface="+mn-cs"/>
      </a:defRPr>
    </a:lvl3pPr>
    <a:lvl4pPr marL="1371600" algn="l" rtl="0" eaLnBrk="0" fontAlgn="base" hangingPunct="0">
      <a:spcBef>
        <a:spcPct val="30000"/>
      </a:spcBef>
      <a:spcAft>
        <a:spcPct val="0"/>
      </a:spcAft>
      <a:defRPr kumimoji="1" sz="1200" kern="1200">
        <a:solidFill>
          <a:schemeClr val="tx1"/>
        </a:solidFill>
        <a:latin typeface="Wingdings" pitchFamily="2" charset="2"/>
        <a:ea typeface="+mn-ea"/>
        <a:cs typeface="+mn-cs"/>
      </a:defRPr>
    </a:lvl4pPr>
    <a:lvl5pPr marL="1828800" algn="l" rtl="0" eaLnBrk="0" fontAlgn="base" hangingPunct="0">
      <a:spcBef>
        <a:spcPct val="30000"/>
      </a:spcBef>
      <a:spcAft>
        <a:spcPct val="0"/>
      </a:spcAft>
      <a:defRPr kumimoji="1" sz="1200" kern="1200">
        <a:solidFill>
          <a:schemeClr val="tx1"/>
        </a:solidFill>
        <a:latin typeface="Wingdings" pitchFamily="2" charset="2"/>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xfrm>
            <a:off x="1116013" y="698500"/>
            <a:ext cx="4649787"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6628"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662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9F48D5BD-10CD-4AA5-9A1F-9E0F401932B6}" type="slidenum">
              <a:rPr kumimoji="0" lang="en-US" altLang="en-US" sz="1200"/>
              <a:pPr/>
              <a:t>1</a:t>
            </a:fld>
            <a:endParaRPr kumimoji="0" lang="en-US" altLang="en-US" sz="1200"/>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6631" name="Header Placeholder 6"/>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Tree>
    <p:extLst>
      <p:ext uri="{BB962C8B-B14F-4D97-AF65-F5344CB8AC3E}">
        <p14:creationId xmlns:p14="http://schemas.microsoft.com/office/powerpoint/2010/main" val="3120813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2</a:t>
            </a:fld>
            <a:endParaRPr kumimoji="0" lang="en-US" altLang="en-US" sz="1200"/>
          </a:p>
        </p:txBody>
      </p:sp>
    </p:spTree>
    <p:extLst>
      <p:ext uri="{BB962C8B-B14F-4D97-AF65-F5344CB8AC3E}">
        <p14:creationId xmlns:p14="http://schemas.microsoft.com/office/powerpoint/2010/main" val="1641369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3</a:t>
            </a:fld>
            <a:endParaRPr kumimoji="0" lang="en-US" altLang="en-US" sz="1200"/>
          </a:p>
        </p:txBody>
      </p:sp>
    </p:spTree>
    <p:extLst>
      <p:ext uri="{BB962C8B-B14F-4D97-AF65-F5344CB8AC3E}">
        <p14:creationId xmlns:p14="http://schemas.microsoft.com/office/powerpoint/2010/main" val="4053972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4</a:t>
            </a:fld>
            <a:endParaRPr kumimoji="0" lang="en-US" altLang="en-US" sz="1200"/>
          </a:p>
        </p:txBody>
      </p:sp>
    </p:spTree>
    <p:extLst>
      <p:ext uri="{BB962C8B-B14F-4D97-AF65-F5344CB8AC3E}">
        <p14:creationId xmlns:p14="http://schemas.microsoft.com/office/powerpoint/2010/main" val="443326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5</a:t>
            </a:fld>
            <a:endParaRPr kumimoji="0" lang="en-US" altLang="en-US" sz="1200"/>
          </a:p>
        </p:txBody>
      </p:sp>
    </p:spTree>
    <p:extLst>
      <p:ext uri="{BB962C8B-B14F-4D97-AF65-F5344CB8AC3E}">
        <p14:creationId xmlns:p14="http://schemas.microsoft.com/office/powerpoint/2010/main" val="579207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6</a:t>
            </a:fld>
            <a:endParaRPr kumimoji="0" lang="en-US" altLang="en-US" sz="1200"/>
          </a:p>
        </p:txBody>
      </p:sp>
    </p:spTree>
    <p:extLst>
      <p:ext uri="{BB962C8B-B14F-4D97-AF65-F5344CB8AC3E}">
        <p14:creationId xmlns:p14="http://schemas.microsoft.com/office/powerpoint/2010/main" val="2757981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7</a:t>
            </a:fld>
            <a:endParaRPr kumimoji="0" lang="en-US" altLang="en-US" sz="1200"/>
          </a:p>
        </p:txBody>
      </p:sp>
    </p:spTree>
    <p:extLst>
      <p:ext uri="{BB962C8B-B14F-4D97-AF65-F5344CB8AC3E}">
        <p14:creationId xmlns:p14="http://schemas.microsoft.com/office/powerpoint/2010/main" val="28429164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ru-RU" altLang="en-US" smtClean="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Presentation</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Monday, September 7, 2009</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r>
              <a:rPr kumimoji="0" lang="en-US" altLang="en-US" sz="1200"/>
              <a:t>ECN 3184-1 Eldar Madumarov</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2303" eaLnBrk="0" hangingPunct="0">
              <a:defRPr kumimoji="1" sz="2200">
                <a:solidFill>
                  <a:schemeClr val="tx1"/>
                </a:solidFill>
                <a:latin typeface="Times New Roman" panose="02020603050405020304" pitchFamily="18" charset="0"/>
              </a:defRPr>
            </a:lvl1pPr>
            <a:lvl2pPr marL="693395" indent="-266690" defTabSz="902303" eaLnBrk="0" hangingPunct="0">
              <a:defRPr kumimoji="1" sz="2200">
                <a:solidFill>
                  <a:schemeClr val="tx1"/>
                </a:solidFill>
                <a:latin typeface="Times New Roman" panose="02020603050405020304" pitchFamily="18" charset="0"/>
              </a:defRPr>
            </a:lvl2pPr>
            <a:lvl3pPr marL="1066762" indent="-213352" defTabSz="902303" eaLnBrk="0" hangingPunct="0">
              <a:defRPr kumimoji="1" sz="2200">
                <a:solidFill>
                  <a:schemeClr val="tx1"/>
                </a:solidFill>
                <a:latin typeface="Times New Roman" panose="02020603050405020304" pitchFamily="18" charset="0"/>
              </a:defRPr>
            </a:lvl3pPr>
            <a:lvl4pPr marL="1493467" indent="-213352" defTabSz="902303" eaLnBrk="0" hangingPunct="0">
              <a:defRPr kumimoji="1" sz="2200">
                <a:solidFill>
                  <a:schemeClr val="tx1"/>
                </a:solidFill>
                <a:latin typeface="Times New Roman" panose="02020603050405020304" pitchFamily="18" charset="0"/>
              </a:defRPr>
            </a:lvl4pPr>
            <a:lvl5pPr marL="1920171" indent="-213352" defTabSz="902303" eaLnBrk="0" hangingPunct="0">
              <a:defRPr kumimoji="1" sz="2200">
                <a:solidFill>
                  <a:schemeClr val="tx1"/>
                </a:solidFill>
                <a:latin typeface="Times New Roman" panose="02020603050405020304" pitchFamily="18" charset="0"/>
              </a:defRPr>
            </a:lvl5pPr>
            <a:lvl6pPr marL="234687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6pPr>
            <a:lvl7pPr marL="2773581"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7pPr>
            <a:lvl8pPr marL="3200286"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8pPr>
            <a:lvl9pPr marL="3626990" indent="-213352" defTabSz="902303" eaLnBrk="0" fontAlgn="base" hangingPunct="0">
              <a:spcBef>
                <a:spcPct val="0"/>
              </a:spcBef>
              <a:spcAft>
                <a:spcPct val="0"/>
              </a:spcAft>
              <a:defRPr kumimoji="1" sz="2200">
                <a:solidFill>
                  <a:schemeClr val="tx1"/>
                </a:solidFill>
                <a:latin typeface="Times New Roman" panose="02020603050405020304" pitchFamily="18" charset="0"/>
              </a:defRPr>
            </a:lvl9pPr>
          </a:lstStyle>
          <a:p>
            <a:fld id="{E69374F5-97F1-4E0B-AB08-68E1DAD347D1}" type="slidenum">
              <a:rPr kumimoji="0" lang="en-US" altLang="en-US" sz="1200"/>
              <a:pPr/>
              <a:t>8</a:t>
            </a:fld>
            <a:endParaRPr kumimoji="0" lang="en-US" altLang="en-US" sz="1200"/>
          </a:p>
        </p:txBody>
      </p:sp>
    </p:spTree>
    <p:extLst>
      <p:ext uri="{BB962C8B-B14F-4D97-AF65-F5344CB8AC3E}">
        <p14:creationId xmlns:p14="http://schemas.microsoft.com/office/powerpoint/2010/main" val="3284090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95E5B316-D146-4BDA-B002-529F8BA0E737}" type="slidenum">
              <a:rPr lang="en-US" altLang="en-US"/>
              <a:pPr/>
              <a:t>‹#›</a:t>
            </a:fld>
            <a:endParaRPr lang="en-US" altLang="en-US"/>
          </a:p>
        </p:txBody>
      </p:sp>
    </p:spTree>
    <p:extLst>
      <p:ext uri="{BB962C8B-B14F-4D97-AF65-F5344CB8AC3E}">
        <p14:creationId xmlns:p14="http://schemas.microsoft.com/office/powerpoint/2010/main" val="2550857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B0E5CD83-22EF-48A0-B85F-D4768A385162}" type="slidenum">
              <a:rPr lang="en-US" altLang="en-US"/>
              <a:pPr/>
              <a:t>‹#›</a:t>
            </a:fld>
            <a:endParaRPr lang="en-US" altLang="en-US"/>
          </a:p>
        </p:txBody>
      </p:sp>
    </p:spTree>
    <p:extLst>
      <p:ext uri="{BB962C8B-B14F-4D97-AF65-F5344CB8AC3E}">
        <p14:creationId xmlns:p14="http://schemas.microsoft.com/office/powerpoint/2010/main" val="8811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285EF50F-138E-440F-AFA4-4176C5A9AB31}" type="slidenum">
              <a:rPr lang="en-US" altLang="en-US"/>
              <a:pPr/>
              <a:t>‹#›</a:t>
            </a:fld>
            <a:endParaRPr lang="en-US" altLang="en-US"/>
          </a:p>
        </p:txBody>
      </p:sp>
    </p:spTree>
    <p:extLst>
      <p:ext uri="{BB962C8B-B14F-4D97-AF65-F5344CB8AC3E}">
        <p14:creationId xmlns:p14="http://schemas.microsoft.com/office/powerpoint/2010/main" val="435322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14F9FE68-1C45-41BE-841D-BFA6316D8BE0}" type="slidenum">
              <a:rPr lang="en-US" altLang="en-US"/>
              <a:pPr/>
              <a:t>‹#›</a:t>
            </a:fld>
            <a:endParaRPr lang="en-US" altLang="en-US"/>
          </a:p>
        </p:txBody>
      </p:sp>
    </p:spTree>
    <p:extLst>
      <p:ext uri="{BB962C8B-B14F-4D97-AF65-F5344CB8AC3E}">
        <p14:creationId xmlns:p14="http://schemas.microsoft.com/office/powerpoint/2010/main" val="763914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5" name="Footer Placeholder 2"/>
          <p:cNvSpPr>
            <a:spLocks noGrp="1"/>
          </p:cNvSpPr>
          <p:nvPr>
            <p:ph type="ftr" sz="quarter" idx="11"/>
          </p:nvPr>
        </p:nvSpPr>
        <p:spPr/>
        <p:txBody>
          <a:bodyPr/>
          <a:lstStyle>
            <a:lvl1pPr>
              <a:defRPr/>
            </a:lvl1pPr>
          </a:lstStyle>
          <a:p>
            <a:pPr>
              <a:defRPr/>
            </a:pPr>
            <a:r>
              <a:rPr lang="en-US"/>
              <a:t>ECN2102</a:t>
            </a:r>
          </a:p>
        </p:txBody>
      </p:sp>
      <p:sp>
        <p:nvSpPr>
          <p:cNvPr id="6" name="Slide Number Placeholder 22"/>
          <p:cNvSpPr>
            <a:spLocks noGrp="1"/>
          </p:cNvSpPr>
          <p:nvPr>
            <p:ph type="sldNum" sz="quarter" idx="12"/>
          </p:nvPr>
        </p:nvSpPr>
        <p:spPr/>
        <p:txBody>
          <a:bodyPr/>
          <a:lstStyle>
            <a:lvl1pPr>
              <a:defRPr/>
            </a:lvl1pPr>
          </a:lstStyle>
          <a:p>
            <a:fld id="{27192C78-4754-41A4-8A49-701DF4E0BA58}" type="slidenum">
              <a:rPr lang="en-US" altLang="en-US"/>
              <a:pPr/>
              <a:t>‹#›</a:t>
            </a:fld>
            <a:endParaRPr lang="en-US" altLang="en-US"/>
          </a:p>
        </p:txBody>
      </p:sp>
    </p:spTree>
    <p:extLst>
      <p:ext uri="{BB962C8B-B14F-4D97-AF65-F5344CB8AC3E}">
        <p14:creationId xmlns:p14="http://schemas.microsoft.com/office/powerpoint/2010/main" val="3097463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AB6B6312-4B23-41D6-86B3-3467D14FB274}" type="slidenum">
              <a:rPr lang="en-US" altLang="en-US"/>
              <a:pPr/>
              <a:t>‹#›</a:t>
            </a:fld>
            <a:endParaRPr lang="en-US" altLang="en-US"/>
          </a:p>
        </p:txBody>
      </p:sp>
    </p:spTree>
    <p:extLst>
      <p:ext uri="{BB962C8B-B14F-4D97-AF65-F5344CB8AC3E}">
        <p14:creationId xmlns:p14="http://schemas.microsoft.com/office/powerpoint/2010/main" val="4244084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8" name="Footer Placeholder 2"/>
          <p:cNvSpPr>
            <a:spLocks noGrp="1"/>
          </p:cNvSpPr>
          <p:nvPr>
            <p:ph type="ftr" sz="quarter" idx="11"/>
          </p:nvPr>
        </p:nvSpPr>
        <p:spPr/>
        <p:txBody>
          <a:bodyPr/>
          <a:lstStyle>
            <a:lvl1pPr>
              <a:defRPr/>
            </a:lvl1pPr>
          </a:lstStyle>
          <a:p>
            <a:pPr>
              <a:defRPr/>
            </a:pPr>
            <a:r>
              <a:rPr lang="en-US"/>
              <a:t>ECN2102</a:t>
            </a:r>
          </a:p>
        </p:txBody>
      </p:sp>
      <p:sp>
        <p:nvSpPr>
          <p:cNvPr id="9" name="Slide Number Placeholder 22"/>
          <p:cNvSpPr>
            <a:spLocks noGrp="1"/>
          </p:cNvSpPr>
          <p:nvPr>
            <p:ph type="sldNum" sz="quarter" idx="12"/>
          </p:nvPr>
        </p:nvSpPr>
        <p:spPr/>
        <p:txBody>
          <a:bodyPr/>
          <a:lstStyle>
            <a:lvl1pPr>
              <a:defRPr/>
            </a:lvl1pPr>
          </a:lstStyle>
          <a:p>
            <a:fld id="{CB78C329-D5E7-443E-9EB9-C64C05909FF4}" type="slidenum">
              <a:rPr lang="en-US" altLang="en-US"/>
              <a:pPr/>
              <a:t>‹#›</a:t>
            </a:fld>
            <a:endParaRPr lang="en-US" altLang="en-US"/>
          </a:p>
        </p:txBody>
      </p:sp>
    </p:spTree>
    <p:extLst>
      <p:ext uri="{BB962C8B-B14F-4D97-AF65-F5344CB8AC3E}">
        <p14:creationId xmlns:p14="http://schemas.microsoft.com/office/powerpoint/2010/main" val="4219518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4" name="Footer Placeholder 2"/>
          <p:cNvSpPr>
            <a:spLocks noGrp="1"/>
          </p:cNvSpPr>
          <p:nvPr>
            <p:ph type="ftr" sz="quarter" idx="11"/>
          </p:nvPr>
        </p:nvSpPr>
        <p:spPr/>
        <p:txBody>
          <a:bodyPr/>
          <a:lstStyle>
            <a:lvl1pPr>
              <a:defRPr/>
            </a:lvl1pPr>
          </a:lstStyle>
          <a:p>
            <a:pPr>
              <a:defRPr/>
            </a:pPr>
            <a:r>
              <a:rPr lang="en-US"/>
              <a:t>ECN2102</a:t>
            </a:r>
          </a:p>
        </p:txBody>
      </p:sp>
      <p:sp>
        <p:nvSpPr>
          <p:cNvPr id="5" name="Slide Number Placeholder 22"/>
          <p:cNvSpPr>
            <a:spLocks noGrp="1"/>
          </p:cNvSpPr>
          <p:nvPr>
            <p:ph type="sldNum" sz="quarter" idx="12"/>
          </p:nvPr>
        </p:nvSpPr>
        <p:spPr/>
        <p:txBody>
          <a:bodyPr/>
          <a:lstStyle>
            <a:lvl1pPr>
              <a:defRPr/>
            </a:lvl1pPr>
          </a:lstStyle>
          <a:p>
            <a:fld id="{4ACB453A-FAA2-4277-8477-5DB1378213F1}" type="slidenum">
              <a:rPr lang="en-US" altLang="en-US"/>
              <a:pPr/>
              <a:t>‹#›</a:t>
            </a:fld>
            <a:endParaRPr lang="en-US" altLang="en-US"/>
          </a:p>
        </p:txBody>
      </p:sp>
    </p:spTree>
    <p:extLst>
      <p:ext uri="{BB962C8B-B14F-4D97-AF65-F5344CB8AC3E}">
        <p14:creationId xmlns:p14="http://schemas.microsoft.com/office/powerpoint/2010/main" val="422311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3" name="Footer Placeholder 2"/>
          <p:cNvSpPr>
            <a:spLocks noGrp="1"/>
          </p:cNvSpPr>
          <p:nvPr>
            <p:ph type="ftr" sz="quarter" idx="11"/>
          </p:nvPr>
        </p:nvSpPr>
        <p:spPr/>
        <p:txBody>
          <a:bodyPr/>
          <a:lstStyle>
            <a:lvl1pPr>
              <a:defRPr/>
            </a:lvl1pPr>
          </a:lstStyle>
          <a:p>
            <a:pPr>
              <a:defRPr/>
            </a:pPr>
            <a:r>
              <a:rPr lang="en-US"/>
              <a:t>ECN2102</a:t>
            </a:r>
          </a:p>
        </p:txBody>
      </p:sp>
      <p:sp>
        <p:nvSpPr>
          <p:cNvPr id="4" name="Slide Number Placeholder 22"/>
          <p:cNvSpPr>
            <a:spLocks noGrp="1"/>
          </p:cNvSpPr>
          <p:nvPr>
            <p:ph type="sldNum" sz="quarter" idx="12"/>
          </p:nvPr>
        </p:nvSpPr>
        <p:spPr/>
        <p:txBody>
          <a:bodyPr/>
          <a:lstStyle>
            <a:lvl1pPr>
              <a:defRPr/>
            </a:lvl1pPr>
          </a:lstStyle>
          <a:p>
            <a:fld id="{3EC1AF97-E423-4365-AF62-B04966DFD273}" type="slidenum">
              <a:rPr lang="en-US" altLang="en-US"/>
              <a:pPr/>
              <a:t>‹#›</a:t>
            </a:fld>
            <a:endParaRPr lang="en-US" altLang="en-US"/>
          </a:p>
        </p:txBody>
      </p:sp>
    </p:spTree>
    <p:extLst>
      <p:ext uri="{BB962C8B-B14F-4D97-AF65-F5344CB8AC3E}">
        <p14:creationId xmlns:p14="http://schemas.microsoft.com/office/powerpoint/2010/main" val="2055418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C2BA7E38-F773-40BE-B9C2-432930BA8C26}" type="slidenum">
              <a:rPr lang="en-US" altLang="en-US"/>
              <a:pPr/>
              <a:t>‹#›</a:t>
            </a:fld>
            <a:endParaRPr lang="en-US" altLang="en-US"/>
          </a:p>
        </p:txBody>
      </p:sp>
    </p:spTree>
    <p:extLst>
      <p:ext uri="{BB962C8B-B14F-4D97-AF65-F5344CB8AC3E}">
        <p14:creationId xmlns:p14="http://schemas.microsoft.com/office/powerpoint/2010/main" val="151162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r>
              <a:rPr lang="en-US" smtClean="0"/>
              <a:t>12/8/2023</a:t>
            </a:r>
            <a:endParaRPr lang="en-US"/>
          </a:p>
        </p:txBody>
      </p:sp>
      <p:sp>
        <p:nvSpPr>
          <p:cNvPr id="6" name="Footer Placeholder 2"/>
          <p:cNvSpPr>
            <a:spLocks noGrp="1"/>
          </p:cNvSpPr>
          <p:nvPr>
            <p:ph type="ftr" sz="quarter" idx="11"/>
          </p:nvPr>
        </p:nvSpPr>
        <p:spPr/>
        <p:txBody>
          <a:bodyPr/>
          <a:lstStyle>
            <a:lvl1pPr>
              <a:defRPr/>
            </a:lvl1pPr>
          </a:lstStyle>
          <a:p>
            <a:pPr>
              <a:defRPr/>
            </a:pPr>
            <a:r>
              <a:rPr lang="en-US"/>
              <a:t>ECN2102</a:t>
            </a:r>
          </a:p>
        </p:txBody>
      </p:sp>
      <p:sp>
        <p:nvSpPr>
          <p:cNvPr id="7" name="Slide Number Placeholder 22"/>
          <p:cNvSpPr>
            <a:spLocks noGrp="1"/>
          </p:cNvSpPr>
          <p:nvPr>
            <p:ph type="sldNum" sz="quarter" idx="12"/>
          </p:nvPr>
        </p:nvSpPr>
        <p:spPr/>
        <p:txBody>
          <a:bodyPr/>
          <a:lstStyle>
            <a:lvl1pPr>
              <a:defRPr/>
            </a:lvl1pPr>
          </a:lstStyle>
          <a:p>
            <a:fld id="{0D722195-DD69-4604-A2AA-2E39BB27A3F5}" type="slidenum">
              <a:rPr lang="en-US" altLang="en-US"/>
              <a:pPr/>
              <a:t>‹#›</a:t>
            </a:fld>
            <a:endParaRPr lang="en-US" altLang="en-US"/>
          </a:p>
        </p:txBody>
      </p:sp>
    </p:spTree>
    <p:extLst>
      <p:ext uri="{BB962C8B-B14F-4D97-AF65-F5344CB8AC3E}">
        <p14:creationId xmlns:p14="http://schemas.microsoft.com/office/powerpoint/2010/main" val="195013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en-US" smtClean="0"/>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pPr>
              <a:defRPr/>
            </a:pPr>
            <a:r>
              <a:rPr lang="en-US" smtClean="0"/>
              <a:t>12/8/2023</a:t>
            </a:r>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pPr>
              <a:defRPr/>
            </a:pPr>
            <a:r>
              <a:rPr lang="en-US"/>
              <a:t>ECN2102</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wrap="square" lIns="0" tIns="45720" rIns="0" bIns="45720" numCol="1" anchor="b" anchorCtr="0" compatLnSpc="1">
            <a:prstTxWarp prst="textNoShape">
              <a:avLst/>
            </a:prstTxWarp>
          </a:bodyPr>
          <a:lstStyle>
            <a:lvl1pPr algn="r">
              <a:defRPr kumimoji="0" sz="1200">
                <a:solidFill>
                  <a:srgbClr val="000000"/>
                </a:solidFill>
              </a:defRPr>
            </a:lvl1pPr>
          </a:lstStyle>
          <a:p>
            <a:fld id="{21162B93-5E09-4042-8214-40F94546ED0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Times New Roman" pitchFamily="18" charset="0"/>
          <a:ea typeface="+mj-ea"/>
          <a:cs typeface="+mj-cs"/>
        </a:defRPr>
      </a:lvl1pPr>
      <a:lvl2pPr algn="ctr" rtl="0" eaLnBrk="0" fontAlgn="base" hangingPunct="0">
        <a:spcBef>
          <a:spcPct val="0"/>
        </a:spcBef>
        <a:spcAft>
          <a:spcPct val="0"/>
        </a:spcAft>
        <a:defRPr sz="4100" b="1">
          <a:solidFill>
            <a:schemeClr val="tx1"/>
          </a:solidFill>
          <a:latin typeface="Times New Roman" pitchFamily="18" charset="0"/>
        </a:defRPr>
      </a:lvl2pPr>
      <a:lvl3pPr algn="ctr" rtl="0" eaLnBrk="0" fontAlgn="base" hangingPunct="0">
        <a:spcBef>
          <a:spcPct val="0"/>
        </a:spcBef>
        <a:spcAft>
          <a:spcPct val="0"/>
        </a:spcAft>
        <a:defRPr sz="4100" b="1">
          <a:solidFill>
            <a:schemeClr val="tx1"/>
          </a:solidFill>
          <a:latin typeface="Times New Roman" pitchFamily="18" charset="0"/>
        </a:defRPr>
      </a:lvl3pPr>
      <a:lvl4pPr algn="ctr" rtl="0" eaLnBrk="0" fontAlgn="base" hangingPunct="0">
        <a:spcBef>
          <a:spcPct val="0"/>
        </a:spcBef>
        <a:spcAft>
          <a:spcPct val="0"/>
        </a:spcAft>
        <a:defRPr sz="4100" b="1">
          <a:solidFill>
            <a:schemeClr val="tx1"/>
          </a:solidFill>
          <a:latin typeface="Times New Roman" pitchFamily="18" charset="0"/>
        </a:defRPr>
      </a:lvl4pPr>
      <a:lvl5pPr algn="ctr" rtl="0" eaLnBrk="0" fontAlgn="base" hangingPunct="0">
        <a:spcBef>
          <a:spcPct val="0"/>
        </a:spcBef>
        <a:spcAft>
          <a:spcPct val="0"/>
        </a:spcAft>
        <a:defRPr sz="4100" b="1">
          <a:solidFill>
            <a:schemeClr val="tx1"/>
          </a:solidFill>
          <a:latin typeface="Times New Roman" pitchFamily="18"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000000"/>
        </a:buClr>
        <a:buSzPct val="65000"/>
        <a:buFont typeface="Lucida Sans" panose="020B0602030504020204" pitchFamily="34" charset="0"/>
        <a:buChar char=""/>
        <a:defRPr sz="2800" kern="1200">
          <a:solidFill>
            <a:schemeClr val="tx1"/>
          </a:solidFill>
          <a:latin typeface="Arial" charset="0"/>
          <a:ea typeface="+mn-ea"/>
          <a:cs typeface="+mn-cs"/>
        </a:defRPr>
      </a:lvl1pPr>
      <a:lvl2pPr marL="868363" indent="-282575" algn="l" rtl="0" eaLnBrk="0" fontAlgn="base" hangingPunct="0">
        <a:spcBef>
          <a:spcPct val="20000"/>
        </a:spcBef>
        <a:spcAft>
          <a:spcPct val="0"/>
        </a:spcAft>
        <a:buClr>
          <a:schemeClr val="tx1"/>
        </a:buClr>
        <a:buSzPct val="80000"/>
        <a:buFont typeface="Lucida Sans" panose="020B0602030504020204" pitchFamily="34" charset="0"/>
        <a:buChar char=""/>
        <a:defRPr sz="2400" kern="1200">
          <a:solidFill>
            <a:schemeClr val="tx1"/>
          </a:solidFill>
          <a:latin typeface="Arial" charset="0"/>
          <a:ea typeface="+mn-ea"/>
          <a:cs typeface="+mn-cs"/>
        </a:defRPr>
      </a:lvl2pPr>
      <a:lvl3pPr marL="1133475" indent="-228600" algn="l" rtl="0" eaLnBrk="0" fontAlgn="base" hangingPunct="0">
        <a:spcBef>
          <a:spcPct val="20000"/>
        </a:spcBef>
        <a:spcAft>
          <a:spcPct val="0"/>
        </a:spcAft>
        <a:buClr>
          <a:schemeClr val="tx1"/>
        </a:buClr>
        <a:buSzPct val="95000"/>
        <a:buFont typeface="Book Antiqua" panose="02040602050305030304" pitchFamily="18" charset="0"/>
        <a:buChar char=""/>
        <a:defRPr sz="2200" kern="1200">
          <a:solidFill>
            <a:schemeClr val="tx1"/>
          </a:solidFill>
          <a:latin typeface="Arial" charset="0"/>
          <a:ea typeface="+mn-ea"/>
          <a:cs typeface="+mn-cs"/>
        </a:defRPr>
      </a:lvl3pPr>
      <a:lvl4pPr marL="1352550" indent="-182563" algn="l" rtl="0" eaLnBrk="0" fontAlgn="base" hangingPunct="0">
        <a:spcBef>
          <a:spcPct val="20000"/>
        </a:spcBef>
        <a:spcAft>
          <a:spcPct val="0"/>
        </a:spcAft>
        <a:buClr>
          <a:schemeClr val="tx1"/>
        </a:buClr>
        <a:buSzPct val="100000"/>
        <a:buFont typeface="Wingdings 2" panose="05020102010507070707" pitchFamily="18" charset="2"/>
        <a:buChar char=""/>
        <a:defRPr sz="2000" kern="1200">
          <a:solidFill>
            <a:schemeClr val="tx1"/>
          </a:solidFill>
          <a:latin typeface="Arial" charset="0"/>
          <a:ea typeface="+mn-ea"/>
          <a:cs typeface="+mn-cs"/>
        </a:defRPr>
      </a:lvl4pPr>
      <a:lvl5pPr marL="1544638" indent="-182563" algn="l" rtl="0" eaLnBrk="0" fontAlgn="base" hangingPunct="0">
        <a:spcBef>
          <a:spcPct val="20000"/>
        </a:spcBef>
        <a:spcAft>
          <a:spcPct val="0"/>
        </a:spcAft>
        <a:buClr>
          <a:schemeClr val="tx1"/>
        </a:buClr>
        <a:buFont typeface="Lucida Sans" panose="020B0602030504020204" pitchFamily="34" charset="0"/>
        <a:buChar char=""/>
        <a:defRPr sz="2000" kern="1200">
          <a:solidFill>
            <a:schemeClr val="tx1"/>
          </a:solidFill>
          <a:latin typeface="Arial" charset="0"/>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sp3d prstMaterial="softEdge">
              <a:bevelT w="38100" h="38100"/>
            </a:sp3d>
          </a:bodyPr>
          <a:lstStyle/>
          <a:p>
            <a:pPr>
              <a:defRPr/>
            </a:pPr>
            <a:r>
              <a:rPr lang="en-US" sz="2200" dirty="0" smtClean="0">
                <a:effectLst/>
                <a:latin typeface="+mj-lt"/>
              </a:rPr>
              <a:t>ECN2102 macroeconomics (3 Credits/5 ECTS) </a:t>
            </a:r>
            <a:r>
              <a:rPr lang="en-US" dirty="0" smtClean="0">
                <a:latin typeface="+mj-lt"/>
              </a:rPr>
              <a:t/>
            </a:r>
            <a:br>
              <a:rPr lang="en-US" dirty="0" smtClean="0">
                <a:latin typeface="+mj-lt"/>
              </a:rPr>
            </a:br>
            <a:r>
              <a:rPr lang="en-US" cap="small" dirty="0" smtClean="0">
                <a:latin typeface="+mj-lt"/>
              </a:rPr>
              <a:t>FE Preparation</a:t>
            </a:r>
            <a:endParaRPr lang="en-US" sz="3900" cap="small" dirty="0" smtClean="0">
              <a:latin typeface="+mj-lt"/>
            </a:endParaRPr>
          </a:p>
        </p:txBody>
      </p:sp>
      <p:sp>
        <p:nvSpPr>
          <p:cNvPr id="2051" name="Rectangle 3"/>
          <p:cNvSpPr>
            <a:spLocks noGrp="1" noChangeArrowheads="1"/>
          </p:cNvSpPr>
          <p:nvPr>
            <p:ph type="subTitle" idx="1"/>
          </p:nvPr>
        </p:nvSpPr>
        <p:spPr>
          <a:xfrm>
            <a:off x="1357313" y="4000500"/>
            <a:ext cx="6400800" cy="1752600"/>
          </a:xfrm>
        </p:spPr>
        <p:txBody>
          <a:bodyPr/>
          <a:lstStyle/>
          <a:p>
            <a:pPr eaLnBrk="1" hangingPunct="1"/>
            <a:r>
              <a:rPr lang="en-US" altLang="en-US" dirty="0" smtClean="0">
                <a:latin typeface="Arial" panose="020B0604020202020204" pitchFamily="34" charset="0"/>
              </a:rPr>
              <a:t>Week 16 (Session </a:t>
            </a:r>
            <a:r>
              <a:rPr lang="en-US" altLang="en-US" dirty="0" smtClean="0">
                <a:latin typeface="Arial" panose="020B0604020202020204" pitchFamily="34" charset="0"/>
              </a:rPr>
              <a:t>44)</a:t>
            </a:r>
            <a:endParaRPr lang="en-US" altLang="en-US" dirty="0" smtClean="0">
              <a:latin typeface="Arial" panose="020B0604020202020204" pitchFamily="34" charset="0"/>
            </a:endParaRPr>
          </a:p>
          <a:p>
            <a:pPr eaLnBrk="1" hangingPunct="1"/>
            <a:endParaRPr lang="en-US" altLang="en-US" dirty="0" smtClean="0">
              <a:latin typeface="Arial" panose="020B0604020202020204" pitchFamily="34" charset="0"/>
            </a:endParaRPr>
          </a:p>
          <a:p>
            <a:pPr eaLnBrk="1" hangingPunct="1"/>
            <a:r>
              <a:rPr lang="en-US" altLang="en-US" dirty="0" smtClean="0">
                <a:latin typeface="Arial" panose="020B0604020202020204" pitchFamily="34" charset="0"/>
              </a:rPr>
              <a:t>Instructor: Eldar Madumarov</a:t>
            </a:r>
          </a:p>
        </p:txBody>
      </p:sp>
      <p:sp>
        <p:nvSpPr>
          <p:cNvPr id="2052" name="TextBox 3"/>
          <p:cNvSpPr txBox="1">
            <a:spLocks noChangeArrowheads="1"/>
          </p:cNvSpPr>
          <p:nvPr/>
        </p:nvSpPr>
        <p:spPr bwMode="auto">
          <a:xfrm>
            <a:off x="5000625" y="6072188"/>
            <a:ext cx="3786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algn="ctr"/>
            <a:r>
              <a:rPr lang="en-US" altLang="en-US" dirty="0" smtClean="0"/>
              <a:t>December </a:t>
            </a:r>
            <a:r>
              <a:rPr lang="en-US" altLang="en-US" dirty="0" smtClean="0"/>
              <a:t>8, 2023</a:t>
            </a:r>
            <a:endParaRPr lang="en-US" altLang="en-US" dirty="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1. The nation's GDP equals the sum of consumption expenditure, investment, government purchases of goods and services, and net exports of goods and services, where net exports of goods and services equals of goods and services exports minus imports of goods and services. So, GDP = $15 million + $2 million + $1 million + $1 million - $1.5 million = $17.5 million.</a:t>
            </a:r>
          </a:p>
          <a:p>
            <a:pPr marL="650875" indent="-514350">
              <a:buFont typeface="Lucida Sans" panose="020B0602030504020204" pitchFamily="34" charset="0"/>
              <a:buNone/>
              <a:defRPr/>
            </a:pPr>
            <a:endParaRPr lang="en-US" sz="2600" dirty="0" smtClean="0"/>
          </a:p>
        </p:txBody>
      </p:sp>
      <p:sp>
        <p:nvSpPr>
          <p:cNvPr id="4" name="Date Placeholder 3"/>
          <p:cNvSpPr>
            <a:spLocks noGrp="1"/>
          </p:cNvSpPr>
          <p:nvPr>
            <p:ph type="dt" sz="quarter" idx="10"/>
          </p:nvPr>
        </p:nvSpPr>
        <p:spPr/>
        <p:txBody>
          <a:bodyPr/>
          <a:lstStyle/>
          <a:p>
            <a:pPr>
              <a:defRPr/>
            </a:pPr>
            <a:r>
              <a:rPr lang="en-US" smtClean="0"/>
              <a:t>12/8/2023</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2</a:t>
            </a:fld>
            <a:endParaRPr kumimoji="0" lang="en-US" altLang="en-US" sz="1200">
              <a:solidFill>
                <a:srgbClr val="000000"/>
              </a:solidFill>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smtClean="0"/>
              <a:t>2</a:t>
            </a:r>
            <a:r>
              <a:rPr lang="en-US" sz="2400" dirty="0"/>
              <a:t>. </a:t>
            </a:r>
            <a:endParaRPr lang="en-US" sz="2400" dirty="0" smtClean="0"/>
          </a:p>
          <a:p>
            <a:pPr>
              <a:buNone/>
              <a:defRPr/>
            </a:pPr>
            <a:r>
              <a:rPr lang="en-US" sz="2400" dirty="0" smtClean="0"/>
              <a:t>a</a:t>
            </a:r>
            <a:r>
              <a:rPr lang="en-US" sz="2400" dirty="0"/>
              <a:t>)	The equilibrium real wage rate is $15 an hour because this is the real wage rate for which the </a:t>
            </a:r>
            <a:r>
              <a:rPr lang="en-US" sz="2400" dirty="0" smtClean="0"/>
              <a:t>quantity </a:t>
            </a:r>
            <a:r>
              <a:rPr lang="en-US" sz="2400" dirty="0"/>
              <a:t>of labor demanded equals the quantity supplied. The equilibrium level of employment is 3 billion hours a year.</a:t>
            </a:r>
          </a:p>
          <a:p>
            <a:pPr>
              <a:buNone/>
              <a:defRPr/>
            </a:pPr>
            <a:r>
              <a:rPr lang="en-US" sz="2400" dirty="0"/>
              <a:t>b)	With employment equal to 3 billion hours per year, potential GDP is equal to $60 billion.</a:t>
            </a:r>
          </a:p>
          <a:p>
            <a:pPr marL="650875" indent="-514350">
              <a:buFont typeface="Lucida Sans" panose="020B0602030504020204" pitchFamily="34" charset="0"/>
              <a:buNone/>
              <a:defRPr/>
            </a:pPr>
            <a:endParaRPr lang="en-US" sz="2600" dirty="0" smtClean="0"/>
          </a:p>
        </p:txBody>
      </p:sp>
      <p:sp>
        <p:nvSpPr>
          <p:cNvPr id="4" name="Date Placeholder 3"/>
          <p:cNvSpPr>
            <a:spLocks noGrp="1"/>
          </p:cNvSpPr>
          <p:nvPr>
            <p:ph type="dt" sz="quarter" idx="10"/>
          </p:nvPr>
        </p:nvSpPr>
        <p:spPr/>
        <p:txBody>
          <a:bodyPr/>
          <a:lstStyle/>
          <a:p>
            <a:pPr>
              <a:defRPr/>
            </a:pPr>
            <a:r>
              <a:rPr lang="en-US" smtClean="0"/>
              <a:t>12/8/2023</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3</a:t>
            </a:fld>
            <a:endParaRPr kumimoji="0" lang="en-US" altLang="en-US" sz="1200">
              <a:solidFill>
                <a:srgbClr val="000000"/>
              </a:solidFill>
            </a:endParaRPr>
          </a:p>
        </p:txBody>
      </p:sp>
    </p:spTree>
    <p:extLst>
      <p:ext uri="{BB962C8B-B14F-4D97-AF65-F5344CB8AC3E}">
        <p14:creationId xmlns:p14="http://schemas.microsoft.com/office/powerpoint/2010/main" val="152398991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3 </a:t>
            </a:r>
            <a:endParaRPr lang="en-US" sz="2400" dirty="0" smtClean="0"/>
          </a:p>
          <a:p>
            <a:pPr>
              <a:buNone/>
              <a:defRPr/>
            </a:pPr>
            <a:r>
              <a:rPr lang="en-US" sz="2400" dirty="0" smtClean="0"/>
              <a:t>a</a:t>
            </a:r>
            <a:r>
              <a:rPr lang="en-US" sz="2400" dirty="0"/>
              <a:t>)	The equation of exchange states that the quantity of money, M, multiplied by the velocity of </a:t>
            </a:r>
            <a:r>
              <a:rPr lang="en-US" sz="2400" dirty="0" smtClean="0"/>
              <a:t>circulation</a:t>
            </a:r>
            <a:r>
              <a:rPr lang="en-US" sz="2400" dirty="0"/>
              <a:t>, V, equals real GDP, Y, multiplied by the price level, P. In terms of a formula, the equation of exchange is that M × V = P × Y. Using this formula, M = PY/V,   gives the quantity of money as $75 </a:t>
            </a:r>
            <a:r>
              <a:rPr lang="en-US" sz="2400" dirty="0" smtClean="0"/>
              <a:t>million</a:t>
            </a:r>
            <a:r>
              <a:rPr lang="en-US" sz="2400" dirty="0"/>
              <a:t>.</a:t>
            </a:r>
          </a:p>
          <a:p>
            <a:pPr>
              <a:buNone/>
              <a:defRPr/>
            </a:pPr>
            <a:r>
              <a:rPr lang="en-US" sz="2400" dirty="0"/>
              <a:t>b)	The quantity theory of money asserts that the velocity of circulation is not influenced by the quantity of money. So the velocity of circulation remains constant at 10.</a:t>
            </a:r>
          </a:p>
          <a:p>
            <a:pPr>
              <a:buNone/>
              <a:defRPr/>
            </a:pPr>
            <a:endParaRPr lang="en-US" sz="2400" dirty="0"/>
          </a:p>
        </p:txBody>
      </p:sp>
      <p:sp>
        <p:nvSpPr>
          <p:cNvPr id="4" name="Date Placeholder 3"/>
          <p:cNvSpPr>
            <a:spLocks noGrp="1"/>
          </p:cNvSpPr>
          <p:nvPr>
            <p:ph type="dt" sz="quarter" idx="10"/>
          </p:nvPr>
        </p:nvSpPr>
        <p:spPr/>
        <p:txBody>
          <a:bodyPr/>
          <a:lstStyle/>
          <a:p>
            <a:pPr>
              <a:defRPr/>
            </a:pPr>
            <a:r>
              <a:rPr lang="en-US" smtClean="0"/>
              <a:t>12/8/2023</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4</a:t>
            </a:fld>
            <a:endParaRPr kumimoji="0" lang="en-US" altLang="en-US" sz="1200">
              <a:solidFill>
                <a:srgbClr val="000000"/>
              </a:solidFill>
            </a:endParaRPr>
          </a:p>
        </p:txBody>
      </p:sp>
    </p:spTree>
    <p:extLst>
      <p:ext uri="{BB962C8B-B14F-4D97-AF65-F5344CB8AC3E}">
        <p14:creationId xmlns:p14="http://schemas.microsoft.com/office/powerpoint/2010/main" val="33102637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c)	Because the quantity of money increased by 20 percent, the quantity of money in 2015 is $75 </a:t>
            </a:r>
            <a:r>
              <a:rPr lang="en-US" sz="2400" dirty="0" smtClean="0"/>
              <a:t>million </a:t>
            </a:r>
            <a:r>
              <a:rPr lang="en-US" sz="2400" dirty="0"/>
              <a:t>× 1.2 = $90 </a:t>
            </a:r>
            <a:r>
              <a:rPr lang="en-US" sz="2400" dirty="0" smtClean="0"/>
              <a:t>million</a:t>
            </a:r>
            <a:r>
              <a:rPr lang="en-US" sz="2400" dirty="0"/>
              <a:t>. So   Another way to calculate the price level in 2015 is to notice that according to the quantity theory, a change in the quantity of money has no effect on velocity and real GDP. So if the quantity of money increases by 20 percent, to balance the equation of exchange, the price level must also increase by 20 percent. So from this approach, the price level in </a:t>
            </a:r>
            <a:r>
              <a:rPr lang="en-US" sz="2400" dirty="0" err="1"/>
              <a:t>Friedmania</a:t>
            </a:r>
            <a:r>
              <a:rPr lang="en-US" sz="2400" dirty="0"/>
              <a:t> is 150 × 1.2, which is also equal to 180.</a:t>
            </a:r>
            <a:endParaRPr lang="en-US" sz="2600" dirty="0"/>
          </a:p>
          <a:p>
            <a:pPr marL="650875" indent="-514350">
              <a:buFont typeface="Lucida Sans" panose="020B0602030504020204" pitchFamily="34" charset="0"/>
              <a:buNone/>
              <a:defRPr/>
            </a:pPr>
            <a:endParaRPr lang="en-US" sz="2600" dirty="0" smtClean="0"/>
          </a:p>
        </p:txBody>
      </p:sp>
      <p:sp>
        <p:nvSpPr>
          <p:cNvPr id="4" name="Date Placeholder 3"/>
          <p:cNvSpPr>
            <a:spLocks noGrp="1"/>
          </p:cNvSpPr>
          <p:nvPr>
            <p:ph type="dt" sz="quarter" idx="10"/>
          </p:nvPr>
        </p:nvSpPr>
        <p:spPr/>
        <p:txBody>
          <a:bodyPr/>
          <a:lstStyle/>
          <a:p>
            <a:pPr>
              <a:defRPr/>
            </a:pPr>
            <a:r>
              <a:rPr lang="en-US" smtClean="0"/>
              <a:t>12/8/2023</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5</a:t>
            </a:fld>
            <a:endParaRPr kumimoji="0" lang="en-US" altLang="en-US" sz="1200">
              <a:solidFill>
                <a:srgbClr val="000000"/>
              </a:solidFill>
            </a:endParaRPr>
          </a:p>
        </p:txBody>
      </p:sp>
    </p:spTree>
    <p:extLst>
      <p:ext uri="{BB962C8B-B14F-4D97-AF65-F5344CB8AC3E}">
        <p14:creationId xmlns:p14="http://schemas.microsoft.com/office/powerpoint/2010/main" val="42753961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4. </a:t>
            </a:r>
          </a:p>
          <a:p>
            <a:pPr>
              <a:buNone/>
              <a:defRPr/>
            </a:pPr>
            <a:r>
              <a:rPr lang="en-US" sz="2400" dirty="0"/>
              <a:t>a)	The equilibrium price level is 105; the equilibrium real GDP is $10.0 trillion.</a:t>
            </a:r>
          </a:p>
          <a:p>
            <a:pPr>
              <a:buNone/>
              <a:defRPr/>
            </a:pPr>
            <a:r>
              <a:rPr lang="en-US" sz="2400" dirty="0"/>
              <a:t>b)	If potential GDP is $11.0 trillion, then the economy is at an equilibrium that is a </a:t>
            </a:r>
            <a:r>
              <a:rPr lang="en-US" sz="2400" dirty="0" smtClean="0"/>
              <a:t>below-full-employment </a:t>
            </a:r>
            <a:r>
              <a:rPr lang="en-US" sz="2400" dirty="0"/>
              <a:t>equilibrium.</a:t>
            </a:r>
          </a:p>
          <a:p>
            <a:pPr>
              <a:buNone/>
              <a:defRPr/>
            </a:pPr>
            <a:r>
              <a:rPr lang="en-US" sz="2400" dirty="0"/>
              <a:t>c)	If potential GDP is $9.0 trillion, then the economy is at an equilibrium that is </a:t>
            </a:r>
            <a:r>
              <a:rPr lang="en-US" sz="2400" dirty="0" smtClean="0"/>
              <a:t>an above-full-employment </a:t>
            </a:r>
            <a:r>
              <a:rPr lang="en-US" sz="2400" dirty="0"/>
              <a:t>equilibrium.</a:t>
            </a:r>
          </a:p>
          <a:p>
            <a:pPr marL="650875" indent="-514350">
              <a:buFont typeface="Lucida Sans" panose="020B0602030504020204" pitchFamily="34" charset="0"/>
              <a:buNone/>
              <a:defRPr/>
            </a:pPr>
            <a:endParaRPr lang="en-US" sz="2600" dirty="0" smtClean="0"/>
          </a:p>
        </p:txBody>
      </p:sp>
      <p:sp>
        <p:nvSpPr>
          <p:cNvPr id="4" name="Date Placeholder 3"/>
          <p:cNvSpPr>
            <a:spLocks noGrp="1"/>
          </p:cNvSpPr>
          <p:nvPr>
            <p:ph type="dt" sz="quarter" idx="10"/>
          </p:nvPr>
        </p:nvSpPr>
        <p:spPr/>
        <p:txBody>
          <a:bodyPr/>
          <a:lstStyle/>
          <a:p>
            <a:pPr>
              <a:defRPr/>
            </a:pPr>
            <a:r>
              <a:rPr lang="en-US" smtClean="0"/>
              <a:t>12/8/2023</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6</a:t>
            </a:fld>
            <a:endParaRPr kumimoji="0" lang="en-US" altLang="en-US" sz="1200">
              <a:solidFill>
                <a:srgbClr val="000000"/>
              </a:solidFill>
            </a:endParaRPr>
          </a:p>
        </p:txBody>
      </p:sp>
    </p:spTree>
    <p:extLst>
      <p:ext uri="{BB962C8B-B14F-4D97-AF65-F5344CB8AC3E}">
        <p14:creationId xmlns:p14="http://schemas.microsoft.com/office/powerpoint/2010/main" val="24348687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075">
                                            <p:txEl>
                                              <p:pRg st="2" end="2"/>
                                            </p:txEl>
                                          </p:spTgt>
                                        </p:tgtEl>
                                        <p:attrNameLst>
                                          <p:attrName>style.visibility</p:attrName>
                                        </p:attrNameLst>
                                      </p:cBhvr>
                                      <p:to>
                                        <p:strVal val="visible"/>
                                      </p:to>
                                    </p:set>
                                    <p:anim calcmode="lin" valueType="num">
                                      <p:cBhvr additive="base">
                                        <p:cTn id="19" dur="500" fill="hold"/>
                                        <p:tgtEl>
                                          <p:spTgt spid="307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07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075">
                                            <p:txEl>
                                              <p:pRg st="3" end="3"/>
                                            </p:txEl>
                                          </p:spTgt>
                                        </p:tgtEl>
                                        <p:attrNameLst>
                                          <p:attrName>style.visibility</p:attrName>
                                        </p:attrNameLst>
                                      </p:cBhvr>
                                      <p:to>
                                        <p:strVal val="visible"/>
                                      </p:to>
                                    </p:set>
                                    <p:anim calcmode="lin" valueType="num">
                                      <p:cBhvr additive="base">
                                        <p:cTn id="25" dur="500" fill="hold"/>
                                        <p:tgtEl>
                                          <p:spTgt spid="307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075">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5. Because the slope of the short-run Phillips curve is negative, the short-run Phillips curve indicates that a tradeoff between inflation and unemployment exists. Lower inflation can be obtained, but the price is higher unemployment. Similarly, lower unemployment is possible but the price is higher inflation.</a:t>
            </a:r>
            <a:endParaRPr lang="en-US" sz="2600" dirty="0" smtClean="0"/>
          </a:p>
        </p:txBody>
      </p:sp>
      <p:sp>
        <p:nvSpPr>
          <p:cNvPr id="4" name="Date Placeholder 3"/>
          <p:cNvSpPr>
            <a:spLocks noGrp="1"/>
          </p:cNvSpPr>
          <p:nvPr>
            <p:ph type="dt" sz="quarter" idx="10"/>
          </p:nvPr>
        </p:nvSpPr>
        <p:spPr/>
        <p:txBody>
          <a:bodyPr/>
          <a:lstStyle/>
          <a:p>
            <a:pPr>
              <a:defRPr/>
            </a:pPr>
            <a:r>
              <a:rPr lang="en-US" smtClean="0"/>
              <a:t>12/8/2023</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7</a:t>
            </a:fld>
            <a:endParaRPr kumimoji="0" lang="en-US" altLang="en-US" sz="1200">
              <a:solidFill>
                <a:srgbClr val="000000"/>
              </a:solidFill>
            </a:endParaRPr>
          </a:p>
        </p:txBody>
      </p:sp>
    </p:spTree>
    <p:extLst>
      <p:ext uri="{BB962C8B-B14F-4D97-AF65-F5344CB8AC3E}">
        <p14:creationId xmlns:p14="http://schemas.microsoft.com/office/powerpoint/2010/main" val="155347375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lightRig rig="soft" dir="t">
                <a:rot lat="0" lon="0" rev="16800000"/>
              </a:lightRig>
            </a:scene3d>
            <a:sp3d prstMaterial="softEdge">
              <a:bevelT w="38100" h="38100"/>
            </a:sp3d>
          </a:bodyPr>
          <a:lstStyle/>
          <a:p>
            <a:pPr>
              <a:defRPr/>
            </a:pPr>
            <a:r>
              <a:rPr lang="en-US" dirty="0" smtClean="0">
                <a:latin typeface="+mj-lt"/>
              </a:rPr>
              <a:t>FE Preparation</a:t>
            </a:r>
            <a:endParaRPr lang="en-US" dirty="0">
              <a:latin typeface="+mj-lt"/>
            </a:endParaRPr>
          </a:p>
        </p:txBody>
      </p:sp>
      <p:sp>
        <p:nvSpPr>
          <p:cNvPr id="3075" name="Content Placeholder 2"/>
          <p:cNvSpPr>
            <a:spLocks noGrp="1"/>
          </p:cNvSpPr>
          <p:nvPr>
            <p:ph idx="1"/>
          </p:nvPr>
        </p:nvSpPr>
        <p:spPr/>
        <p:txBody>
          <a:bodyPr/>
          <a:lstStyle/>
          <a:p>
            <a:pPr>
              <a:buNone/>
              <a:defRPr/>
            </a:pPr>
            <a:r>
              <a:rPr lang="en-US" sz="2400" dirty="0"/>
              <a:t>6. The Taylor rule is to set the federal funds rate equal to 2 percent plus the inflation rate plus one half of the gap between the actual inflation rate and the target inflation rate plus one half of the percentage deviation of real GDP from potential GDP. So the federal funds rate is equal to: </a:t>
            </a:r>
          </a:p>
          <a:p>
            <a:pPr>
              <a:buNone/>
              <a:defRPr/>
            </a:pPr>
            <a:r>
              <a:rPr lang="en-US" sz="2400" dirty="0"/>
              <a:t>2 percent + 6 percent + 0.5 × 4 percent + 0.5 × 1 percent = 10.5 percent.</a:t>
            </a:r>
            <a:endParaRPr lang="en-US" sz="2600" dirty="0" smtClean="0"/>
          </a:p>
        </p:txBody>
      </p:sp>
      <p:sp>
        <p:nvSpPr>
          <p:cNvPr id="4" name="Date Placeholder 3"/>
          <p:cNvSpPr>
            <a:spLocks noGrp="1"/>
          </p:cNvSpPr>
          <p:nvPr>
            <p:ph type="dt" sz="quarter" idx="10"/>
          </p:nvPr>
        </p:nvSpPr>
        <p:spPr/>
        <p:txBody>
          <a:bodyPr/>
          <a:lstStyle/>
          <a:p>
            <a:pPr>
              <a:defRPr/>
            </a:pPr>
            <a:r>
              <a:rPr lang="en-US" smtClean="0"/>
              <a:t>12/8/2023</a:t>
            </a:r>
            <a:endParaRPr lang="en-US"/>
          </a:p>
        </p:txBody>
      </p:sp>
      <p:sp>
        <p:nvSpPr>
          <p:cNvPr id="5" name="Footer Placeholder 4"/>
          <p:cNvSpPr>
            <a:spLocks noGrp="1"/>
          </p:cNvSpPr>
          <p:nvPr>
            <p:ph type="ftr" sz="quarter" idx="11"/>
          </p:nvPr>
        </p:nvSpPr>
        <p:spPr/>
        <p:txBody>
          <a:bodyPr/>
          <a:lstStyle/>
          <a:p>
            <a:pPr>
              <a:defRPr/>
            </a:pPr>
            <a:r>
              <a:rPr lang="en-US"/>
              <a:t>ECN2102</a:t>
            </a:r>
          </a:p>
        </p:txBody>
      </p:sp>
      <p:sp>
        <p:nvSpPr>
          <p:cNvPr id="6" name="Slide Number Placeholder 5"/>
          <p:cNvSpPr>
            <a:spLocks noGrp="1"/>
          </p:cNvSpPr>
          <p:nvPr>
            <p:ph type="sldNum" sz="quarter" idx="12"/>
          </p:nvPr>
        </p:nvSpPr>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B1F63B56-04E7-4C49-8E9F-8A00A66FEC13}" type="slidenum">
              <a:rPr kumimoji="0" lang="en-US" altLang="en-US" sz="1200">
                <a:solidFill>
                  <a:srgbClr val="000000"/>
                </a:solidFill>
              </a:rPr>
              <a:pPr eaLnBrk="1" hangingPunct="1"/>
              <a:t>8</a:t>
            </a:fld>
            <a:endParaRPr kumimoji="0" lang="en-US" altLang="en-US" sz="1200">
              <a:solidFill>
                <a:srgbClr val="000000"/>
              </a:solidFill>
            </a:endParaRPr>
          </a:p>
        </p:txBody>
      </p:sp>
    </p:spTree>
    <p:extLst>
      <p:ext uri="{BB962C8B-B14F-4D97-AF65-F5344CB8AC3E}">
        <p14:creationId xmlns:p14="http://schemas.microsoft.com/office/powerpoint/2010/main" val="242039367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DEFINEDINNAVIGATOR" val="False"/>
  <p:tag name="HOTSPOTTYPE" val="NextSlide"/>
  <p:tag name="BRANCHTO" val="0"/>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6768</TotalTime>
  <Words>373</Words>
  <Application>Microsoft Office PowerPoint</Application>
  <PresentationFormat>On-screen Show (4:3)</PresentationFormat>
  <Paragraphs>80</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Wingdings 3</vt:lpstr>
      <vt:lpstr>Times New Roman</vt:lpstr>
      <vt:lpstr>Book Antiqua</vt:lpstr>
      <vt:lpstr>Arial</vt:lpstr>
      <vt:lpstr>Wingdings 2</vt:lpstr>
      <vt:lpstr>Wingdings</vt:lpstr>
      <vt:lpstr>Lucida Sans</vt:lpstr>
      <vt:lpstr>Apex</vt:lpstr>
      <vt:lpstr>ECN2102 macroeconomics (3 Credits/5 ECTS)  FE Preparation</vt:lpstr>
      <vt:lpstr>FE Preparation</vt:lpstr>
      <vt:lpstr>FE Preparation</vt:lpstr>
      <vt:lpstr>FE Preparation</vt:lpstr>
      <vt:lpstr>FE Preparation</vt:lpstr>
      <vt:lpstr>FE Preparation</vt:lpstr>
      <vt:lpstr>FE Preparation</vt:lpstr>
      <vt:lpstr>FE Preparation</vt:lpstr>
    </vt:vector>
  </TitlesOfParts>
  <Company>Florida State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ECN3184 Econometric Methods (3 Credits) Section 1 Two-Variable  Regression Analysis</dc:title>
  <dc:creator>Madumarov Eldar</dc:creator>
  <cp:lastModifiedBy>Eldar Madumarov</cp:lastModifiedBy>
  <cp:revision>465</cp:revision>
  <cp:lastPrinted>2020-12-11T03:45:12Z</cp:lastPrinted>
  <dcterms:created xsi:type="dcterms:W3CDTF">1998-07-20T20:52:32Z</dcterms:created>
  <dcterms:modified xsi:type="dcterms:W3CDTF">2023-12-06T03:41:33Z</dcterms:modified>
</cp:coreProperties>
</file>