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0" r:id="rId3"/>
    <p:sldId id="259" r:id="rId4"/>
    <p:sldId id="260" r:id="rId5"/>
    <p:sldId id="261" r:id="rId6"/>
    <p:sldId id="262" r:id="rId7"/>
    <p:sldId id="263" r:id="rId8"/>
    <p:sldId id="264" r:id="rId9"/>
    <p:sldId id="266" r:id="rId10"/>
    <p:sldId id="267" r:id="rId11"/>
    <p:sldId id="268" r:id="rId12"/>
    <p:sldId id="269" r:id="rId13"/>
    <p:sldId id="272" r:id="rId14"/>
    <p:sldId id="271" r:id="rId15"/>
    <p:sldId id="273" r:id="rId16"/>
    <p:sldId id="274" r:id="rId17"/>
    <p:sldId id="275" r:id="rId18"/>
    <p:sldId id="276" r:id="rId19"/>
    <p:sldId id="277" r:id="rId20"/>
    <p:sldId id="278" r:id="rId21"/>
    <p:sldId id="279" r:id="rId22"/>
    <p:sldId id="280" r:id="rId23"/>
    <p:sldId id="281" r:id="rId24"/>
    <p:sldId id="282" r:id="rId25"/>
    <p:sldId id="283" r:id="rId26"/>
    <p:sldId id="285" r:id="rId27"/>
    <p:sldId id="258" r:id="rId28"/>
    <p:sldId id="286" r:id="rId29"/>
    <p:sldId id="287" r:id="rId30"/>
    <p:sldId id="288" r:id="rId31"/>
    <p:sldId id="289" r:id="rId32"/>
    <p:sldId id="298" r:id="rId33"/>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varScale="1">
        <p:scale>
          <a:sx n="81" d="100"/>
          <a:sy n="81" d="100"/>
        </p:scale>
        <p:origin x="149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56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9F4554D-DBA2-41A7-98D1-912C3BD11801}" type="datetime1">
              <a:rPr lang="en-US" altLang="en-US"/>
              <a:pPr>
                <a:defRPr/>
              </a:pPr>
              <a:t>8/26/2020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DF20F5E9-8C31-4BBB-935F-979FF89FAD6A}" type="slidenum">
              <a:rPr lang="en-US" altLang="en-US"/>
              <a:pPr>
                <a:defRPr/>
              </a:pPr>
              <a:t>‹#›</a:t>
            </a:fld>
            <a:endParaRPr lang="en-US" altLang="en-US"/>
          </a:p>
        </p:txBody>
      </p:sp>
    </p:spTree>
    <p:extLst>
      <p:ext uri="{BB962C8B-B14F-4D97-AF65-F5344CB8AC3E}">
        <p14:creationId xmlns:p14="http://schemas.microsoft.com/office/powerpoint/2010/main" val="4136123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A4C58EF-06A0-4E2C-B449-F0C7E37E8930}" type="datetime1">
              <a:rPr lang="en-US" altLang="en-US"/>
              <a:pPr>
                <a:defRPr/>
              </a:pPr>
              <a:t>8/26/2020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780CA7D5-5ED3-4C0D-A853-1834971AF521}" type="slidenum">
              <a:rPr lang="en-US" altLang="en-US"/>
              <a:pPr>
                <a:defRPr/>
              </a:pPr>
              <a:t>‹#›</a:t>
            </a:fld>
            <a:endParaRPr lang="en-US" altLang="en-US"/>
          </a:p>
        </p:txBody>
      </p:sp>
    </p:spTree>
    <p:extLst>
      <p:ext uri="{BB962C8B-B14F-4D97-AF65-F5344CB8AC3E}">
        <p14:creationId xmlns:p14="http://schemas.microsoft.com/office/powerpoint/2010/main" val="1743301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B3C3312-55CE-4645-85EA-EDD07AFC1D5F}" type="datetime1">
              <a:rPr lang="en-US" altLang="en-US"/>
              <a:pPr>
                <a:defRPr/>
              </a:pPr>
              <a:t>8/26/2020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09E85B4A-A3C8-44E1-929A-5EDFCE8BD454}" type="slidenum">
              <a:rPr lang="en-US" altLang="en-US"/>
              <a:pPr>
                <a:defRPr/>
              </a:pPr>
              <a:t>‹#›</a:t>
            </a:fld>
            <a:endParaRPr lang="en-US" altLang="en-US"/>
          </a:p>
        </p:txBody>
      </p:sp>
    </p:spTree>
    <p:extLst>
      <p:ext uri="{BB962C8B-B14F-4D97-AF65-F5344CB8AC3E}">
        <p14:creationId xmlns:p14="http://schemas.microsoft.com/office/powerpoint/2010/main" val="3225334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9A300DA-00DB-4405-A797-23881E68A399}" type="datetime1">
              <a:rPr lang="en-US" altLang="en-US"/>
              <a:pPr>
                <a:defRPr/>
              </a:pPr>
              <a:t>8/26/2020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4AD7758B-E5AA-4E86-8A17-4730ADC17B34}" type="slidenum">
              <a:rPr lang="en-US" altLang="en-US"/>
              <a:pPr>
                <a:defRPr/>
              </a:pPr>
              <a:t>‹#›</a:t>
            </a:fld>
            <a:endParaRPr lang="en-US" altLang="en-US"/>
          </a:p>
        </p:txBody>
      </p:sp>
    </p:spTree>
    <p:extLst>
      <p:ext uri="{BB962C8B-B14F-4D97-AF65-F5344CB8AC3E}">
        <p14:creationId xmlns:p14="http://schemas.microsoft.com/office/powerpoint/2010/main" val="1920027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9484321-E723-4D84-8F56-F62CE9574EAD}" type="datetime1">
              <a:rPr lang="en-US" altLang="en-US"/>
              <a:pPr>
                <a:defRPr/>
              </a:pPr>
              <a:t>8/26/2020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766C54F0-AC3B-4DBC-A228-E599CB8D0573}" type="slidenum">
              <a:rPr lang="en-US" altLang="en-US"/>
              <a:pPr>
                <a:defRPr/>
              </a:pPr>
              <a:t>‹#›</a:t>
            </a:fld>
            <a:endParaRPr lang="en-US" altLang="en-US"/>
          </a:p>
        </p:txBody>
      </p:sp>
    </p:spTree>
    <p:extLst>
      <p:ext uri="{BB962C8B-B14F-4D97-AF65-F5344CB8AC3E}">
        <p14:creationId xmlns:p14="http://schemas.microsoft.com/office/powerpoint/2010/main" val="3441576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7766FE2C-FA37-4954-A878-1331EBE21A3A}" type="datetime1">
              <a:rPr lang="en-US" altLang="en-US"/>
              <a:pPr>
                <a:defRPr/>
              </a:pPr>
              <a:t>8/26/2020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68F3E7EB-8027-4EB3-960A-7C6B74F34E75}" type="slidenum">
              <a:rPr lang="en-US" altLang="en-US"/>
              <a:pPr>
                <a:defRPr/>
              </a:pPr>
              <a:t>‹#›</a:t>
            </a:fld>
            <a:endParaRPr lang="en-US" altLang="en-US"/>
          </a:p>
        </p:txBody>
      </p:sp>
    </p:spTree>
    <p:extLst>
      <p:ext uri="{BB962C8B-B14F-4D97-AF65-F5344CB8AC3E}">
        <p14:creationId xmlns:p14="http://schemas.microsoft.com/office/powerpoint/2010/main" val="1165222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4202C9A-0EC3-402F-AB9F-CE38A2F53555}" type="datetime1">
              <a:rPr lang="en-US" altLang="en-US"/>
              <a:pPr>
                <a:defRPr/>
              </a:pPr>
              <a:t>8/26/2020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pPr>
              <a:defRPr/>
            </a:pPr>
            <a:fld id="{C077F17D-DBFE-4364-9CA3-7673CFE3DE79}" type="slidenum">
              <a:rPr lang="en-US" altLang="en-US"/>
              <a:pPr>
                <a:defRPr/>
              </a:pPr>
              <a:t>‹#›</a:t>
            </a:fld>
            <a:endParaRPr lang="en-US" altLang="en-US"/>
          </a:p>
        </p:txBody>
      </p:sp>
    </p:spTree>
    <p:extLst>
      <p:ext uri="{BB962C8B-B14F-4D97-AF65-F5344CB8AC3E}">
        <p14:creationId xmlns:p14="http://schemas.microsoft.com/office/powerpoint/2010/main" val="447980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4ECDDD67-5E47-4FDB-9C12-57B9D05BF6D6}" type="datetime1">
              <a:rPr lang="en-US" altLang="en-US"/>
              <a:pPr>
                <a:defRPr/>
              </a:pPr>
              <a:t>8/26/2020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pPr>
              <a:defRPr/>
            </a:pPr>
            <a:fld id="{97958A54-7781-488E-8BB2-A05B8CC3A2E4}" type="slidenum">
              <a:rPr lang="en-US" altLang="en-US"/>
              <a:pPr>
                <a:defRPr/>
              </a:pPr>
              <a:t>‹#›</a:t>
            </a:fld>
            <a:endParaRPr lang="en-US" altLang="en-US"/>
          </a:p>
        </p:txBody>
      </p:sp>
    </p:spTree>
    <p:extLst>
      <p:ext uri="{BB962C8B-B14F-4D97-AF65-F5344CB8AC3E}">
        <p14:creationId xmlns:p14="http://schemas.microsoft.com/office/powerpoint/2010/main" val="3742778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E1638B0-8D3E-48D2-BA3A-E88AF9EDF928}" type="datetime1">
              <a:rPr lang="en-US" altLang="en-US"/>
              <a:pPr>
                <a:defRPr/>
              </a:pPr>
              <a:t>8/26/2020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pPr>
              <a:defRPr/>
            </a:pPr>
            <a:fld id="{EFCBB730-1E00-4A38-8861-6D3CC8DE5B94}" type="slidenum">
              <a:rPr lang="en-US" altLang="en-US"/>
              <a:pPr>
                <a:defRPr/>
              </a:pPr>
              <a:t>‹#›</a:t>
            </a:fld>
            <a:endParaRPr lang="en-US" altLang="en-US"/>
          </a:p>
        </p:txBody>
      </p:sp>
    </p:spTree>
    <p:extLst>
      <p:ext uri="{BB962C8B-B14F-4D97-AF65-F5344CB8AC3E}">
        <p14:creationId xmlns:p14="http://schemas.microsoft.com/office/powerpoint/2010/main" val="2606011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F815F20-67F6-4E98-AF5F-C266DB5C3C37}" type="datetime1">
              <a:rPr lang="en-US" altLang="en-US"/>
              <a:pPr>
                <a:defRPr/>
              </a:pPr>
              <a:t>8/26/2020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75987600-DA41-41E4-B196-ABE90BDBFB13}" type="slidenum">
              <a:rPr lang="en-US" altLang="en-US"/>
              <a:pPr>
                <a:defRPr/>
              </a:pPr>
              <a:t>‹#›</a:t>
            </a:fld>
            <a:endParaRPr lang="en-US" altLang="en-US"/>
          </a:p>
        </p:txBody>
      </p:sp>
    </p:spTree>
    <p:extLst>
      <p:ext uri="{BB962C8B-B14F-4D97-AF65-F5344CB8AC3E}">
        <p14:creationId xmlns:p14="http://schemas.microsoft.com/office/powerpoint/2010/main" val="1081248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EA5470E-6F02-4EC2-B1C4-F5DE2F68650D}" type="datetime1">
              <a:rPr lang="en-US" altLang="en-US"/>
              <a:pPr>
                <a:defRPr/>
              </a:pPr>
              <a:t>8/26/2020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1BF18BF6-5759-4192-9B50-2DB6241BEA04}" type="slidenum">
              <a:rPr lang="en-US" altLang="en-US"/>
              <a:pPr>
                <a:defRPr/>
              </a:pPr>
              <a:t>‹#›</a:t>
            </a:fld>
            <a:endParaRPr lang="en-US" altLang="en-US"/>
          </a:p>
        </p:txBody>
      </p:sp>
    </p:spTree>
    <p:extLst>
      <p:ext uri="{BB962C8B-B14F-4D97-AF65-F5344CB8AC3E}">
        <p14:creationId xmlns:p14="http://schemas.microsoft.com/office/powerpoint/2010/main" val="991126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anose="020F0502020204030204" pitchFamily="34" charset="0"/>
              </a:defRPr>
            </a:lvl1pPr>
          </a:lstStyle>
          <a:p>
            <a:pPr>
              <a:defRPr/>
            </a:pPr>
            <a:fld id="{09F8D33A-A43D-45D4-A7BA-94495D181CCB}" type="datetime1">
              <a:rPr lang="en-US" altLang="en-US"/>
              <a:pPr>
                <a:defRPr/>
              </a:pPr>
              <a:t>8/26/2020</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anose="020F0502020204030204" pitchFamily="34" charset="0"/>
              </a:defRPr>
            </a:lvl1pPr>
          </a:lstStyle>
          <a:p>
            <a:pPr>
              <a:defRPr/>
            </a:pPr>
            <a:endParaRPr lang="en-U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B1C1EB6D-ACD6-48D8-AD83-C945BA96395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panose="020B0600070205080204" pitchFamily="34" charset="-128"/>
          <a:cs typeface="+mj-cs"/>
        </a:defRPr>
      </a:lvl1pPr>
      <a:lvl2pPr algn="ctr" defTabSz="457200" rtl="0" eaLnBrk="0" fontAlgn="base" hangingPunct="0">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2pPr>
      <a:lvl3pPr algn="ctr" defTabSz="457200" rtl="0" eaLnBrk="0" fontAlgn="base" hangingPunct="0">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3pPr>
      <a:lvl4pPr algn="ctr" defTabSz="457200" rtl="0" eaLnBrk="0" fontAlgn="base" hangingPunct="0">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4pPr>
      <a:lvl5pPr algn="ctr" defTabSz="457200" rtl="0" eaLnBrk="0" fontAlgn="base" hangingPunct="0">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5pPr>
      <a:lvl6pPr marL="457200" algn="ctr" defTabSz="457200"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6pPr>
      <a:lvl7pPr marL="914400" algn="ctr" defTabSz="457200"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7pPr>
      <a:lvl8pPr marL="1371600" algn="ctr" defTabSz="457200"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8pPr>
      <a:lvl9pPr marL="1828800" algn="ctr" defTabSz="457200" rtl="0" fontAlgn="base">
        <a:spcBef>
          <a:spcPct val="0"/>
        </a:spcBef>
        <a:spcAft>
          <a:spcPct val="0"/>
        </a:spcAft>
        <a:defRPr sz="4400">
          <a:solidFill>
            <a:schemeClr val="tx1"/>
          </a:solidFill>
          <a:latin typeface="Calibri" panose="020F0502020204030204" pitchFamily="34" charset="0"/>
          <a:ea typeface="ＭＳ Ｐゴシック" panose="020B0600070205080204" pitchFamily="34"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panose="020B0600070205080204" pitchFamily="34" charset="-128"/>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eaLnBrk="1" hangingPunct="1"/>
            <a:r>
              <a:rPr lang="en-US" altLang="en-US" b="1" dirty="0">
                <a:solidFill>
                  <a:srgbClr val="FF0000"/>
                </a:solidFill>
              </a:rPr>
              <a:t>Basic Ethics</a:t>
            </a:r>
          </a:p>
        </p:txBody>
      </p:sp>
      <p:sp>
        <p:nvSpPr>
          <p:cNvPr id="2051" name="Subtitle 2"/>
          <p:cNvSpPr>
            <a:spLocks noGrp="1"/>
          </p:cNvSpPr>
          <p:nvPr>
            <p:ph type="subTitle" idx="1"/>
          </p:nvPr>
        </p:nvSpPr>
        <p:spPr/>
        <p:txBody>
          <a:bodyPr/>
          <a:lstStyle/>
          <a:p>
            <a:pPr eaLnBrk="1" hangingPunct="1"/>
            <a:r>
              <a:rPr lang="en-US" altLang="en-US" dirty="0">
                <a:solidFill>
                  <a:srgbClr val="898989"/>
                </a:solidFill>
              </a:rPr>
              <a:t>Foundational Issues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a:bodyPr>
          <a:lstStyle/>
          <a:p>
            <a:pPr eaLnBrk="1" hangingPunct="1">
              <a:defRPr/>
            </a:pPr>
            <a:r>
              <a:rPr lang="en-US" altLang="en-US" sz="3600" b="1">
                <a:solidFill>
                  <a:srgbClr val="FF0000"/>
                </a:solidFill>
                <a:effectLst>
                  <a:outerShdw blurRad="38100" dist="38100" dir="2700000" algn="tl">
                    <a:srgbClr val="C0C0C0"/>
                  </a:outerShdw>
                </a:effectLst>
              </a:rPr>
              <a:t>Absolutism, Objectivism and Relativism</a:t>
            </a:r>
            <a:endParaRPr lang="ru-RU" altLang="en-US" sz="3600" b="1">
              <a:solidFill>
                <a:srgbClr val="FF0000"/>
              </a:solidFill>
              <a:effectLst>
                <a:outerShdw blurRad="38100" dist="38100" dir="2700000" algn="tl">
                  <a:srgbClr val="C0C0C0"/>
                </a:outerShdw>
              </a:effectLst>
            </a:endParaRPr>
          </a:p>
        </p:txBody>
      </p:sp>
      <p:sp>
        <p:nvSpPr>
          <p:cNvPr id="11267" name="Rectangle 3"/>
          <p:cNvSpPr>
            <a:spLocks noGrp="1" noChangeArrowheads="1"/>
          </p:cNvSpPr>
          <p:nvPr>
            <p:ph type="body" idx="1"/>
          </p:nvPr>
        </p:nvSpPr>
        <p:spPr>
          <a:xfrm>
            <a:off x="457200" y="1600200"/>
            <a:ext cx="8229600" cy="5068888"/>
          </a:xfrm>
        </p:spPr>
        <p:txBody>
          <a:bodyPr/>
          <a:lstStyle/>
          <a:p>
            <a:pPr eaLnBrk="1" hangingPunct="1">
              <a:lnSpc>
                <a:spcPct val="80000"/>
              </a:lnSpc>
              <a:buFont typeface="Wingdings" panose="05000000000000000000" pitchFamily="2" charset="2"/>
              <a:buNone/>
            </a:pPr>
            <a:r>
              <a:rPr lang="en-US" altLang="en-US" sz="2300" b="1">
                <a:solidFill>
                  <a:srgbClr val="0000FF"/>
                </a:solidFill>
                <a:sym typeface="Wingdings" panose="05000000000000000000" pitchFamily="2" charset="2"/>
              </a:rPr>
              <a:t>LET’S ANALYSE THE HIDDEN NORMATIVE PREMISE (What is not-natural is bad OR (Only) what is natural is good)</a:t>
            </a:r>
          </a:p>
          <a:p>
            <a:pPr eaLnBrk="1" hangingPunct="1">
              <a:lnSpc>
                <a:spcPct val="80000"/>
              </a:lnSpc>
              <a:buFont typeface="Wingdings" panose="05000000000000000000" pitchFamily="2" charset="2"/>
              <a:buChar char="à"/>
            </a:pPr>
            <a:r>
              <a:rPr lang="en-US" altLang="en-US" sz="2300" b="1">
                <a:solidFill>
                  <a:srgbClr val="FF00FF"/>
                </a:solidFill>
                <a:sym typeface="Wingdings" panose="05000000000000000000" pitchFamily="2" charset="2"/>
              </a:rPr>
              <a:t>Are we sure that what is natural is good?</a:t>
            </a:r>
            <a:r>
              <a:rPr lang="en-US" altLang="en-US" sz="2300" b="1">
                <a:sym typeface="Wingdings" panose="05000000000000000000" pitchFamily="2" charset="2"/>
              </a:rPr>
              <a:t> For example, think about earthquakes, or animals who kill puppies of other species and even of their own</a:t>
            </a:r>
            <a:endParaRPr lang="en-US" altLang="en-US" sz="2300" b="1"/>
          </a:p>
          <a:p>
            <a:pPr eaLnBrk="1" hangingPunct="1">
              <a:lnSpc>
                <a:spcPct val="80000"/>
              </a:lnSpc>
              <a:buFont typeface="Wingdings" panose="05000000000000000000" pitchFamily="2" charset="2"/>
              <a:buChar char="à"/>
            </a:pPr>
            <a:r>
              <a:rPr lang="en-US" altLang="en-US" sz="2300"/>
              <a:t> </a:t>
            </a:r>
            <a:r>
              <a:rPr lang="en-US" altLang="en-US" sz="2300" b="1">
                <a:solidFill>
                  <a:srgbClr val="FF9933"/>
                </a:solidFill>
              </a:rPr>
              <a:t>Are we sure that what is not natural is bad?</a:t>
            </a:r>
            <a:r>
              <a:rPr lang="en-US" altLang="en-US" sz="2300" b="1"/>
              <a:t> For example, think about man flying on airplanes, death postponed thanks to organ transplants, and also something like the practice of male circumcision for religious reasons by Muslims, Jews and for (maybe) personal health by non-religious persons</a:t>
            </a:r>
          </a:p>
          <a:p>
            <a:pPr eaLnBrk="1" hangingPunct="1">
              <a:lnSpc>
                <a:spcPct val="80000"/>
              </a:lnSpc>
              <a:buFont typeface="Wingdings" panose="05000000000000000000" pitchFamily="2" charset="2"/>
              <a:buChar char="à"/>
            </a:pPr>
            <a:endParaRPr lang="en-US" altLang="en-US" sz="1600"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a:bodyPr>
          <a:lstStyle/>
          <a:p>
            <a:pPr eaLnBrk="1" hangingPunct="1">
              <a:defRPr/>
            </a:pPr>
            <a:r>
              <a:rPr lang="en-US" altLang="en-US" sz="3600" b="1">
                <a:solidFill>
                  <a:srgbClr val="FF0000"/>
                </a:solidFill>
                <a:effectLst>
                  <a:outerShdw blurRad="38100" dist="38100" dir="2700000" algn="tl">
                    <a:srgbClr val="C0C0C0"/>
                  </a:outerShdw>
                </a:effectLst>
              </a:rPr>
              <a:t>Absolutism, Objectivism and Relativism</a:t>
            </a:r>
            <a:endParaRPr lang="ru-RU" altLang="en-US" sz="3600" b="1">
              <a:solidFill>
                <a:srgbClr val="FF0000"/>
              </a:solidFill>
              <a:effectLst>
                <a:outerShdw blurRad="38100" dist="38100" dir="2700000" algn="tl">
                  <a:srgbClr val="C0C0C0"/>
                </a:outerShdw>
              </a:effectLst>
            </a:endParaRPr>
          </a:p>
        </p:txBody>
      </p:sp>
      <p:sp>
        <p:nvSpPr>
          <p:cNvPr id="12291" name="Rectangle 3"/>
          <p:cNvSpPr>
            <a:spLocks noGrp="1" noChangeArrowheads="1"/>
          </p:cNvSpPr>
          <p:nvPr>
            <p:ph type="body" idx="1"/>
          </p:nvPr>
        </p:nvSpPr>
        <p:spPr/>
        <p:txBody>
          <a:bodyPr/>
          <a:lstStyle/>
          <a:p>
            <a:pPr eaLnBrk="1" hangingPunct="1">
              <a:buFont typeface="Wingdings" panose="05000000000000000000" pitchFamily="2" charset="2"/>
              <a:buChar char="à"/>
            </a:pPr>
            <a:r>
              <a:rPr lang="en-US" altLang="en-US" sz="2800" b="1"/>
              <a:t> </a:t>
            </a:r>
            <a:r>
              <a:rPr lang="en-US" altLang="en-US" sz="2800" b="1">
                <a:solidFill>
                  <a:srgbClr val="0000FF"/>
                </a:solidFill>
              </a:rPr>
              <a:t>NOTICE</a:t>
            </a:r>
            <a:r>
              <a:rPr lang="en-US" altLang="en-US" sz="2800" b="1"/>
              <a:t>: </a:t>
            </a:r>
            <a:r>
              <a:rPr lang="en-US" altLang="en-US" sz="2800" b="1">
                <a:solidFill>
                  <a:srgbClr val="33CC33"/>
                </a:solidFill>
              </a:rPr>
              <a:t>This does not mean that what is natural is bad and what is not natural is good! </a:t>
            </a:r>
          </a:p>
          <a:p>
            <a:pPr eaLnBrk="1" hangingPunct="1">
              <a:buFont typeface="Wingdings" panose="05000000000000000000" pitchFamily="2" charset="2"/>
              <a:buChar char="à"/>
            </a:pPr>
            <a:r>
              <a:rPr lang="en-US" altLang="en-US" sz="2800" b="1">
                <a:solidFill>
                  <a:srgbClr val="0000FF"/>
                </a:solidFill>
              </a:rPr>
              <a:t>This simply means that when we judge what is natural as good or bad we do it on the basis of normative preferences that are expressing the values we endorse. But these values do not derive from nature, but from moral systems (like religion, culture, reason…) </a:t>
            </a:r>
            <a:endParaRPr lang="ru-RU" altLang="en-US" sz="2800">
              <a:solidFill>
                <a:srgbClr val="0000FF"/>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a:bodyPr>
          <a:lstStyle/>
          <a:p>
            <a:pPr eaLnBrk="1" hangingPunct="1">
              <a:defRPr/>
            </a:pPr>
            <a:r>
              <a:rPr lang="en-US" altLang="en-US" sz="3600" b="1">
                <a:solidFill>
                  <a:srgbClr val="FF0000"/>
                </a:solidFill>
                <a:effectLst>
                  <a:outerShdw blurRad="38100" dist="38100" dir="2700000" algn="tl">
                    <a:srgbClr val="C0C0C0"/>
                  </a:outerShdw>
                </a:effectLst>
              </a:rPr>
              <a:t>Absolutism, Objectivism and Relativism</a:t>
            </a:r>
            <a:endParaRPr lang="ru-RU" altLang="en-US" sz="3600" b="1">
              <a:solidFill>
                <a:srgbClr val="FF0000"/>
              </a:solidFill>
              <a:effectLst>
                <a:outerShdw blurRad="38100" dist="38100" dir="2700000" algn="tl">
                  <a:srgbClr val="C0C0C0"/>
                </a:outerShdw>
              </a:effectLst>
            </a:endParaRPr>
          </a:p>
        </p:txBody>
      </p:sp>
      <p:sp>
        <p:nvSpPr>
          <p:cNvPr id="13315" name="Rectangle 3"/>
          <p:cNvSpPr>
            <a:spLocks noGrp="1" noChangeArrowheads="1"/>
          </p:cNvSpPr>
          <p:nvPr>
            <p:ph type="body" idx="1"/>
          </p:nvPr>
        </p:nvSpPr>
        <p:spPr>
          <a:xfrm>
            <a:off x="457200" y="1600200"/>
            <a:ext cx="8229600" cy="4997450"/>
          </a:xfrm>
        </p:spPr>
        <p:txBody>
          <a:bodyPr/>
          <a:lstStyle/>
          <a:p>
            <a:pPr eaLnBrk="1" hangingPunct="1">
              <a:buFontTx/>
              <a:buNone/>
            </a:pPr>
            <a:r>
              <a:rPr lang="en-US" altLang="en-US" b="1"/>
              <a:t>Resume: It is a </a:t>
            </a:r>
            <a:r>
              <a:rPr lang="en-US" altLang="en-US" b="1">
                <a:solidFill>
                  <a:srgbClr val="FF9933"/>
                </a:solidFill>
              </a:rPr>
              <a:t>general rule stating that from a descriptive premise (is) it is not possible to infer a normative conclusion (ought).</a:t>
            </a:r>
            <a:r>
              <a:rPr lang="en-US" altLang="en-US" b="1"/>
              <a:t> </a:t>
            </a:r>
            <a:r>
              <a:rPr lang="en-US" altLang="en-US" b="1">
                <a:solidFill>
                  <a:srgbClr val="33CC33"/>
                </a:solidFill>
              </a:rPr>
              <a:t>Usually, there is a hidden normative premise.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a:bodyPr>
          <a:lstStyle/>
          <a:p>
            <a:pPr eaLnBrk="1" hangingPunct="1">
              <a:defRPr/>
            </a:pPr>
            <a:r>
              <a:rPr lang="en-US" altLang="en-US" b="1">
                <a:solidFill>
                  <a:srgbClr val="FF0000"/>
                </a:solidFill>
                <a:effectLst>
                  <a:outerShdw blurRad="38100" dist="38100" dir="2700000" algn="tl">
                    <a:srgbClr val="C0C0C0"/>
                  </a:outerShdw>
                </a:effectLst>
              </a:rPr>
              <a:t>Virtue Ethics</a:t>
            </a:r>
          </a:p>
        </p:txBody>
      </p:sp>
      <p:sp>
        <p:nvSpPr>
          <p:cNvPr id="14339" name="Rectangle 3"/>
          <p:cNvSpPr>
            <a:spLocks noGrp="1" noChangeArrowheads="1"/>
          </p:cNvSpPr>
          <p:nvPr>
            <p:ph type="body" idx="1"/>
          </p:nvPr>
        </p:nvSpPr>
        <p:spPr/>
        <p:txBody>
          <a:bodyPr/>
          <a:lstStyle/>
          <a:p>
            <a:pPr eaLnBrk="1" hangingPunct="1">
              <a:buFontTx/>
              <a:buNone/>
            </a:pPr>
            <a:r>
              <a:rPr lang="en-US" altLang="en-US" b="1">
                <a:solidFill>
                  <a:srgbClr val="FF0066"/>
                </a:solidFill>
              </a:rPr>
              <a:t>Virtue Ethics</a:t>
            </a:r>
            <a:r>
              <a:rPr lang="en-US" altLang="en-US" b="1"/>
              <a:t> is about developing a </a:t>
            </a:r>
            <a:r>
              <a:rPr lang="en-US" altLang="en-US" b="1">
                <a:solidFill>
                  <a:srgbClr val="FF0066"/>
                </a:solidFill>
              </a:rPr>
              <a:t>virtuous character</a:t>
            </a:r>
          </a:p>
          <a:p>
            <a:pPr eaLnBrk="1" hangingPunct="1">
              <a:buFontTx/>
              <a:buNone/>
            </a:pPr>
            <a:r>
              <a:rPr lang="en-US" altLang="en-US" b="1"/>
              <a:t>We can remark a </a:t>
            </a:r>
            <a:r>
              <a:rPr lang="en-US" altLang="en-US" b="1">
                <a:solidFill>
                  <a:srgbClr val="33CC33"/>
                </a:solidFill>
              </a:rPr>
              <a:t>preliminary</a:t>
            </a:r>
            <a:r>
              <a:rPr lang="en-US" altLang="en-US" b="1"/>
              <a:t> (although not completely accurate) </a:t>
            </a:r>
            <a:r>
              <a:rPr lang="en-US" altLang="en-US" b="1">
                <a:solidFill>
                  <a:srgbClr val="33CC33"/>
                </a:solidFill>
              </a:rPr>
              <a:t>difference</a:t>
            </a:r>
          </a:p>
          <a:p>
            <a:pPr eaLnBrk="1" hangingPunct="1">
              <a:buFontTx/>
              <a:buNone/>
            </a:pPr>
            <a:r>
              <a:rPr lang="en-US" altLang="en-US" b="1">
                <a:solidFill>
                  <a:srgbClr val="0000FF"/>
                </a:solidFill>
              </a:rPr>
              <a:t>Deontology and Consequentialism</a:t>
            </a:r>
            <a:r>
              <a:rPr lang="en-US" altLang="en-US" b="1"/>
              <a:t>: “What should I do?” (</a:t>
            </a:r>
            <a:r>
              <a:rPr lang="en-US" altLang="en-US" b="1">
                <a:solidFill>
                  <a:srgbClr val="0000FF"/>
                </a:solidFill>
              </a:rPr>
              <a:t>act-centered</a:t>
            </a:r>
            <a:r>
              <a:rPr lang="en-US" altLang="en-US" b="1"/>
              <a:t>)</a:t>
            </a:r>
          </a:p>
          <a:p>
            <a:pPr eaLnBrk="1" hangingPunct="1">
              <a:buFontTx/>
              <a:buNone/>
            </a:pPr>
            <a:r>
              <a:rPr lang="en-US" altLang="en-US" b="1">
                <a:solidFill>
                  <a:srgbClr val="FF6600"/>
                </a:solidFill>
              </a:rPr>
              <a:t>Virtue Ethics</a:t>
            </a:r>
            <a:r>
              <a:rPr lang="en-US" altLang="en-US" b="1"/>
              <a:t>: “What sort of person should I be?” (</a:t>
            </a:r>
            <a:r>
              <a:rPr lang="en-US" altLang="en-US" b="1">
                <a:solidFill>
                  <a:srgbClr val="FF6600"/>
                </a:solidFill>
              </a:rPr>
              <a:t>agent-centered</a:t>
            </a:r>
            <a:r>
              <a:rPr lang="en-US" altLang="en-US" b="1"/>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a:bodyPr>
          <a:lstStyle/>
          <a:p>
            <a:pPr eaLnBrk="1" hangingPunct="1">
              <a:defRPr/>
            </a:pPr>
            <a:r>
              <a:rPr lang="en-US" altLang="en-US" b="1">
                <a:solidFill>
                  <a:srgbClr val="FF0000"/>
                </a:solidFill>
                <a:effectLst>
                  <a:outerShdw blurRad="38100" dist="38100" dir="2700000" algn="tl">
                    <a:srgbClr val="C0C0C0"/>
                  </a:outerShdw>
                </a:effectLst>
              </a:rPr>
              <a:t>Virtue Ethics</a:t>
            </a:r>
          </a:p>
        </p:txBody>
      </p:sp>
      <p:sp>
        <p:nvSpPr>
          <p:cNvPr id="15363" name="Rectangle 3"/>
          <p:cNvSpPr>
            <a:spLocks noGrp="1" noChangeArrowheads="1"/>
          </p:cNvSpPr>
          <p:nvPr>
            <p:ph type="body" idx="1"/>
          </p:nvPr>
        </p:nvSpPr>
        <p:spPr>
          <a:xfrm>
            <a:off x="457200" y="1752600"/>
            <a:ext cx="8229600" cy="5105400"/>
          </a:xfrm>
        </p:spPr>
        <p:txBody>
          <a:bodyPr/>
          <a:lstStyle/>
          <a:p>
            <a:pPr marL="609600" indent="-609600" algn="ctr" eaLnBrk="1" hangingPunct="1">
              <a:lnSpc>
                <a:spcPct val="70000"/>
              </a:lnSpc>
              <a:buFontTx/>
              <a:buNone/>
            </a:pPr>
            <a:r>
              <a:rPr lang="en-US" altLang="en-US" sz="3000" b="1"/>
              <a:t>Four main concepts deriving from Aristotle:</a:t>
            </a:r>
          </a:p>
          <a:p>
            <a:pPr marL="609600" indent="-609600" algn="ctr" eaLnBrk="1" hangingPunct="1">
              <a:lnSpc>
                <a:spcPct val="70000"/>
              </a:lnSpc>
              <a:buFontTx/>
              <a:buAutoNum type="arabicParenR"/>
            </a:pPr>
            <a:r>
              <a:rPr lang="el-GR" altLang="en-US" sz="3000" b="1">
                <a:solidFill>
                  <a:srgbClr val="FF0066"/>
                </a:solidFill>
                <a:cs typeface="Arial" panose="020B0604020202020204" pitchFamily="34" charset="0"/>
              </a:rPr>
              <a:t>Αρετέ</a:t>
            </a:r>
            <a:r>
              <a:rPr lang="en-US" altLang="en-US" sz="3000" b="1">
                <a:solidFill>
                  <a:srgbClr val="FF0066"/>
                </a:solidFill>
                <a:cs typeface="Arial" panose="020B0604020202020204" pitchFamily="34" charset="0"/>
              </a:rPr>
              <a:t> (</a:t>
            </a:r>
            <a:r>
              <a:rPr lang="en-US" altLang="en-US" sz="3000" b="1">
                <a:solidFill>
                  <a:srgbClr val="FF0066"/>
                </a:solidFill>
              </a:rPr>
              <a:t>Aret</a:t>
            </a:r>
            <a:r>
              <a:rPr lang="en-US" altLang="en-US" sz="3000" b="1">
                <a:solidFill>
                  <a:srgbClr val="FF0066"/>
                </a:solidFill>
                <a:cs typeface="Arial" panose="020B0604020202020204" pitchFamily="34" charset="0"/>
              </a:rPr>
              <a:t>è): Excellence or Virtue</a:t>
            </a:r>
          </a:p>
          <a:p>
            <a:pPr marL="609600" indent="-609600" algn="ctr" eaLnBrk="1" hangingPunct="1">
              <a:lnSpc>
                <a:spcPct val="70000"/>
              </a:lnSpc>
              <a:buFontTx/>
              <a:buAutoNum type="arabicParenR"/>
            </a:pPr>
            <a:r>
              <a:rPr lang="el-GR" altLang="en-US" sz="3000" b="1">
                <a:solidFill>
                  <a:srgbClr val="0000FF"/>
                </a:solidFill>
                <a:cs typeface="Arial" panose="020B0604020202020204" pitchFamily="34" charset="0"/>
              </a:rPr>
              <a:t>Φρονεσις</a:t>
            </a:r>
            <a:r>
              <a:rPr lang="en-US" altLang="en-US" sz="3000" b="1">
                <a:solidFill>
                  <a:srgbClr val="0000FF"/>
                </a:solidFill>
                <a:cs typeface="Arial" panose="020B0604020202020204" pitchFamily="34" charset="0"/>
              </a:rPr>
              <a:t> (Phronesis): </a:t>
            </a:r>
            <a:r>
              <a:rPr lang="en-US" altLang="en-US" sz="3000" b="1">
                <a:solidFill>
                  <a:srgbClr val="0000FF"/>
                </a:solidFill>
              </a:rPr>
              <a:t>Practical Wisdom</a:t>
            </a:r>
          </a:p>
          <a:p>
            <a:pPr marL="609600" indent="-609600" algn="ctr" eaLnBrk="1" hangingPunct="1">
              <a:lnSpc>
                <a:spcPct val="70000"/>
              </a:lnSpc>
              <a:buFontTx/>
              <a:buAutoNum type="arabicParenR"/>
            </a:pPr>
            <a:r>
              <a:rPr lang="el-GR" altLang="en-US" sz="3000" b="1">
                <a:solidFill>
                  <a:srgbClr val="33CC33"/>
                </a:solidFill>
                <a:cs typeface="Arial" panose="020B0604020202020204" pitchFamily="34" charset="0"/>
              </a:rPr>
              <a:t>Έυδαιμονια</a:t>
            </a:r>
            <a:r>
              <a:rPr lang="en-US" altLang="en-US" sz="3000" b="1">
                <a:solidFill>
                  <a:srgbClr val="33CC33"/>
                </a:solidFill>
                <a:cs typeface="Arial" panose="020B0604020202020204" pitchFamily="34" charset="0"/>
              </a:rPr>
              <a:t> (</a:t>
            </a:r>
            <a:r>
              <a:rPr lang="en-US" altLang="en-US" sz="3000" b="1">
                <a:solidFill>
                  <a:srgbClr val="33CC33"/>
                </a:solidFill>
              </a:rPr>
              <a:t>Eudaimonia): Happiness or Flourishing</a:t>
            </a:r>
          </a:p>
          <a:p>
            <a:pPr marL="609600" indent="-609600" algn="ctr" eaLnBrk="1" hangingPunct="1">
              <a:lnSpc>
                <a:spcPct val="70000"/>
              </a:lnSpc>
              <a:buFontTx/>
              <a:buAutoNum type="arabicParenR"/>
            </a:pPr>
            <a:r>
              <a:rPr lang="en-US" altLang="en-US" sz="3000" b="1">
                <a:solidFill>
                  <a:srgbClr val="FF0000"/>
                </a:solidFill>
              </a:rPr>
              <a:t>Just Means: Every ethical virtue is an intermediate condition between two other states, one involving excess, and the other deficiency (</a:t>
            </a:r>
            <a:r>
              <a:rPr lang="en-US" altLang="en-US" sz="3000" b="1"/>
              <a:t>Goldilocks</a:t>
            </a:r>
            <a:r>
              <a:rPr lang="en-US" altLang="en-US" sz="3000" b="1">
                <a:solidFill>
                  <a:srgbClr val="FF0000"/>
                </a:solidFill>
              </a:rPr>
              <a:t>) </a:t>
            </a:r>
          </a:p>
          <a:p>
            <a:pPr marL="609600" indent="-609600" algn="ctr" eaLnBrk="1" hangingPunct="1">
              <a:lnSpc>
                <a:spcPct val="70000"/>
              </a:lnSpc>
              <a:buFontTx/>
              <a:buNone/>
            </a:pPr>
            <a:endParaRPr lang="en-US" altLang="en-US" sz="3000" b="1">
              <a:solidFill>
                <a:srgbClr val="33CC33"/>
              </a:solidFill>
            </a:endParaRPr>
          </a:p>
          <a:p>
            <a:pPr marL="609600" indent="-609600" algn="ctr" eaLnBrk="1" hangingPunct="1">
              <a:lnSpc>
                <a:spcPct val="70000"/>
              </a:lnSpc>
              <a:buFontTx/>
              <a:buNone/>
            </a:pPr>
            <a:r>
              <a:rPr lang="en-US" altLang="en-US" sz="1700" b="1"/>
              <a:t>Main Theorists: </a:t>
            </a:r>
          </a:p>
          <a:p>
            <a:pPr marL="609600" indent="-609600" algn="ctr" eaLnBrk="1" hangingPunct="1">
              <a:lnSpc>
                <a:spcPct val="70000"/>
              </a:lnSpc>
              <a:buFontTx/>
              <a:buNone/>
            </a:pPr>
            <a:r>
              <a:rPr lang="en-US" altLang="en-US" sz="1700" b="1">
                <a:solidFill>
                  <a:srgbClr val="FF6600"/>
                </a:solidFill>
              </a:rPr>
              <a:t>Aristotle “Nichomachean Ethics”</a:t>
            </a:r>
          </a:p>
          <a:p>
            <a:pPr marL="609600" indent="-609600" algn="ctr" eaLnBrk="1" hangingPunct="1">
              <a:lnSpc>
                <a:spcPct val="70000"/>
              </a:lnSpc>
              <a:buFontTx/>
              <a:buNone/>
            </a:pPr>
            <a:r>
              <a:rPr lang="en-US" altLang="en-US" sz="1700" b="1">
                <a:solidFill>
                  <a:srgbClr val="FF6600"/>
                </a:solidFill>
              </a:rPr>
              <a:t>Elisabeth Anscombe “Modern Moral Philosophy”</a:t>
            </a:r>
          </a:p>
          <a:p>
            <a:pPr marL="609600" indent="-609600" algn="ctr" eaLnBrk="1" hangingPunct="1">
              <a:lnSpc>
                <a:spcPct val="70000"/>
              </a:lnSpc>
              <a:buFontTx/>
              <a:buNone/>
            </a:pPr>
            <a:r>
              <a:rPr lang="en-US" altLang="en-US" sz="1700" b="1">
                <a:solidFill>
                  <a:srgbClr val="FF6600"/>
                </a:solidFill>
              </a:rPr>
              <a:t>Alistair MacIntyre “After Virtue”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lstStyle/>
          <a:p>
            <a:pPr eaLnBrk="1" hangingPunct="1"/>
            <a:r>
              <a:rPr lang="en-US" altLang="en-US" b="1">
                <a:solidFill>
                  <a:srgbClr val="FF0000"/>
                </a:solidFill>
              </a:rPr>
              <a:t>DEONTOLOGICAL THEORIES</a:t>
            </a:r>
            <a:endParaRPr lang="ru-RU" altLang="en-US" b="1" i="1">
              <a:solidFill>
                <a:srgbClr val="FF0000"/>
              </a:solidFill>
            </a:endParaRPr>
          </a:p>
        </p:txBody>
      </p:sp>
      <p:sp>
        <p:nvSpPr>
          <p:cNvPr id="16387" name="Rectangle 3"/>
          <p:cNvSpPr>
            <a:spLocks noGrp="1" noRot="1" noChangeArrowheads="1"/>
          </p:cNvSpPr>
          <p:nvPr>
            <p:ph type="body" idx="1"/>
          </p:nvPr>
        </p:nvSpPr>
        <p:spPr>
          <a:xfrm>
            <a:off x="838200" y="1905000"/>
            <a:ext cx="8007350" cy="4724400"/>
          </a:xfrm>
        </p:spPr>
        <p:txBody>
          <a:bodyPr/>
          <a:lstStyle/>
          <a:p>
            <a:pPr algn="ctr" eaLnBrk="1" hangingPunct="1">
              <a:lnSpc>
                <a:spcPct val="90000"/>
              </a:lnSpc>
              <a:buFont typeface="Wingdings" panose="05000000000000000000" pitchFamily="2" charset="2"/>
              <a:buNone/>
            </a:pPr>
            <a:r>
              <a:rPr lang="en-US" altLang="en-US" sz="4000" b="1">
                <a:solidFill>
                  <a:srgbClr val="FF9900"/>
                </a:solidFill>
              </a:rPr>
              <a:t>DEONTOLOGICAL THEORIES:</a:t>
            </a:r>
          </a:p>
          <a:p>
            <a:pPr algn="ctr" eaLnBrk="1" hangingPunct="1">
              <a:lnSpc>
                <a:spcPct val="90000"/>
              </a:lnSpc>
              <a:buFont typeface="Wingdings" panose="05000000000000000000" pitchFamily="2" charset="2"/>
              <a:buNone/>
            </a:pPr>
            <a:r>
              <a:rPr lang="en-US" altLang="en-US" sz="4000" b="1">
                <a:solidFill>
                  <a:srgbClr val="0000FF"/>
                </a:solidFill>
              </a:rPr>
              <a:t>WHAT IS RIGHT DEFINES WHAT IS GOOD </a:t>
            </a:r>
          </a:p>
          <a:p>
            <a:pPr algn="ctr" eaLnBrk="1" hangingPunct="1">
              <a:lnSpc>
                <a:spcPct val="90000"/>
              </a:lnSpc>
              <a:buFont typeface="Wingdings" panose="05000000000000000000" pitchFamily="2" charset="2"/>
              <a:buNone/>
            </a:pPr>
            <a:r>
              <a:rPr lang="en-US" altLang="en-US" sz="4000" b="1">
                <a:solidFill>
                  <a:srgbClr val="0000FF"/>
                </a:solidFill>
              </a:rPr>
              <a:t>OR </a:t>
            </a:r>
          </a:p>
          <a:p>
            <a:pPr algn="ctr" eaLnBrk="1" hangingPunct="1">
              <a:lnSpc>
                <a:spcPct val="90000"/>
              </a:lnSpc>
              <a:buFont typeface="Wingdings" panose="05000000000000000000" pitchFamily="2" charset="2"/>
              <a:buNone/>
            </a:pPr>
            <a:r>
              <a:rPr lang="en-US" altLang="en-US" sz="4000" b="1">
                <a:solidFill>
                  <a:srgbClr val="0000FF"/>
                </a:solidFill>
              </a:rPr>
              <a:t>THE RIGHT ACTION HAS PRIORITY OVER THE (GOOD) CONSEQUENCES</a:t>
            </a:r>
            <a:r>
              <a:rPr lang="en-US" altLang="en-US" sz="5400" b="1">
                <a:solidFill>
                  <a:srgbClr val="0000FF"/>
                </a:solidFill>
              </a:rPr>
              <a:t> </a:t>
            </a:r>
            <a:endParaRPr lang="ru-RU" altLang="en-US" sz="5400" b="1" u="sng">
              <a:solidFill>
                <a:srgbClr val="0000FF"/>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p:txBody>
          <a:bodyPr/>
          <a:lstStyle/>
          <a:p>
            <a:pPr eaLnBrk="1" hangingPunct="1"/>
            <a:r>
              <a:rPr lang="en-US" altLang="en-US" b="1">
                <a:solidFill>
                  <a:srgbClr val="FF0000"/>
                </a:solidFill>
              </a:rPr>
              <a:t>DEONTOLOGICAL THEORIES</a:t>
            </a:r>
          </a:p>
        </p:txBody>
      </p:sp>
      <p:sp>
        <p:nvSpPr>
          <p:cNvPr id="17411" name="Rectangle 3"/>
          <p:cNvSpPr>
            <a:spLocks noGrp="1" noRot="1" noChangeArrowheads="1"/>
          </p:cNvSpPr>
          <p:nvPr>
            <p:ph type="body" idx="1"/>
          </p:nvPr>
        </p:nvSpPr>
        <p:spPr>
          <a:xfrm>
            <a:off x="304800" y="1905000"/>
            <a:ext cx="8686800" cy="4191000"/>
          </a:xfrm>
        </p:spPr>
        <p:txBody>
          <a:bodyPr/>
          <a:lstStyle/>
          <a:p>
            <a:pPr algn="ctr" eaLnBrk="1" hangingPunct="1">
              <a:buFont typeface="Wingdings" panose="05000000000000000000" pitchFamily="2" charset="2"/>
              <a:buNone/>
            </a:pPr>
            <a:endParaRPr lang="en-US" altLang="en-US" sz="3600" b="1" i="1">
              <a:solidFill>
                <a:srgbClr val="0066FF"/>
              </a:solidFill>
            </a:endParaRPr>
          </a:p>
          <a:p>
            <a:pPr algn="ctr" eaLnBrk="1" hangingPunct="1">
              <a:buFont typeface="Wingdings" panose="05000000000000000000" pitchFamily="2" charset="2"/>
              <a:buNone/>
            </a:pPr>
            <a:endParaRPr lang="en-US" altLang="en-US" sz="3600" b="1" i="1">
              <a:solidFill>
                <a:srgbClr val="0066FF"/>
              </a:solidFill>
            </a:endParaRPr>
          </a:p>
          <a:p>
            <a:pPr algn="ctr" eaLnBrk="1" hangingPunct="1">
              <a:buFont typeface="Wingdings" panose="05000000000000000000" pitchFamily="2" charset="2"/>
              <a:buNone/>
            </a:pPr>
            <a:r>
              <a:rPr lang="en-US" altLang="en-US" sz="3600" b="1" i="1">
                <a:solidFill>
                  <a:srgbClr val="0066FF"/>
                </a:solidFill>
              </a:rPr>
              <a:t>MOTIVE </a:t>
            </a:r>
            <a:r>
              <a:rPr lang="en-US" altLang="en-US" sz="3600" b="1">
                <a:sym typeface="Wingdings" panose="05000000000000000000" pitchFamily="2" charset="2"/>
              </a:rPr>
              <a:t> </a:t>
            </a:r>
            <a:r>
              <a:rPr lang="en-US" altLang="en-US" sz="3600" b="1" i="1">
                <a:solidFill>
                  <a:srgbClr val="0066FF"/>
                </a:solidFill>
                <a:sym typeface="Wingdings" panose="05000000000000000000" pitchFamily="2" charset="2"/>
              </a:rPr>
              <a:t>ACTS </a:t>
            </a:r>
            <a:r>
              <a:rPr lang="en-US" altLang="en-US" sz="3600" b="1">
                <a:sym typeface="Wingdings" panose="05000000000000000000" pitchFamily="2" charset="2"/>
              </a:rPr>
              <a:t> CONSEQUENCES</a:t>
            </a:r>
          </a:p>
          <a:p>
            <a:pPr algn="ctr" eaLnBrk="1" hangingPunct="1">
              <a:buFont typeface="Wingdings" panose="05000000000000000000" pitchFamily="2" charset="2"/>
              <a:buNone/>
            </a:pPr>
            <a:endParaRPr lang="en-US" altLang="en-US" sz="3600" b="1">
              <a:sym typeface="Wingdings" panose="05000000000000000000" pitchFamily="2" charset="2"/>
            </a:endParaRPr>
          </a:p>
          <a:p>
            <a:pPr eaLnBrk="1" hangingPunct="1">
              <a:buFont typeface="Wingdings" panose="05000000000000000000" pitchFamily="2" charset="2"/>
              <a:buNone/>
            </a:pPr>
            <a:endParaRPr lang="en-US" altLang="en-US" b="1" i="1">
              <a:solidFill>
                <a:srgbClr val="0066FF"/>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p:txBody>
          <a:bodyPr/>
          <a:lstStyle/>
          <a:p>
            <a:pPr eaLnBrk="1" hangingPunct="1"/>
            <a:r>
              <a:rPr lang="en-US" altLang="en-US" b="1">
                <a:solidFill>
                  <a:srgbClr val="FF0000"/>
                </a:solidFill>
              </a:rPr>
              <a:t>KANT</a:t>
            </a:r>
            <a:endParaRPr lang="ru-RU" altLang="en-US" b="1" i="1">
              <a:solidFill>
                <a:srgbClr val="FF0000"/>
              </a:solidFill>
            </a:endParaRPr>
          </a:p>
        </p:txBody>
      </p:sp>
      <p:sp>
        <p:nvSpPr>
          <p:cNvPr id="18435" name="Rectangle 3"/>
          <p:cNvSpPr>
            <a:spLocks noGrp="1" noRot="1" noChangeArrowheads="1"/>
          </p:cNvSpPr>
          <p:nvPr>
            <p:ph type="body" idx="1"/>
          </p:nvPr>
        </p:nvSpPr>
        <p:spPr>
          <a:xfrm>
            <a:off x="838200" y="1905000"/>
            <a:ext cx="8007350" cy="4724400"/>
          </a:xfrm>
        </p:spPr>
        <p:txBody>
          <a:bodyPr/>
          <a:lstStyle/>
          <a:p>
            <a:pPr eaLnBrk="1" hangingPunct="1">
              <a:buFont typeface="Wingdings" panose="05000000000000000000" pitchFamily="2" charset="2"/>
              <a:buNone/>
            </a:pPr>
            <a:r>
              <a:rPr lang="en-US" altLang="en-US" b="1">
                <a:solidFill>
                  <a:srgbClr val="CC0000"/>
                </a:solidFill>
              </a:rPr>
              <a:t>What is the right motive? </a:t>
            </a:r>
          </a:p>
          <a:p>
            <a:pPr eaLnBrk="1" hangingPunct="1">
              <a:buFont typeface="Wingdings" panose="05000000000000000000" pitchFamily="2" charset="2"/>
              <a:buNone/>
            </a:pPr>
            <a:r>
              <a:rPr lang="en-US" altLang="en-US" b="1">
                <a:solidFill>
                  <a:srgbClr val="0000FF"/>
                </a:solidFill>
                <a:sym typeface="Wingdings" panose="05000000000000000000" pitchFamily="2" charset="2"/>
              </a:rPr>
              <a:t>ACT OUT OF DUTY (HAVE THE RIGHT MOTIVE)</a:t>
            </a:r>
          </a:p>
          <a:p>
            <a:pPr eaLnBrk="1" hangingPunct="1">
              <a:buFont typeface="Wingdings" panose="05000000000000000000" pitchFamily="2" charset="2"/>
              <a:buNone/>
            </a:pPr>
            <a:endParaRPr lang="en-US" altLang="en-US" b="1">
              <a:solidFill>
                <a:srgbClr val="FF9900"/>
              </a:solidFill>
            </a:endParaRPr>
          </a:p>
          <a:p>
            <a:pPr eaLnBrk="1" hangingPunct="1">
              <a:buFont typeface="Wingdings" panose="05000000000000000000" pitchFamily="2" charset="2"/>
              <a:buChar char="à"/>
            </a:pPr>
            <a:r>
              <a:rPr lang="en-US" altLang="en-US" b="1">
                <a:solidFill>
                  <a:srgbClr val="FF00FF"/>
                </a:solidFill>
              </a:rPr>
              <a:t> </a:t>
            </a:r>
            <a:r>
              <a:rPr lang="en-US" altLang="en-US" b="1" i="1" u="sng">
                <a:solidFill>
                  <a:srgbClr val="CC0000"/>
                </a:solidFill>
              </a:rPr>
              <a:t>GOOD WILL</a:t>
            </a:r>
            <a:r>
              <a:rPr lang="en-US" altLang="en-US" b="1">
                <a:solidFill>
                  <a:srgbClr val="FF00FF"/>
                </a:solidFill>
              </a:rPr>
              <a:t> </a:t>
            </a:r>
            <a:r>
              <a:rPr lang="en-US" altLang="en-US" b="1"/>
              <a:t>is the </a:t>
            </a:r>
            <a:r>
              <a:rPr lang="en-US" altLang="en-US" b="1">
                <a:solidFill>
                  <a:srgbClr val="FF00FF"/>
                </a:solidFill>
              </a:rPr>
              <a:t>autonomy of the will of a rational agent </a:t>
            </a:r>
            <a:r>
              <a:rPr lang="en-US" altLang="en-US" b="1">
                <a:solidFill>
                  <a:srgbClr val="FF00FF"/>
                </a:solidFill>
                <a:sym typeface="Wingdings" panose="05000000000000000000" pitchFamily="2" charset="2"/>
              </a:rPr>
              <a:t> </a:t>
            </a:r>
            <a:r>
              <a:rPr lang="en-US" altLang="en-US" b="1">
                <a:solidFill>
                  <a:srgbClr val="CC0000"/>
                </a:solidFill>
                <a:sym typeface="Wingdings" panose="05000000000000000000" pitchFamily="2" charset="2"/>
              </a:rPr>
              <a:t>Right Intention</a:t>
            </a:r>
            <a:endParaRPr lang="en-US" altLang="en-US" b="1">
              <a:solidFill>
                <a:srgbClr val="FF00FF"/>
              </a:solidFill>
            </a:endParaRPr>
          </a:p>
          <a:p>
            <a:pPr eaLnBrk="1" hangingPunct="1">
              <a:buFont typeface="Wingdings" panose="05000000000000000000" pitchFamily="2" charset="2"/>
              <a:buNone/>
            </a:pPr>
            <a:r>
              <a:rPr lang="en-US" altLang="en-US" b="1">
                <a:solidFill>
                  <a:srgbClr val="FF00FF"/>
                </a:solidFill>
              </a:rPr>
              <a:t>Not influenced by circumstances or self-interest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p:txBody>
          <a:bodyPr/>
          <a:lstStyle/>
          <a:p>
            <a:pPr eaLnBrk="1" hangingPunct="1"/>
            <a:r>
              <a:rPr lang="en-US" altLang="en-US" b="1">
                <a:solidFill>
                  <a:srgbClr val="FF0000"/>
                </a:solidFill>
              </a:rPr>
              <a:t>KANT</a:t>
            </a:r>
            <a:endParaRPr lang="ru-RU" altLang="en-US" b="1" i="1">
              <a:solidFill>
                <a:srgbClr val="FF0000"/>
              </a:solidFill>
            </a:endParaRPr>
          </a:p>
        </p:txBody>
      </p:sp>
      <p:sp>
        <p:nvSpPr>
          <p:cNvPr id="19459" name="Rectangle 3"/>
          <p:cNvSpPr>
            <a:spLocks noGrp="1" noRot="1" noChangeArrowheads="1"/>
          </p:cNvSpPr>
          <p:nvPr>
            <p:ph type="body" idx="1"/>
          </p:nvPr>
        </p:nvSpPr>
        <p:spPr>
          <a:xfrm>
            <a:off x="838200" y="1905000"/>
            <a:ext cx="8007350" cy="4724400"/>
          </a:xfrm>
        </p:spPr>
        <p:txBody>
          <a:bodyPr/>
          <a:lstStyle/>
          <a:p>
            <a:pPr algn="ctr" eaLnBrk="1" hangingPunct="1">
              <a:buFont typeface="Wingdings" panose="05000000000000000000" pitchFamily="2" charset="2"/>
              <a:buNone/>
            </a:pPr>
            <a:r>
              <a:rPr lang="en-US" altLang="en-US" sz="4000" b="1" i="1">
                <a:solidFill>
                  <a:srgbClr val="0000FF"/>
                </a:solidFill>
              </a:rPr>
              <a:t>The Formula of the Universal Law</a:t>
            </a:r>
          </a:p>
          <a:p>
            <a:pPr algn="ctr" eaLnBrk="1" hangingPunct="1">
              <a:buFont typeface="Wingdings" panose="05000000000000000000" pitchFamily="2" charset="2"/>
              <a:buNone/>
            </a:pPr>
            <a:endParaRPr lang="en-US" altLang="en-US" sz="4000" b="1" i="1">
              <a:solidFill>
                <a:srgbClr val="0000FF"/>
              </a:solidFill>
            </a:endParaRPr>
          </a:p>
          <a:p>
            <a:pPr eaLnBrk="1" hangingPunct="1">
              <a:buFont typeface="Wingdings" panose="05000000000000000000" pitchFamily="2" charset="2"/>
              <a:buNone/>
            </a:pPr>
            <a:r>
              <a:rPr lang="en-US" altLang="en-US" sz="4000" b="1">
                <a:solidFill>
                  <a:srgbClr val="FF9900"/>
                </a:solidFill>
              </a:rPr>
              <a:t>“act only in accordance with that maxim through which you can at the same time will that it </a:t>
            </a:r>
            <a:r>
              <a:rPr lang="en-US" altLang="en-US" sz="4000" b="1" i="1" u="sng">
                <a:solidFill>
                  <a:srgbClr val="FF9900"/>
                </a:solidFill>
              </a:rPr>
              <a:t>become a universal law</a:t>
            </a:r>
            <a:r>
              <a:rPr lang="en-US" altLang="en-US" sz="4000" b="1">
                <a:solidFill>
                  <a:srgbClr val="FF9900"/>
                </a:solidFill>
              </a:rPr>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a:xfrm>
            <a:off x="457200" y="0"/>
            <a:ext cx="8385175" cy="914400"/>
          </a:xfrm>
        </p:spPr>
        <p:txBody>
          <a:bodyPr/>
          <a:lstStyle/>
          <a:p>
            <a:pPr eaLnBrk="1" hangingPunct="1"/>
            <a:r>
              <a:rPr lang="en-US" altLang="en-US" b="1">
                <a:solidFill>
                  <a:srgbClr val="FF0000"/>
                </a:solidFill>
              </a:rPr>
              <a:t>KANT</a:t>
            </a:r>
            <a:endParaRPr lang="ru-RU" altLang="en-US" b="1" i="1">
              <a:solidFill>
                <a:srgbClr val="FF0000"/>
              </a:solidFill>
            </a:endParaRPr>
          </a:p>
        </p:txBody>
      </p:sp>
      <p:sp>
        <p:nvSpPr>
          <p:cNvPr id="20483" name="Rectangle 3"/>
          <p:cNvSpPr>
            <a:spLocks noGrp="1" noRot="1" noChangeArrowheads="1"/>
          </p:cNvSpPr>
          <p:nvPr>
            <p:ph type="body" idx="1"/>
          </p:nvPr>
        </p:nvSpPr>
        <p:spPr>
          <a:xfrm>
            <a:off x="838200" y="914400"/>
            <a:ext cx="8007350" cy="5791200"/>
          </a:xfrm>
        </p:spPr>
        <p:txBody>
          <a:bodyPr/>
          <a:lstStyle/>
          <a:p>
            <a:pPr eaLnBrk="1" hangingPunct="1">
              <a:lnSpc>
                <a:spcPct val="80000"/>
              </a:lnSpc>
              <a:buFont typeface="Wingdings" panose="05000000000000000000" pitchFamily="2" charset="2"/>
              <a:buNone/>
            </a:pPr>
            <a:r>
              <a:rPr lang="en-US" altLang="en-US" sz="2400" b="1"/>
              <a:t>Kant is not saying that behavior can be </a:t>
            </a:r>
            <a:r>
              <a:rPr lang="en-US" altLang="en-US" sz="2400" b="1" i="1" u="sng">
                <a:solidFill>
                  <a:srgbClr val="CC0000"/>
                </a:solidFill>
              </a:rPr>
              <a:t>universalized</a:t>
            </a:r>
            <a:r>
              <a:rPr lang="en-US" altLang="en-US" sz="2400" b="1"/>
              <a:t>, but that the </a:t>
            </a:r>
            <a:r>
              <a:rPr lang="en-US" altLang="en-US" sz="2400" b="1" i="1">
                <a:solidFill>
                  <a:srgbClr val="CC0000"/>
                </a:solidFill>
              </a:rPr>
              <a:t>maxim</a:t>
            </a:r>
            <a:r>
              <a:rPr lang="en-US" altLang="en-US" sz="2400" b="1"/>
              <a:t> of your will can be </a:t>
            </a:r>
            <a:r>
              <a:rPr lang="en-US" altLang="en-US" sz="2400" b="1">
                <a:sym typeface="Wingdings" panose="05000000000000000000" pitchFamily="2" charset="2"/>
              </a:rPr>
              <a:t> this expresses the categorical imperative</a:t>
            </a:r>
          </a:p>
          <a:p>
            <a:pPr eaLnBrk="1" hangingPunct="1">
              <a:lnSpc>
                <a:spcPct val="80000"/>
              </a:lnSpc>
              <a:buFont typeface="Wingdings" panose="05000000000000000000" pitchFamily="2" charset="2"/>
              <a:buNone/>
            </a:pPr>
            <a:r>
              <a:rPr lang="en-US" altLang="en-US" sz="2400" b="1">
                <a:sym typeface="Wingdings" panose="05000000000000000000" pitchFamily="2" charset="2"/>
              </a:rPr>
              <a:t>And </a:t>
            </a:r>
            <a:r>
              <a:rPr lang="en-US" altLang="en-US" sz="2400" b="1">
                <a:solidFill>
                  <a:srgbClr val="0066FF"/>
                </a:solidFill>
                <a:sym typeface="Wingdings" panose="05000000000000000000" pitchFamily="2" charset="2"/>
              </a:rPr>
              <a:t>as a rational being I can only will what is noncontradictory </a:t>
            </a:r>
            <a:r>
              <a:rPr lang="en-US" altLang="en-US" sz="2400" b="1">
                <a:sym typeface="Wingdings" panose="05000000000000000000" pitchFamily="2" charset="2"/>
              </a:rPr>
              <a:t>(for example, I cannot say that here and now is both raining and not-raining; or I cannot want both to have the cake for tomorrow and to eat it now)</a:t>
            </a:r>
          </a:p>
          <a:p>
            <a:pPr eaLnBrk="1" hangingPunct="1">
              <a:lnSpc>
                <a:spcPct val="80000"/>
              </a:lnSpc>
              <a:buFont typeface="Wingdings" panose="05000000000000000000" pitchFamily="2" charset="2"/>
              <a:buNone/>
            </a:pPr>
            <a:r>
              <a:rPr lang="en-US" altLang="en-US" sz="2400" b="1">
                <a:sym typeface="Wingdings" panose="05000000000000000000" pitchFamily="2" charset="2"/>
              </a:rPr>
              <a:t> A </a:t>
            </a:r>
            <a:r>
              <a:rPr lang="en-US" altLang="en-US" sz="2400" b="1" i="1">
                <a:solidFill>
                  <a:srgbClr val="CC0000"/>
                </a:solidFill>
                <a:sym typeface="Wingdings" panose="05000000000000000000" pitchFamily="2" charset="2"/>
              </a:rPr>
              <a:t>maxim</a:t>
            </a:r>
            <a:r>
              <a:rPr lang="en-US" altLang="en-US" sz="2400" b="1">
                <a:sym typeface="Wingdings" panose="05000000000000000000" pitchFamily="2" charset="2"/>
              </a:rPr>
              <a:t> is a description of the action that I will put to test </a:t>
            </a:r>
          </a:p>
          <a:p>
            <a:pPr eaLnBrk="1" hangingPunct="1">
              <a:lnSpc>
                <a:spcPct val="80000"/>
              </a:lnSpc>
              <a:buFont typeface="Wingdings" panose="05000000000000000000" pitchFamily="2" charset="2"/>
              <a:buNone/>
            </a:pPr>
            <a:r>
              <a:rPr lang="en-US" altLang="en-US" sz="2400" b="1">
                <a:solidFill>
                  <a:srgbClr val="FF00FF"/>
                </a:solidFill>
              </a:rPr>
              <a:t>The example of LIARS:</a:t>
            </a:r>
            <a:r>
              <a:rPr lang="en-US" altLang="en-US" sz="2400" b="1">
                <a:sym typeface="Wingdings" panose="05000000000000000000" pitchFamily="2" charset="2"/>
              </a:rPr>
              <a:t> “I can make a lying or a false promise in order to extricate myself from a difficult situation”</a:t>
            </a:r>
            <a:endParaRPr lang="en-US" altLang="en-US" sz="2400" b="1">
              <a:solidFill>
                <a:srgbClr val="0066FF"/>
              </a:solidFill>
              <a:sym typeface="Wingdings" panose="05000000000000000000" pitchFamily="2" charset="2"/>
            </a:endParaRPr>
          </a:p>
          <a:p>
            <a:pPr eaLnBrk="1" hangingPunct="1">
              <a:lnSpc>
                <a:spcPct val="80000"/>
              </a:lnSpc>
              <a:buFont typeface="Wingdings" panose="05000000000000000000" pitchFamily="2" charset="2"/>
              <a:buNone/>
            </a:pPr>
            <a:r>
              <a:rPr lang="en-US" altLang="en-US" sz="2400" b="1">
                <a:sym typeface="Wingdings" panose="05000000000000000000" pitchFamily="2" charset="2"/>
              </a:rPr>
              <a:t>Kant recognizes that when we actually make a moral decision the hypothetical imperative (empirical conditions) is playing an important role. </a:t>
            </a:r>
          </a:p>
          <a:p>
            <a:pPr eaLnBrk="1" hangingPunct="1">
              <a:lnSpc>
                <a:spcPct val="80000"/>
              </a:lnSpc>
              <a:buFont typeface="Wingdings" panose="05000000000000000000" pitchFamily="2" charset="2"/>
              <a:buNone/>
            </a:pPr>
            <a:r>
              <a:rPr lang="en-US" altLang="en-US" sz="2400" b="1"/>
              <a:t>BUT </a:t>
            </a:r>
            <a:r>
              <a:rPr lang="en-US" altLang="en-US" sz="2400" b="1">
                <a:solidFill>
                  <a:srgbClr val="FF9900"/>
                </a:solidFill>
              </a:rPr>
              <a:t>the morality of a decision is given only by our actualization of a moral maxim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endParaRPr lang="en-US" altLang="en-US"/>
          </a:p>
        </p:txBody>
      </p:sp>
      <p:pic>
        <p:nvPicPr>
          <p:cNvPr id="3075" name="Content Placeholder 3" descr="values and dilbert.gif"/>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508000" y="2598738"/>
            <a:ext cx="8128000" cy="2527300"/>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p:txBody>
          <a:bodyPr/>
          <a:lstStyle/>
          <a:p>
            <a:pPr eaLnBrk="1" hangingPunct="1"/>
            <a:r>
              <a:rPr lang="en-US" altLang="en-US" b="1">
                <a:solidFill>
                  <a:srgbClr val="FF0000"/>
                </a:solidFill>
              </a:rPr>
              <a:t>KANT</a:t>
            </a:r>
            <a:endParaRPr lang="ru-RU" altLang="en-US" b="1" i="1">
              <a:solidFill>
                <a:srgbClr val="FF0000"/>
              </a:solidFill>
            </a:endParaRPr>
          </a:p>
        </p:txBody>
      </p:sp>
      <p:sp>
        <p:nvSpPr>
          <p:cNvPr id="21507" name="Rectangle 3"/>
          <p:cNvSpPr>
            <a:spLocks noGrp="1" noRot="1" noChangeArrowheads="1"/>
          </p:cNvSpPr>
          <p:nvPr>
            <p:ph type="body" idx="1"/>
          </p:nvPr>
        </p:nvSpPr>
        <p:spPr/>
        <p:txBody>
          <a:bodyPr/>
          <a:lstStyle/>
          <a:p>
            <a:pPr algn="ctr" eaLnBrk="1" hangingPunct="1">
              <a:lnSpc>
                <a:spcPct val="90000"/>
              </a:lnSpc>
              <a:buFont typeface="Wingdings" panose="05000000000000000000" pitchFamily="2" charset="2"/>
              <a:buNone/>
            </a:pPr>
            <a:r>
              <a:rPr lang="en-US" altLang="en-US" sz="4000" b="1">
                <a:solidFill>
                  <a:srgbClr val="0000FF"/>
                </a:solidFill>
              </a:rPr>
              <a:t>THE HUMANITY FORMULA</a:t>
            </a:r>
          </a:p>
          <a:p>
            <a:pPr eaLnBrk="1" hangingPunct="1">
              <a:lnSpc>
                <a:spcPct val="90000"/>
              </a:lnSpc>
              <a:buFont typeface="Wingdings" panose="05000000000000000000" pitchFamily="2" charset="2"/>
              <a:buNone/>
            </a:pPr>
            <a:endParaRPr lang="en-US" altLang="en-US" sz="4000" b="1">
              <a:solidFill>
                <a:srgbClr val="0000FF"/>
              </a:solidFill>
            </a:endParaRPr>
          </a:p>
          <a:p>
            <a:pPr eaLnBrk="1" hangingPunct="1">
              <a:lnSpc>
                <a:spcPct val="90000"/>
              </a:lnSpc>
              <a:buFont typeface="Wingdings" panose="05000000000000000000" pitchFamily="2" charset="2"/>
              <a:buNone/>
            </a:pPr>
            <a:r>
              <a:rPr lang="en-US" altLang="en-US" sz="4000" b="1">
                <a:solidFill>
                  <a:srgbClr val="FF9900"/>
                </a:solidFill>
              </a:rPr>
              <a:t>“A</a:t>
            </a:r>
            <a:r>
              <a:rPr lang="ru-RU" altLang="en-US" sz="4000" b="1">
                <a:solidFill>
                  <a:srgbClr val="FF9900"/>
                </a:solidFill>
              </a:rPr>
              <a:t>ct as to treat</a:t>
            </a:r>
            <a:r>
              <a:rPr lang="en-US" altLang="en-US" sz="4000" b="1">
                <a:solidFill>
                  <a:srgbClr val="FF9900"/>
                </a:solidFill>
              </a:rPr>
              <a:t> </a:t>
            </a:r>
            <a:r>
              <a:rPr lang="ru-RU" altLang="en-US" sz="4000" b="1">
                <a:solidFill>
                  <a:srgbClr val="FF9900"/>
                </a:solidFill>
              </a:rPr>
              <a:t>humanity, whether in </a:t>
            </a:r>
            <a:r>
              <a:rPr lang="en-US" altLang="en-US" sz="4000" b="1">
                <a:solidFill>
                  <a:srgbClr val="FF9900"/>
                </a:solidFill>
              </a:rPr>
              <a:t>your</a:t>
            </a:r>
            <a:r>
              <a:rPr lang="ru-RU" altLang="en-US" sz="4000" b="1">
                <a:solidFill>
                  <a:srgbClr val="FF9900"/>
                </a:solidFill>
              </a:rPr>
              <a:t> own person or in that of any other, in</a:t>
            </a:r>
            <a:r>
              <a:rPr lang="en-US" altLang="en-US" sz="4000" b="1">
                <a:solidFill>
                  <a:srgbClr val="FF9900"/>
                </a:solidFill>
              </a:rPr>
              <a:t> </a:t>
            </a:r>
            <a:r>
              <a:rPr lang="ru-RU" altLang="en-US" sz="4000" b="1">
                <a:solidFill>
                  <a:srgbClr val="FF9900"/>
                </a:solidFill>
              </a:rPr>
              <a:t>every case as an </a:t>
            </a:r>
            <a:r>
              <a:rPr lang="ru-RU" altLang="en-US" sz="4000" b="1" i="1" u="sng">
                <a:solidFill>
                  <a:srgbClr val="FF9900"/>
                </a:solidFill>
              </a:rPr>
              <a:t>end </a:t>
            </a:r>
            <a:r>
              <a:rPr lang="en-US" altLang="en-US" sz="4000" b="1" i="1" u="sng">
                <a:solidFill>
                  <a:srgbClr val="FF9900"/>
                </a:solidFill>
              </a:rPr>
              <a:t>in itself</a:t>
            </a:r>
            <a:r>
              <a:rPr lang="ru-RU" altLang="en-US" sz="4000" b="1" i="1" u="sng">
                <a:solidFill>
                  <a:srgbClr val="FF9900"/>
                </a:solidFill>
              </a:rPr>
              <a:t>, never as means only</a:t>
            </a:r>
            <a:r>
              <a:rPr lang="en-US" altLang="en-US" sz="4000" b="1">
                <a:solidFill>
                  <a:srgbClr val="FF9900"/>
                </a:solidFill>
              </a:rPr>
              <a:t>.”</a:t>
            </a:r>
            <a:r>
              <a:rPr lang="ru-RU" altLang="en-US" sz="4000" b="1">
                <a:solidFill>
                  <a:srgbClr val="FF9900"/>
                </a:solidFill>
              </a:rPr>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p:txBody>
          <a:bodyPr/>
          <a:lstStyle/>
          <a:p>
            <a:pPr eaLnBrk="1" hangingPunct="1"/>
            <a:r>
              <a:rPr lang="en-US" altLang="en-US" b="1">
                <a:solidFill>
                  <a:srgbClr val="FF0000"/>
                </a:solidFill>
              </a:rPr>
              <a:t>KANT</a:t>
            </a:r>
            <a:endParaRPr lang="ru-RU" altLang="en-US" b="1" i="1">
              <a:solidFill>
                <a:srgbClr val="FF0000"/>
              </a:solidFill>
            </a:endParaRPr>
          </a:p>
        </p:txBody>
      </p:sp>
      <p:sp>
        <p:nvSpPr>
          <p:cNvPr id="22531" name="Rectangle 3"/>
          <p:cNvSpPr>
            <a:spLocks noGrp="1" noRot="1" noChangeArrowheads="1"/>
          </p:cNvSpPr>
          <p:nvPr>
            <p:ph type="body" idx="1"/>
          </p:nvPr>
        </p:nvSpPr>
        <p:spPr>
          <a:xfrm>
            <a:off x="838200" y="1905000"/>
            <a:ext cx="8007350" cy="4800600"/>
          </a:xfrm>
        </p:spPr>
        <p:txBody>
          <a:bodyPr/>
          <a:lstStyle/>
          <a:p>
            <a:pPr eaLnBrk="1" hangingPunct="1">
              <a:lnSpc>
                <a:spcPct val="80000"/>
              </a:lnSpc>
              <a:buFont typeface="Wingdings" panose="05000000000000000000" pitchFamily="2" charset="2"/>
              <a:buNone/>
            </a:pPr>
            <a:r>
              <a:rPr lang="en-US" altLang="en-US" b="1"/>
              <a:t>Persons are </a:t>
            </a:r>
            <a:r>
              <a:rPr lang="en-US" altLang="en-US" b="1" i="1">
                <a:solidFill>
                  <a:srgbClr val="FF9900"/>
                </a:solidFill>
              </a:rPr>
              <a:t>autonomous</a:t>
            </a:r>
            <a:r>
              <a:rPr lang="en-US" altLang="en-US" b="1"/>
              <a:t>, that is they are capable of self-rule: although we are influenced by many factors we decide what we want to do of our lives</a:t>
            </a:r>
          </a:p>
          <a:p>
            <a:pPr eaLnBrk="1" hangingPunct="1">
              <a:lnSpc>
                <a:spcPct val="80000"/>
              </a:lnSpc>
              <a:buFont typeface="Wingdings" panose="05000000000000000000" pitchFamily="2" charset="2"/>
              <a:buNone/>
            </a:pPr>
            <a:r>
              <a:rPr lang="en-US" altLang="en-US" b="1"/>
              <a:t>People have</a:t>
            </a:r>
            <a:r>
              <a:rPr lang="en-US" altLang="en-US" b="1">
                <a:solidFill>
                  <a:srgbClr val="FF00FF"/>
                </a:solidFill>
              </a:rPr>
              <a:t> intrinsic value </a:t>
            </a:r>
            <a:r>
              <a:rPr lang="en-US" altLang="en-US" b="1"/>
              <a:t>(in themselves) not</a:t>
            </a:r>
            <a:r>
              <a:rPr lang="en-US" altLang="en-US" b="1">
                <a:solidFill>
                  <a:srgbClr val="FF00FF"/>
                </a:solidFill>
              </a:rPr>
              <a:t> instrumental value </a:t>
            </a:r>
            <a:r>
              <a:rPr lang="en-US" altLang="en-US" b="1"/>
              <a:t>(using them for our goals)</a:t>
            </a:r>
            <a:r>
              <a:rPr lang="en-US" altLang="en-US" b="1">
                <a:solidFill>
                  <a:srgbClr val="FF00FF"/>
                </a:solidFill>
              </a:rPr>
              <a:t>  </a:t>
            </a:r>
          </a:p>
          <a:p>
            <a:pPr eaLnBrk="1" hangingPunct="1">
              <a:lnSpc>
                <a:spcPct val="80000"/>
              </a:lnSpc>
              <a:buFont typeface="Wingdings" panose="05000000000000000000" pitchFamily="2" charset="2"/>
              <a:buNone/>
            </a:pPr>
            <a:endParaRPr lang="en-US" altLang="en-US" b="1">
              <a:solidFill>
                <a:srgbClr val="FF00FF"/>
              </a:solidFill>
            </a:endParaRPr>
          </a:p>
          <a:p>
            <a:pPr algn="ctr" eaLnBrk="1" hangingPunct="1">
              <a:lnSpc>
                <a:spcPct val="80000"/>
              </a:lnSpc>
              <a:buFont typeface="Wingdings" panose="05000000000000000000" pitchFamily="2" charset="2"/>
              <a:buNone/>
            </a:pPr>
            <a:r>
              <a:rPr lang="en-US" altLang="en-US" b="1">
                <a:solidFill>
                  <a:srgbClr val="CC0000"/>
                </a:solidFill>
                <a:sym typeface="Wingdings" panose="05000000000000000000" pitchFamily="2" charset="2"/>
              </a:rPr>
              <a:t></a:t>
            </a:r>
            <a:r>
              <a:rPr lang="en-US" altLang="en-US" b="1">
                <a:solidFill>
                  <a:srgbClr val="CC0000"/>
                </a:solidFill>
              </a:rPr>
              <a:t> RESPECT FOR OTHER PERSONS</a:t>
            </a:r>
          </a:p>
          <a:p>
            <a:pPr eaLnBrk="1" hangingPunct="1">
              <a:lnSpc>
                <a:spcPct val="80000"/>
              </a:lnSpc>
              <a:buFont typeface="Wingdings" panose="05000000000000000000" pitchFamily="2" charset="2"/>
              <a:buNone/>
            </a:pPr>
            <a:endParaRPr lang="en-US" altLang="en-US" b="1">
              <a:solidFill>
                <a:srgbClr val="CC0000"/>
              </a:solidFill>
            </a:endParaRPr>
          </a:p>
          <a:p>
            <a:pPr eaLnBrk="1" hangingPunct="1">
              <a:lnSpc>
                <a:spcPct val="80000"/>
              </a:lnSpc>
              <a:buFont typeface="Wingdings" panose="05000000000000000000" pitchFamily="2" charset="2"/>
              <a:buNone/>
            </a:pPr>
            <a:endParaRPr lang="ru-RU" altLang="en-US" sz="2400" b="1"/>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lstStyle/>
          <a:p>
            <a:pPr eaLnBrk="1" hangingPunct="1"/>
            <a:r>
              <a:rPr lang="en-US" altLang="en-US" b="1">
                <a:solidFill>
                  <a:srgbClr val="FF0000"/>
                </a:solidFill>
              </a:rPr>
              <a:t>KANT</a:t>
            </a:r>
          </a:p>
        </p:txBody>
      </p:sp>
      <p:sp>
        <p:nvSpPr>
          <p:cNvPr id="23555" name="Rectangle 3"/>
          <p:cNvSpPr>
            <a:spLocks noGrp="1" noRot="1" noChangeArrowheads="1"/>
          </p:cNvSpPr>
          <p:nvPr>
            <p:ph type="body" idx="1"/>
          </p:nvPr>
        </p:nvSpPr>
        <p:spPr/>
        <p:txBody>
          <a:bodyPr/>
          <a:lstStyle/>
          <a:p>
            <a:pPr eaLnBrk="1" hangingPunct="1">
              <a:buFont typeface="Wingdings" panose="05000000000000000000" pitchFamily="2" charset="2"/>
              <a:buNone/>
            </a:pPr>
            <a:r>
              <a:rPr lang="en-US" altLang="en-US" sz="2800" b="1"/>
              <a:t>An </a:t>
            </a:r>
            <a:r>
              <a:rPr lang="en-US" altLang="en-US" sz="2800" b="1">
                <a:solidFill>
                  <a:srgbClr val="FF9900"/>
                </a:solidFill>
              </a:rPr>
              <a:t>example</a:t>
            </a:r>
            <a:r>
              <a:rPr lang="en-US" altLang="en-US" sz="2800" b="1"/>
              <a:t> of treating people as mere means: the Nazis medical experiments on persons in concentration camps</a:t>
            </a:r>
          </a:p>
          <a:p>
            <a:pPr eaLnBrk="1" hangingPunct="1">
              <a:buFont typeface="Wingdings" panose="05000000000000000000" pitchFamily="2" charset="2"/>
              <a:buNone/>
            </a:pPr>
            <a:r>
              <a:rPr lang="en-US" altLang="en-US" sz="2800" b="1">
                <a:solidFill>
                  <a:srgbClr val="FF00FF"/>
                </a:solidFill>
              </a:rPr>
              <a:t>But notice</a:t>
            </a:r>
            <a:r>
              <a:rPr lang="en-US" altLang="en-US" sz="2800" b="1"/>
              <a:t> that the formula is ruling out the idea of treating other persons as </a:t>
            </a:r>
            <a:r>
              <a:rPr lang="en-US" altLang="en-US" sz="2800" b="1" i="1">
                <a:solidFill>
                  <a:srgbClr val="0066FF"/>
                </a:solidFill>
              </a:rPr>
              <a:t>MERE MEANS</a:t>
            </a:r>
            <a:r>
              <a:rPr lang="en-US" altLang="en-US" sz="2800" b="1"/>
              <a:t> to our ends (because in some way we continuously use other persons as means, but it is morally permissible only if they agree: for example, a </a:t>
            </a:r>
            <a:r>
              <a:rPr lang="en-US" altLang="en-US" sz="2800" b="1">
                <a:solidFill>
                  <a:srgbClr val="0066FF"/>
                </a:solidFill>
              </a:rPr>
              <a:t>taxi driver</a:t>
            </a:r>
            <a:r>
              <a:rPr lang="en-US" altLang="en-US" sz="2800" b="1"/>
              <a:t>)</a:t>
            </a:r>
          </a:p>
          <a:p>
            <a:pPr eaLnBrk="1" hangingPunct="1"/>
            <a:endParaRPr lang="en-US" altLang="en-US" sz="2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p:txBody>
          <a:bodyPr/>
          <a:lstStyle/>
          <a:p>
            <a:pPr eaLnBrk="1" hangingPunct="1"/>
            <a:r>
              <a:rPr lang="en-US" altLang="en-US" b="1">
                <a:solidFill>
                  <a:srgbClr val="FF0000"/>
                </a:solidFill>
              </a:rPr>
              <a:t>KANT</a:t>
            </a:r>
            <a:endParaRPr lang="ru-RU" altLang="en-US" b="1" i="1">
              <a:solidFill>
                <a:srgbClr val="FF0000"/>
              </a:solidFill>
            </a:endParaRPr>
          </a:p>
        </p:txBody>
      </p:sp>
      <p:sp>
        <p:nvSpPr>
          <p:cNvPr id="24579" name="Rectangle 3"/>
          <p:cNvSpPr>
            <a:spLocks noGrp="1" noRot="1" noChangeArrowheads="1"/>
          </p:cNvSpPr>
          <p:nvPr>
            <p:ph type="body" idx="1"/>
          </p:nvPr>
        </p:nvSpPr>
        <p:spPr/>
        <p:txBody>
          <a:bodyPr/>
          <a:lstStyle/>
          <a:p>
            <a:pPr eaLnBrk="1" hangingPunct="1">
              <a:buFont typeface="Wingdings" panose="05000000000000000000" pitchFamily="2" charset="2"/>
              <a:buNone/>
            </a:pPr>
            <a:r>
              <a:rPr lang="en-US" altLang="en-US" sz="4200" b="1">
                <a:solidFill>
                  <a:srgbClr val="0000FF"/>
                </a:solidFill>
              </a:rPr>
              <a:t>THE AUTONOMY FORMULA</a:t>
            </a:r>
          </a:p>
          <a:p>
            <a:pPr eaLnBrk="1" hangingPunct="1">
              <a:buFont typeface="Wingdings" panose="05000000000000000000" pitchFamily="2" charset="2"/>
              <a:buNone/>
            </a:pPr>
            <a:endParaRPr lang="en-US" altLang="en-US" sz="2800" b="1"/>
          </a:p>
          <a:p>
            <a:pPr eaLnBrk="1" hangingPunct="1">
              <a:buFont typeface="Wingdings" panose="05000000000000000000" pitchFamily="2" charset="2"/>
              <a:buNone/>
            </a:pPr>
            <a:endParaRPr lang="en-US" altLang="en-US" sz="2800" b="1"/>
          </a:p>
          <a:p>
            <a:pPr eaLnBrk="1" hangingPunct="1">
              <a:buFont typeface="Wingdings" panose="05000000000000000000" pitchFamily="2" charset="2"/>
              <a:buNone/>
            </a:pPr>
            <a:r>
              <a:rPr lang="en-US" altLang="en-US" sz="4400" b="1">
                <a:solidFill>
                  <a:srgbClr val="FF9900"/>
                </a:solidFill>
              </a:rPr>
              <a:t>“the Idea of the will of every rational being as </a:t>
            </a:r>
            <a:r>
              <a:rPr lang="en-US" altLang="en-US" sz="4400" b="1" i="1">
                <a:solidFill>
                  <a:srgbClr val="FF9900"/>
                </a:solidFill>
              </a:rPr>
              <a:t>a </a:t>
            </a:r>
            <a:r>
              <a:rPr lang="en-US" altLang="en-US" sz="4400" b="1">
                <a:solidFill>
                  <a:srgbClr val="FF9900"/>
                </a:solidFill>
              </a:rPr>
              <a:t>will</a:t>
            </a:r>
            <a:r>
              <a:rPr lang="en-US" altLang="en-US" sz="4400" b="1" i="1">
                <a:solidFill>
                  <a:srgbClr val="FF9900"/>
                </a:solidFill>
              </a:rPr>
              <a:t> that </a:t>
            </a:r>
            <a:r>
              <a:rPr lang="en-US" altLang="en-US" sz="4400" b="1" i="1" u="sng">
                <a:solidFill>
                  <a:srgbClr val="FF9900"/>
                </a:solidFill>
              </a:rPr>
              <a:t>legislates</a:t>
            </a:r>
            <a:r>
              <a:rPr lang="en-US" altLang="en-US" sz="4400" b="1" i="1">
                <a:solidFill>
                  <a:srgbClr val="FF9900"/>
                </a:solidFill>
              </a:rPr>
              <a:t> </a:t>
            </a:r>
            <a:r>
              <a:rPr lang="en-US" altLang="en-US" sz="4400" b="1">
                <a:solidFill>
                  <a:srgbClr val="FF9900"/>
                </a:solidFill>
              </a:rPr>
              <a:t>universal</a:t>
            </a:r>
            <a:r>
              <a:rPr lang="en-US" altLang="en-US" sz="4400" b="1" i="1">
                <a:solidFill>
                  <a:srgbClr val="FF9900"/>
                </a:solidFill>
              </a:rPr>
              <a:t> </a:t>
            </a:r>
            <a:r>
              <a:rPr lang="en-US" altLang="en-US" sz="4400" b="1">
                <a:solidFill>
                  <a:srgbClr val="FF9900"/>
                </a:solidFill>
              </a:rPr>
              <a:t>law.” </a:t>
            </a:r>
            <a:endParaRPr lang="ru-RU" altLang="en-US" sz="4400" b="1">
              <a:solidFill>
                <a:srgbClr val="FF99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p:txBody>
          <a:bodyPr/>
          <a:lstStyle/>
          <a:p>
            <a:pPr eaLnBrk="1" hangingPunct="1"/>
            <a:r>
              <a:rPr lang="en-US" altLang="en-US" b="1">
                <a:solidFill>
                  <a:srgbClr val="FF0000"/>
                </a:solidFill>
              </a:rPr>
              <a:t>KANT</a:t>
            </a:r>
            <a:endParaRPr lang="ru-RU" altLang="en-US" b="1" i="1">
              <a:solidFill>
                <a:srgbClr val="FF0000"/>
              </a:solidFill>
            </a:endParaRPr>
          </a:p>
        </p:txBody>
      </p:sp>
      <p:sp>
        <p:nvSpPr>
          <p:cNvPr id="25603" name="Rectangle 3"/>
          <p:cNvSpPr>
            <a:spLocks noGrp="1" noRot="1" noChangeArrowheads="1"/>
          </p:cNvSpPr>
          <p:nvPr>
            <p:ph type="body" idx="1"/>
          </p:nvPr>
        </p:nvSpPr>
        <p:spPr>
          <a:xfrm>
            <a:off x="838200" y="1905000"/>
            <a:ext cx="8007350" cy="4648200"/>
          </a:xfrm>
        </p:spPr>
        <p:txBody>
          <a:bodyPr/>
          <a:lstStyle/>
          <a:p>
            <a:pPr eaLnBrk="1" hangingPunct="1">
              <a:lnSpc>
                <a:spcPct val="90000"/>
              </a:lnSpc>
              <a:buFont typeface="Wingdings" panose="05000000000000000000" pitchFamily="2" charset="2"/>
              <a:buNone/>
            </a:pPr>
            <a:r>
              <a:rPr lang="en-US" altLang="en-US" sz="2400" b="1"/>
              <a:t>Act so that through your maxims you could be a legislator of universal laws. This sounds very similar to the first formulation. However, in this case we focus on our status as </a:t>
            </a:r>
            <a:r>
              <a:rPr lang="en-US" altLang="en-US" sz="2400" b="1" i="1">
                <a:solidFill>
                  <a:srgbClr val="CC0000"/>
                </a:solidFill>
              </a:rPr>
              <a:t>universal law</a:t>
            </a:r>
            <a:r>
              <a:rPr lang="en-US" altLang="en-US" sz="2400" b="1">
                <a:solidFill>
                  <a:srgbClr val="CC0000"/>
                </a:solidFill>
              </a:rPr>
              <a:t> </a:t>
            </a:r>
            <a:r>
              <a:rPr lang="en-US" altLang="en-US" sz="2400" b="1" i="1">
                <a:solidFill>
                  <a:srgbClr val="CC0000"/>
                </a:solidFill>
              </a:rPr>
              <a:t>givers</a:t>
            </a:r>
            <a:r>
              <a:rPr lang="en-US" altLang="en-US" sz="2400" b="1"/>
              <a:t> rather than universal </a:t>
            </a:r>
            <a:r>
              <a:rPr lang="en-US" altLang="en-US" sz="2400" b="1" i="1"/>
              <a:t>law</a:t>
            </a:r>
            <a:r>
              <a:rPr lang="en-US" altLang="en-US" sz="2400" b="1"/>
              <a:t> </a:t>
            </a:r>
            <a:r>
              <a:rPr lang="en-US" altLang="en-US" sz="2400" b="1" i="1"/>
              <a:t>followers</a:t>
            </a:r>
            <a:r>
              <a:rPr lang="en-US" altLang="en-US" sz="2400" b="1"/>
              <a:t>. </a:t>
            </a:r>
          </a:p>
          <a:p>
            <a:pPr eaLnBrk="1" hangingPunct="1">
              <a:lnSpc>
                <a:spcPct val="90000"/>
              </a:lnSpc>
              <a:buFont typeface="Wingdings" panose="05000000000000000000" pitchFamily="2" charset="2"/>
              <a:buNone/>
            </a:pPr>
            <a:r>
              <a:rPr lang="en-US" altLang="en-US" sz="2400" b="1"/>
              <a:t>In order to be a legislator of universal laws, such contingent motives as self-interest, must be set aside.</a:t>
            </a:r>
            <a:r>
              <a:rPr lang="ru-RU" altLang="en-US" sz="2400" b="1"/>
              <a:t> </a:t>
            </a:r>
            <a:endParaRPr lang="en-US" altLang="en-US" sz="2400" b="1"/>
          </a:p>
          <a:p>
            <a:pPr eaLnBrk="1" hangingPunct="1">
              <a:lnSpc>
                <a:spcPct val="90000"/>
              </a:lnSpc>
              <a:buFont typeface="Wingdings" panose="05000000000000000000" pitchFamily="2" charset="2"/>
              <a:buNone/>
            </a:pPr>
            <a:r>
              <a:rPr lang="en-US" altLang="en-US" sz="2400" b="1">
                <a:solidFill>
                  <a:srgbClr val="FF00FF"/>
                </a:solidFill>
              </a:rPr>
              <a:t>It displays the source of our dignity and worth, our status as free rational agents who are the source of the authority behind the very moral laws that bind us</a:t>
            </a:r>
            <a:r>
              <a:rPr lang="ru-RU" altLang="en-US" sz="2400" b="1">
                <a:solidFill>
                  <a:srgbClr val="FF00FF"/>
                </a:solidFill>
              </a:rPr>
              <a:t> </a:t>
            </a:r>
            <a:endParaRPr lang="en-US" altLang="en-US" sz="2400" b="1">
              <a:solidFill>
                <a:srgbClr val="FF00FF"/>
              </a:solidFill>
            </a:endParaRPr>
          </a:p>
          <a:p>
            <a:pPr eaLnBrk="1" hangingPunct="1">
              <a:lnSpc>
                <a:spcPct val="90000"/>
              </a:lnSpc>
              <a:buFont typeface="Wingdings" panose="05000000000000000000" pitchFamily="2" charset="2"/>
              <a:buNone/>
            </a:pPr>
            <a:endParaRPr lang="ru-RU" altLang="en-US" sz="2400" b="1">
              <a:solidFill>
                <a:srgbClr val="FF00FF"/>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p:txBody>
          <a:bodyPr/>
          <a:lstStyle/>
          <a:p>
            <a:pPr eaLnBrk="1" hangingPunct="1"/>
            <a:r>
              <a:rPr lang="en-US" altLang="en-US" b="1">
                <a:solidFill>
                  <a:srgbClr val="FF0000"/>
                </a:solidFill>
              </a:rPr>
              <a:t>KANT</a:t>
            </a:r>
            <a:endParaRPr lang="ru-RU" altLang="en-US" b="1" i="1">
              <a:solidFill>
                <a:srgbClr val="FF0000"/>
              </a:solidFill>
            </a:endParaRPr>
          </a:p>
        </p:txBody>
      </p:sp>
      <p:sp>
        <p:nvSpPr>
          <p:cNvPr id="26627" name="Rectangle 3"/>
          <p:cNvSpPr>
            <a:spLocks noGrp="1" noRot="1" noChangeArrowheads="1"/>
          </p:cNvSpPr>
          <p:nvPr>
            <p:ph type="body" idx="1"/>
          </p:nvPr>
        </p:nvSpPr>
        <p:spPr/>
        <p:txBody>
          <a:bodyPr/>
          <a:lstStyle/>
          <a:p>
            <a:pPr eaLnBrk="1" hangingPunct="1">
              <a:buFont typeface="Wingdings" panose="05000000000000000000" pitchFamily="2" charset="2"/>
              <a:buNone/>
            </a:pPr>
            <a:r>
              <a:rPr lang="en-US" altLang="en-US" sz="3600" b="1">
                <a:solidFill>
                  <a:srgbClr val="0000FF"/>
                </a:solidFill>
              </a:rPr>
              <a:t>THE KINGDOM OF ENDS FORMULA</a:t>
            </a:r>
          </a:p>
          <a:p>
            <a:pPr eaLnBrk="1" hangingPunct="1">
              <a:buFont typeface="Wingdings" panose="05000000000000000000" pitchFamily="2" charset="2"/>
              <a:buNone/>
            </a:pPr>
            <a:endParaRPr lang="en-US" altLang="en-US" sz="3600" b="1">
              <a:solidFill>
                <a:srgbClr val="0000FF"/>
              </a:solidFill>
            </a:endParaRPr>
          </a:p>
          <a:p>
            <a:pPr eaLnBrk="1" hangingPunct="1">
              <a:buFont typeface="Wingdings" panose="05000000000000000000" pitchFamily="2" charset="2"/>
              <a:buNone/>
            </a:pPr>
            <a:r>
              <a:rPr lang="en-US" altLang="en-US" sz="4400" b="1">
                <a:solidFill>
                  <a:srgbClr val="FF9900"/>
                </a:solidFill>
              </a:rPr>
              <a:t>“act in accordance with the maxims of a member giving universal laws for a merely </a:t>
            </a:r>
            <a:r>
              <a:rPr lang="en-US" altLang="en-US" sz="4400" b="1" i="1" u="sng">
                <a:solidFill>
                  <a:srgbClr val="FF9900"/>
                </a:solidFill>
              </a:rPr>
              <a:t>possible kingdom of ends</a:t>
            </a:r>
            <a:r>
              <a:rPr lang="en-US" altLang="en-US" sz="4400" b="1">
                <a:solidFill>
                  <a:srgbClr val="FF9900"/>
                </a:solidFill>
              </a:rPr>
              <a:t>”</a:t>
            </a:r>
            <a:r>
              <a:rPr lang="en-US" altLang="en-US" sz="4400">
                <a:solidFill>
                  <a:srgbClr val="FF9900"/>
                </a:solidFill>
              </a:rPr>
              <a:t> </a:t>
            </a:r>
            <a:endParaRPr lang="ru-RU" altLang="en-US" sz="4400">
              <a:solidFill>
                <a:srgbClr val="FF99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p:txBody>
          <a:bodyPr/>
          <a:lstStyle/>
          <a:p>
            <a:pPr eaLnBrk="1" hangingPunct="1"/>
            <a:r>
              <a:rPr lang="en-US" altLang="en-US" b="1">
                <a:solidFill>
                  <a:srgbClr val="FF0000"/>
                </a:solidFill>
              </a:rPr>
              <a:t>KANT</a:t>
            </a:r>
            <a:endParaRPr lang="ru-RU" altLang="en-US" b="1" i="1">
              <a:solidFill>
                <a:srgbClr val="FF0000"/>
              </a:solidFill>
            </a:endParaRPr>
          </a:p>
        </p:txBody>
      </p:sp>
      <p:sp>
        <p:nvSpPr>
          <p:cNvPr id="27651" name="Rectangle 3"/>
          <p:cNvSpPr>
            <a:spLocks noGrp="1" noRot="1" noChangeArrowheads="1"/>
          </p:cNvSpPr>
          <p:nvPr>
            <p:ph type="body" idx="1"/>
          </p:nvPr>
        </p:nvSpPr>
        <p:spPr>
          <a:xfrm>
            <a:off x="838200" y="1905000"/>
            <a:ext cx="8007350" cy="4953000"/>
          </a:xfrm>
        </p:spPr>
        <p:txBody>
          <a:bodyPr/>
          <a:lstStyle/>
          <a:p>
            <a:pPr algn="ctr" eaLnBrk="1" hangingPunct="1">
              <a:lnSpc>
                <a:spcPct val="80000"/>
              </a:lnSpc>
              <a:buFont typeface="Wingdings" panose="05000000000000000000" pitchFamily="2" charset="2"/>
              <a:buNone/>
            </a:pPr>
            <a:r>
              <a:rPr lang="en-US" altLang="en-US" b="1">
                <a:solidFill>
                  <a:srgbClr val="0000FF"/>
                </a:solidFill>
              </a:rPr>
              <a:t>“You must, therefore you can”</a:t>
            </a:r>
          </a:p>
          <a:p>
            <a:pPr algn="ctr" eaLnBrk="1" hangingPunct="1">
              <a:lnSpc>
                <a:spcPct val="80000"/>
              </a:lnSpc>
              <a:buFont typeface="Wingdings" panose="05000000000000000000" pitchFamily="2" charset="2"/>
              <a:buNone/>
            </a:pPr>
            <a:endParaRPr lang="en-US" altLang="en-US" b="1">
              <a:solidFill>
                <a:srgbClr val="0000FF"/>
              </a:solidFill>
            </a:endParaRPr>
          </a:p>
          <a:p>
            <a:pPr eaLnBrk="1" hangingPunct="1">
              <a:lnSpc>
                <a:spcPct val="80000"/>
              </a:lnSpc>
              <a:buFont typeface="Wingdings" panose="05000000000000000000" pitchFamily="2" charset="2"/>
              <a:buNone/>
            </a:pPr>
            <a:r>
              <a:rPr lang="en-US" altLang="en-US" sz="2400" b="1"/>
              <a:t>This formula has been criticized saying that Kant ignores human deficiencies </a:t>
            </a:r>
          </a:p>
          <a:p>
            <a:pPr eaLnBrk="1" hangingPunct="1">
              <a:lnSpc>
                <a:spcPct val="80000"/>
              </a:lnSpc>
              <a:buFont typeface="Wingdings" panose="05000000000000000000" pitchFamily="2" charset="2"/>
              <a:buNone/>
            </a:pPr>
            <a:r>
              <a:rPr lang="en-US" altLang="en-US" sz="2400" b="1"/>
              <a:t>BUT</a:t>
            </a:r>
          </a:p>
          <a:p>
            <a:pPr eaLnBrk="1" hangingPunct="1">
              <a:lnSpc>
                <a:spcPct val="80000"/>
              </a:lnSpc>
              <a:buFont typeface="Wingdings" panose="05000000000000000000" pitchFamily="2" charset="2"/>
              <a:buNone/>
            </a:pPr>
            <a:r>
              <a:rPr lang="en-US" altLang="en-US" sz="2400" b="1"/>
              <a:t>What Kant is saying with this formula is simply that a man does know what his duty is. Even if he does not follow the moral imperative, he knows that he is not acting morally</a:t>
            </a:r>
          </a:p>
          <a:p>
            <a:pPr eaLnBrk="1" hangingPunct="1">
              <a:lnSpc>
                <a:spcPct val="80000"/>
              </a:lnSpc>
              <a:buFont typeface="Wingdings" panose="05000000000000000000" pitchFamily="2" charset="2"/>
              <a:buNone/>
            </a:pPr>
            <a:r>
              <a:rPr lang="en-US" altLang="en-US" sz="2400" b="1"/>
              <a:t>The word </a:t>
            </a:r>
            <a:r>
              <a:rPr lang="en-US" altLang="en-US" sz="2400" b="1">
                <a:solidFill>
                  <a:srgbClr val="FF9900"/>
                </a:solidFill>
              </a:rPr>
              <a:t>DUTY</a:t>
            </a:r>
            <a:r>
              <a:rPr lang="en-US" altLang="en-US" sz="2400" b="1"/>
              <a:t> has a meaning only if we are </a:t>
            </a:r>
            <a:r>
              <a:rPr lang="en-US" altLang="en-US" sz="2400" b="1">
                <a:solidFill>
                  <a:srgbClr val="FF9900"/>
                </a:solidFill>
              </a:rPr>
              <a:t>FREE</a:t>
            </a:r>
            <a:r>
              <a:rPr lang="en-US" altLang="en-US" sz="2400" b="1"/>
              <a:t> to choose</a:t>
            </a:r>
            <a:endParaRPr lang="ru-RU" altLang="en-US" sz="2400" b="1"/>
          </a:p>
          <a:p>
            <a:pPr eaLnBrk="1" hangingPunct="1">
              <a:lnSpc>
                <a:spcPct val="80000"/>
              </a:lnSpc>
              <a:buFont typeface="Wingdings" panose="05000000000000000000" pitchFamily="2" charset="2"/>
              <a:buNone/>
            </a:pPr>
            <a:r>
              <a:rPr lang="en-US" altLang="en-US" sz="2400" b="1">
                <a:sym typeface="Wingdings" panose="05000000000000000000" pitchFamily="2" charset="2"/>
              </a:rPr>
              <a:t> An existential meaning: because you have the idea of duty, you are able to act as a free man/woman</a:t>
            </a:r>
            <a:endParaRPr lang="ru-RU" altLang="en-US" sz="2400" b="1"/>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76200"/>
            <a:ext cx="8229600" cy="1143000"/>
          </a:xfrm>
        </p:spPr>
        <p:txBody>
          <a:bodyPr>
            <a:noAutofit/>
          </a:bodyPr>
          <a:lstStyle/>
          <a:p>
            <a:pPr eaLnBrk="1" hangingPunct="1">
              <a:defRPr/>
            </a:pPr>
            <a:r>
              <a:rPr lang="en-US" altLang="en-US" sz="3600" b="1">
                <a:solidFill>
                  <a:srgbClr val="FF0000"/>
                </a:solidFill>
                <a:effectLst>
                  <a:outerShdw blurRad="38100" dist="38100" dir="2700000" algn="tl">
                    <a:srgbClr val="C0C0C0"/>
                  </a:outerShdw>
                </a:effectLst>
                <a:sym typeface="Wingdings" panose="05000000000000000000" pitchFamily="2" charset="2"/>
              </a:rPr>
              <a:t>DEONTOLOGICAL THEORIES: </a:t>
            </a:r>
            <a:br>
              <a:rPr lang="en-US" altLang="en-US" sz="3600" b="1">
                <a:solidFill>
                  <a:srgbClr val="FF0000"/>
                </a:solidFill>
                <a:effectLst>
                  <a:outerShdw blurRad="38100" dist="38100" dir="2700000" algn="tl">
                    <a:srgbClr val="C0C0C0"/>
                  </a:outerShdw>
                </a:effectLst>
                <a:sym typeface="Wingdings" panose="05000000000000000000" pitchFamily="2" charset="2"/>
              </a:rPr>
            </a:br>
            <a:r>
              <a:rPr lang="en-US" altLang="en-US" sz="3600" b="1">
                <a:solidFill>
                  <a:srgbClr val="FF0000"/>
                </a:solidFill>
                <a:effectLst>
                  <a:outerShdw blurRad="38100" dist="38100" dir="2700000" algn="tl">
                    <a:srgbClr val="C0C0C0"/>
                  </a:outerShdw>
                </a:effectLst>
                <a:sym typeface="Wingdings" panose="05000000000000000000" pitchFamily="2" charset="2"/>
              </a:rPr>
              <a:t>NATURAL LAW AND RIGHTS</a:t>
            </a:r>
          </a:p>
        </p:txBody>
      </p:sp>
      <p:sp>
        <p:nvSpPr>
          <p:cNvPr id="24579" name="Rectangle 3"/>
          <p:cNvSpPr>
            <a:spLocks noGrp="1" noChangeArrowheads="1"/>
          </p:cNvSpPr>
          <p:nvPr>
            <p:ph type="body" idx="1"/>
          </p:nvPr>
        </p:nvSpPr>
        <p:spPr>
          <a:xfrm>
            <a:off x="457200" y="1828800"/>
            <a:ext cx="8229600" cy="4495800"/>
          </a:xfrm>
        </p:spPr>
        <p:txBody>
          <a:bodyPr>
            <a:noAutofit/>
          </a:bodyPr>
          <a:lstStyle/>
          <a:p>
            <a:pPr eaLnBrk="1" hangingPunct="1">
              <a:lnSpc>
                <a:spcPct val="80000"/>
              </a:lnSpc>
              <a:buFontTx/>
              <a:buNone/>
              <a:defRPr/>
            </a:pPr>
            <a:r>
              <a:rPr lang="en-US" altLang="en-US" sz="3000" b="1">
                <a:solidFill>
                  <a:srgbClr val="FF9900"/>
                </a:solidFill>
                <a:effectLst>
                  <a:outerShdw blurRad="38100" dist="38100" dir="2700000" algn="tl">
                    <a:srgbClr val="C0C0C0"/>
                  </a:outerShdw>
                </a:effectLst>
              </a:rPr>
              <a:t>RIGHTS THEORY</a:t>
            </a:r>
          </a:p>
          <a:p>
            <a:pPr eaLnBrk="1" hangingPunct="1">
              <a:lnSpc>
                <a:spcPct val="80000"/>
              </a:lnSpc>
              <a:buFontTx/>
              <a:buNone/>
              <a:defRPr/>
            </a:pPr>
            <a:r>
              <a:rPr lang="en-US" altLang="en-US" sz="3000" b="1">
                <a:effectLst>
                  <a:outerShdw blurRad="38100" dist="38100" dir="2700000" algn="tl">
                    <a:srgbClr val="C0C0C0"/>
                  </a:outerShdw>
                </a:effectLst>
              </a:rPr>
              <a:t>A “right” is a justified claim against another person’s behavior – such as my right not to be harmed by you</a:t>
            </a:r>
          </a:p>
          <a:p>
            <a:pPr eaLnBrk="1" hangingPunct="1">
              <a:lnSpc>
                <a:spcPct val="80000"/>
              </a:lnSpc>
              <a:buFontTx/>
              <a:buNone/>
              <a:defRPr/>
            </a:pPr>
            <a:r>
              <a:rPr lang="en-US" altLang="en-US" sz="3000" b="1">
                <a:solidFill>
                  <a:srgbClr val="FF9900"/>
                </a:solidFill>
                <a:effectLst>
                  <a:outerShdw blurRad="38100" dist="38100" dir="2700000" algn="tl">
                    <a:srgbClr val="C0C0C0"/>
                  </a:outerShdw>
                </a:effectLst>
                <a:sym typeface="Wingdings" panose="05000000000000000000" pitchFamily="2" charset="2"/>
              </a:rPr>
              <a:t>Correlativity of rights and duties</a:t>
            </a:r>
            <a:r>
              <a:rPr lang="en-US" altLang="en-US" sz="3000" b="1">
                <a:effectLst>
                  <a:outerShdw blurRad="38100" dist="38100" dir="2700000" algn="tl">
                    <a:srgbClr val="C0C0C0"/>
                  </a:outerShdw>
                </a:effectLst>
                <a:sym typeface="Wingdings" panose="05000000000000000000" pitchFamily="2" charset="2"/>
              </a:rPr>
              <a:t>  The right of a person implies the duties of another person</a:t>
            </a:r>
          </a:p>
          <a:p>
            <a:pPr eaLnBrk="1" hangingPunct="1">
              <a:lnSpc>
                <a:spcPct val="80000"/>
              </a:lnSpc>
              <a:buFontTx/>
              <a:buNone/>
              <a:defRPr/>
            </a:pPr>
            <a:r>
              <a:rPr lang="en-US" altLang="en-US" sz="3000" b="1">
                <a:effectLst>
                  <a:outerShdw blurRad="38100" dist="38100" dir="2700000" algn="tl">
                    <a:srgbClr val="C0C0C0"/>
                  </a:outerShdw>
                </a:effectLst>
                <a:sym typeface="Wingdings" panose="05000000000000000000" pitchFamily="2" charset="2"/>
              </a:rPr>
              <a:t>Examples: </a:t>
            </a:r>
            <a:r>
              <a:rPr lang="en-US" altLang="en-US" sz="3000" b="1">
                <a:solidFill>
                  <a:srgbClr val="FF9900"/>
                </a:solidFill>
                <a:effectLst>
                  <a:outerShdw blurRad="38100" dist="38100" dir="2700000" algn="tl">
                    <a:srgbClr val="C0C0C0"/>
                  </a:outerShdw>
                </a:effectLst>
                <a:sym typeface="Wingdings" panose="05000000000000000000" pitchFamily="2" charset="2"/>
              </a:rPr>
              <a:t>Locke</a:t>
            </a:r>
            <a:r>
              <a:rPr lang="en-US" altLang="en-US" sz="3000" b="1">
                <a:effectLst>
                  <a:outerShdw blurRad="38100" dist="38100" dir="2700000" algn="tl">
                    <a:srgbClr val="C0C0C0"/>
                  </a:outerShdw>
                </a:effectLst>
                <a:sym typeface="Wingdings" panose="05000000000000000000" pitchFamily="2" charset="2"/>
              </a:rPr>
              <a:t> (laws of nature: not to harm others’ life, liberty and possessions), </a:t>
            </a:r>
            <a:r>
              <a:rPr lang="en-US" altLang="en-US" sz="3000" b="1">
                <a:solidFill>
                  <a:srgbClr val="FF9900"/>
                </a:solidFill>
                <a:effectLst>
                  <a:outerShdw blurRad="38100" dist="38100" dir="2700000" algn="tl">
                    <a:srgbClr val="C0C0C0"/>
                  </a:outerShdw>
                </a:effectLst>
                <a:sym typeface="Wingdings" panose="05000000000000000000" pitchFamily="2" charset="2"/>
              </a:rPr>
              <a:t>Jefferson</a:t>
            </a:r>
            <a:r>
              <a:rPr lang="en-US" altLang="en-US" sz="3000" b="1">
                <a:effectLst>
                  <a:outerShdw blurRad="38100" dist="38100" dir="2700000" algn="tl">
                    <a:srgbClr val="C0C0C0"/>
                  </a:outerShdw>
                </a:effectLst>
                <a:sym typeface="Wingdings" panose="05000000000000000000" pitchFamily="2" charset="2"/>
              </a:rPr>
              <a:t> in the United States Declaration of Independence (three foundational rights: life, liberty and pursuit of happiness)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altLang="en-US" sz="4000" b="1">
                <a:solidFill>
                  <a:srgbClr val="FF0000"/>
                </a:solidFill>
                <a:effectLst>
                  <a:outerShdw blurRad="38100" dist="38100" dir="2700000" algn="tl">
                    <a:srgbClr val="C0C0C0"/>
                  </a:outerShdw>
                </a:effectLst>
                <a:sym typeface="Wingdings" panose="05000000000000000000" pitchFamily="2" charset="2"/>
              </a:rPr>
              <a:t>DEONTOLOGICAL THEORIES: </a:t>
            </a:r>
            <a:br>
              <a:rPr lang="en-US" altLang="en-US" sz="4000" b="1">
                <a:solidFill>
                  <a:srgbClr val="FF0000"/>
                </a:solidFill>
                <a:effectLst>
                  <a:outerShdw blurRad="38100" dist="38100" dir="2700000" algn="tl">
                    <a:srgbClr val="C0C0C0"/>
                  </a:outerShdw>
                </a:effectLst>
                <a:sym typeface="Wingdings" panose="05000000000000000000" pitchFamily="2" charset="2"/>
              </a:rPr>
            </a:br>
            <a:r>
              <a:rPr lang="en-US" altLang="en-US" sz="4000" b="1">
                <a:solidFill>
                  <a:srgbClr val="FF0000"/>
                </a:solidFill>
                <a:effectLst>
                  <a:outerShdw blurRad="38100" dist="38100" dir="2700000" algn="tl">
                    <a:srgbClr val="C0C0C0"/>
                  </a:outerShdw>
                </a:effectLst>
                <a:sym typeface="Wingdings" panose="05000000000000000000" pitchFamily="2" charset="2"/>
              </a:rPr>
              <a:t>NATURAL LAW AND RIGHTS</a:t>
            </a:r>
            <a:endParaRPr lang="en-US" altLang="en-US" sz="4000"/>
          </a:p>
        </p:txBody>
      </p:sp>
      <p:sp>
        <p:nvSpPr>
          <p:cNvPr id="3" name="Content Placeholder 2"/>
          <p:cNvSpPr>
            <a:spLocks noGrp="1"/>
          </p:cNvSpPr>
          <p:nvPr>
            <p:ph idx="1"/>
          </p:nvPr>
        </p:nvSpPr>
        <p:spPr/>
        <p:txBody>
          <a:bodyPr>
            <a:normAutofit/>
          </a:bodyPr>
          <a:lstStyle/>
          <a:p>
            <a:pPr eaLnBrk="1" hangingPunct="1">
              <a:lnSpc>
                <a:spcPct val="80000"/>
              </a:lnSpc>
              <a:buFontTx/>
              <a:buNone/>
              <a:defRPr/>
            </a:pPr>
            <a:r>
              <a:rPr lang="en-US" altLang="en-US" b="1">
                <a:effectLst>
                  <a:outerShdw blurRad="38100" dist="38100" dir="2700000" algn="tl">
                    <a:srgbClr val="C0C0C0"/>
                  </a:outerShdw>
                </a:effectLst>
              </a:rPr>
              <a:t>Four features </a:t>
            </a:r>
            <a:r>
              <a:rPr lang="en-US" altLang="en-US" b="1">
                <a:effectLst>
                  <a:outerShdw blurRad="38100" dist="38100" dir="2700000" algn="tl">
                    <a:srgbClr val="C0C0C0"/>
                  </a:outerShdw>
                </a:effectLst>
                <a:sym typeface="Wingdings" panose="05000000000000000000" pitchFamily="2" charset="2"/>
              </a:rPr>
              <a:t> </a:t>
            </a:r>
            <a:r>
              <a:rPr lang="en-US" altLang="en-US" b="1">
                <a:solidFill>
                  <a:srgbClr val="FF9900"/>
                </a:solidFill>
                <a:effectLst>
                  <a:outerShdw blurRad="38100" dist="38100" dir="2700000" algn="tl">
                    <a:srgbClr val="C0C0C0"/>
                  </a:outerShdw>
                </a:effectLst>
                <a:sym typeface="Wingdings" panose="05000000000000000000" pitchFamily="2" charset="2"/>
              </a:rPr>
              <a:t>Rights are</a:t>
            </a:r>
            <a:r>
              <a:rPr lang="en-US" altLang="en-US" b="1">
                <a:effectLst>
                  <a:outerShdw blurRad="38100" dist="38100" dir="2700000" algn="tl">
                    <a:srgbClr val="C0C0C0"/>
                  </a:outerShdw>
                </a:effectLst>
                <a:sym typeface="Wingdings" panose="05000000000000000000" pitchFamily="2" charset="2"/>
              </a:rPr>
              <a:t>:</a:t>
            </a:r>
            <a:endParaRPr lang="en-US" altLang="en-US" b="1">
              <a:effectLst>
                <a:outerShdw blurRad="38100" dist="38100" dir="2700000" algn="tl">
                  <a:srgbClr val="C0C0C0"/>
                </a:outerShdw>
              </a:effectLst>
            </a:endParaRPr>
          </a:p>
          <a:p>
            <a:pPr eaLnBrk="1" hangingPunct="1">
              <a:lnSpc>
                <a:spcPct val="80000"/>
              </a:lnSpc>
              <a:buFontTx/>
              <a:buChar char="-"/>
              <a:defRPr/>
            </a:pPr>
            <a:r>
              <a:rPr lang="en-US" altLang="en-US" b="1">
                <a:solidFill>
                  <a:srgbClr val="FF9900"/>
                </a:solidFill>
                <a:effectLst>
                  <a:outerShdw blurRad="38100" dist="38100" dir="2700000" algn="tl">
                    <a:srgbClr val="C0C0C0"/>
                  </a:outerShdw>
                </a:effectLst>
              </a:rPr>
              <a:t>Natural</a:t>
            </a:r>
            <a:r>
              <a:rPr lang="en-US" altLang="en-US" b="1">
                <a:effectLst>
                  <a:outerShdw blurRad="38100" dist="38100" dir="2700000" algn="tl">
                    <a:srgbClr val="C0C0C0"/>
                  </a:outerShdw>
                </a:effectLst>
              </a:rPr>
              <a:t> (not invented or created by governments, though enforced)</a:t>
            </a:r>
          </a:p>
          <a:p>
            <a:pPr eaLnBrk="1" hangingPunct="1">
              <a:lnSpc>
                <a:spcPct val="80000"/>
              </a:lnSpc>
              <a:buFontTx/>
              <a:buChar char="-"/>
              <a:defRPr/>
            </a:pPr>
            <a:r>
              <a:rPr lang="en-US" altLang="en-US" b="1">
                <a:solidFill>
                  <a:srgbClr val="FF9900"/>
                </a:solidFill>
                <a:effectLst>
                  <a:outerShdw blurRad="38100" dist="38100" dir="2700000" algn="tl">
                    <a:srgbClr val="C0C0C0"/>
                  </a:outerShdw>
                </a:effectLst>
              </a:rPr>
              <a:t>Universal</a:t>
            </a:r>
            <a:r>
              <a:rPr lang="en-US" altLang="en-US" b="1">
                <a:effectLst>
                  <a:outerShdw blurRad="38100" dist="38100" dir="2700000" algn="tl">
                    <a:srgbClr val="C0C0C0"/>
                  </a:outerShdw>
                </a:effectLst>
              </a:rPr>
              <a:t> (they do not change in different countries and different epochs)</a:t>
            </a:r>
          </a:p>
          <a:p>
            <a:pPr eaLnBrk="1" hangingPunct="1">
              <a:lnSpc>
                <a:spcPct val="80000"/>
              </a:lnSpc>
              <a:buFontTx/>
              <a:buChar char="-"/>
              <a:defRPr/>
            </a:pPr>
            <a:r>
              <a:rPr lang="en-US" altLang="en-US" b="1">
                <a:solidFill>
                  <a:srgbClr val="FF9900"/>
                </a:solidFill>
                <a:effectLst>
                  <a:outerShdw blurRad="38100" dist="38100" dir="2700000" algn="tl">
                    <a:srgbClr val="C0C0C0"/>
                  </a:outerShdw>
                </a:effectLst>
              </a:rPr>
              <a:t>Equal</a:t>
            </a:r>
            <a:r>
              <a:rPr lang="en-US" altLang="en-US" b="1">
                <a:effectLst>
                  <a:outerShdw blurRad="38100" dist="38100" dir="2700000" algn="tl">
                    <a:srgbClr val="C0C0C0"/>
                  </a:outerShdw>
                </a:effectLst>
              </a:rPr>
              <a:t> (they are the same for all people regardless of gender, race or handicap)</a:t>
            </a:r>
          </a:p>
          <a:p>
            <a:pPr eaLnBrk="1" hangingPunct="1">
              <a:lnSpc>
                <a:spcPct val="80000"/>
              </a:lnSpc>
              <a:buFontTx/>
              <a:buChar char="-"/>
              <a:defRPr/>
            </a:pPr>
            <a:r>
              <a:rPr lang="en-US" altLang="en-US" b="1">
                <a:solidFill>
                  <a:srgbClr val="FF9900"/>
                </a:solidFill>
                <a:effectLst>
                  <a:outerShdw blurRad="38100" dist="38100" dir="2700000" algn="tl">
                    <a:srgbClr val="C0C0C0"/>
                  </a:outerShdw>
                </a:effectLst>
              </a:rPr>
              <a:t>Inalienable</a:t>
            </a:r>
            <a:r>
              <a:rPr lang="en-US" altLang="en-US" b="1">
                <a:effectLst>
                  <a:outerShdw blurRad="38100" dist="38100" dir="2700000" algn="tl">
                    <a:srgbClr val="C0C0C0"/>
                  </a:outerShdw>
                </a:effectLst>
              </a:rPr>
              <a:t> (they cannot be given up, I cannot enslave myself)</a:t>
            </a:r>
          </a:p>
          <a:p>
            <a:pPr eaLnBrk="1" hangingPunct="1">
              <a:buFont typeface="Arial" panose="020B0604020202020204" pitchFamily="34" charset="0"/>
              <a:buNone/>
              <a:defRPr/>
            </a:pPr>
            <a:endParaRPr lang="en-US"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defRPr/>
            </a:pPr>
            <a:r>
              <a:rPr lang="en-US" altLang="en-US" b="1">
                <a:solidFill>
                  <a:srgbClr val="FF0000"/>
                </a:solidFill>
                <a:effectLst>
                  <a:outerShdw blurRad="38100" dist="38100" dir="2700000" algn="tl">
                    <a:srgbClr val="C0C0C0"/>
                  </a:outerShdw>
                </a:effectLst>
              </a:rPr>
              <a:t>CONSEQUENTIALISM</a:t>
            </a:r>
          </a:p>
        </p:txBody>
      </p:sp>
      <p:sp>
        <p:nvSpPr>
          <p:cNvPr id="4099" name="Rectangle 3"/>
          <p:cNvSpPr>
            <a:spLocks noGrp="1" noChangeArrowheads="1"/>
          </p:cNvSpPr>
          <p:nvPr>
            <p:ph type="body" idx="1"/>
          </p:nvPr>
        </p:nvSpPr>
        <p:spPr>
          <a:xfrm>
            <a:off x="457200" y="1600200"/>
            <a:ext cx="8229600" cy="5105400"/>
          </a:xfrm>
        </p:spPr>
        <p:txBody>
          <a:bodyPr>
            <a:normAutofit/>
          </a:bodyPr>
          <a:lstStyle/>
          <a:p>
            <a:pPr eaLnBrk="1" hangingPunct="1">
              <a:lnSpc>
                <a:spcPct val="90000"/>
              </a:lnSpc>
              <a:buFontTx/>
              <a:buNone/>
              <a:defRPr/>
            </a:pPr>
            <a:r>
              <a:rPr lang="en-US" altLang="en-US" sz="2400" b="1">
                <a:effectLst>
                  <a:outerShdw blurRad="38100" dist="38100" dir="2700000" algn="tl">
                    <a:srgbClr val="C0C0C0"/>
                  </a:outerShdw>
                </a:effectLst>
              </a:rPr>
              <a:t>MOTIVE </a:t>
            </a:r>
            <a:r>
              <a:rPr lang="en-US" altLang="en-US" sz="2400" b="1">
                <a:effectLst>
                  <a:outerShdw blurRad="38100" dist="38100" dir="2700000" algn="tl">
                    <a:srgbClr val="C0C0C0"/>
                  </a:outerShdw>
                </a:effectLst>
                <a:sym typeface="Wingdings" panose="05000000000000000000" pitchFamily="2" charset="2"/>
              </a:rPr>
              <a:t> ACT  </a:t>
            </a:r>
            <a:r>
              <a:rPr lang="en-US" altLang="en-US" sz="2400" b="1">
                <a:solidFill>
                  <a:srgbClr val="FF0000"/>
                </a:solidFill>
                <a:effectLst>
                  <a:outerShdw blurRad="38100" dist="38100" dir="2700000" algn="tl">
                    <a:srgbClr val="C0C0C0"/>
                  </a:outerShdw>
                </a:effectLst>
                <a:sym typeface="Wingdings" panose="05000000000000000000" pitchFamily="2" charset="2"/>
              </a:rPr>
              <a:t>CONSEQUENCES</a:t>
            </a:r>
          </a:p>
          <a:p>
            <a:pPr eaLnBrk="1" hangingPunct="1">
              <a:lnSpc>
                <a:spcPct val="90000"/>
              </a:lnSpc>
              <a:buFontTx/>
              <a:buNone/>
              <a:defRPr/>
            </a:pPr>
            <a:r>
              <a:rPr lang="en-US" altLang="en-US" sz="2400" b="1">
                <a:sym typeface="Wingdings" panose="05000000000000000000" pitchFamily="2" charset="2"/>
              </a:rPr>
              <a:t>Consequentialism is a </a:t>
            </a:r>
            <a:r>
              <a:rPr lang="en-US" altLang="en-US" sz="2400" b="1" i="1">
                <a:solidFill>
                  <a:srgbClr val="0000FF"/>
                </a:solidFill>
                <a:effectLst>
                  <a:outerShdw blurRad="38100" dist="38100" dir="2700000" algn="tl">
                    <a:srgbClr val="C0C0C0"/>
                  </a:outerShdw>
                </a:effectLst>
                <a:sym typeface="Wingdings" panose="05000000000000000000" pitchFamily="2" charset="2"/>
              </a:rPr>
              <a:t>teleological</a:t>
            </a:r>
            <a:r>
              <a:rPr lang="en-US" altLang="en-US" sz="2400" b="1">
                <a:sym typeface="Wingdings" panose="05000000000000000000" pitchFamily="2" charset="2"/>
              </a:rPr>
              <a:t> theory (it stresses the end or goals of actions) focusing on the </a:t>
            </a:r>
            <a:r>
              <a:rPr lang="en-US" altLang="en-US" sz="2400" b="1" i="1">
                <a:solidFill>
                  <a:srgbClr val="0000FF"/>
                </a:solidFill>
                <a:effectLst>
                  <a:outerShdw blurRad="38100" dist="38100" dir="2700000" algn="tl">
                    <a:srgbClr val="C0C0C0"/>
                  </a:outerShdw>
                </a:effectLst>
                <a:sym typeface="Wingdings" panose="05000000000000000000" pitchFamily="2" charset="2"/>
              </a:rPr>
              <a:t>consequences</a:t>
            </a:r>
            <a:r>
              <a:rPr lang="en-US" altLang="en-US" sz="2400" b="1">
                <a:sym typeface="Wingdings" panose="05000000000000000000" pitchFamily="2" charset="2"/>
              </a:rPr>
              <a:t> of those actions (usually asking to maximize the good of those and deriving from those actions)</a:t>
            </a:r>
          </a:p>
          <a:p>
            <a:pPr eaLnBrk="1" hangingPunct="1">
              <a:lnSpc>
                <a:spcPct val="90000"/>
              </a:lnSpc>
              <a:buFontTx/>
              <a:buNone/>
              <a:defRPr/>
            </a:pPr>
            <a:r>
              <a:rPr lang="en-US" altLang="en-US" sz="2400" b="1">
                <a:sym typeface="Wingdings" panose="05000000000000000000" pitchFamily="2" charset="2"/>
              </a:rPr>
              <a:t>A general formula for consequentialism:</a:t>
            </a:r>
          </a:p>
          <a:p>
            <a:pPr eaLnBrk="1" hangingPunct="1">
              <a:lnSpc>
                <a:spcPct val="90000"/>
              </a:lnSpc>
              <a:buFontTx/>
              <a:buNone/>
              <a:defRPr/>
            </a:pPr>
            <a:r>
              <a:rPr lang="en-US" altLang="en-US" sz="2400" b="1">
                <a:solidFill>
                  <a:srgbClr val="FF0066"/>
                </a:solidFill>
                <a:effectLst>
                  <a:outerShdw blurRad="38100" dist="38100" dir="2700000" algn="tl">
                    <a:srgbClr val="C0C0C0"/>
                  </a:outerShdw>
                </a:effectLst>
                <a:sym typeface="Wingdings" panose="05000000000000000000" pitchFamily="2" charset="2"/>
              </a:rPr>
              <a:t>The morally right action is the one producing the best (or better) overall consequences</a:t>
            </a:r>
          </a:p>
          <a:p>
            <a:pPr eaLnBrk="1" hangingPunct="1">
              <a:lnSpc>
                <a:spcPct val="90000"/>
              </a:lnSpc>
              <a:buFontTx/>
              <a:buNone/>
              <a:defRPr/>
            </a:pPr>
            <a:r>
              <a:rPr lang="en-US" altLang="en-US" sz="2400" b="1">
                <a:sym typeface="Wingdings" panose="05000000000000000000" pitchFamily="2" charset="2"/>
              </a:rPr>
              <a:t>Questions:</a:t>
            </a:r>
          </a:p>
          <a:p>
            <a:pPr eaLnBrk="1" hangingPunct="1">
              <a:lnSpc>
                <a:spcPct val="90000"/>
              </a:lnSpc>
              <a:buFontTx/>
              <a:buChar char="-"/>
              <a:defRPr/>
            </a:pPr>
            <a:r>
              <a:rPr lang="en-US" altLang="en-US" sz="2400" b="1">
                <a:solidFill>
                  <a:srgbClr val="FF00FF"/>
                </a:solidFill>
                <a:sym typeface="Wingdings" panose="05000000000000000000" pitchFamily="2" charset="2"/>
              </a:rPr>
              <a:t>Consequences for whom?</a:t>
            </a:r>
          </a:p>
          <a:p>
            <a:pPr eaLnBrk="1" hangingPunct="1">
              <a:lnSpc>
                <a:spcPct val="90000"/>
              </a:lnSpc>
              <a:buFontTx/>
              <a:buChar char="-"/>
              <a:defRPr/>
            </a:pPr>
            <a:r>
              <a:rPr lang="en-US" altLang="en-US" sz="2400" b="1">
                <a:solidFill>
                  <a:srgbClr val="33CC33"/>
                </a:solidFill>
                <a:sym typeface="Wingdings" panose="05000000000000000000" pitchFamily="2" charset="2"/>
              </a:rPr>
              <a:t>What kind of good?</a:t>
            </a:r>
          </a:p>
          <a:p>
            <a:pPr eaLnBrk="1" hangingPunct="1">
              <a:lnSpc>
                <a:spcPct val="90000"/>
              </a:lnSpc>
              <a:buFontTx/>
              <a:buChar char="-"/>
              <a:defRPr/>
            </a:pPr>
            <a:r>
              <a:rPr lang="en-US" altLang="en-US" sz="2400" b="1">
                <a:solidFill>
                  <a:srgbClr val="FF9933"/>
                </a:solidFill>
                <a:sym typeface="Wingdings" panose="05000000000000000000" pitchFamily="2" charset="2"/>
              </a:rPr>
              <a:t>What kind of consequences?</a:t>
            </a:r>
          </a:p>
          <a:p>
            <a:pPr eaLnBrk="1" hangingPunct="1">
              <a:lnSpc>
                <a:spcPct val="90000"/>
              </a:lnSpc>
              <a:buFontTx/>
              <a:buChar char="-"/>
              <a:defRPr/>
            </a:pPr>
            <a:endParaRPr lang="en-US" altLang="en-US" sz="2400" b="1">
              <a:solidFill>
                <a:srgbClr val="FF9933"/>
              </a:solidFill>
              <a:sym typeface="Wingdings" panose="05000000000000000000" pitchFamily="2" charset="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a:bodyPr>
          <a:lstStyle/>
          <a:p>
            <a:pPr eaLnBrk="1" hangingPunct="1">
              <a:defRPr/>
            </a:pPr>
            <a:r>
              <a:rPr lang="en-US" altLang="en-US" b="1">
                <a:solidFill>
                  <a:srgbClr val="FF0000"/>
                </a:solidFill>
                <a:effectLst>
                  <a:outerShdw blurRad="38100" dist="38100" dir="2700000" algn="tl">
                    <a:srgbClr val="C0C0C0"/>
                  </a:outerShdw>
                </a:effectLst>
              </a:rPr>
              <a:t>Factual Statements</a:t>
            </a:r>
          </a:p>
        </p:txBody>
      </p:sp>
      <p:sp>
        <p:nvSpPr>
          <p:cNvPr id="38915" name="Rectangle 3"/>
          <p:cNvSpPr>
            <a:spLocks noGrp="1" noChangeArrowheads="1"/>
          </p:cNvSpPr>
          <p:nvPr>
            <p:ph type="body" idx="1"/>
          </p:nvPr>
        </p:nvSpPr>
        <p:spPr/>
        <p:txBody>
          <a:bodyPr>
            <a:normAutofit/>
          </a:bodyPr>
          <a:lstStyle/>
          <a:p>
            <a:pPr eaLnBrk="1" hangingPunct="1">
              <a:buFontTx/>
              <a:buNone/>
              <a:defRPr/>
            </a:pPr>
            <a:r>
              <a:rPr lang="en-US" altLang="en-US" sz="4000" b="1">
                <a:effectLst>
                  <a:outerShdw blurRad="38100" dist="38100" dir="2700000" algn="tl">
                    <a:srgbClr val="C0C0C0"/>
                  </a:outerShdw>
                </a:effectLst>
              </a:rPr>
              <a:t>A </a:t>
            </a:r>
            <a:r>
              <a:rPr lang="en-US" altLang="en-US" sz="4000" b="1">
                <a:solidFill>
                  <a:srgbClr val="0000FF"/>
                </a:solidFill>
                <a:effectLst>
                  <a:outerShdw blurRad="38100" dist="38100" dir="2700000" algn="tl">
                    <a:srgbClr val="C0C0C0"/>
                  </a:outerShdw>
                </a:effectLst>
              </a:rPr>
              <a:t>factual statement</a:t>
            </a:r>
            <a:r>
              <a:rPr lang="en-US" altLang="en-US" sz="4000" b="1">
                <a:effectLst>
                  <a:outerShdw blurRad="38100" dist="38100" dir="2700000" algn="tl">
                    <a:srgbClr val="C0C0C0"/>
                  </a:outerShdw>
                </a:effectLst>
              </a:rPr>
              <a:t> is a statement that is </a:t>
            </a:r>
            <a:r>
              <a:rPr lang="en-US" altLang="en-US" sz="4000" b="1">
                <a:solidFill>
                  <a:srgbClr val="FF33CC"/>
                </a:solidFill>
                <a:effectLst>
                  <a:outerShdw blurRad="38100" dist="38100" dir="2700000" algn="tl">
                    <a:srgbClr val="C0C0C0"/>
                  </a:outerShdw>
                </a:effectLst>
              </a:rPr>
              <a:t>true or false</a:t>
            </a:r>
            <a:r>
              <a:rPr lang="en-US" altLang="en-US" sz="4000" b="1">
                <a:effectLst>
                  <a:outerShdw blurRad="38100" dist="38100" dir="2700000" algn="tl">
                    <a:srgbClr val="C0C0C0"/>
                  </a:outerShdw>
                </a:effectLst>
              </a:rPr>
              <a:t> (or more or less probable) and can be so determined by </a:t>
            </a:r>
            <a:r>
              <a:rPr lang="en-US" altLang="en-US" sz="4000" b="1">
                <a:solidFill>
                  <a:srgbClr val="FF6600"/>
                </a:solidFill>
                <a:effectLst>
                  <a:outerShdw blurRad="38100" dist="38100" dir="2700000" algn="tl">
                    <a:srgbClr val="C0C0C0"/>
                  </a:outerShdw>
                </a:effectLst>
              </a:rPr>
              <a:t>empirical means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defRPr/>
            </a:pPr>
            <a:r>
              <a:rPr lang="en-US" altLang="en-US" b="1">
                <a:solidFill>
                  <a:srgbClr val="FF3300"/>
                </a:solidFill>
                <a:effectLst>
                  <a:outerShdw blurRad="38100" dist="38100" dir="2700000" algn="tl">
                    <a:srgbClr val="C0C0C0"/>
                  </a:outerShdw>
                </a:effectLst>
              </a:rPr>
              <a:t>UTILITARIANISM</a:t>
            </a:r>
            <a:endParaRPr lang="ru-RU" altLang="en-US" b="1">
              <a:solidFill>
                <a:srgbClr val="FF3300"/>
              </a:solidFill>
              <a:effectLst>
                <a:outerShdw blurRad="38100" dist="38100" dir="2700000" algn="tl">
                  <a:srgbClr val="C0C0C0"/>
                </a:outerShdw>
              </a:effectLst>
            </a:endParaRPr>
          </a:p>
        </p:txBody>
      </p:sp>
      <p:sp>
        <p:nvSpPr>
          <p:cNvPr id="31747" name="Rectangle 3"/>
          <p:cNvSpPr>
            <a:spLocks noGrp="1" noChangeArrowheads="1"/>
          </p:cNvSpPr>
          <p:nvPr>
            <p:ph type="body" idx="1"/>
          </p:nvPr>
        </p:nvSpPr>
        <p:spPr/>
        <p:txBody>
          <a:bodyPr/>
          <a:lstStyle/>
          <a:p>
            <a:pPr eaLnBrk="1" hangingPunct="1">
              <a:buFontTx/>
              <a:buNone/>
            </a:pPr>
            <a:r>
              <a:rPr lang="en-US" altLang="en-US" sz="2800" b="1"/>
              <a:t>Two simplified formulations: </a:t>
            </a:r>
          </a:p>
          <a:p>
            <a:pPr eaLnBrk="1" hangingPunct="1">
              <a:buFontTx/>
              <a:buChar char="-"/>
            </a:pPr>
            <a:r>
              <a:rPr lang="en-US" altLang="en-US" sz="2800" b="1">
                <a:solidFill>
                  <a:srgbClr val="FF00FF"/>
                </a:solidFill>
              </a:rPr>
              <a:t>The morally best (or better) alternative is that which produces the greatest (or greater) net utility, where utility is defined in terms of happiness or pleasure</a:t>
            </a:r>
          </a:p>
          <a:p>
            <a:pPr eaLnBrk="1" hangingPunct="1">
              <a:buFontTx/>
              <a:buChar char="-"/>
            </a:pPr>
            <a:r>
              <a:rPr lang="en-US" altLang="en-US" sz="2800" b="1">
                <a:solidFill>
                  <a:srgbClr val="0066FF"/>
                </a:solidFill>
              </a:rPr>
              <a:t>We ought to do that which produces the greatest amount of happiness or pleasure for the greatest number of people</a:t>
            </a:r>
            <a:endParaRPr lang="ru-RU" altLang="en-US" sz="2800" b="1">
              <a:solidFill>
                <a:srgbClr val="0066FF"/>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pPr eaLnBrk="1" hangingPunct="1">
              <a:defRPr/>
            </a:pPr>
            <a:r>
              <a:rPr lang="en-US" altLang="en-US" b="1">
                <a:solidFill>
                  <a:srgbClr val="FF3300"/>
                </a:solidFill>
                <a:effectLst>
                  <a:outerShdw blurRad="38100" dist="38100" dir="2700000" algn="tl">
                    <a:srgbClr val="C0C0C0"/>
                  </a:outerShdw>
                </a:effectLst>
              </a:rPr>
              <a:t>UTILITARIANISM</a:t>
            </a:r>
            <a:endParaRPr lang="ru-RU" altLang="en-US" b="1">
              <a:solidFill>
                <a:srgbClr val="FF3300"/>
              </a:solidFill>
              <a:effectLst>
                <a:outerShdw blurRad="38100" dist="38100" dir="2700000" algn="tl">
                  <a:srgbClr val="C0C0C0"/>
                </a:outerShdw>
              </a:effectLst>
            </a:endParaRPr>
          </a:p>
        </p:txBody>
      </p:sp>
      <p:sp>
        <p:nvSpPr>
          <p:cNvPr id="32771" name="Rectangle 3"/>
          <p:cNvSpPr>
            <a:spLocks noGrp="1" noChangeArrowheads="1"/>
          </p:cNvSpPr>
          <p:nvPr>
            <p:ph type="body" idx="1"/>
          </p:nvPr>
        </p:nvSpPr>
        <p:spPr>
          <a:xfrm>
            <a:off x="457200" y="1600200"/>
            <a:ext cx="8229600" cy="5068888"/>
          </a:xfrm>
        </p:spPr>
        <p:txBody>
          <a:bodyPr/>
          <a:lstStyle/>
          <a:p>
            <a:pPr eaLnBrk="1" hangingPunct="1">
              <a:lnSpc>
                <a:spcPct val="80000"/>
              </a:lnSpc>
              <a:buFontTx/>
              <a:buChar char="-"/>
            </a:pPr>
            <a:r>
              <a:rPr lang="en-US" altLang="en-US" sz="2800" b="1">
                <a:solidFill>
                  <a:srgbClr val="FF00FF"/>
                </a:solidFill>
                <a:sym typeface="Wingdings" panose="05000000000000000000" pitchFamily="2" charset="2"/>
              </a:rPr>
              <a:t>Consequences for whom? For everyone affected by my action* </a:t>
            </a:r>
          </a:p>
          <a:p>
            <a:pPr eaLnBrk="1" hangingPunct="1">
              <a:lnSpc>
                <a:spcPct val="80000"/>
              </a:lnSpc>
              <a:buFontTx/>
              <a:buChar char="-"/>
            </a:pPr>
            <a:r>
              <a:rPr lang="en-US" altLang="en-US" sz="2800" b="1">
                <a:solidFill>
                  <a:srgbClr val="33CC33"/>
                </a:solidFill>
                <a:sym typeface="Wingdings" panose="05000000000000000000" pitchFamily="2" charset="2"/>
              </a:rPr>
              <a:t>What kind of good? Pleasure or Happiness and Satisfying Preferences </a:t>
            </a:r>
          </a:p>
          <a:p>
            <a:pPr eaLnBrk="1" hangingPunct="1">
              <a:lnSpc>
                <a:spcPct val="80000"/>
              </a:lnSpc>
              <a:buFontTx/>
              <a:buChar char="-"/>
            </a:pPr>
            <a:r>
              <a:rPr lang="en-US" altLang="en-US" sz="2800" b="1">
                <a:solidFill>
                  <a:srgbClr val="FF9933"/>
                </a:solidFill>
                <a:sym typeface="Wingdings" panose="05000000000000000000" pitchFamily="2" charset="2"/>
              </a:rPr>
              <a:t>What kind of consequences? Best consequences for the greatest number (more pleasure; pleasure minus pain; intensity; duration; likelihood). Consequences that are intentional (or even those we didn’t want to?) actual (or in the long period?), expectable (or best reasonably expectable?)</a:t>
            </a:r>
          </a:p>
          <a:p>
            <a:pPr eaLnBrk="1" hangingPunct="1">
              <a:lnSpc>
                <a:spcPct val="80000"/>
              </a:lnSpc>
              <a:buFontTx/>
              <a:buChar char="-"/>
            </a:pPr>
            <a:endParaRPr lang="en-US" altLang="en-US" sz="2800" b="1">
              <a:solidFill>
                <a:srgbClr val="FF9933"/>
              </a:solidFill>
              <a:sym typeface="Wingdings" panose="05000000000000000000" pitchFamily="2" charset="2"/>
            </a:endParaRPr>
          </a:p>
          <a:p>
            <a:pPr eaLnBrk="1" hangingPunct="1">
              <a:lnSpc>
                <a:spcPct val="80000"/>
              </a:lnSpc>
              <a:buFontTx/>
              <a:buNone/>
            </a:pPr>
            <a:r>
              <a:rPr lang="en-US" altLang="en-US" sz="2000" b="1">
                <a:solidFill>
                  <a:srgbClr val="FF00FF"/>
                </a:solidFill>
                <a:sym typeface="Wingdings" panose="05000000000000000000" pitchFamily="2" charset="2"/>
              </a:rPr>
              <a:t>* Bentham and Mill even spoke of every “sentient being” including animals</a:t>
            </a:r>
          </a:p>
          <a:p>
            <a:pPr eaLnBrk="1" hangingPunct="1">
              <a:lnSpc>
                <a:spcPct val="80000"/>
              </a:lnSpc>
              <a:buFontTx/>
              <a:buNone/>
            </a:pPr>
            <a:endParaRPr lang="en-US" altLang="en-US" sz="2000" b="1">
              <a:solidFill>
                <a:srgbClr val="FF9933"/>
              </a:solidFill>
              <a:sym typeface="Wingdings" panose="05000000000000000000" pitchFamily="2" charset="2"/>
            </a:endParaRPr>
          </a:p>
          <a:p>
            <a:pPr eaLnBrk="1" hangingPunct="1">
              <a:lnSpc>
                <a:spcPct val="80000"/>
              </a:lnSpc>
            </a:pPr>
            <a:endParaRPr lang="ru-RU" altLang="en-US" sz="24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defRPr/>
            </a:pPr>
            <a:r>
              <a:rPr lang="en-US" altLang="en-US" sz="4000" b="1">
                <a:solidFill>
                  <a:srgbClr val="FF3300"/>
                </a:solidFill>
                <a:effectLst>
                  <a:outerShdw blurRad="38100" dist="38100" dir="2700000" algn="tl">
                    <a:srgbClr val="C0C0C0"/>
                  </a:outerShdw>
                </a:effectLst>
              </a:rPr>
              <a:t>ACT AND RULE UTILITARIANISM</a:t>
            </a:r>
            <a:endParaRPr lang="ru-RU" altLang="en-US" sz="4000" b="1">
              <a:solidFill>
                <a:srgbClr val="FF3300"/>
              </a:solidFill>
              <a:effectLst>
                <a:outerShdw blurRad="38100" dist="38100" dir="2700000" algn="tl">
                  <a:srgbClr val="C0C0C0"/>
                </a:outerShdw>
              </a:effectLst>
            </a:endParaRPr>
          </a:p>
        </p:txBody>
      </p:sp>
      <p:sp>
        <p:nvSpPr>
          <p:cNvPr id="20483" name="Rectangle 3"/>
          <p:cNvSpPr>
            <a:spLocks noGrp="1" noChangeArrowheads="1"/>
          </p:cNvSpPr>
          <p:nvPr>
            <p:ph type="body" idx="1"/>
          </p:nvPr>
        </p:nvSpPr>
        <p:spPr/>
        <p:txBody>
          <a:bodyPr>
            <a:normAutofit/>
          </a:bodyPr>
          <a:lstStyle/>
          <a:p>
            <a:pPr eaLnBrk="1" hangingPunct="1">
              <a:buFontTx/>
              <a:buNone/>
              <a:defRPr/>
            </a:pPr>
            <a:r>
              <a:rPr lang="en-US" altLang="en-US" sz="2800" b="1">
                <a:solidFill>
                  <a:srgbClr val="0066FF"/>
                </a:solidFill>
                <a:effectLst>
                  <a:outerShdw blurRad="38100" dist="38100" dir="2700000" algn="tl">
                    <a:srgbClr val="C0C0C0"/>
                  </a:outerShdw>
                </a:effectLst>
              </a:rPr>
              <a:t>Act Utilitarianism</a:t>
            </a:r>
            <a:r>
              <a:rPr lang="en-US" altLang="en-US" sz="2800" b="1">
                <a:solidFill>
                  <a:srgbClr val="0066FF"/>
                </a:solidFill>
              </a:rPr>
              <a:t>: </a:t>
            </a:r>
            <a:r>
              <a:rPr lang="en-US" altLang="en-US" sz="2800" b="1">
                <a:solidFill>
                  <a:srgbClr val="FF9933"/>
                </a:solidFill>
              </a:rPr>
              <a:t>consider the consequences of some particular act such as keeping or breaking one’s promise in this situation (and usually considering only consequences at this time)</a:t>
            </a:r>
          </a:p>
          <a:p>
            <a:pPr eaLnBrk="1" hangingPunct="1">
              <a:buFontTx/>
              <a:buNone/>
              <a:defRPr/>
            </a:pPr>
            <a:r>
              <a:rPr lang="en-US" altLang="en-US" sz="2800" b="1">
                <a:solidFill>
                  <a:srgbClr val="FF00FF"/>
                </a:solidFill>
                <a:effectLst>
                  <a:outerShdw blurRad="38100" dist="38100" dir="2700000" algn="tl">
                    <a:srgbClr val="C0C0C0"/>
                  </a:outerShdw>
                </a:effectLst>
              </a:rPr>
              <a:t>Rule Utilitarianism</a:t>
            </a:r>
            <a:r>
              <a:rPr lang="en-US" altLang="en-US" sz="2800" b="1">
                <a:solidFill>
                  <a:srgbClr val="FF00FF"/>
                </a:solidFill>
              </a:rPr>
              <a:t>: </a:t>
            </a:r>
            <a:r>
              <a:rPr lang="en-US" altLang="en-US" sz="2800" b="1">
                <a:solidFill>
                  <a:srgbClr val="33CC33"/>
                </a:solidFill>
              </a:rPr>
              <a:t>consider the consequences of some practice or rule of behavior – for example, the practice of promise keeping or promise breaking</a:t>
            </a:r>
            <a:r>
              <a:rPr lang="en-US" altLang="en-US" sz="2800" b="1">
                <a:solidFill>
                  <a:srgbClr val="FF9933"/>
                </a:solidFill>
              </a:rPr>
              <a:t> </a:t>
            </a:r>
            <a:endParaRPr lang="ru-RU" altLang="en-US" sz="2800" b="1">
              <a:solidFill>
                <a:srgbClr val="0066FF"/>
              </a:solidFill>
              <a:effectLst>
                <a:outerShdw blurRad="38100" dist="38100" dir="2700000" algn="tl">
                  <a:srgbClr val="C0C0C0"/>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normAutofit/>
          </a:bodyPr>
          <a:lstStyle/>
          <a:p>
            <a:pPr eaLnBrk="1" hangingPunct="1">
              <a:defRPr/>
            </a:pPr>
            <a:r>
              <a:rPr lang="en-US" altLang="en-US" b="1">
                <a:solidFill>
                  <a:srgbClr val="FF0000"/>
                </a:solidFill>
                <a:effectLst>
                  <a:outerShdw blurRad="38100" dist="38100" dir="2700000" algn="tl">
                    <a:srgbClr val="C0C0C0"/>
                  </a:outerShdw>
                </a:effectLst>
              </a:rPr>
              <a:t>Value Judgments</a:t>
            </a:r>
          </a:p>
        </p:txBody>
      </p:sp>
      <p:sp>
        <p:nvSpPr>
          <p:cNvPr id="39939" name="Rectangle 3"/>
          <p:cNvSpPr>
            <a:spLocks noGrp="1" noChangeArrowheads="1"/>
          </p:cNvSpPr>
          <p:nvPr>
            <p:ph type="body" idx="1"/>
          </p:nvPr>
        </p:nvSpPr>
        <p:spPr>
          <a:xfrm>
            <a:off x="457200" y="1600200"/>
            <a:ext cx="8229600" cy="5141913"/>
          </a:xfrm>
        </p:spPr>
        <p:txBody>
          <a:bodyPr>
            <a:normAutofit/>
          </a:bodyPr>
          <a:lstStyle/>
          <a:p>
            <a:pPr eaLnBrk="1" hangingPunct="1">
              <a:lnSpc>
                <a:spcPct val="90000"/>
              </a:lnSpc>
              <a:buFontTx/>
              <a:buNone/>
              <a:defRPr/>
            </a:pPr>
            <a:r>
              <a:rPr lang="en-US" altLang="en-US" sz="2400" b="1">
                <a:solidFill>
                  <a:srgbClr val="0000FF"/>
                </a:solidFill>
                <a:effectLst>
                  <a:outerShdw blurRad="38100" dist="38100" dir="2700000" algn="tl">
                    <a:srgbClr val="C0C0C0"/>
                  </a:outerShdw>
                </a:effectLst>
              </a:rPr>
              <a:t>Value judgments</a:t>
            </a:r>
            <a:r>
              <a:rPr lang="en-US" altLang="en-US" sz="2400" b="1">
                <a:effectLst>
                  <a:outerShdw blurRad="38100" dist="38100" dir="2700000" algn="tl">
                    <a:srgbClr val="C0C0C0"/>
                  </a:outerShdw>
                </a:effectLst>
              </a:rPr>
              <a:t> are </a:t>
            </a:r>
            <a:r>
              <a:rPr lang="en-US" altLang="en-US" sz="2400" b="1">
                <a:solidFill>
                  <a:srgbClr val="FF6600"/>
                </a:solidFill>
                <a:effectLst>
                  <a:outerShdw blurRad="38100" dist="38100" dir="2700000" algn="tl">
                    <a:srgbClr val="C0C0C0"/>
                  </a:outerShdw>
                </a:effectLst>
              </a:rPr>
              <a:t>normative</a:t>
            </a:r>
            <a:r>
              <a:rPr lang="en-US" altLang="en-US" sz="2400" b="1">
                <a:effectLst>
                  <a:outerShdw blurRad="38100" dist="38100" dir="2700000" algn="tl">
                    <a:srgbClr val="C0C0C0"/>
                  </a:outerShdw>
                </a:effectLst>
              </a:rPr>
              <a:t> rather than empirical: they make a statement about what </a:t>
            </a:r>
            <a:r>
              <a:rPr lang="en-US" altLang="en-US" sz="2400" b="1">
                <a:solidFill>
                  <a:srgbClr val="FF33CC"/>
                </a:solidFill>
                <a:effectLst>
                  <a:outerShdw blurRad="38100" dist="38100" dir="2700000" algn="tl">
                    <a:srgbClr val="C0C0C0"/>
                  </a:outerShdw>
                </a:effectLst>
              </a:rPr>
              <a:t>should or should not be done, or what is good or bad, right or wrong, praiseworthy or blameworthy, better or worse, obligatory or prohibited</a:t>
            </a:r>
            <a:r>
              <a:rPr lang="en-US" altLang="en-US" sz="2400" b="1">
                <a:effectLst>
                  <a:outerShdw blurRad="38100" dist="38100" dir="2700000" algn="tl">
                    <a:srgbClr val="C0C0C0"/>
                  </a:outerShdw>
                </a:effectLst>
              </a:rPr>
              <a:t>. For example, “Rock music is good, classical music is boring”; “Single motherhood is unacceptable”…</a:t>
            </a:r>
          </a:p>
          <a:p>
            <a:pPr eaLnBrk="1" hangingPunct="1">
              <a:lnSpc>
                <a:spcPct val="90000"/>
              </a:lnSpc>
              <a:buFontTx/>
              <a:buNone/>
              <a:defRPr/>
            </a:pPr>
            <a:r>
              <a:rPr lang="en-US" altLang="en-US" sz="2400" b="1">
                <a:effectLst>
                  <a:outerShdw blurRad="38100" dist="38100" dir="2700000" algn="tl">
                    <a:srgbClr val="C0C0C0"/>
                  </a:outerShdw>
                </a:effectLst>
              </a:rPr>
              <a:t>In the context of philosophy, we try to justify value judgments by </a:t>
            </a:r>
            <a:r>
              <a:rPr lang="en-US" altLang="en-US" sz="2400" b="1">
                <a:solidFill>
                  <a:srgbClr val="33CC33"/>
                </a:solidFill>
                <a:effectLst>
                  <a:outerShdw blurRad="38100" dist="38100" dir="2700000" algn="tl">
                    <a:srgbClr val="C0C0C0"/>
                  </a:outerShdw>
                </a:effectLst>
              </a:rPr>
              <a:t>appeal to reason</a:t>
            </a:r>
            <a:r>
              <a:rPr lang="en-US" altLang="en-US" sz="2400" b="1">
                <a:effectLst>
                  <a:outerShdw blurRad="38100" dist="38100" dir="2700000" algn="tl">
                    <a:srgbClr val="C0C0C0"/>
                  </a:outerShdw>
                </a:effectLst>
              </a:rPr>
              <a:t>. Value judgments relating to particular actions, events, policies, and people can be judged against our accepted ideals, principles and normative standards. Whether or not the standards that we base our value judgments on are acceptable is a matter of rational consideration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eaLnBrk="1" hangingPunct="1">
              <a:defRPr/>
            </a:pPr>
            <a:r>
              <a:rPr lang="en-US" altLang="en-US" b="1">
                <a:solidFill>
                  <a:srgbClr val="FF0000"/>
                </a:solidFill>
                <a:effectLst>
                  <a:outerShdw blurRad="38100" dist="38100" dir="2700000" algn="tl">
                    <a:srgbClr val="C0C0C0"/>
                  </a:outerShdw>
                </a:effectLst>
              </a:rPr>
              <a:t>The Structure of Arguments</a:t>
            </a:r>
          </a:p>
        </p:txBody>
      </p:sp>
      <p:sp>
        <p:nvSpPr>
          <p:cNvPr id="10243" name="Rectangle 3"/>
          <p:cNvSpPr>
            <a:spLocks noGrp="1" noChangeArrowheads="1"/>
          </p:cNvSpPr>
          <p:nvPr>
            <p:ph type="body" idx="1"/>
          </p:nvPr>
        </p:nvSpPr>
        <p:spPr/>
        <p:txBody>
          <a:bodyPr>
            <a:normAutofit/>
          </a:bodyPr>
          <a:lstStyle/>
          <a:p>
            <a:pPr eaLnBrk="1" hangingPunct="1">
              <a:lnSpc>
                <a:spcPct val="90000"/>
              </a:lnSpc>
              <a:buFontTx/>
              <a:buNone/>
              <a:defRPr/>
            </a:pPr>
            <a:r>
              <a:rPr lang="en-US" altLang="en-US" sz="2800" b="1">
                <a:solidFill>
                  <a:srgbClr val="0000FF"/>
                </a:solidFill>
                <a:effectLst>
                  <a:outerShdw blurRad="38100" dist="38100" dir="2700000" algn="tl">
                    <a:srgbClr val="C0C0C0"/>
                  </a:outerShdw>
                </a:effectLst>
              </a:rPr>
              <a:t>Argument</a:t>
            </a:r>
            <a:r>
              <a:rPr lang="en-US" altLang="en-US" sz="2800" b="1">
                <a:effectLst>
                  <a:outerShdw blurRad="38100" dist="38100" dir="2700000" algn="tl">
                    <a:srgbClr val="C0C0C0"/>
                  </a:outerShdw>
                </a:effectLst>
              </a:rPr>
              <a:t>: a form of thinking in which certain statements (reasons) are offered in support of another statement (conclusion) </a:t>
            </a:r>
            <a:r>
              <a:rPr lang="en-US" altLang="en-US" sz="2800" b="1">
                <a:effectLst>
                  <a:outerShdw blurRad="38100" dist="38100" dir="2700000" algn="tl">
                    <a:srgbClr val="C0C0C0"/>
                  </a:outerShdw>
                </a:effectLst>
                <a:sym typeface="Wingdings" panose="05000000000000000000" pitchFamily="2" charset="2"/>
              </a:rPr>
              <a:t> </a:t>
            </a:r>
            <a:r>
              <a:rPr lang="en-US" altLang="en-US" sz="2800" b="1">
                <a:solidFill>
                  <a:srgbClr val="0000FF"/>
                </a:solidFill>
                <a:effectLst>
                  <a:outerShdw blurRad="38100" dist="38100" dir="2700000" algn="tl">
                    <a:srgbClr val="C0C0C0"/>
                  </a:outerShdw>
                </a:effectLst>
                <a:sym typeface="Wingdings" panose="05000000000000000000" pitchFamily="2" charset="2"/>
              </a:rPr>
              <a:t>truth</a:t>
            </a:r>
            <a:endParaRPr lang="en-US" altLang="en-US" sz="2800" b="1">
              <a:solidFill>
                <a:srgbClr val="0000FF"/>
              </a:solidFill>
              <a:effectLst>
                <a:outerShdw blurRad="38100" dist="38100" dir="2700000" algn="tl">
                  <a:srgbClr val="C0C0C0"/>
                </a:outerShdw>
              </a:effectLst>
            </a:endParaRPr>
          </a:p>
          <a:p>
            <a:pPr eaLnBrk="1" hangingPunct="1">
              <a:lnSpc>
                <a:spcPct val="90000"/>
              </a:lnSpc>
              <a:buFontTx/>
              <a:buNone/>
              <a:defRPr/>
            </a:pPr>
            <a:r>
              <a:rPr lang="en-US" altLang="en-US" sz="2800" b="1">
                <a:solidFill>
                  <a:srgbClr val="33CC33"/>
                </a:solidFill>
                <a:effectLst>
                  <a:outerShdw blurRad="38100" dist="38100" dir="2700000" algn="tl">
                    <a:srgbClr val="C0C0C0"/>
                  </a:outerShdw>
                </a:effectLst>
              </a:rPr>
              <a:t>Valid Argument</a:t>
            </a:r>
            <a:r>
              <a:rPr lang="en-US" altLang="en-US" sz="2800" b="1">
                <a:effectLst>
                  <a:outerShdw blurRad="38100" dist="38100" dir="2700000" algn="tl">
                    <a:srgbClr val="C0C0C0"/>
                  </a:outerShdw>
                </a:effectLst>
              </a:rPr>
              <a:t>: An argument in which the reasons support the conclusion so that the conclusion follows from the reasons offered [</a:t>
            </a:r>
            <a:r>
              <a:rPr lang="en-US" altLang="en-US" sz="2800" b="1">
                <a:solidFill>
                  <a:srgbClr val="33CC33"/>
                </a:solidFill>
                <a:effectLst>
                  <a:outerShdw blurRad="38100" dist="38100" dir="2700000" algn="tl">
                    <a:srgbClr val="C0C0C0"/>
                  </a:outerShdw>
                </a:effectLst>
              </a:rPr>
              <a:t>the opposite is an Invalid Argument</a:t>
            </a:r>
            <a:r>
              <a:rPr lang="en-US" altLang="en-US" sz="2800" b="1">
                <a:effectLst>
                  <a:outerShdw blurRad="38100" dist="38100" dir="2700000" algn="tl">
                    <a:srgbClr val="C0C0C0"/>
                  </a:outerShdw>
                </a:effectLst>
              </a:rPr>
              <a:t>]</a:t>
            </a:r>
          </a:p>
          <a:p>
            <a:pPr eaLnBrk="1" hangingPunct="1">
              <a:lnSpc>
                <a:spcPct val="90000"/>
              </a:lnSpc>
              <a:buFontTx/>
              <a:buNone/>
              <a:defRPr/>
            </a:pPr>
            <a:r>
              <a:rPr lang="en-US" altLang="en-US" sz="2800" b="1">
                <a:solidFill>
                  <a:srgbClr val="FF6600"/>
                </a:solidFill>
                <a:effectLst>
                  <a:outerShdw blurRad="38100" dist="38100" dir="2700000" algn="tl">
                    <a:srgbClr val="C0C0C0"/>
                  </a:outerShdw>
                </a:effectLst>
              </a:rPr>
              <a:t>Sound Argument</a:t>
            </a:r>
            <a:r>
              <a:rPr lang="en-US" altLang="en-US" sz="2800" b="1">
                <a:effectLst>
                  <a:outerShdw blurRad="38100" dist="38100" dir="2700000" algn="tl">
                    <a:srgbClr val="C0C0C0"/>
                  </a:outerShdw>
                </a:effectLst>
              </a:rPr>
              <a:t>: An argument that has both true reasons and a valid structure. [</a:t>
            </a:r>
            <a:r>
              <a:rPr lang="en-US" altLang="en-US" sz="2800" b="1">
                <a:solidFill>
                  <a:srgbClr val="FF6600"/>
                </a:solidFill>
                <a:effectLst>
                  <a:outerShdw blurRad="38100" dist="38100" dir="2700000" algn="tl">
                    <a:srgbClr val="C0C0C0"/>
                  </a:outerShdw>
                </a:effectLst>
              </a:rPr>
              <a:t>An unsound argument can be valid in form, but its premises are untrue or unacceptable</a:t>
            </a:r>
            <a:r>
              <a:rPr lang="en-US" altLang="en-US" sz="2800" b="1">
                <a:effectLst>
                  <a:outerShdw blurRad="38100" dist="38100" dir="2700000" algn="tl">
                    <a:srgbClr val="C0C0C0"/>
                  </a:outerShdw>
                </a:effectLst>
              </a:rPr>
              <a:t>]</a:t>
            </a:r>
            <a:endParaRPr lang="en-US" altLang="en-US" sz="2800" b="1">
              <a:solidFill>
                <a:srgbClr val="FF6600"/>
              </a:solidFill>
              <a:effectLst>
                <a:outerShdw blurRad="38100" dist="38100" dir="2700000" algn="tl">
                  <a:srgbClr val="C0C0C0"/>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normAutofit/>
          </a:bodyPr>
          <a:lstStyle/>
          <a:p>
            <a:pPr eaLnBrk="1" hangingPunct="1">
              <a:defRPr/>
            </a:pPr>
            <a:r>
              <a:rPr lang="en-US" altLang="en-US" b="1">
                <a:solidFill>
                  <a:srgbClr val="FF0000"/>
                </a:solidFill>
                <a:effectLst>
                  <a:outerShdw blurRad="38100" dist="38100" dir="2700000" algn="tl">
                    <a:srgbClr val="C0C0C0"/>
                  </a:outerShdw>
                </a:effectLst>
              </a:rPr>
              <a:t>The Structure of Arguments</a:t>
            </a:r>
          </a:p>
        </p:txBody>
      </p:sp>
      <p:sp>
        <p:nvSpPr>
          <p:cNvPr id="54275" name="Rectangle 3"/>
          <p:cNvSpPr>
            <a:spLocks noGrp="1" noChangeArrowheads="1"/>
          </p:cNvSpPr>
          <p:nvPr>
            <p:ph type="body" idx="1"/>
          </p:nvPr>
        </p:nvSpPr>
        <p:spPr/>
        <p:txBody>
          <a:bodyPr>
            <a:normAutofit/>
          </a:bodyPr>
          <a:lstStyle/>
          <a:p>
            <a:pPr eaLnBrk="1" hangingPunct="1">
              <a:buFontTx/>
              <a:buNone/>
              <a:defRPr/>
            </a:pPr>
            <a:r>
              <a:rPr lang="en-US" altLang="en-US" b="1">
                <a:effectLst>
                  <a:outerShdw blurRad="38100" dist="38100" dir="2700000" algn="tl">
                    <a:srgbClr val="C0C0C0"/>
                  </a:outerShdw>
                </a:effectLst>
              </a:rPr>
              <a:t>In formal argument, then: </a:t>
            </a:r>
          </a:p>
          <a:p>
            <a:pPr eaLnBrk="1" hangingPunct="1">
              <a:buFontTx/>
              <a:buChar char="-"/>
              <a:defRPr/>
            </a:pPr>
            <a:r>
              <a:rPr lang="en-US" altLang="en-US" b="1">
                <a:solidFill>
                  <a:srgbClr val="0000FF"/>
                </a:solidFill>
                <a:effectLst>
                  <a:outerShdw blurRad="38100" dist="38100" dir="2700000" algn="tl">
                    <a:srgbClr val="C0C0C0"/>
                  </a:outerShdw>
                </a:effectLst>
              </a:rPr>
              <a:t>truth</a:t>
            </a:r>
            <a:r>
              <a:rPr lang="en-US" altLang="en-US" b="1">
                <a:effectLst>
                  <a:outerShdw blurRad="38100" dist="38100" dir="2700000" algn="tl">
                    <a:srgbClr val="C0C0C0"/>
                  </a:outerShdw>
                </a:effectLst>
              </a:rPr>
              <a:t> refers to the veracity of the individual’s statements contained within the syllogism itself; </a:t>
            </a:r>
          </a:p>
          <a:p>
            <a:pPr eaLnBrk="1" hangingPunct="1">
              <a:buFontTx/>
              <a:buChar char="-"/>
              <a:defRPr/>
            </a:pPr>
            <a:r>
              <a:rPr lang="en-US" altLang="en-US" b="1">
                <a:solidFill>
                  <a:srgbClr val="33CC33"/>
                </a:solidFill>
                <a:effectLst>
                  <a:outerShdw blurRad="38100" dist="38100" dir="2700000" algn="tl">
                    <a:srgbClr val="C0C0C0"/>
                  </a:outerShdw>
                </a:effectLst>
              </a:rPr>
              <a:t>validity</a:t>
            </a:r>
            <a:r>
              <a:rPr lang="en-US" altLang="en-US" b="1">
                <a:effectLst>
                  <a:outerShdw blurRad="38100" dist="38100" dir="2700000" algn="tl">
                    <a:srgbClr val="C0C0C0"/>
                  </a:outerShdw>
                </a:effectLst>
              </a:rPr>
              <a:t> refers to an argument’s form or structure; </a:t>
            </a:r>
          </a:p>
          <a:p>
            <a:pPr eaLnBrk="1" hangingPunct="1">
              <a:buFontTx/>
              <a:buChar char="-"/>
              <a:defRPr/>
            </a:pPr>
            <a:r>
              <a:rPr lang="en-US" altLang="en-US" b="1">
                <a:effectLst>
                  <a:outerShdw blurRad="38100" dist="38100" dir="2700000" algn="tl">
                    <a:srgbClr val="C0C0C0"/>
                  </a:outerShdw>
                </a:effectLst>
              </a:rPr>
              <a:t>and </a:t>
            </a:r>
            <a:r>
              <a:rPr lang="en-US" altLang="en-US" b="1">
                <a:solidFill>
                  <a:srgbClr val="FF6600"/>
                </a:solidFill>
                <a:effectLst>
                  <a:outerShdw blurRad="38100" dist="38100" dir="2700000" algn="tl">
                    <a:srgbClr val="C0C0C0"/>
                  </a:outerShdw>
                </a:effectLst>
              </a:rPr>
              <a:t>soundness</a:t>
            </a:r>
            <a:r>
              <a:rPr lang="en-US" altLang="en-US" b="1">
                <a:effectLst>
                  <a:outerShdw blurRad="38100" dist="38100" dir="2700000" algn="tl">
                    <a:srgbClr val="C0C0C0"/>
                  </a:outerShdw>
                </a:effectLst>
              </a:rPr>
              <a:t> involves a combination of truth and validity.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normAutofit/>
          </a:bodyPr>
          <a:lstStyle/>
          <a:p>
            <a:pPr eaLnBrk="1" hangingPunct="1">
              <a:defRPr/>
            </a:pPr>
            <a:r>
              <a:rPr lang="en-US" altLang="en-US" sz="3600" b="1">
                <a:solidFill>
                  <a:srgbClr val="FF0000"/>
                </a:solidFill>
                <a:effectLst>
                  <a:outerShdw blurRad="38100" dist="38100" dir="2700000" algn="tl">
                    <a:srgbClr val="C0C0C0"/>
                  </a:outerShdw>
                </a:effectLst>
              </a:rPr>
              <a:t>Deductive Argument: Practical Syllogism</a:t>
            </a:r>
          </a:p>
        </p:txBody>
      </p:sp>
      <p:sp>
        <p:nvSpPr>
          <p:cNvPr id="51203" name="Rectangle 3"/>
          <p:cNvSpPr>
            <a:spLocks noGrp="1" noChangeArrowheads="1"/>
          </p:cNvSpPr>
          <p:nvPr>
            <p:ph type="body" idx="1"/>
          </p:nvPr>
        </p:nvSpPr>
        <p:spPr>
          <a:xfrm>
            <a:off x="457200" y="1600200"/>
            <a:ext cx="8229600" cy="5141913"/>
          </a:xfrm>
        </p:spPr>
        <p:txBody>
          <a:bodyPr>
            <a:normAutofit/>
          </a:bodyPr>
          <a:lstStyle/>
          <a:p>
            <a:pPr eaLnBrk="1" hangingPunct="1">
              <a:lnSpc>
                <a:spcPct val="80000"/>
              </a:lnSpc>
              <a:buFontTx/>
              <a:buNone/>
              <a:defRPr/>
            </a:pPr>
            <a:r>
              <a:rPr lang="en-US" altLang="en-US" sz="2400" b="1">
                <a:solidFill>
                  <a:srgbClr val="FF6600"/>
                </a:solidFill>
                <a:effectLst>
                  <a:outerShdw blurRad="38100" dist="38100" dir="2700000" algn="tl">
                    <a:srgbClr val="C0C0C0"/>
                  </a:outerShdw>
                </a:effectLst>
              </a:rPr>
              <a:t>Practical Syllogism</a:t>
            </a:r>
            <a:r>
              <a:rPr lang="en-US" altLang="en-US" sz="2400" b="1">
                <a:effectLst>
                  <a:outerShdw blurRad="38100" dist="38100" dir="2700000" algn="tl">
                    <a:srgbClr val="C0C0C0"/>
                  </a:outerShdw>
                </a:effectLst>
              </a:rPr>
              <a:t> is like a categorical syllogism with the difference that in this case the </a:t>
            </a:r>
            <a:r>
              <a:rPr lang="en-US" altLang="en-US" sz="2400" b="1">
                <a:solidFill>
                  <a:srgbClr val="FF6600"/>
                </a:solidFill>
                <a:effectLst>
                  <a:outerShdw blurRad="38100" dist="38100" dir="2700000" algn="tl">
                    <a:srgbClr val="C0C0C0"/>
                  </a:outerShdw>
                </a:effectLst>
              </a:rPr>
              <a:t>major premise</a:t>
            </a:r>
            <a:r>
              <a:rPr lang="en-US" altLang="en-US" sz="2400" b="1">
                <a:effectLst>
                  <a:outerShdw blurRad="38100" dist="38100" dir="2700000" algn="tl">
                    <a:srgbClr val="C0C0C0"/>
                  </a:outerShdw>
                </a:effectLst>
              </a:rPr>
              <a:t> is a </a:t>
            </a:r>
            <a:r>
              <a:rPr lang="en-US" altLang="en-US" sz="2400" b="1">
                <a:solidFill>
                  <a:srgbClr val="FF6600"/>
                </a:solidFill>
                <a:effectLst>
                  <a:outerShdw blurRad="38100" dist="38100" dir="2700000" algn="tl">
                    <a:srgbClr val="C0C0C0"/>
                  </a:outerShdw>
                </a:effectLst>
              </a:rPr>
              <a:t>normative assertion</a:t>
            </a:r>
            <a:r>
              <a:rPr lang="en-US" altLang="en-US" sz="2400" b="1">
                <a:effectLst>
                  <a:outerShdw blurRad="38100" dist="38100" dir="2700000" algn="tl">
                    <a:srgbClr val="C0C0C0"/>
                  </a:outerShdw>
                </a:effectLst>
              </a:rPr>
              <a:t> or some kind of value judgment, that is called </a:t>
            </a:r>
            <a:r>
              <a:rPr lang="en-US" altLang="en-US" sz="2400" b="1">
                <a:solidFill>
                  <a:srgbClr val="FF6600"/>
                </a:solidFill>
                <a:effectLst>
                  <a:outerShdw blurRad="38100" dist="38100" dir="2700000" algn="tl">
                    <a:srgbClr val="C0C0C0"/>
                  </a:outerShdw>
                </a:effectLst>
              </a:rPr>
              <a:t>value premise</a:t>
            </a:r>
            <a:r>
              <a:rPr lang="en-US" altLang="en-US" sz="2400" b="1">
                <a:effectLst>
                  <a:outerShdw blurRad="38100" dist="38100" dir="2700000" algn="tl">
                    <a:srgbClr val="C0C0C0"/>
                  </a:outerShdw>
                </a:effectLst>
              </a:rPr>
              <a:t>. It is </a:t>
            </a:r>
            <a:r>
              <a:rPr lang="en-US" altLang="en-US" sz="2400" b="1">
                <a:solidFill>
                  <a:srgbClr val="FF6600"/>
                </a:solidFill>
                <a:effectLst>
                  <a:outerShdw blurRad="38100" dist="38100" dir="2700000" algn="tl">
                    <a:srgbClr val="C0C0C0"/>
                  </a:outerShdw>
                </a:effectLst>
              </a:rPr>
              <a:t>not true or false</a:t>
            </a:r>
            <a:r>
              <a:rPr lang="en-US" altLang="en-US" sz="2400" b="1">
                <a:effectLst>
                  <a:outerShdw blurRad="38100" dist="38100" dir="2700000" algn="tl">
                    <a:srgbClr val="C0C0C0"/>
                  </a:outerShdw>
                </a:effectLst>
              </a:rPr>
              <a:t> by sensory observation or scientific study, rather it can be </a:t>
            </a:r>
            <a:r>
              <a:rPr lang="en-US" altLang="en-US" sz="2400" b="1">
                <a:solidFill>
                  <a:srgbClr val="FF6600"/>
                </a:solidFill>
                <a:effectLst>
                  <a:outerShdw blurRad="38100" dist="38100" dir="2700000" algn="tl">
                    <a:srgbClr val="C0C0C0"/>
                  </a:outerShdw>
                </a:effectLst>
              </a:rPr>
              <a:t>justified only by rational processes of thought</a:t>
            </a:r>
            <a:r>
              <a:rPr lang="en-US" altLang="en-US" sz="2400" b="1">
                <a:effectLst>
                  <a:outerShdw blurRad="38100" dist="38100" dir="2700000" algn="tl">
                    <a:srgbClr val="C0C0C0"/>
                  </a:outerShdw>
                </a:effectLst>
              </a:rPr>
              <a:t>.</a:t>
            </a:r>
          </a:p>
          <a:p>
            <a:pPr eaLnBrk="1" hangingPunct="1">
              <a:lnSpc>
                <a:spcPct val="80000"/>
              </a:lnSpc>
              <a:buFontTx/>
              <a:buNone/>
              <a:defRPr/>
            </a:pPr>
            <a:r>
              <a:rPr lang="en-US" altLang="en-US" sz="2400" b="1">
                <a:effectLst>
                  <a:outerShdw blurRad="38100" dist="38100" dir="2700000" algn="tl">
                    <a:srgbClr val="C0C0C0"/>
                  </a:outerShdw>
                </a:effectLst>
              </a:rPr>
              <a:t>The equivalent of the </a:t>
            </a:r>
            <a:r>
              <a:rPr lang="en-US" altLang="en-US" sz="2400" b="1">
                <a:solidFill>
                  <a:srgbClr val="FF33CC"/>
                </a:solidFill>
                <a:effectLst>
                  <a:outerShdw blurRad="38100" dist="38100" dir="2700000" algn="tl">
                    <a:srgbClr val="C0C0C0"/>
                  </a:outerShdw>
                </a:effectLst>
              </a:rPr>
              <a:t>minor premise</a:t>
            </a:r>
            <a:r>
              <a:rPr lang="en-US" altLang="en-US" sz="2400" b="1">
                <a:effectLst>
                  <a:outerShdw blurRad="38100" dist="38100" dir="2700000" algn="tl">
                    <a:srgbClr val="C0C0C0"/>
                  </a:outerShdw>
                </a:effectLst>
              </a:rPr>
              <a:t> is the </a:t>
            </a:r>
            <a:r>
              <a:rPr lang="en-US" altLang="en-US" sz="2400" b="1">
                <a:solidFill>
                  <a:srgbClr val="FF33CC"/>
                </a:solidFill>
                <a:effectLst>
                  <a:outerShdw blurRad="38100" dist="38100" dir="2700000" algn="tl">
                    <a:srgbClr val="C0C0C0"/>
                  </a:outerShdw>
                </a:effectLst>
              </a:rPr>
              <a:t>factual premise</a:t>
            </a:r>
            <a:r>
              <a:rPr lang="en-US" altLang="en-US" sz="2400" b="1">
                <a:effectLst>
                  <a:outerShdw blurRad="38100" dist="38100" dir="2700000" algn="tl">
                    <a:srgbClr val="C0C0C0"/>
                  </a:outerShdw>
                </a:effectLst>
              </a:rPr>
              <a:t>. This makes some type of </a:t>
            </a:r>
            <a:r>
              <a:rPr lang="en-US" altLang="en-US" sz="2400" b="1">
                <a:solidFill>
                  <a:srgbClr val="FF33CC"/>
                </a:solidFill>
                <a:effectLst>
                  <a:outerShdw blurRad="38100" dist="38100" dir="2700000" algn="tl">
                    <a:srgbClr val="C0C0C0"/>
                  </a:outerShdw>
                </a:effectLst>
              </a:rPr>
              <a:t>empirical claim</a:t>
            </a:r>
            <a:r>
              <a:rPr lang="en-US" altLang="en-US" sz="2400" b="1">
                <a:effectLst>
                  <a:outerShdw blurRad="38100" dist="38100" dir="2700000" algn="tl">
                    <a:srgbClr val="C0C0C0"/>
                  </a:outerShdw>
                </a:effectLst>
              </a:rPr>
              <a:t> about the world that in principle </a:t>
            </a:r>
            <a:r>
              <a:rPr lang="en-US" altLang="en-US" sz="2400" b="1">
                <a:solidFill>
                  <a:srgbClr val="FF33CC"/>
                </a:solidFill>
                <a:effectLst>
                  <a:outerShdw blurRad="38100" dist="38100" dir="2700000" algn="tl">
                    <a:srgbClr val="C0C0C0"/>
                  </a:outerShdw>
                </a:effectLst>
              </a:rPr>
              <a:t>can be true or false</a:t>
            </a:r>
          </a:p>
          <a:p>
            <a:pPr eaLnBrk="1" hangingPunct="1">
              <a:lnSpc>
                <a:spcPct val="80000"/>
              </a:lnSpc>
              <a:buFontTx/>
              <a:buNone/>
              <a:defRPr/>
            </a:pPr>
            <a:r>
              <a:rPr lang="en-US" altLang="en-US" sz="2400" b="1">
                <a:effectLst>
                  <a:outerShdw blurRad="38100" dist="38100" dir="2700000" algn="tl">
                    <a:srgbClr val="C0C0C0"/>
                  </a:outerShdw>
                </a:effectLst>
              </a:rPr>
              <a:t>The </a:t>
            </a:r>
            <a:r>
              <a:rPr lang="en-US" altLang="en-US" sz="2400" b="1">
                <a:solidFill>
                  <a:srgbClr val="0000FF"/>
                </a:solidFill>
                <a:effectLst>
                  <a:outerShdw blurRad="38100" dist="38100" dir="2700000" algn="tl">
                    <a:srgbClr val="C0C0C0"/>
                  </a:outerShdw>
                </a:effectLst>
              </a:rPr>
              <a:t>Conclusion</a:t>
            </a:r>
            <a:r>
              <a:rPr lang="en-US" altLang="en-US" sz="2400" b="1">
                <a:effectLst>
                  <a:outerShdw blurRad="38100" dist="38100" dir="2700000" algn="tl">
                    <a:srgbClr val="C0C0C0"/>
                  </a:outerShdw>
                </a:effectLst>
              </a:rPr>
              <a:t> is also expressed as a </a:t>
            </a:r>
            <a:r>
              <a:rPr lang="en-US" altLang="en-US" sz="2400" b="1">
                <a:solidFill>
                  <a:srgbClr val="0000FF"/>
                </a:solidFill>
                <a:effectLst>
                  <a:outerShdw blurRad="38100" dist="38100" dir="2700000" algn="tl">
                    <a:srgbClr val="C0C0C0"/>
                  </a:outerShdw>
                </a:effectLst>
              </a:rPr>
              <a:t>value judgment</a:t>
            </a:r>
          </a:p>
          <a:p>
            <a:pPr eaLnBrk="1" hangingPunct="1">
              <a:lnSpc>
                <a:spcPct val="80000"/>
              </a:lnSpc>
              <a:buFontTx/>
              <a:buNone/>
              <a:defRPr/>
            </a:pPr>
            <a:endParaRPr lang="en-US" altLang="en-US" sz="2400" b="1">
              <a:effectLst>
                <a:outerShdw blurRad="38100" dist="38100" dir="2700000" algn="tl">
                  <a:srgbClr val="C0C0C0"/>
                </a:outerShdw>
              </a:effectLst>
            </a:endParaRPr>
          </a:p>
          <a:p>
            <a:pPr algn="ctr" eaLnBrk="1" hangingPunct="1">
              <a:lnSpc>
                <a:spcPct val="80000"/>
              </a:lnSpc>
              <a:buFontTx/>
              <a:buNone/>
              <a:defRPr/>
            </a:pPr>
            <a:r>
              <a:rPr lang="en-US" altLang="en-US" sz="2400" b="1">
                <a:solidFill>
                  <a:srgbClr val="FF6600"/>
                </a:solidFill>
                <a:effectLst>
                  <a:outerShdw blurRad="38100" dist="38100" dir="2700000" algn="tl">
                    <a:srgbClr val="C0C0C0"/>
                  </a:outerShdw>
                </a:effectLst>
              </a:rPr>
              <a:t>All S is P</a:t>
            </a:r>
          </a:p>
          <a:p>
            <a:pPr algn="ctr" eaLnBrk="1" hangingPunct="1">
              <a:lnSpc>
                <a:spcPct val="80000"/>
              </a:lnSpc>
              <a:buFontTx/>
              <a:buNone/>
              <a:defRPr/>
            </a:pPr>
            <a:r>
              <a:rPr lang="en-US" altLang="en-US" sz="2400" b="1">
                <a:solidFill>
                  <a:srgbClr val="FF33CC"/>
                </a:solidFill>
                <a:effectLst>
                  <a:outerShdw blurRad="38100" dist="38100" dir="2700000" algn="tl">
                    <a:srgbClr val="C0C0C0"/>
                  </a:outerShdw>
                </a:effectLst>
              </a:rPr>
              <a:t>Q is S</a:t>
            </a:r>
          </a:p>
          <a:p>
            <a:pPr algn="ctr" eaLnBrk="1" hangingPunct="1">
              <a:lnSpc>
                <a:spcPct val="80000"/>
              </a:lnSpc>
              <a:buFontTx/>
              <a:buNone/>
              <a:defRPr/>
            </a:pPr>
            <a:r>
              <a:rPr lang="en-US" altLang="en-US" sz="2400" b="1">
                <a:solidFill>
                  <a:srgbClr val="0000FF"/>
                </a:solidFill>
                <a:effectLst>
                  <a:outerShdw blurRad="38100" dist="38100" dir="2700000" algn="tl">
                    <a:srgbClr val="C0C0C0"/>
                  </a:outerShdw>
                </a:effectLst>
              </a:rPr>
              <a:t>Therefore, Q is P</a:t>
            </a:r>
          </a:p>
          <a:p>
            <a:pPr eaLnBrk="1" hangingPunct="1">
              <a:lnSpc>
                <a:spcPct val="80000"/>
              </a:lnSpc>
              <a:buFontTx/>
              <a:buNone/>
              <a:defRPr/>
            </a:pPr>
            <a:endParaRPr lang="en-US" altLang="en-US" sz="2400" b="1">
              <a:solidFill>
                <a:srgbClr val="0000FF"/>
              </a:solidFill>
              <a:effectLst>
                <a:outerShdw blurRad="38100" dist="38100" dir="2700000" algn="tl">
                  <a:srgbClr val="C0C0C0"/>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a:bodyPr>
          <a:lstStyle/>
          <a:p>
            <a:pPr eaLnBrk="1" hangingPunct="1">
              <a:defRPr/>
            </a:pPr>
            <a:r>
              <a:rPr lang="en-US" altLang="en-US" sz="3600" b="1">
                <a:solidFill>
                  <a:srgbClr val="FF0000"/>
                </a:solidFill>
                <a:effectLst>
                  <a:outerShdw blurRad="38100" dist="38100" dir="2700000" algn="tl">
                    <a:srgbClr val="C0C0C0"/>
                  </a:outerShdw>
                </a:effectLst>
              </a:rPr>
              <a:t>Deductive Argument: Practical Syllogism</a:t>
            </a:r>
          </a:p>
        </p:txBody>
      </p:sp>
      <p:sp>
        <p:nvSpPr>
          <p:cNvPr id="52227" name="Rectangle 3"/>
          <p:cNvSpPr>
            <a:spLocks noGrp="1" noChangeArrowheads="1"/>
          </p:cNvSpPr>
          <p:nvPr>
            <p:ph type="body" idx="1"/>
          </p:nvPr>
        </p:nvSpPr>
        <p:spPr>
          <a:xfrm>
            <a:off x="323850" y="1600200"/>
            <a:ext cx="8640763" cy="4997450"/>
          </a:xfrm>
        </p:spPr>
        <p:txBody>
          <a:bodyPr>
            <a:normAutofit/>
          </a:bodyPr>
          <a:lstStyle/>
          <a:p>
            <a:pPr eaLnBrk="1" hangingPunct="1">
              <a:buFontTx/>
              <a:buNone/>
              <a:defRPr/>
            </a:pPr>
            <a:r>
              <a:rPr lang="en-US" altLang="en-US" b="1">
                <a:effectLst>
                  <a:outerShdw blurRad="38100" dist="38100" dir="2700000" algn="tl">
                    <a:srgbClr val="C0C0C0"/>
                  </a:outerShdw>
                </a:effectLst>
              </a:rPr>
              <a:t>Example 1:</a:t>
            </a:r>
          </a:p>
          <a:p>
            <a:pPr eaLnBrk="1" hangingPunct="1">
              <a:buFontTx/>
              <a:buChar char="-"/>
              <a:defRPr/>
            </a:pPr>
            <a:r>
              <a:rPr lang="en-US" altLang="en-US" b="1">
                <a:solidFill>
                  <a:srgbClr val="FF6600"/>
                </a:solidFill>
                <a:effectLst>
                  <a:outerShdw blurRad="38100" dist="38100" dir="2700000" algn="tl">
                    <a:srgbClr val="C0C0C0"/>
                  </a:outerShdw>
                </a:effectLst>
              </a:rPr>
              <a:t>Value Premise</a:t>
            </a:r>
            <a:r>
              <a:rPr lang="en-US" altLang="en-US" b="1">
                <a:effectLst>
                  <a:outerShdw blurRad="38100" dist="38100" dir="2700000" algn="tl">
                    <a:srgbClr val="C0C0C0"/>
                  </a:outerShdw>
                </a:effectLst>
              </a:rPr>
              <a:t>: All acts that harm human health (</a:t>
            </a:r>
            <a:r>
              <a:rPr lang="en-US" altLang="en-US" b="1">
                <a:solidFill>
                  <a:srgbClr val="FF6600"/>
                </a:solidFill>
                <a:effectLst>
                  <a:outerShdw blurRad="38100" dist="38100" dir="2700000" algn="tl">
                    <a:srgbClr val="C0C0C0"/>
                  </a:outerShdw>
                </a:effectLst>
              </a:rPr>
              <a:t>all S</a:t>
            </a:r>
            <a:r>
              <a:rPr lang="en-US" altLang="en-US" b="1">
                <a:effectLst>
                  <a:outerShdw blurRad="38100" dist="38100" dir="2700000" algn="tl">
                    <a:srgbClr val="C0C0C0"/>
                  </a:outerShdw>
                </a:effectLst>
              </a:rPr>
              <a:t>) are wrong (</a:t>
            </a:r>
            <a:r>
              <a:rPr lang="en-US" altLang="en-US" b="1">
                <a:solidFill>
                  <a:srgbClr val="FF6600"/>
                </a:solidFill>
                <a:effectLst>
                  <a:outerShdw blurRad="38100" dist="38100" dir="2700000" algn="tl">
                    <a:srgbClr val="C0C0C0"/>
                  </a:outerShdw>
                </a:effectLst>
              </a:rPr>
              <a:t>is P</a:t>
            </a:r>
            <a:r>
              <a:rPr lang="en-US" altLang="en-US" b="1">
                <a:effectLst>
                  <a:outerShdw blurRad="38100" dist="38100" dir="2700000" algn="tl">
                    <a:srgbClr val="C0C0C0"/>
                  </a:outerShdw>
                </a:effectLst>
              </a:rPr>
              <a:t>)</a:t>
            </a:r>
          </a:p>
          <a:p>
            <a:pPr eaLnBrk="1" hangingPunct="1">
              <a:buFontTx/>
              <a:buChar char="-"/>
              <a:defRPr/>
            </a:pPr>
            <a:r>
              <a:rPr lang="en-US" altLang="en-US" b="1">
                <a:solidFill>
                  <a:srgbClr val="FF33CC"/>
                </a:solidFill>
                <a:effectLst>
                  <a:outerShdw blurRad="38100" dist="38100" dir="2700000" algn="tl">
                    <a:srgbClr val="C0C0C0"/>
                  </a:outerShdw>
                </a:effectLst>
              </a:rPr>
              <a:t>Factual Premise</a:t>
            </a:r>
            <a:r>
              <a:rPr lang="en-US" altLang="en-US" b="1">
                <a:effectLst>
                  <a:outerShdw blurRad="38100" dist="38100" dir="2700000" algn="tl">
                    <a:srgbClr val="C0C0C0"/>
                  </a:outerShdw>
                </a:effectLst>
              </a:rPr>
              <a:t>: Polluting the rivers (</a:t>
            </a:r>
            <a:r>
              <a:rPr lang="en-US" altLang="en-US" b="1">
                <a:solidFill>
                  <a:srgbClr val="FF33CC"/>
                </a:solidFill>
                <a:effectLst>
                  <a:outerShdw blurRad="38100" dist="38100" dir="2700000" algn="tl">
                    <a:srgbClr val="C0C0C0"/>
                  </a:outerShdw>
                </a:effectLst>
              </a:rPr>
              <a:t>Q</a:t>
            </a:r>
            <a:r>
              <a:rPr lang="en-US" altLang="en-US" b="1">
                <a:effectLst>
                  <a:outerShdw blurRad="38100" dist="38100" dir="2700000" algn="tl">
                    <a:srgbClr val="C0C0C0"/>
                  </a:outerShdw>
                </a:effectLst>
              </a:rPr>
              <a:t>) is an act that harms human health (</a:t>
            </a:r>
            <a:r>
              <a:rPr lang="en-US" altLang="en-US" b="1">
                <a:solidFill>
                  <a:srgbClr val="FF33CC"/>
                </a:solidFill>
                <a:effectLst>
                  <a:outerShdw blurRad="38100" dist="38100" dir="2700000" algn="tl">
                    <a:srgbClr val="C0C0C0"/>
                  </a:outerShdw>
                </a:effectLst>
              </a:rPr>
              <a:t>is S</a:t>
            </a:r>
            <a:r>
              <a:rPr lang="en-US" altLang="en-US" b="1">
                <a:effectLst>
                  <a:outerShdw blurRad="38100" dist="38100" dir="2700000" algn="tl">
                    <a:srgbClr val="C0C0C0"/>
                  </a:outerShdw>
                </a:effectLst>
              </a:rPr>
              <a:t>)</a:t>
            </a:r>
          </a:p>
          <a:p>
            <a:pPr eaLnBrk="1" hangingPunct="1">
              <a:buFontTx/>
              <a:buChar char="-"/>
              <a:defRPr/>
            </a:pPr>
            <a:r>
              <a:rPr lang="en-US" altLang="en-US" b="1">
                <a:solidFill>
                  <a:srgbClr val="0000FF"/>
                </a:solidFill>
                <a:effectLst>
                  <a:outerShdw blurRad="38100" dist="38100" dir="2700000" algn="tl">
                    <a:srgbClr val="C0C0C0"/>
                  </a:outerShdw>
                </a:effectLst>
              </a:rPr>
              <a:t>Conclusion</a:t>
            </a:r>
            <a:r>
              <a:rPr lang="en-US" altLang="en-US" b="1">
                <a:effectLst>
                  <a:outerShdw blurRad="38100" dist="38100" dir="2700000" algn="tl">
                    <a:srgbClr val="C0C0C0"/>
                  </a:outerShdw>
                </a:effectLst>
              </a:rPr>
              <a:t>: Polluting rivers (</a:t>
            </a:r>
            <a:r>
              <a:rPr lang="en-US" altLang="en-US" b="1">
                <a:solidFill>
                  <a:srgbClr val="0000FF"/>
                </a:solidFill>
                <a:effectLst>
                  <a:outerShdw blurRad="38100" dist="38100" dir="2700000" algn="tl">
                    <a:srgbClr val="C0C0C0"/>
                  </a:outerShdw>
                </a:effectLst>
              </a:rPr>
              <a:t>Q</a:t>
            </a:r>
            <a:r>
              <a:rPr lang="en-US" altLang="en-US" b="1">
                <a:effectLst>
                  <a:outerShdw blurRad="38100" dist="38100" dir="2700000" algn="tl">
                    <a:srgbClr val="C0C0C0"/>
                  </a:outerShdw>
                </a:effectLst>
              </a:rPr>
              <a:t>) is wrong (</a:t>
            </a:r>
            <a:r>
              <a:rPr lang="en-US" altLang="en-US" b="1">
                <a:solidFill>
                  <a:srgbClr val="0000FF"/>
                </a:solidFill>
                <a:effectLst>
                  <a:outerShdw blurRad="38100" dist="38100" dir="2700000" algn="tl">
                    <a:srgbClr val="C0C0C0"/>
                  </a:outerShdw>
                </a:effectLst>
              </a:rPr>
              <a:t>is P</a:t>
            </a:r>
            <a:r>
              <a:rPr lang="en-US" altLang="en-US" b="1">
                <a:effectLst>
                  <a:outerShdw blurRad="38100" dist="38100" dir="2700000" algn="tl">
                    <a:srgbClr val="C0C0C0"/>
                  </a:outerShdw>
                </a:effectLst>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rmAutofit/>
          </a:bodyPr>
          <a:lstStyle/>
          <a:p>
            <a:pPr eaLnBrk="1" hangingPunct="1">
              <a:defRPr/>
            </a:pPr>
            <a:r>
              <a:rPr lang="en-US" altLang="en-US" sz="3600" b="1">
                <a:solidFill>
                  <a:srgbClr val="FF0000"/>
                </a:solidFill>
                <a:effectLst>
                  <a:outerShdw blurRad="38100" dist="38100" dir="2700000" algn="tl">
                    <a:srgbClr val="C0C0C0"/>
                  </a:outerShdw>
                </a:effectLst>
              </a:rPr>
              <a:t>Absolutism, Objectivism and Relativism</a:t>
            </a:r>
            <a:endParaRPr lang="ru-RU" altLang="en-US" sz="3600" b="1">
              <a:solidFill>
                <a:srgbClr val="FF0000"/>
              </a:solidFill>
              <a:effectLst>
                <a:outerShdw blurRad="38100" dist="38100" dir="2700000" algn="tl">
                  <a:srgbClr val="C0C0C0"/>
                </a:outerShdw>
              </a:effectLst>
            </a:endParaRPr>
          </a:p>
        </p:txBody>
      </p:sp>
      <p:sp>
        <p:nvSpPr>
          <p:cNvPr id="10243" name="Rectangle 3"/>
          <p:cNvSpPr>
            <a:spLocks noGrp="1" noChangeArrowheads="1"/>
          </p:cNvSpPr>
          <p:nvPr>
            <p:ph type="body" idx="1"/>
          </p:nvPr>
        </p:nvSpPr>
        <p:spPr/>
        <p:txBody>
          <a:bodyPr/>
          <a:lstStyle/>
          <a:p>
            <a:pPr eaLnBrk="1" hangingPunct="1">
              <a:buFontTx/>
              <a:buNone/>
            </a:pPr>
            <a:r>
              <a:rPr lang="en-US" altLang="en-US" sz="2800" b="1"/>
              <a:t>Therefore the </a:t>
            </a:r>
            <a:r>
              <a:rPr lang="en-US" altLang="en-US" sz="2800" b="1">
                <a:solidFill>
                  <a:srgbClr val="0000FF"/>
                </a:solidFill>
              </a:rPr>
              <a:t>Naturalistic Fallacy</a:t>
            </a:r>
            <a:r>
              <a:rPr lang="en-US" altLang="en-US" sz="2800" b="1"/>
              <a:t> works in this way:</a:t>
            </a:r>
          </a:p>
          <a:p>
            <a:pPr eaLnBrk="1" hangingPunct="1">
              <a:buFontTx/>
              <a:buChar char="-"/>
            </a:pPr>
            <a:endParaRPr lang="en-US" altLang="en-US" sz="2800" b="1"/>
          </a:p>
          <a:p>
            <a:pPr eaLnBrk="1" hangingPunct="1">
              <a:buFontTx/>
              <a:buChar char="-"/>
            </a:pPr>
            <a:r>
              <a:rPr lang="en-US" altLang="en-US" sz="2800" b="1">
                <a:solidFill>
                  <a:srgbClr val="FF00FF"/>
                </a:solidFill>
              </a:rPr>
              <a:t>Hidden Normative Premise</a:t>
            </a:r>
            <a:r>
              <a:rPr lang="en-US" altLang="en-US" sz="2800" b="1"/>
              <a:t>: What is not natural is bad OR (only) what is natural is good </a:t>
            </a:r>
          </a:p>
          <a:p>
            <a:pPr eaLnBrk="1" hangingPunct="1">
              <a:buFontTx/>
              <a:buChar char="-"/>
            </a:pPr>
            <a:r>
              <a:rPr lang="en-US" altLang="en-US" sz="2800" b="1">
                <a:solidFill>
                  <a:srgbClr val="FF9933"/>
                </a:solidFill>
              </a:rPr>
              <a:t>Descriptive Premise</a:t>
            </a:r>
            <a:r>
              <a:rPr lang="en-US" altLang="en-US" sz="2800" b="1"/>
              <a:t>: Something is not natural</a:t>
            </a:r>
          </a:p>
          <a:p>
            <a:pPr eaLnBrk="1" hangingPunct="1">
              <a:buFontTx/>
              <a:buChar char="-"/>
            </a:pPr>
            <a:r>
              <a:rPr lang="en-US" altLang="en-US" sz="2800" b="1">
                <a:solidFill>
                  <a:srgbClr val="33CC33"/>
                </a:solidFill>
              </a:rPr>
              <a:t>Normative Conclusion</a:t>
            </a:r>
            <a:r>
              <a:rPr lang="en-US" altLang="en-US" sz="2800" b="1"/>
              <a:t>: Something is bad</a:t>
            </a:r>
          </a:p>
          <a:p>
            <a:pPr eaLnBrk="1" hangingPunct="1">
              <a:buFontTx/>
              <a:buNone/>
            </a:pPr>
            <a:endParaRPr lang="en-US" altLang="en-US" sz="2000" b="1"/>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71</TotalTime>
  <Words>1972</Words>
  <Application>Microsoft Office PowerPoint</Application>
  <PresentationFormat>Экран (4:3)</PresentationFormat>
  <Paragraphs>152</Paragraphs>
  <Slides>32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32</vt:i4>
      </vt:variant>
    </vt:vector>
  </HeadingPairs>
  <TitlesOfParts>
    <vt:vector size="36" baseType="lpstr">
      <vt:lpstr>Arial</vt:lpstr>
      <vt:lpstr>Calibri</vt:lpstr>
      <vt:lpstr>Wingdings</vt:lpstr>
      <vt:lpstr>Office Theme</vt:lpstr>
      <vt:lpstr>Basic Ethics</vt:lpstr>
      <vt:lpstr>Презентация PowerPoint</vt:lpstr>
      <vt:lpstr>Factual Statements</vt:lpstr>
      <vt:lpstr>Value Judgments</vt:lpstr>
      <vt:lpstr>The Structure of Arguments</vt:lpstr>
      <vt:lpstr>The Structure of Arguments</vt:lpstr>
      <vt:lpstr>Deductive Argument: Practical Syllogism</vt:lpstr>
      <vt:lpstr>Deductive Argument: Practical Syllogism</vt:lpstr>
      <vt:lpstr>Absolutism, Objectivism and Relativism</vt:lpstr>
      <vt:lpstr>Absolutism, Objectivism and Relativism</vt:lpstr>
      <vt:lpstr>Absolutism, Objectivism and Relativism</vt:lpstr>
      <vt:lpstr>Absolutism, Objectivism and Relativism</vt:lpstr>
      <vt:lpstr>Virtue Ethics</vt:lpstr>
      <vt:lpstr>Virtue Ethics</vt:lpstr>
      <vt:lpstr>DEONTOLOGICAL THEORIES</vt:lpstr>
      <vt:lpstr>DEONTOLOGICAL THEORIES</vt:lpstr>
      <vt:lpstr>KANT</vt:lpstr>
      <vt:lpstr>KANT</vt:lpstr>
      <vt:lpstr>KANT</vt:lpstr>
      <vt:lpstr>KANT</vt:lpstr>
      <vt:lpstr>KANT</vt:lpstr>
      <vt:lpstr>KANT</vt:lpstr>
      <vt:lpstr>KANT</vt:lpstr>
      <vt:lpstr>KANT</vt:lpstr>
      <vt:lpstr>KANT</vt:lpstr>
      <vt:lpstr>KANT</vt:lpstr>
      <vt:lpstr>DEONTOLOGICAL THEORIES:  NATURAL LAW AND RIGHTS</vt:lpstr>
      <vt:lpstr>DEONTOLOGICAL THEORIES:  NATURAL LAW AND RIGHTS</vt:lpstr>
      <vt:lpstr>CONSEQUENTIALISM</vt:lpstr>
      <vt:lpstr>UTILITARIANISM</vt:lpstr>
      <vt:lpstr>UTILITARIANISM</vt:lpstr>
      <vt:lpstr>ACT AND RULE UTILITARIANISM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Ethics Review</dc:title>
  <dc:creator>alessandro frigerio</dc:creator>
  <cp:lastModifiedBy>User</cp:lastModifiedBy>
  <cp:revision>10</cp:revision>
  <dcterms:created xsi:type="dcterms:W3CDTF">2011-01-11T15:50:04Z</dcterms:created>
  <dcterms:modified xsi:type="dcterms:W3CDTF">2020-08-26T04:34:50Z</dcterms:modified>
</cp:coreProperties>
</file>