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7740" autoAdjust="0"/>
    <p:restoredTop sz="94660"/>
  </p:normalViewPr>
  <p:slideViewPr>
    <p:cSldViewPr snapToGrid="0">
      <p:cViewPr varScale="1">
        <p:scale>
          <a:sx n="110" d="100"/>
          <a:sy n="110" d="100"/>
        </p:scale>
        <p:origin x="1050"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24000" y="1122363"/>
            <a:ext cx="9144000" cy="2387600"/>
          </a:xfrm>
        </p:spPr>
        <p:txBody>
          <a:bodyPr anchor="b"/>
          <a:lstStyle>
            <a:lvl1pPr algn="ctr">
              <a:defRPr sz="6000"/>
            </a:lvl1pPr>
          </a:lstStyle>
          <a:p>
            <a:r>
              <a:rPr lang="ru-RU" smtClean="0"/>
              <a:t>Образец заголовка</a:t>
            </a:r>
            <a:endParaRPr lang="ru-RU"/>
          </a:p>
        </p:txBody>
      </p:sp>
      <p:sp>
        <p:nvSpPr>
          <p:cNvPr id="3" name="Подзаголовок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04ED8ED2-3B6E-4685-944F-3E525BCA2FA8}" type="datetimeFigureOut">
              <a:rPr lang="ru-RU" smtClean="0"/>
              <a:t>17.01.2023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168A3250-B8AB-4501-A2B2-E9ACA005796F}" type="slidenum">
              <a:rPr lang="ru-RU" smtClean="0"/>
              <a:t>‹#›</a:t>
            </a:fld>
            <a:endParaRPr lang="ru-RU"/>
          </a:p>
        </p:txBody>
      </p:sp>
    </p:spTree>
    <p:extLst>
      <p:ext uri="{BB962C8B-B14F-4D97-AF65-F5344CB8AC3E}">
        <p14:creationId xmlns:p14="http://schemas.microsoft.com/office/powerpoint/2010/main" val="20677370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04ED8ED2-3B6E-4685-944F-3E525BCA2FA8}" type="datetimeFigureOut">
              <a:rPr lang="ru-RU" smtClean="0"/>
              <a:t>17.01.2023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168A3250-B8AB-4501-A2B2-E9ACA005796F}" type="slidenum">
              <a:rPr lang="ru-RU" smtClean="0"/>
              <a:t>‹#›</a:t>
            </a:fld>
            <a:endParaRPr lang="ru-RU"/>
          </a:p>
        </p:txBody>
      </p:sp>
    </p:spTree>
    <p:extLst>
      <p:ext uri="{BB962C8B-B14F-4D97-AF65-F5344CB8AC3E}">
        <p14:creationId xmlns:p14="http://schemas.microsoft.com/office/powerpoint/2010/main" val="22436454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8724900" y="365125"/>
            <a:ext cx="2628900" cy="5811838"/>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838200" y="365125"/>
            <a:ext cx="7734300" cy="5811838"/>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04ED8ED2-3B6E-4685-944F-3E525BCA2FA8}" type="datetimeFigureOut">
              <a:rPr lang="ru-RU" smtClean="0"/>
              <a:t>17.01.2023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168A3250-B8AB-4501-A2B2-E9ACA005796F}" type="slidenum">
              <a:rPr lang="ru-RU" smtClean="0"/>
              <a:t>‹#›</a:t>
            </a:fld>
            <a:endParaRPr lang="ru-RU"/>
          </a:p>
        </p:txBody>
      </p:sp>
    </p:spTree>
    <p:extLst>
      <p:ext uri="{BB962C8B-B14F-4D97-AF65-F5344CB8AC3E}">
        <p14:creationId xmlns:p14="http://schemas.microsoft.com/office/powerpoint/2010/main" val="24486843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04ED8ED2-3B6E-4685-944F-3E525BCA2FA8}" type="datetimeFigureOut">
              <a:rPr lang="ru-RU" smtClean="0"/>
              <a:t>17.01.2023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168A3250-B8AB-4501-A2B2-E9ACA005796F}" type="slidenum">
              <a:rPr lang="ru-RU" smtClean="0"/>
              <a:t>‹#›</a:t>
            </a:fld>
            <a:endParaRPr lang="ru-RU"/>
          </a:p>
        </p:txBody>
      </p:sp>
    </p:spTree>
    <p:extLst>
      <p:ext uri="{BB962C8B-B14F-4D97-AF65-F5344CB8AC3E}">
        <p14:creationId xmlns:p14="http://schemas.microsoft.com/office/powerpoint/2010/main" val="35972679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1850" y="1709738"/>
            <a:ext cx="10515600" cy="2852737"/>
          </a:xfrm>
        </p:spPr>
        <p:txBody>
          <a:bodyPr anchor="b"/>
          <a:lstStyle>
            <a:lvl1pPr>
              <a:defRPr sz="6000"/>
            </a:lvl1pPr>
          </a:lstStyle>
          <a:p>
            <a:r>
              <a:rPr lang="ru-RU" smtClean="0"/>
              <a:t>Образец заголовка</a:t>
            </a:r>
            <a:endParaRPr lang="ru-RU"/>
          </a:p>
        </p:txBody>
      </p:sp>
      <p:sp>
        <p:nvSpPr>
          <p:cNvPr id="3" name="Текст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04ED8ED2-3B6E-4685-944F-3E525BCA2FA8}" type="datetimeFigureOut">
              <a:rPr lang="ru-RU" smtClean="0"/>
              <a:t>17.01.2023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168A3250-B8AB-4501-A2B2-E9ACA005796F}" type="slidenum">
              <a:rPr lang="ru-RU" smtClean="0"/>
              <a:t>‹#›</a:t>
            </a:fld>
            <a:endParaRPr lang="ru-RU"/>
          </a:p>
        </p:txBody>
      </p:sp>
    </p:spTree>
    <p:extLst>
      <p:ext uri="{BB962C8B-B14F-4D97-AF65-F5344CB8AC3E}">
        <p14:creationId xmlns:p14="http://schemas.microsoft.com/office/powerpoint/2010/main" val="34156662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838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6172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04ED8ED2-3B6E-4685-944F-3E525BCA2FA8}" type="datetimeFigureOut">
              <a:rPr lang="ru-RU" smtClean="0"/>
              <a:t>17.01.2023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168A3250-B8AB-4501-A2B2-E9ACA005796F}" type="slidenum">
              <a:rPr lang="ru-RU" smtClean="0"/>
              <a:t>‹#›</a:t>
            </a:fld>
            <a:endParaRPr lang="ru-RU"/>
          </a:p>
        </p:txBody>
      </p:sp>
    </p:spTree>
    <p:extLst>
      <p:ext uri="{BB962C8B-B14F-4D97-AF65-F5344CB8AC3E}">
        <p14:creationId xmlns:p14="http://schemas.microsoft.com/office/powerpoint/2010/main" val="42346889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365125"/>
            <a:ext cx="10515600" cy="1325563"/>
          </a:xfrm>
        </p:spPr>
        <p:txBody>
          <a:bodyPr/>
          <a:lstStyle/>
          <a:p>
            <a:r>
              <a:rPr lang="ru-RU" smtClean="0"/>
              <a:t>Образец заголовка</a:t>
            </a:r>
            <a:endParaRPr lang="ru-RU"/>
          </a:p>
        </p:txBody>
      </p:sp>
      <p:sp>
        <p:nvSpPr>
          <p:cNvPr id="3" name="Текст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839788" y="2505075"/>
            <a:ext cx="5157787"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6172200" y="2505075"/>
            <a:ext cx="5183188"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04ED8ED2-3B6E-4685-944F-3E525BCA2FA8}" type="datetimeFigureOut">
              <a:rPr lang="ru-RU" smtClean="0"/>
              <a:t>17.01.2023</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168A3250-B8AB-4501-A2B2-E9ACA005796F}" type="slidenum">
              <a:rPr lang="ru-RU" smtClean="0"/>
              <a:t>‹#›</a:t>
            </a:fld>
            <a:endParaRPr lang="ru-RU"/>
          </a:p>
        </p:txBody>
      </p:sp>
    </p:spTree>
    <p:extLst>
      <p:ext uri="{BB962C8B-B14F-4D97-AF65-F5344CB8AC3E}">
        <p14:creationId xmlns:p14="http://schemas.microsoft.com/office/powerpoint/2010/main" val="23769173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04ED8ED2-3B6E-4685-944F-3E525BCA2FA8}" type="datetimeFigureOut">
              <a:rPr lang="ru-RU" smtClean="0"/>
              <a:t>17.01.2023</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168A3250-B8AB-4501-A2B2-E9ACA005796F}" type="slidenum">
              <a:rPr lang="ru-RU" smtClean="0"/>
              <a:t>‹#›</a:t>
            </a:fld>
            <a:endParaRPr lang="ru-RU"/>
          </a:p>
        </p:txBody>
      </p:sp>
    </p:spTree>
    <p:extLst>
      <p:ext uri="{BB962C8B-B14F-4D97-AF65-F5344CB8AC3E}">
        <p14:creationId xmlns:p14="http://schemas.microsoft.com/office/powerpoint/2010/main" val="10992904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04ED8ED2-3B6E-4685-944F-3E525BCA2FA8}" type="datetimeFigureOut">
              <a:rPr lang="ru-RU" smtClean="0"/>
              <a:t>17.01.2023</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168A3250-B8AB-4501-A2B2-E9ACA005796F}" type="slidenum">
              <a:rPr lang="ru-RU" smtClean="0"/>
              <a:t>‹#›</a:t>
            </a:fld>
            <a:endParaRPr lang="ru-RU"/>
          </a:p>
        </p:txBody>
      </p:sp>
    </p:spTree>
    <p:extLst>
      <p:ext uri="{BB962C8B-B14F-4D97-AF65-F5344CB8AC3E}">
        <p14:creationId xmlns:p14="http://schemas.microsoft.com/office/powerpoint/2010/main" val="10139762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ru-RU"/>
          </a:p>
        </p:txBody>
      </p:sp>
      <p:sp>
        <p:nvSpPr>
          <p:cNvPr id="3" name="Объект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04ED8ED2-3B6E-4685-944F-3E525BCA2FA8}" type="datetimeFigureOut">
              <a:rPr lang="ru-RU" smtClean="0"/>
              <a:t>17.01.2023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168A3250-B8AB-4501-A2B2-E9ACA005796F}" type="slidenum">
              <a:rPr lang="ru-RU" smtClean="0"/>
              <a:t>‹#›</a:t>
            </a:fld>
            <a:endParaRPr lang="ru-RU"/>
          </a:p>
        </p:txBody>
      </p:sp>
    </p:spTree>
    <p:extLst>
      <p:ext uri="{BB962C8B-B14F-4D97-AF65-F5344CB8AC3E}">
        <p14:creationId xmlns:p14="http://schemas.microsoft.com/office/powerpoint/2010/main" val="26646458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ru-RU"/>
          </a:p>
        </p:txBody>
      </p:sp>
      <p:sp>
        <p:nvSpPr>
          <p:cNvPr id="3" name="Рисунок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04ED8ED2-3B6E-4685-944F-3E525BCA2FA8}" type="datetimeFigureOut">
              <a:rPr lang="ru-RU" smtClean="0"/>
              <a:t>17.01.2023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168A3250-B8AB-4501-A2B2-E9ACA005796F}" type="slidenum">
              <a:rPr lang="ru-RU" smtClean="0"/>
              <a:t>‹#›</a:t>
            </a:fld>
            <a:endParaRPr lang="ru-RU"/>
          </a:p>
        </p:txBody>
      </p:sp>
    </p:spTree>
    <p:extLst>
      <p:ext uri="{BB962C8B-B14F-4D97-AF65-F5344CB8AC3E}">
        <p14:creationId xmlns:p14="http://schemas.microsoft.com/office/powerpoint/2010/main" val="25403270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4ED8ED2-3B6E-4685-944F-3E525BCA2FA8}" type="datetimeFigureOut">
              <a:rPr lang="ru-RU" smtClean="0"/>
              <a:t>17.01.2023</a:t>
            </a:fld>
            <a:endParaRPr lang="ru-RU"/>
          </a:p>
        </p:txBody>
      </p:sp>
      <p:sp>
        <p:nvSpPr>
          <p:cNvPr id="5" name="Нижний колонтитул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68A3250-B8AB-4501-A2B2-E9ACA005796F}" type="slidenum">
              <a:rPr lang="ru-RU" smtClean="0"/>
              <a:t>‹#›</a:t>
            </a:fld>
            <a:endParaRPr lang="ru-RU"/>
          </a:p>
        </p:txBody>
      </p:sp>
    </p:spTree>
    <p:extLst>
      <p:ext uri="{BB962C8B-B14F-4D97-AF65-F5344CB8AC3E}">
        <p14:creationId xmlns:p14="http://schemas.microsoft.com/office/powerpoint/2010/main" val="387290017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24000" y="252249"/>
            <a:ext cx="9144000" cy="662151"/>
          </a:xfrm>
        </p:spPr>
        <p:txBody>
          <a:bodyPr>
            <a:normAutofit/>
          </a:bodyPr>
          <a:lstStyle/>
          <a:p>
            <a:r>
              <a:rPr lang="kk-KZ" sz="2400" b="1" dirty="0">
                <a:latin typeface="Times New Roman" panose="02020603050405020304" pitchFamily="18" charset="0"/>
                <a:cs typeface="Times New Roman" panose="02020603050405020304" pitchFamily="18" charset="0"/>
              </a:rPr>
              <a:t>2 –лекция </a:t>
            </a:r>
            <a:r>
              <a:rPr lang="ru-RU" sz="2400" b="1" dirty="0">
                <a:latin typeface="Times New Roman" panose="02020603050405020304" pitchFamily="18" charset="0"/>
                <a:cs typeface="Times New Roman" panose="02020603050405020304" pitchFamily="18" charset="0"/>
              </a:rPr>
              <a:t>2.1. T</a:t>
            </a:r>
            <a:r>
              <a:rPr lang="kk-KZ" sz="2400" b="1" dirty="0">
                <a:latin typeface="Times New Roman" panose="02020603050405020304" pitchFamily="18" charset="0"/>
                <a:cs typeface="Times New Roman" panose="02020603050405020304" pitchFamily="18" charset="0"/>
              </a:rPr>
              <a:t>үрік</a:t>
            </a:r>
            <a:r>
              <a:rPr lang="ru-RU" sz="2400" b="1" dirty="0">
                <a:latin typeface="Times New Roman" panose="02020603050405020304" pitchFamily="18" charset="0"/>
                <a:cs typeface="Times New Roman" panose="02020603050405020304" pitchFamily="18" charset="0"/>
              </a:rPr>
              <a:t> ж</a:t>
            </a:r>
            <a:r>
              <a:rPr lang="kk-KZ" sz="2400" b="1" dirty="0">
                <a:latin typeface="Times New Roman" panose="02020603050405020304" pitchFamily="18" charset="0"/>
                <a:cs typeface="Times New Roman" panose="02020603050405020304" pitchFamily="18" charset="0"/>
              </a:rPr>
              <a:t>ә</a:t>
            </a:r>
            <a:r>
              <a:rPr lang="ru-RU" sz="2400" b="1" dirty="0">
                <a:latin typeface="Times New Roman" panose="02020603050405020304" pitchFamily="18" charset="0"/>
                <a:cs typeface="Times New Roman" panose="02020603050405020304" pitchFamily="18" charset="0"/>
              </a:rPr>
              <a:t>не </a:t>
            </a:r>
            <a:r>
              <a:rPr lang="ru-RU" sz="2400" b="1" dirty="0" err="1">
                <a:latin typeface="Times New Roman" panose="02020603050405020304" pitchFamily="18" charset="0"/>
                <a:cs typeface="Times New Roman" panose="02020603050405020304" pitchFamily="18" charset="0"/>
              </a:rPr>
              <a:t>Батыс</a:t>
            </a:r>
            <a:r>
              <a:rPr lang="ru-RU" sz="2400" b="1" dirty="0">
                <a:latin typeface="Times New Roman" panose="02020603050405020304" pitchFamily="18" charset="0"/>
                <a:cs typeface="Times New Roman" panose="02020603050405020304" pitchFamily="18" charset="0"/>
              </a:rPr>
              <a:t> T</a:t>
            </a:r>
            <a:r>
              <a:rPr lang="kk-KZ" sz="2400" b="1" dirty="0">
                <a:latin typeface="Times New Roman" panose="02020603050405020304" pitchFamily="18" charset="0"/>
                <a:cs typeface="Times New Roman" panose="02020603050405020304" pitchFamily="18" charset="0"/>
              </a:rPr>
              <a:t>үрік қ</a:t>
            </a:r>
            <a:r>
              <a:rPr lang="ru-RU" sz="2400" b="1" dirty="0">
                <a:latin typeface="Times New Roman" panose="02020603050405020304" pitchFamily="18" charset="0"/>
                <a:cs typeface="Times New Roman" panose="02020603050405020304" pitchFamily="18" charset="0"/>
              </a:rPr>
              <a:t>а</a:t>
            </a:r>
            <a:r>
              <a:rPr lang="kk-KZ" sz="2400" b="1" dirty="0">
                <a:latin typeface="Times New Roman" panose="02020603050405020304" pitchFamily="18" charset="0"/>
                <a:cs typeface="Times New Roman" panose="02020603050405020304" pitchFamily="18" charset="0"/>
              </a:rPr>
              <a:t>ғ</a:t>
            </a:r>
            <a:r>
              <a:rPr lang="ru-RU" sz="2400" b="1" dirty="0" err="1">
                <a:latin typeface="Times New Roman" panose="02020603050405020304" pitchFamily="18" charset="0"/>
                <a:cs typeface="Times New Roman" panose="02020603050405020304" pitchFamily="18" charset="0"/>
              </a:rPr>
              <a:t>анаттары</a:t>
            </a:r>
            <a:endParaRPr lang="ru-RU" sz="2400" dirty="0">
              <a:latin typeface="Times New Roman" panose="02020603050405020304" pitchFamily="18" charset="0"/>
              <a:cs typeface="Times New Roman" panose="02020603050405020304" pitchFamily="18" charset="0"/>
            </a:endParaRPr>
          </a:p>
        </p:txBody>
      </p:sp>
      <p:sp>
        <p:nvSpPr>
          <p:cNvPr id="3" name="Подзаголовок 2"/>
          <p:cNvSpPr>
            <a:spLocks noGrp="1"/>
          </p:cNvSpPr>
          <p:nvPr>
            <p:ph type="subTitle" idx="1"/>
          </p:nvPr>
        </p:nvSpPr>
        <p:spPr>
          <a:xfrm>
            <a:off x="1523999" y="1024759"/>
            <a:ext cx="10268607" cy="5567427"/>
          </a:xfrm>
        </p:spPr>
        <p:txBody>
          <a:bodyPr>
            <a:normAutofit/>
          </a:bodyPr>
          <a:lstStyle/>
          <a:p>
            <a:pPr algn="l">
              <a:spcBef>
                <a:spcPts val="0"/>
              </a:spcBef>
            </a:pPr>
            <a:r>
              <a:rPr lang="kk-KZ" sz="1800" dirty="0" smtClean="0"/>
              <a:t>	I </a:t>
            </a:r>
            <a:r>
              <a:rPr lang="kk-KZ" sz="1800" dirty="0"/>
              <a:t>мыңжылдықта Евразия аймағында этникалық өзгерістер </a:t>
            </a:r>
            <a:r>
              <a:rPr lang="kk-KZ" sz="1800" dirty="0" smtClean="0"/>
              <a:t>жүріп,  </a:t>
            </a:r>
            <a:r>
              <a:rPr lang="ru-RU" sz="1800" dirty="0" err="1" smtClean="0"/>
              <a:t>түркі</a:t>
            </a:r>
            <a:r>
              <a:rPr lang="ru-RU" sz="1800" dirty="0" smtClean="0"/>
              <a:t> </a:t>
            </a:r>
            <a:r>
              <a:rPr lang="ru-RU" sz="1800" dirty="0" err="1"/>
              <a:t>тілдес</a:t>
            </a:r>
            <a:r>
              <a:rPr lang="ru-RU" sz="1800" dirty="0"/>
              <a:t> </a:t>
            </a:r>
            <a:r>
              <a:rPr lang="ru-RU" sz="1800" dirty="0" err="1"/>
              <a:t>тайпалар</a:t>
            </a:r>
            <a:r>
              <a:rPr lang="ru-RU" sz="1800" dirty="0"/>
              <a:t> </a:t>
            </a:r>
            <a:r>
              <a:rPr lang="ru-RU" sz="1800" dirty="0" err="1"/>
              <a:t>басым</a:t>
            </a:r>
            <a:r>
              <a:rPr lang="ru-RU" sz="1800" dirty="0"/>
              <a:t> бола </a:t>
            </a:r>
            <a:r>
              <a:rPr lang="ru-RU" sz="1800" dirty="0" err="1"/>
              <a:t>бастайды</a:t>
            </a:r>
            <a:r>
              <a:rPr lang="ru-RU" sz="1800" dirty="0"/>
              <a:t>. </a:t>
            </a:r>
            <a:r>
              <a:rPr lang="ru-RU" sz="1800" dirty="0" err="1"/>
              <a:t>Түріктер</a:t>
            </a:r>
            <a:r>
              <a:rPr lang="ru-RU" sz="1800" dirty="0"/>
              <a:t> </a:t>
            </a:r>
            <a:r>
              <a:rPr lang="ru-RU" sz="1800" dirty="0" err="1"/>
              <a:t>туралы</a:t>
            </a:r>
            <a:r>
              <a:rPr lang="ru-RU" sz="1800" dirty="0"/>
              <a:t> </a:t>
            </a:r>
            <a:r>
              <a:rPr lang="ru-RU" sz="1800" dirty="0" err="1"/>
              <a:t>алғашқы</a:t>
            </a:r>
            <a:r>
              <a:rPr lang="ru-RU" sz="1800" dirty="0"/>
              <a:t> </a:t>
            </a:r>
            <a:r>
              <a:rPr lang="ru-RU" sz="1800" dirty="0" err="1"/>
              <a:t>деректер</a:t>
            </a:r>
            <a:r>
              <a:rPr lang="ru-RU" sz="1800" dirty="0"/>
              <a:t> 542 </a:t>
            </a:r>
            <a:r>
              <a:rPr lang="ru-RU" sz="1800" dirty="0" err="1"/>
              <a:t>жылдан</a:t>
            </a:r>
            <a:r>
              <a:rPr lang="ru-RU" sz="1800" dirty="0"/>
              <a:t> </a:t>
            </a:r>
            <a:r>
              <a:rPr lang="ru-RU" sz="1800" dirty="0" smtClean="0"/>
              <a:t> </a:t>
            </a:r>
            <a:r>
              <a:rPr lang="ru-RU" sz="1800" dirty="0" err="1" smtClean="0"/>
              <a:t>белгілі</a:t>
            </a:r>
            <a:r>
              <a:rPr lang="ru-RU" sz="1800" dirty="0" smtClean="0"/>
              <a:t>. </a:t>
            </a:r>
            <a:r>
              <a:rPr lang="ru-RU" sz="1800" dirty="0" err="1"/>
              <a:t>Қытайлар</a:t>
            </a:r>
            <a:r>
              <a:rPr lang="ru-RU" sz="1800" dirty="0"/>
              <a:t> </a:t>
            </a:r>
            <a:r>
              <a:rPr lang="ru-RU" sz="1800" dirty="0" err="1"/>
              <a:t>түріктерді</a:t>
            </a:r>
            <a:r>
              <a:rPr lang="ru-RU" sz="1800" dirty="0"/>
              <a:t> </a:t>
            </a:r>
            <a:r>
              <a:rPr lang="ru-RU" sz="1800" dirty="0" err="1"/>
              <a:t>ғұндардың</a:t>
            </a:r>
            <a:r>
              <a:rPr lang="ru-RU" sz="1800" dirty="0"/>
              <a:t> </a:t>
            </a:r>
            <a:r>
              <a:rPr lang="ru-RU" sz="1800" dirty="0" err="1"/>
              <a:t>ұрпақтары</a:t>
            </a:r>
            <a:r>
              <a:rPr lang="ru-RU" sz="1800" dirty="0"/>
              <a:t> </a:t>
            </a:r>
            <a:r>
              <a:rPr lang="ru-RU" sz="1800" dirty="0" err="1"/>
              <a:t>деп</a:t>
            </a:r>
            <a:r>
              <a:rPr lang="ru-RU" sz="1800" dirty="0"/>
              <a:t> </a:t>
            </a:r>
            <a:r>
              <a:rPr lang="ru-RU" sz="1800" dirty="0" err="1"/>
              <a:t>санаған</a:t>
            </a:r>
            <a:r>
              <a:rPr lang="ru-RU" sz="1800" dirty="0"/>
              <a:t>.</a:t>
            </a:r>
          </a:p>
          <a:p>
            <a:pPr algn="just">
              <a:spcBef>
                <a:spcPts val="0"/>
              </a:spcBef>
            </a:pPr>
            <a:r>
              <a:rPr lang="ru-RU" sz="1800" dirty="0" smtClean="0"/>
              <a:t>	VI </a:t>
            </a:r>
            <a:r>
              <a:rPr lang="ru-RU" sz="1800" dirty="0" err="1"/>
              <a:t>ғасырда</a:t>
            </a:r>
            <a:r>
              <a:rPr lang="ru-RU" sz="1800" dirty="0"/>
              <a:t> «</a:t>
            </a:r>
            <a:r>
              <a:rPr lang="ru-RU" sz="1800" dirty="0" err="1"/>
              <a:t>түрік</a:t>
            </a:r>
            <a:r>
              <a:rPr lang="ru-RU" sz="1800" dirty="0"/>
              <a:t>» </a:t>
            </a:r>
            <a:r>
              <a:rPr lang="ru-RU" sz="1800" dirty="0" err="1"/>
              <a:t>атауы</a:t>
            </a:r>
            <a:r>
              <a:rPr lang="ru-RU" sz="1800" dirty="0"/>
              <a:t> </a:t>
            </a:r>
            <a:r>
              <a:rPr lang="ru-RU" sz="1800" dirty="0" err="1"/>
              <a:t>кең</a:t>
            </a:r>
            <a:r>
              <a:rPr lang="ru-RU" sz="1800" dirty="0"/>
              <a:t> </a:t>
            </a:r>
            <a:r>
              <a:rPr lang="ru-RU" sz="1800" dirty="0" err="1"/>
              <a:t>тарала</a:t>
            </a:r>
            <a:r>
              <a:rPr lang="ru-RU" sz="1800" dirty="0"/>
              <a:t> </a:t>
            </a:r>
            <a:r>
              <a:rPr lang="ru-RU" sz="1800" dirty="0" err="1"/>
              <a:t>бастады</a:t>
            </a:r>
            <a:r>
              <a:rPr lang="ru-RU" sz="1800" dirty="0"/>
              <a:t>. </a:t>
            </a:r>
            <a:r>
              <a:rPr lang="ru-RU" sz="1800" dirty="0" err="1"/>
              <a:t>Олар</a:t>
            </a:r>
            <a:r>
              <a:rPr lang="ru-RU" sz="1800" dirty="0"/>
              <a:t> Алтай </a:t>
            </a:r>
            <a:r>
              <a:rPr lang="ru-RU" sz="1800" dirty="0" err="1"/>
              <a:t>аймағында</a:t>
            </a:r>
            <a:r>
              <a:rPr lang="ru-RU" sz="1800" dirty="0"/>
              <a:t> </a:t>
            </a:r>
            <a:r>
              <a:rPr lang="ru-RU" sz="1800" dirty="0" err="1"/>
              <a:t>қалыптасқан</a:t>
            </a:r>
            <a:r>
              <a:rPr lang="ru-RU" sz="1800" dirty="0"/>
              <a:t> </a:t>
            </a:r>
            <a:r>
              <a:rPr lang="ru-RU" sz="1800" dirty="0" err="1"/>
              <a:t>тайпалар</a:t>
            </a:r>
            <a:r>
              <a:rPr lang="ru-RU" sz="1800" dirty="0"/>
              <a:t> </a:t>
            </a:r>
            <a:r>
              <a:rPr lang="ru-RU" sz="1800" dirty="0" err="1"/>
              <a:t>одағы</a:t>
            </a:r>
            <a:r>
              <a:rPr lang="ru-RU" sz="1800" dirty="0"/>
              <a:t> </a:t>
            </a:r>
            <a:r>
              <a:rPr lang="ru-RU" sz="1800" dirty="0" err="1"/>
              <a:t>болған</a:t>
            </a:r>
            <a:r>
              <a:rPr lang="ru-RU" sz="1800" dirty="0"/>
              <a:t> </a:t>
            </a:r>
            <a:r>
              <a:rPr lang="ru-RU" sz="1800" dirty="0" err="1"/>
              <a:t>еді</a:t>
            </a:r>
            <a:r>
              <a:rPr lang="ru-RU" sz="1800" dirty="0"/>
              <a:t>. </a:t>
            </a:r>
            <a:r>
              <a:rPr lang="ru-RU" sz="1800" dirty="0" err="1"/>
              <a:t>Қытайлықтар</a:t>
            </a:r>
            <a:r>
              <a:rPr lang="ru-RU" sz="1800" dirty="0"/>
              <a:t> </a:t>
            </a:r>
            <a:r>
              <a:rPr lang="ru-RU" sz="1800" dirty="0" err="1"/>
              <a:t>түріктерді</a:t>
            </a:r>
            <a:r>
              <a:rPr lang="ru-RU" sz="1800" dirty="0"/>
              <a:t> «</a:t>
            </a:r>
            <a:r>
              <a:rPr lang="ru-RU" sz="1800" dirty="0" err="1"/>
              <a:t>туцзюе</a:t>
            </a:r>
            <a:r>
              <a:rPr lang="ru-RU" sz="1800" dirty="0"/>
              <a:t>» </a:t>
            </a:r>
            <a:r>
              <a:rPr lang="ru-RU" sz="1800" dirty="0" err="1"/>
              <a:t>немесе</a:t>
            </a:r>
            <a:r>
              <a:rPr lang="ru-RU" sz="1800" dirty="0"/>
              <a:t> «</a:t>
            </a:r>
            <a:r>
              <a:rPr lang="ru-RU" sz="1800" dirty="0" err="1"/>
              <a:t>тукю</a:t>
            </a:r>
            <a:r>
              <a:rPr lang="ru-RU" sz="1800" dirty="0"/>
              <a:t>», </a:t>
            </a:r>
            <a:r>
              <a:rPr lang="ru-RU" sz="1800" dirty="0" err="1"/>
              <a:t>соғдылар</a:t>
            </a:r>
            <a:r>
              <a:rPr lang="ru-RU" sz="1800" dirty="0"/>
              <a:t> - «</a:t>
            </a:r>
            <a:r>
              <a:rPr lang="ru-RU" sz="1800" dirty="0" err="1"/>
              <a:t>түркі</a:t>
            </a:r>
            <a:r>
              <a:rPr lang="ru-RU" sz="1800" dirty="0"/>
              <a:t>», «</a:t>
            </a:r>
            <a:r>
              <a:rPr lang="ru-RU" sz="1800" dirty="0" err="1"/>
              <a:t>түркіт</a:t>
            </a:r>
            <a:r>
              <a:rPr lang="ru-RU" sz="1800" dirty="0"/>
              <a:t>», ал </a:t>
            </a:r>
            <a:r>
              <a:rPr lang="ru-RU" sz="1800" dirty="0" err="1"/>
              <a:t>византиялықтар</a:t>
            </a:r>
            <a:r>
              <a:rPr lang="ru-RU" sz="1800" dirty="0"/>
              <a:t>, </a:t>
            </a:r>
            <a:r>
              <a:rPr lang="ru-RU" sz="1800" dirty="0" err="1"/>
              <a:t>арабтар</a:t>
            </a:r>
            <a:r>
              <a:rPr lang="ru-RU" sz="1800" dirty="0"/>
              <a:t> мен </a:t>
            </a:r>
            <a:r>
              <a:rPr lang="ru-RU" sz="1800" dirty="0" err="1"/>
              <a:t>парсылар</a:t>
            </a:r>
            <a:r>
              <a:rPr lang="ru-RU" sz="1800" dirty="0"/>
              <a:t> - «тюрк» </a:t>
            </a:r>
            <a:r>
              <a:rPr lang="ru-RU" sz="1800" dirty="0" err="1"/>
              <a:t>деп</a:t>
            </a:r>
            <a:r>
              <a:rPr lang="ru-RU" sz="1800" dirty="0"/>
              <a:t> </a:t>
            </a:r>
            <a:r>
              <a:rPr lang="ru-RU" sz="1800" dirty="0" err="1"/>
              <a:t>атаған</a:t>
            </a:r>
            <a:r>
              <a:rPr lang="ru-RU" sz="1800" dirty="0"/>
              <a:t>. </a:t>
            </a:r>
            <a:r>
              <a:rPr lang="ru-RU" sz="1800" dirty="0" err="1"/>
              <a:t>Орыс</a:t>
            </a:r>
            <a:r>
              <a:rPr lang="ru-RU" sz="1800" dirty="0"/>
              <a:t> </a:t>
            </a:r>
            <a:r>
              <a:rPr lang="ru-RU" sz="1800" dirty="0" err="1"/>
              <a:t>деректерінде</a:t>
            </a:r>
            <a:r>
              <a:rPr lang="ru-RU" sz="1800" dirty="0"/>
              <a:t> </a:t>
            </a:r>
            <a:r>
              <a:rPr lang="ru-RU" sz="1800" dirty="0" err="1"/>
              <a:t>түрік</a:t>
            </a:r>
            <a:r>
              <a:rPr lang="ru-RU" sz="1800" dirty="0"/>
              <a:t> </a:t>
            </a:r>
            <a:r>
              <a:rPr lang="ru-RU" sz="1800" dirty="0" err="1"/>
              <a:t>тайпалары</a:t>
            </a:r>
            <a:r>
              <a:rPr lang="ru-RU" sz="1800" dirty="0"/>
              <a:t> «</a:t>
            </a:r>
            <a:r>
              <a:rPr lang="ru-RU" sz="1800" dirty="0" err="1"/>
              <a:t>торки</a:t>
            </a:r>
            <a:r>
              <a:rPr lang="ru-RU" sz="1800" dirty="0"/>
              <a:t> -тюрки» </a:t>
            </a:r>
            <a:r>
              <a:rPr lang="ru-RU" sz="1800" dirty="0" err="1"/>
              <a:t>деп</a:t>
            </a:r>
            <a:r>
              <a:rPr lang="ru-RU" sz="1800" dirty="0"/>
              <a:t> </a:t>
            </a:r>
            <a:r>
              <a:rPr lang="ru-RU" sz="1800" dirty="0" err="1"/>
              <a:t>аталған</a:t>
            </a:r>
            <a:r>
              <a:rPr lang="ru-RU" sz="1800" dirty="0"/>
              <a:t>. </a:t>
            </a:r>
            <a:r>
              <a:rPr lang="ru-RU" sz="1800" dirty="0" err="1"/>
              <a:t>Шәкәрім</a:t>
            </a:r>
            <a:r>
              <a:rPr lang="ru-RU" sz="1800" dirty="0"/>
              <a:t> </a:t>
            </a:r>
            <a:r>
              <a:rPr lang="ru-RU" sz="1800" dirty="0" err="1"/>
              <a:t>Құдайбердіұлы</a:t>
            </a:r>
            <a:r>
              <a:rPr lang="ru-RU" sz="1800" dirty="0"/>
              <a:t> «</a:t>
            </a:r>
            <a:r>
              <a:rPr lang="ru-RU" sz="1800" dirty="0" err="1"/>
              <a:t>Түрік</a:t>
            </a:r>
            <a:r>
              <a:rPr lang="ru-RU" sz="1800" dirty="0"/>
              <a:t>, </a:t>
            </a:r>
            <a:r>
              <a:rPr lang="ru-RU" sz="1800" dirty="0" err="1"/>
              <a:t>қырғыз-қазақ</a:t>
            </a:r>
            <a:r>
              <a:rPr lang="ru-RU" sz="1800" dirty="0"/>
              <a:t> </a:t>
            </a:r>
            <a:r>
              <a:rPr lang="ru-RU" sz="1800" dirty="0" err="1"/>
              <a:t>һәм</a:t>
            </a:r>
            <a:r>
              <a:rPr lang="ru-RU" sz="1800" dirty="0"/>
              <a:t> </a:t>
            </a:r>
            <a:r>
              <a:rPr lang="ru-RU" sz="1800" dirty="0" err="1"/>
              <a:t>хандар</a:t>
            </a:r>
            <a:r>
              <a:rPr lang="ru-RU" sz="1800" dirty="0"/>
              <a:t> </a:t>
            </a:r>
            <a:r>
              <a:rPr lang="ru-RU" sz="1800" dirty="0" err="1"/>
              <a:t>шежіресі</a:t>
            </a:r>
            <a:r>
              <a:rPr lang="ru-RU" sz="1800" dirty="0"/>
              <a:t>» </a:t>
            </a:r>
            <a:r>
              <a:rPr lang="ru-RU" sz="1800" dirty="0" err="1"/>
              <a:t>атты</a:t>
            </a:r>
            <a:r>
              <a:rPr lang="ru-RU" sz="1800" dirty="0"/>
              <a:t> </a:t>
            </a:r>
            <a:r>
              <a:rPr lang="ru-RU" sz="1800" dirty="0" err="1"/>
              <a:t>еңбегінде</a:t>
            </a:r>
            <a:r>
              <a:rPr lang="ru-RU" sz="1800" dirty="0"/>
              <a:t> </a:t>
            </a:r>
            <a:r>
              <a:rPr lang="ru-RU" sz="1800" dirty="0" err="1"/>
              <a:t>түрік</a:t>
            </a:r>
            <a:r>
              <a:rPr lang="ru-RU" sz="1800" dirty="0"/>
              <a:t> </a:t>
            </a:r>
            <a:r>
              <a:rPr lang="ru-RU" sz="1800" dirty="0" err="1"/>
              <a:t>сөзі</a:t>
            </a:r>
            <a:r>
              <a:rPr lang="ru-RU" sz="1800" dirty="0"/>
              <a:t> «</a:t>
            </a:r>
            <a:r>
              <a:rPr lang="ru-RU" sz="1800" dirty="0" err="1"/>
              <a:t>дулыға</a:t>
            </a:r>
            <a:r>
              <a:rPr lang="ru-RU" sz="1800" dirty="0"/>
              <a:t>» </a:t>
            </a:r>
            <a:r>
              <a:rPr lang="ru-RU" sz="1800" dirty="0" err="1"/>
              <a:t>деген</a:t>
            </a:r>
            <a:r>
              <a:rPr lang="ru-RU" sz="1800" dirty="0"/>
              <a:t> </a:t>
            </a:r>
            <a:r>
              <a:rPr lang="ru-RU" sz="1800" dirty="0" err="1"/>
              <a:t>мағынаны</a:t>
            </a:r>
            <a:r>
              <a:rPr lang="ru-RU" sz="1800" dirty="0"/>
              <a:t> </a:t>
            </a:r>
            <a:r>
              <a:rPr lang="ru-RU" sz="1800" dirty="0" err="1"/>
              <a:t>білдіреді</a:t>
            </a:r>
            <a:r>
              <a:rPr lang="kk-KZ" sz="1800" dirty="0"/>
              <a:t>. </a:t>
            </a:r>
            <a:r>
              <a:rPr lang="ru-RU" sz="1800" dirty="0" err="1"/>
              <a:t>деп</a:t>
            </a:r>
            <a:r>
              <a:rPr lang="ru-RU" sz="1800" dirty="0"/>
              <a:t> </a:t>
            </a:r>
            <a:r>
              <a:rPr lang="ru-RU" sz="1800" dirty="0" err="1"/>
              <a:t>жазады</a:t>
            </a:r>
            <a:r>
              <a:rPr lang="ru-RU" sz="1800" dirty="0"/>
              <a:t>. [60, 8-б.] </a:t>
            </a:r>
            <a:r>
              <a:rPr lang="ru-RU" sz="1800" dirty="0" err="1"/>
              <a:t>Түріктердің</a:t>
            </a:r>
            <a:r>
              <a:rPr lang="ru-RU" sz="1800" dirty="0"/>
              <a:t> </a:t>
            </a:r>
            <a:r>
              <a:rPr lang="ru-RU" sz="1800" dirty="0" err="1"/>
              <a:t>тайпалық</a:t>
            </a:r>
            <a:r>
              <a:rPr lang="ru-RU" sz="1800" dirty="0"/>
              <a:t> </a:t>
            </a:r>
            <a:r>
              <a:rPr lang="ru-RU" sz="1800" dirty="0" err="1"/>
              <a:t>одағы</a:t>
            </a:r>
            <a:r>
              <a:rPr lang="ru-RU" sz="1800" dirty="0"/>
              <a:t> - </a:t>
            </a:r>
            <a:r>
              <a:rPr lang="ru-RU" sz="1800" dirty="0" err="1"/>
              <a:t>Түрік</a:t>
            </a:r>
            <a:r>
              <a:rPr lang="ru-RU" sz="1800" dirty="0"/>
              <a:t> </a:t>
            </a:r>
            <a:r>
              <a:rPr lang="ru-RU" sz="1800" dirty="0" err="1"/>
              <a:t>Елі</a:t>
            </a:r>
            <a:r>
              <a:rPr lang="ru-RU" sz="1800" dirty="0"/>
              <a:t> </a:t>
            </a:r>
            <a:r>
              <a:rPr lang="ru-RU" sz="1800" dirty="0" err="1"/>
              <a:t>Алтайда</a:t>
            </a:r>
            <a:r>
              <a:rPr lang="ru-RU" sz="1800" dirty="0"/>
              <a:t> </a:t>
            </a:r>
            <a:r>
              <a:rPr lang="ru-RU" sz="1800" dirty="0" err="1"/>
              <a:t>қалыптасты</a:t>
            </a:r>
            <a:r>
              <a:rPr lang="ru-RU" sz="1800" dirty="0"/>
              <a:t>. </a:t>
            </a:r>
            <a:r>
              <a:rPr lang="ru-RU" sz="1800" dirty="0" err="1"/>
              <a:t>Түрік</a:t>
            </a:r>
            <a:r>
              <a:rPr lang="ru-RU" sz="1800" dirty="0"/>
              <a:t> </a:t>
            </a:r>
            <a:r>
              <a:rPr lang="ru-RU" sz="1800" dirty="0" err="1"/>
              <a:t>Елі</a:t>
            </a:r>
            <a:r>
              <a:rPr lang="ru-RU" sz="1800" dirty="0"/>
              <a:t> </a:t>
            </a:r>
            <a:r>
              <a:rPr lang="ru-RU" sz="1800" dirty="0" err="1"/>
              <a:t>деген</a:t>
            </a:r>
            <a:r>
              <a:rPr lang="ru-RU" sz="1800" dirty="0"/>
              <a:t> </a:t>
            </a:r>
            <a:r>
              <a:rPr lang="ru-RU" sz="1800" dirty="0" err="1"/>
              <a:t>ұғым</a:t>
            </a:r>
            <a:r>
              <a:rPr lang="ru-RU" sz="1800" dirty="0"/>
              <a:t> </a:t>
            </a:r>
            <a:r>
              <a:rPr lang="ru-RU" sz="1800" dirty="0" err="1"/>
              <a:t>Түрік</a:t>
            </a:r>
            <a:r>
              <a:rPr lang="ru-RU" sz="1800" dirty="0"/>
              <a:t> </a:t>
            </a:r>
            <a:r>
              <a:rPr lang="ru-RU" sz="1800" dirty="0" err="1"/>
              <a:t>қағанаты</a:t>
            </a:r>
            <a:r>
              <a:rPr lang="ru-RU" sz="1800" dirty="0"/>
              <a:t> </a:t>
            </a:r>
            <a:r>
              <a:rPr lang="ru-RU" sz="1800" dirty="0" err="1"/>
              <a:t>құрылғанға</a:t>
            </a:r>
            <a:r>
              <a:rPr lang="ru-RU" sz="1800" dirty="0"/>
              <a:t> </a:t>
            </a:r>
            <a:r>
              <a:rPr lang="ru-RU" sz="1800" dirty="0" err="1"/>
              <a:t>дейін</a:t>
            </a:r>
            <a:r>
              <a:rPr lang="ru-RU" sz="1800" dirty="0"/>
              <a:t> </a:t>
            </a:r>
            <a:r>
              <a:rPr lang="ru-RU" sz="1800" dirty="0" err="1"/>
              <a:t>қолданылды</a:t>
            </a:r>
            <a:r>
              <a:rPr lang="ru-RU" sz="1800" dirty="0"/>
              <a:t>.</a:t>
            </a:r>
            <a:r>
              <a:rPr lang="kk-KZ" sz="1800" dirty="0"/>
              <a:t> Дегенмен, бұлай атау қағанат тұсында да орын алған. Белгілі түркітанушы, </a:t>
            </a:r>
            <a:r>
              <a:rPr lang="kk-KZ" sz="1800" dirty="0" smtClean="0"/>
              <a:t>Санкт-	Петербург </a:t>
            </a:r>
            <a:r>
              <a:rPr lang="kk-KZ" sz="1800" dirty="0"/>
              <a:t>Мемлекеттік университетінің профессоры С. Г. Кляшторный: «егер Түрік мемлекетінің құрылу уақытын оның халықаралық аренада танылған уақытымен есептейтін болсақ, 548 жылды түркі </a:t>
            </a:r>
            <a:r>
              <a:rPr lang="kk-KZ" sz="1800" dirty="0" smtClean="0"/>
              <a:t>мемлекеттілігінің </a:t>
            </a:r>
            <a:r>
              <a:rPr lang="kk-KZ" sz="1800" dirty="0"/>
              <a:t>басы деп айтуға болады» деген тұжырым жасайды. </a:t>
            </a:r>
            <a:r>
              <a:rPr lang="kk-KZ" sz="1800" dirty="0" smtClean="0"/>
              <a:t>Ежелгі </a:t>
            </a:r>
            <a:r>
              <a:rPr lang="kk-KZ" sz="1800" dirty="0"/>
              <a:t>түркі тілдес тайпалардың негізгі топтары түріктік этнотектің қалыптасуының бастапқы кезеңінде пайда болып, олар өздерінің тарихи сабақтастығын сақтап қалды. Бұларға Орталық Азиядан Алтайға қоныс аударған түркілер, сондай-ақ енисей қырғыздары, қыпшақ тобы, теле немесе оғыздар жатады.</a:t>
            </a:r>
            <a:endParaRPr lang="ru-RU" sz="1800" dirty="0"/>
          </a:p>
          <a:p>
            <a:pPr algn="just">
              <a:spcBef>
                <a:spcPts val="0"/>
              </a:spcBef>
            </a:pPr>
            <a:r>
              <a:rPr lang="kk-KZ" sz="1800" dirty="0" smtClean="0"/>
              <a:t>	VI </a:t>
            </a:r>
            <a:r>
              <a:rPr lang="kk-KZ" sz="1800" dirty="0"/>
              <a:t>ғасыр - Түрік империяларының Еуразия кеңістігінде үстемдік етуі барысында жалпы түркілік мәдени ортақ белгілерімен қатар, өзіндік ерекшеліктері де қалыптасты. Бұлан тайпалар ішіндегі билеуші және бағынушы топтар болып жіктелуі еді. Біріктіруші күштер тегі жағынан бір-біріне жақын тайпалардың басын қосу арқылы бір орталыққа біріккен мемлекет құруға әрекет жасаса, дербестікке ұмтылушы күштер алтай түркілері, қыпшақтар, қырғыздар, оғыздар сияқты этникалық топтардың тәуелсіздігін қалыптастыруға тырысты.</a:t>
            </a:r>
            <a:endParaRPr lang="ru-RU" sz="1800" dirty="0"/>
          </a:p>
          <a:p>
            <a:pPr algn="just">
              <a:spcBef>
                <a:spcPts val="0"/>
              </a:spcBef>
            </a:pPr>
            <a:endParaRPr lang="ru-RU" sz="1800" dirty="0"/>
          </a:p>
        </p:txBody>
      </p:sp>
    </p:spTree>
    <p:extLst>
      <p:ext uri="{BB962C8B-B14F-4D97-AF65-F5344CB8AC3E}">
        <p14:creationId xmlns:p14="http://schemas.microsoft.com/office/powerpoint/2010/main" val="383525403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6"/>
            <a:ext cx="10515600" cy="375103"/>
          </a:xfrm>
        </p:spPr>
        <p:txBody>
          <a:bodyPr>
            <a:normAutofit/>
          </a:bodyPr>
          <a:lstStyle/>
          <a:p>
            <a:pPr algn="ctr"/>
            <a:r>
              <a:rPr lang="kk-KZ" sz="2000" dirty="0" smtClean="0">
                <a:latin typeface="Times New Roman" panose="02020603050405020304" pitchFamily="18" charset="0"/>
                <a:cs typeface="Times New Roman" panose="02020603050405020304" pitchFamily="18" charset="0"/>
              </a:rPr>
              <a:t>10 бет</a:t>
            </a:r>
            <a:endParaRPr lang="ru-RU" sz="2000" dirty="0">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a:xfrm>
            <a:off x="838199" y="740229"/>
            <a:ext cx="10909663" cy="5436734"/>
          </a:xfrm>
        </p:spPr>
        <p:txBody>
          <a:bodyPr>
            <a:normAutofit fontScale="77500" lnSpcReduction="20000"/>
          </a:bodyPr>
          <a:lstStyle/>
          <a:p>
            <a:pPr algn="just"/>
            <a:r>
              <a:rPr lang="ru-RU" dirty="0" smtClean="0"/>
              <a:t> </a:t>
            </a:r>
            <a:r>
              <a:rPr lang="ru-RU" dirty="0" err="1"/>
              <a:t>Найман</a:t>
            </a:r>
            <a:r>
              <a:rPr lang="ru-RU" dirty="0"/>
              <a:t>, </a:t>
            </a:r>
            <a:r>
              <a:rPr lang="ru-RU" dirty="0" err="1"/>
              <a:t>Керей</a:t>
            </a:r>
            <a:r>
              <a:rPr lang="ru-RU" dirty="0"/>
              <a:t> </a:t>
            </a:r>
            <a:r>
              <a:rPr lang="ru-RU" dirty="0" err="1" smtClean="0"/>
              <a:t>және</a:t>
            </a:r>
            <a:r>
              <a:rPr lang="ru-RU" dirty="0" smtClean="0"/>
              <a:t> </a:t>
            </a:r>
            <a:r>
              <a:rPr lang="ru-RU" dirty="0" err="1"/>
              <a:t>Жалайыр</a:t>
            </a:r>
            <a:r>
              <a:rPr lang="ru-RU" dirty="0"/>
              <a:t> </a:t>
            </a:r>
            <a:r>
              <a:rPr lang="ru-RU" dirty="0" err="1" smtClean="0"/>
              <a:t>мемлекеттік</a:t>
            </a:r>
            <a:r>
              <a:rPr lang="ru-RU" dirty="0" smtClean="0"/>
              <a:t> б</a:t>
            </a:r>
            <a:r>
              <a:rPr lang="en-US" dirty="0" err="1" smtClean="0"/>
              <a:t>ip</a:t>
            </a:r>
            <a:r>
              <a:rPr lang="kk-KZ" dirty="0" smtClean="0"/>
              <a:t>лестіктері</a:t>
            </a:r>
          </a:p>
          <a:p>
            <a:pPr algn="just"/>
            <a:r>
              <a:rPr lang="en-US" dirty="0" smtClean="0"/>
              <a:t> </a:t>
            </a:r>
            <a:r>
              <a:rPr lang="ru-RU" dirty="0" err="1">
                <a:latin typeface="Times New Roman" panose="02020603050405020304" pitchFamily="18" charset="0"/>
                <a:cs typeface="Times New Roman" panose="02020603050405020304" pitchFamily="18" charset="0"/>
              </a:rPr>
              <a:t>Найман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Керей</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Жалайыр</a:t>
            </a:r>
            <a:r>
              <a:rPr lang="ru-RU" dirty="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мемлекеттік</a:t>
            </a:r>
            <a:r>
              <a:rPr lang="ru-RU" dirty="0" smtClean="0">
                <a:latin typeface="Times New Roman" panose="02020603050405020304" pitchFamily="18" charset="0"/>
                <a:cs typeface="Times New Roman" panose="02020603050405020304" pitchFamily="18" charset="0"/>
              </a:rPr>
              <a:t> б</a:t>
            </a:r>
            <a:r>
              <a:rPr lang="en-US" dirty="0" err="1" smtClean="0">
                <a:latin typeface="Times New Roman" panose="02020603050405020304" pitchFamily="18" charset="0"/>
                <a:cs typeface="Times New Roman" panose="02020603050405020304" pitchFamily="18" charset="0"/>
              </a:rPr>
              <a:t>ip</a:t>
            </a:r>
            <a:r>
              <a:rPr lang="kk-KZ" dirty="0" smtClean="0">
                <a:latin typeface="Times New Roman" panose="02020603050405020304" pitchFamily="18" charset="0"/>
                <a:cs typeface="Times New Roman" panose="02020603050405020304" pitchFamily="18" charset="0"/>
              </a:rPr>
              <a:t>лестіктері</a:t>
            </a:r>
            <a:r>
              <a:rPr lang="en-US"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Орталық</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Азияның</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шығыс</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аймақтарында</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пайда</a:t>
            </a:r>
            <a:r>
              <a:rPr lang="ru-RU" dirty="0" smtClean="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болды</a:t>
            </a:r>
            <a:r>
              <a:rPr lang="ru-RU" dirty="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Наймандардың</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тайпалық</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одағы</a:t>
            </a:r>
            <a:r>
              <a:rPr lang="ru-RU"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VIII </a:t>
            </a:r>
            <a:r>
              <a:rPr lang="ru-RU" dirty="0" err="1" smtClean="0">
                <a:latin typeface="Times New Roman" panose="02020603050405020304" pitchFamily="18" charset="0"/>
                <a:cs typeface="Times New Roman" panose="02020603050405020304" pitchFamily="18" charset="0"/>
              </a:rPr>
              <a:t>ғасырдың</a:t>
            </a:r>
            <a:r>
              <a:rPr lang="ru-RU" dirty="0" smtClean="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ортасында</a:t>
            </a:r>
            <a:r>
              <a:rPr lang="ru-RU" dirty="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Ертістің</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жоғары</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ағысы</a:t>
            </a:r>
            <a:r>
              <a:rPr lang="ru-RU" dirty="0" smtClean="0">
                <a:latin typeface="Times New Roman" panose="02020603050405020304" pitchFamily="18" charset="0"/>
                <a:cs typeface="Times New Roman" panose="02020603050405020304" pitchFamily="18" charset="0"/>
              </a:rPr>
              <a:t> </a:t>
            </a:r>
            <a:r>
              <a:rPr lang="ru-RU" dirty="0">
                <a:latin typeface="Times New Roman" panose="02020603050405020304" pitchFamily="18" charset="0"/>
                <a:cs typeface="Times New Roman" panose="02020603050405020304" pitchFamily="18" charset="0"/>
              </a:rPr>
              <a:t>мен Орхон </a:t>
            </a:r>
            <a:r>
              <a:rPr lang="ru-RU" dirty="0" err="1" smtClean="0">
                <a:latin typeface="Times New Roman" panose="02020603050405020304" pitchFamily="18" charset="0"/>
                <a:cs typeface="Times New Roman" panose="02020603050405020304" pitchFamily="18" charset="0"/>
              </a:rPr>
              <a:t>өзенінің</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аралығында</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құрылып</a:t>
            </a:r>
            <a:r>
              <a:rPr lang="ru-RU" dirty="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сегіз</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оғыз</a:t>
            </a:r>
            <a:r>
              <a:rPr lang="ru-RU" dirty="0" smtClean="0">
                <a:latin typeface="Times New Roman" panose="02020603050405020304" pitchFamily="18" charset="0"/>
                <a:cs typeface="Times New Roman" panose="02020603050405020304" pitchFamily="18" charset="0"/>
              </a:rPr>
              <a:t> </a:t>
            </a:r>
            <a:r>
              <a:rPr lang="ru-RU" dirty="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сегіз</a:t>
            </a:r>
            <a:r>
              <a:rPr lang="ru-RU" dirty="0" smtClean="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тайпа</a:t>
            </a:r>
            <a:r>
              <a:rPr lang="ru-RU" dirty="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одағы</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деп</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аталды</a:t>
            </a:r>
            <a:r>
              <a:rPr lang="ru-RU" dirty="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Кейін</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монғол</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тілді</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қидандар</a:t>
            </a:r>
            <a:r>
              <a:rPr lang="ru-RU" dirty="0" smtClean="0">
                <a:latin typeface="Times New Roman" panose="02020603050405020304" pitchFamily="18" charset="0"/>
                <a:cs typeface="Times New Roman" panose="02020603050405020304" pitchFamily="18" charset="0"/>
              </a:rPr>
              <a:t> </a:t>
            </a:r>
            <a:r>
              <a:rPr lang="ru-RU" dirty="0">
                <a:latin typeface="Times New Roman" panose="02020603050405020304" pitchFamily="18" charset="0"/>
                <a:cs typeface="Times New Roman" panose="02020603050405020304" pitchFamily="18" charset="0"/>
              </a:rPr>
              <a:t>«</a:t>
            </a:r>
            <a:r>
              <a:rPr lang="ru-RU" dirty="0" err="1">
                <a:latin typeface="Times New Roman" panose="02020603050405020304" pitchFamily="18" charset="0"/>
                <a:cs typeface="Times New Roman" panose="02020603050405020304" pitchFamily="18" charset="0"/>
              </a:rPr>
              <a:t>найман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деген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атауды</a:t>
            </a:r>
            <a:r>
              <a:rPr lang="ru-RU" dirty="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орнықтырған</a:t>
            </a:r>
            <a:r>
              <a:rPr lang="ru-RU" dirty="0" smtClean="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болатын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Ол</a:t>
            </a:r>
            <a:r>
              <a:rPr lang="ru-RU" dirty="0">
                <a:latin typeface="Times New Roman" panose="02020603050405020304" pitchFamily="18" charset="0"/>
                <a:cs typeface="Times New Roman" panose="02020603050405020304" pitchFamily="18" charset="0"/>
              </a:rPr>
              <a:t> да </a:t>
            </a:r>
            <a:r>
              <a:rPr lang="ru-RU" dirty="0" smtClean="0">
                <a:latin typeface="Times New Roman" panose="02020603050405020304" pitchFamily="18" charset="0"/>
                <a:cs typeface="Times New Roman" panose="02020603050405020304" pitchFamily="18" charset="0"/>
              </a:rPr>
              <a:t>т</a:t>
            </a:r>
            <a:r>
              <a:rPr lang="en-US" dirty="0" err="1" smtClean="0">
                <a:latin typeface="Times New Roman" panose="02020603050405020304" pitchFamily="18" charset="0"/>
                <a:cs typeface="Times New Roman" panose="02020603050405020304" pitchFamily="18" charset="0"/>
              </a:rPr>
              <a:t>ypi</a:t>
            </a:r>
            <a:r>
              <a:rPr lang="kk-KZ" dirty="0" smtClean="0">
                <a:latin typeface="Times New Roman" panose="02020603050405020304" pitchFamily="18" charset="0"/>
                <a:cs typeface="Times New Roman" panose="02020603050405020304" pitchFamily="18" charset="0"/>
              </a:rPr>
              <a:t>к</a:t>
            </a:r>
            <a:r>
              <a:rPr lang="en-US"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тілінде</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сегіз</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оғызы</a:t>
            </a:r>
            <a:r>
              <a:rPr lang="en-US"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мағынасын</a:t>
            </a:r>
            <a:r>
              <a:rPr lang="ru-RU" dirty="0" smtClean="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берген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Керейлер</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туралы</a:t>
            </a:r>
            <a:r>
              <a:rPr lang="ru-RU" dirty="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алғашқы</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мәліметтер</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олардың</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христиандықты</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қабылдауымен</a:t>
            </a:r>
            <a:r>
              <a:rPr lang="ru-RU" dirty="0" smtClean="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байланысты</a:t>
            </a:r>
            <a:r>
              <a:rPr lang="ru-RU" dirty="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XI </a:t>
            </a:r>
            <a:r>
              <a:rPr lang="ru-RU" dirty="0" err="1" smtClean="0">
                <a:latin typeface="Times New Roman" panose="02020603050405020304" pitchFamily="18" charset="0"/>
                <a:cs typeface="Times New Roman" panose="02020603050405020304" pitchFamily="18" charset="0"/>
              </a:rPr>
              <a:t>ғасырдың</a:t>
            </a:r>
            <a:r>
              <a:rPr lang="ru-RU" dirty="0" smtClean="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басына</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жатады</a:t>
            </a:r>
            <a:r>
              <a:rPr lang="ru-RU" dirty="0">
                <a:latin typeface="Times New Roman" panose="02020603050405020304" pitchFamily="18" charset="0"/>
                <a:cs typeface="Times New Roman" panose="02020603050405020304" pitchFamily="18" charset="0"/>
              </a:rPr>
              <a:t>. 1007 </a:t>
            </a:r>
            <a:r>
              <a:rPr lang="ru-RU" dirty="0" err="1">
                <a:latin typeface="Times New Roman" panose="02020603050405020304" pitchFamily="18" charset="0"/>
                <a:cs typeface="Times New Roman" panose="02020603050405020304" pitchFamily="18" charset="0"/>
              </a:rPr>
              <a:t>жылы</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наймандар</a:t>
            </a:r>
            <a:r>
              <a:rPr lang="ru-RU" dirty="0">
                <a:latin typeface="Times New Roman" panose="02020603050405020304" pitchFamily="18" charset="0"/>
                <a:cs typeface="Times New Roman" panose="02020603050405020304" pitchFamily="18" charset="0"/>
              </a:rPr>
              <a:t> мен </a:t>
            </a:r>
            <a:r>
              <a:rPr lang="ru-RU" dirty="0" err="1">
                <a:latin typeface="Times New Roman" panose="02020603050405020304" pitchFamily="18" charset="0"/>
                <a:cs typeface="Times New Roman" panose="02020603050405020304" pitchFamily="18" charset="0"/>
              </a:rPr>
              <a:t>керейлер</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несториандык</a:t>
            </a:r>
            <a:r>
              <a:rPr lang="ru-RU" dirty="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бағыттағы</a:t>
            </a:r>
            <a:r>
              <a:rPr lang="ru-RU" dirty="0" smtClean="0">
                <a:latin typeface="Times New Roman" panose="02020603050405020304" pitchFamily="18" charset="0"/>
                <a:cs typeface="Times New Roman" panose="02020603050405020304" pitchFamily="18" charset="0"/>
              </a:rPr>
              <a:t> </a:t>
            </a:r>
            <a:r>
              <a:rPr lang="ru-RU" dirty="0">
                <a:latin typeface="Times New Roman" panose="02020603050405020304" pitchFamily="18" charset="0"/>
                <a:cs typeface="Times New Roman" panose="02020603050405020304" pitchFamily="18" charset="0"/>
              </a:rPr>
              <a:t>христиан </a:t>
            </a:r>
            <a:r>
              <a:rPr lang="ru-RU" dirty="0" err="1" smtClean="0">
                <a:latin typeface="Times New Roman" panose="02020603050405020304" pitchFamily="18" charset="0"/>
                <a:cs typeface="Times New Roman" panose="02020603050405020304" pitchFamily="18" charset="0"/>
              </a:rPr>
              <a:t>дінін</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қабылдағаны</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мәлім</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Керейлер</a:t>
            </a:r>
            <a:r>
              <a:rPr lang="ru-RU" dirty="0">
                <a:latin typeface="Times New Roman" panose="02020603050405020304" pitchFamily="18" charset="0"/>
                <a:cs typeface="Times New Roman" panose="02020603050405020304" pitchFamily="18" charset="0"/>
              </a:rPr>
              <a:t> Орхон </a:t>
            </a:r>
            <a:r>
              <a:rPr lang="ru-RU" dirty="0" err="1" smtClean="0">
                <a:latin typeface="Times New Roman" panose="02020603050405020304" pitchFamily="18" charset="0"/>
                <a:cs typeface="Times New Roman" panose="02020603050405020304" pitchFamily="18" charset="0"/>
              </a:rPr>
              <a:t>өзенінің</a:t>
            </a:r>
            <a:r>
              <a:rPr lang="ru-RU" dirty="0" smtClean="0">
                <a:latin typeface="Times New Roman" panose="02020603050405020304" pitchFamily="18" charset="0"/>
                <a:cs typeface="Times New Roman" panose="02020603050405020304" pitchFamily="18" charset="0"/>
              </a:rPr>
              <a:t> </a:t>
            </a:r>
            <a:r>
              <a:rPr lang="ru-RU" dirty="0">
                <a:latin typeface="Times New Roman" panose="02020603050405020304" pitchFamily="18" charset="0"/>
                <a:cs typeface="Times New Roman" panose="02020603050405020304" pitchFamily="18" charset="0"/>
              </a:rPr>
              <a:t>орта </a:t>
            </a:r>
            <a:r>
              <a:rPr lang="ru-RU" dirty="0" err="1" smtClean="0">
                <a:latin typeface="Times New Roman" panose="02020603050405020304" pitchFamily="18" charset="0"/>
                <a:cs typeface="Times New Roman" panose="02020603050405020304" pitchFamily="18" charset="0"/>
              </a:rPr>
              <a:t>ағысы</a:t>
            </a:r>
            <a:r>
              <a:rPr lang="ru-RU" dirty="0" smtClean="0">
                <a:latin typeface="Times New Roman" panose="02020603050405020304" pitchFamily="18" charset="0"/>
                <a:cs typeface="Times New Roman" panose="02020603050405020304" pitchFamily="18" charset="0"/>
              </a:rPr>
              <a:t> </a:t>
            </a:r>
            <a:r>
              <a:rPr lang="ru-RU" dirty="0">
                <a:latin typeface="Times New Roman" panose="02020603050405020304" pitchFamily="18" charset="0"/>
                <a:cs typeface="Times New Roman" panose="02020603050405020304" pitchFamily="18" charset="0"/>
              </a:rPr>
              <a:t>мен </a:t>
            </a:r>
            <a:r>
              <a:rPr lang="ru-RU" dirty="0" err="1">
                <a:latin typeface="Times New Roman" panose="02020603050405020304" pitchFamily="18" charset="0"/>
                <a:cs typeface="Times New Roman" panose="02020603050405020304" pitchFamily="18" charset="0"/>
              </a:rPr>
              <a:t>Онгин</a:t>
            </a:r>
            <a:r>
              <a:rPr lang="ru-RU" dirty="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өзені</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алқабындағы</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жерлерді</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мекендеді</a:t>
            </a:r>
            <a:r>
              <a:rPr lang="ru-RU" dirty="0" smtClean="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Жазба</a:t>
            </a:r>
            <a:r>
              <a:rPr lang="ru-RU" dirty="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деректерде</a:t>
            </a:r>
            <a:r>
              <a:rPr lang="ru-RU" dirty="0" smtClean="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олар</a:t>
            </a:r>
            <a:r>
              <a:rPr lang="ru-RU" dirty="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керейіт</a:t>
            </a:r>
            <a:r>
              <a:rPr lang="ru-RU" dirty="0" smtClean="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деп</a:t>
            </a:r>
            <a:r>
              <a:rPr lang="ru-RU" dirty="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беріледі</a:t>
            </a:r>
            <a:r>
              <a:rPr lang="ru-RU" dirty="0" smtClean="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Керей</a:t>
            </a:r>
            <a:r>
              <a:rPr lang="ru-RU" dirty="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мемлекетінің</a:t>
            </a:r>
            <a:r>
              <a:rPr lang="en-US"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орталығы</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Қатынбалық</a:t>
            </a:r>
            <a:r>
              <a:rPr lang="ru-RU" dirty="0" smtClean="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деген</a:t>
            </a:r>
            <a:r>
              <a:rPr lang="ru-RU" dirty="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қала</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болғаны</a:t>
            </a:r>
            <a:r>
              <a:rPr lang="ru-RU" dirty="0" smtClean="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туралы</a:t>
            </a:r>
            <a:r>
              <a:rPr lang="ru-RU" dirty="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мәліметтер</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кездеседі</a:t>
            </a:r>
            <a:r>
              <a:rPr lang="en-US" dirty="0" smtClean="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Жалайыр</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тайпалары</a:t>
            </a:r>
            <a:r>
              <a:rPr lang="ru-RU" dirty="0">
                <a:latin typeface="Times New Roman" panose="02020603050405020304" pitchFamily="18" charset="0"/>
                <a:cs typeface="Times New Roman" panose="02020603050405020304" pitchFamily="18" charset="0"/>
              </a:rPr>
              <a:t> Орхон </a:t>
            </a:r>
            <a:r>
              <a:rPr lang="ru-RU" dirty="0" err="1" smtClean="0">
                <a:latin typeface="Times New Roman" panose="02020603050405020304" pitchFamily="18" charset="0"/>
                <a:cs typeface="Times New Roman" panose="02020603050405020304" pitchFamily="18" charset="0"/>
              </a:rPr>
              <a:t>өзенінің</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бастауын</a:t>
            </a:r>
            <a:r>
              <a:rPr lang="ru-RU" dirty="0" smtClean="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мекендеген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Жалайыр</a:t>
            </a:r>
            <a:r>
              <a:rPr lang="ru-RU" dirty="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мемлекеттік</a:t>
            </a:r>
            <a:r>
              <a:rPr lang="ru-RU" dirty="0" smtClean="0">
                <a:latin typeface="Times New Roman" panose="02020603050405020304" pitchFamily="18" charset="0"/>
                <a:cs typeface="Times New Roman" panose="02020603050405020304" pitchFamily="18" charset="0"/>
              </a:rPr>
              <a:t> б</a:t>
            </a:r>
            <a:r>
              <a:rPr lang="en-US" dirty="0" err="1" smtClean="0">
                <a:latin typeface="Times New Roman" panose="02020603050405020304" pitchFamily="18" charset="0"/>
                <a:cs typeface="Times New Roman" panose="02020603050405020304" pitchFamily="18" charset="0"/>
              </a:rPr>
              <a:t>ip</a:t>
            </a:r>
            <a:r>
              <a:rPr lang="kk-KZ" dirty="0" smtClean="0">
                <a:latin typeface="Times New Roman" panose="02020603050405020304" pitchFamily="18" charset="0"/>
                <a:cs typeface="Times New Roman" panose="02020603050405020304" pitchFamily="18" charset="0"/>
              </a:rPr>
              <a:t>лестігі ұ</a:t>
            </a:r>
            <a:r>
              <a:rPr lang="ru-RU" dirty="0" smtClean="0">
                <a:latin typeface="Times New Roman" panose="02020603050405020304" pitchFamily="18" charset="0"/>
                <a:cs typeface="Times New Roman" panose="02020603050405020304" pitchFamily="18" charset="0"/>
              </a:rPr>
              <a:t>лыс </a:t>
            </a:r>
            <a:r>
              <a:rPr lang="ru-RU" dirty="0" err="1">
                <a:latin typeface="Times New Roman" panose="02020603050405020304" pitchFamily="18" charset="0"/>
                <a:cs typeface="Times New Roman" panose="02020603050405020304" pitchFamily="18" charset="0"/>
              </a:rPr>
              <a:t>деп</a:t>
            </a:r>
            <a:r>
              <a:rPr lang="ru-RU" dirty="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аталған</a:t>
            </a:r>
            <a:r>
              <a:rPr lang="ru-RU" dirty="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Ұлыс</a:t>
            </a:r>
            <a:r>
              <a:rPr lang="ru-RU" dirty="0" smtClean="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шекаралары</a:t>
            </a:r>
            <a:r>
              <a:rPr lang="ru-RU" dirty="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айқындалған</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белгілі</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аумақтарды</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иеленді</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Ұлыс</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билеушісі</a:t>
            </a:r>
            <a:r>
              <a:rPr lang="en-US"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 </a:t>
            </a:r>
            <a:r>
              <a:rPr lang="ru-RU" dirty="0">
                <a:latin typeface="Times New Roman" panose="02020603050405020304" pitchFamily="18" charset="0"/>
                <a:cs typeface="Times New Roman" panose="02020603050405020304" pitchFamily="18" charset="0"/>
              </a:rPr>
              <a:t>хан, </a:t>
            </a:r>
            <a:r>
              <a:rPr lang="ru-RU" dirty="0" err="1" smtClean="0">
                <a:latin typeface="Times New Roman" panose="02020603050405020304" pitchFamily="18" charset="0"/>
                <a:cs typeface="Times New Roman" panose="02020603050405020304" pitchFamily="18" charset="0"/>
              </a:rPr>
              <a:t>оның</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басқару</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әкімшілігі</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әскері</a:t>
            </a:r>
            <a:r>
              <a:rPr lang="en-US"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және</a:t>
            </a:r>
            <a:r>
              <a:rPr lang="ru-RU" dirty="0" smtClean="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ордасы</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болды</a:t>
            </a:r>
            <a:r>
              <a:rPr lang="ru-RU" dirty="0">
                <a:latin typeface="Times New Roman" panose="02020603050405020304" pitchFamily="18" charset="0"/>
                <a:cs typeface="Times New Roman" panose="02020603050405020304" pitchFamily="18" charset="0"/>
              </a:rPr>
              <a:t>. 1190-1206 </a:t>
            </a:r>
            <a:r>
              <a:rPr lang="ru-RU" dirty="0" err="1">
                <a:latin typeface="Times New Roman" panose="02020603050405020304" pitchFamily="18" charset="0"/>
                <a:cs typeface="Times New Roman" panose="02020603050405020304" pitchFamily="18" charset="0"/>
              </a:rPr>
              <a:t>жылдары</a:t>
            </a:r>
            <a:r>
              <a:rPr lang="ru-RU" dirty="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монғолдармен</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күрес</a:t>
            </a:r>
            <a:r>
              <a:rPr lang="ru-RU" dirty="0" smtClean="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барысында</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найман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керей</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жалайыр</a:t>
            </a:r>
            <a:r>
              <a:rPr lang="ru-RU" dirty="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тайпаларының</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көптеген</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бөліктері</a:t>
            </a:r>
            <a:r>
              <a:rPr lang="en-US"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Жетісу</a:t>
            </a:r>
            <a:r>
              <a:rPr lang="ru-RU" dirty="0" smtClean="0">
                <a:latin typeface="Times New Roman" panose="02020603050405020304" pitchFamily="18" charset="0"/>
                <a:cs typeface="Times New Roman" panose="02020603050405020304" pitchFamily="18" charset="0"/>
              </a:rPr>
              <a:t> </a:t>
            </a:r>
            <a:r>
              <a:rPr lang="ru-RU" dirty="0">
                <a:latin typeface="Times New Roman" panose="02020603050405020304" pitchFamily="18" charset="0"/>
                <a:cs typeface="Times New Roman" panose="02020603050405020304" pitchFamily="18" charset="0"/>
              </a:rPr>
              <a:t>мен </a:t>
            </a:r>
            <a:r>
              <a:rPr lang="en-US" dirty="0" smtClean="0">
                <a:latin typeface="Times New Roman" panose="02020603050405020304" pitchFamily="18" charset="0"/>
                <a:cs typeface="Times New Roman" panose="02020603050405020304" pitchFamily="18" charset="0"/>
              </a:rPr>
              <a:t>Ep</a:t>
            </a:r>
            <a:r>
              <a:rPr lang="kk-KZ" dirty="0" smtClean="0">
                <a:latin typeface="Times New Roman" panose="02020603050405020304" pitchFamily="18" charset="0"/>
                <a:cs typeface="Times New Roman" panose="02020603050405020304" pitchFamily="18" charset="0"/>
              </a:rPr>
              <a:t>тістің</a:t>
            </a:r>
            <a:r>
              <a:rPr lang="en-US" dirty="0" smtClean="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батыс</a:t>
            </a:r>
            <a:r>
              <a:rPr lang="ru-RU" dirty="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аймақтарына</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ығысып</a:t>
            </a:r>
            <a:r>
              <a:rPr lang="ru-RU" dirty="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қоныстана</a:t>
            </a:r>
            <a:r>
              <a:rPr lang="ru-RU" dirty="0" smtClean="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бастады</a:t>
            </a:r>
            <a:r>
              <a:rPr lang="ru-RU" dirty="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Олардың</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қалған</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бөлігі</a:t>
            </a:r>
            <a:r>
              <a:rPr lang="en-US"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монғолдарға</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бағынуға</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мәжбүр</a:t>
            </a:r>
            <a:r>
              <a:rPr lang="ru-RU" dirty="0" smtClean="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болды</a:t>
            </a:r>
            <a:r>
              <a:rPr lang="ru-RU" dirty="0">
                <a:latin typeface="Times New Roman" panose="02020603050405020304" pitchFamily="18" charset="0"/>
                <a:cs typeface="Times New Roman" panose="02020603050405020304" pitchFamily="18" charset="0"/>
              </a:rPr>
              <a:t>. 1211 </a:t>
            </a:r>
            <a:r>
              <a:rPr lang="ru-RU" dirty="0" err="1">
                <a:latin typeface="Times New Roman" panose="02020603050405020304" pitchFamily="18" charset="0"/>
                <a:cs typeface="Times New Roman" panose="02020603050405020304" pitchFamily="18" charset="0"/>
              </a:rPr>
              <a:t>жылы</a:t>
            </a:r>
            <a:r>
              <a:rPr lang="ru-RU" dirty="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наймандардың</a:t>
            </a:r>
            <a:r>
              <a:rPr lang="ru-RU" dirty="0" smtClean="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басшысы</a:t>
            </a:r>
            <a:r>
              <a:rPr lang="ru-RU" dirty="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Күшлік</a:t>
            </a:r>
            <a:r>
              <a:rPr lang="ru-RU" dirty="0" smtClean="0">
                <a:latin typeface="Times New Roman" panose="02020603050405020304" pitchFamily="18" charset="0"/>
                <a:cs typeface="Times New Roman" panose="02020603050405020304" pitchFamily="18" charset="0"/>
              </a:rPr>
              <a:t> </a:t>
            </a:r>
            <a:r>
              <a:rPr lang="ru-RU" dirty="0">
                <a:latin typeface="Times New Roman" panose="02020603050405020304" pitchFamily="18" charset="0"/>
                <a:cs typeface="Times New Roman" panose="02020603050405020304" pitchFamily="18" charset="0"/>
              </a:rPr>
              <a:t>хан </a:t>
            </a:r>
            <a:r>
              <a:rPr lang="ru-RU" dirty="0" err="1" smtClean="0">
                <a:latin typeface="Times New Roman" panose="02020603050405020304" pitchFamily="18" charset="0"/>
                <a:cs typeface="Times New Roman" panose="02020603050405020304" pitchFamily="18" charset="0"/>
              </a:rPr>
              <a:t>қарақытайларды</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жеңді</a:t>
            </a:r>
            <a:r>
              <a:rPr lang="ru-RU" dirty="0" smtClean="0">
                <a:latin typeface="Times New Roman" panose="02020603050405020304" pitchFamily="18" charset="0"/>
                <a:cs typeface="Times New Roman" panose="02020603050405020304" pitchFamily="18" charset="0"/>
              </a:rPr>
              <a:t> </a:t>
            </a:r>
            <a:r>
              <a:rPr lang="ru-RU" dirty="0">
                <a:latin typeface="Times New Roman" panose="02020603050405020304" pitchFamily="18" charset="0"/>
                <a:cs typeface="Times New Roman" panose="02020603050405020304" pitchFamily="18" charset="0"/>
              </a:rPr>
              <a:t>де, </a:t>
            </a:r>
            <a:r>
              <a:rPr lang="ru-RU" dirty="0" err="1" smtClean="0">
                <a:latin typeface="Times New Roman" panose="02020603050405020304" pitchFamily="18" charset="0"/>
                <a:cs typeface="Times New Roman" panose="02020603050405020304" pitchFamily="18" charset="0"/>
              </a:rPr>
              <a:t>қысқа</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мерзімге</a:t>
            </a:r>
            <a:r>
              <a:rPr lang="ru-RU" dirty="0" smtClean="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болса</a:t>
            </a:r>
            <a:r>
              <a:rPr lang="ru-RU" dirty="0">
                <a:latin typeface="Times New Roman" panose="02020603050405020304" pitchFamily="18" charset="0"/>
                <a:cs typeface="Times New Roman" panose="02020603050405020304" pitchFamily="18" charset="0"/>
              </a:rPr>
              <a:t> да </a:t>
            </a:r>
            <a:r>
              <a:rPr lang="ru-RU" dirty="0" err="1" smtClean="0">
                <a:latin typeface="Times New Roman" panose="02020603050405020304" pitchFamily="18" charset="0"/>
                <a:cs typeface="Times New Roman" panose="02020603050405020304" pitchFamily="18" charset="0"/>
              </a:rPr>
              <a:t>Жетісуға</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өз</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билігін</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орнатты</a:t>
            </a:r>
            <a:r>
              <a:rPr lang="ru-RU" dirty="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Бұл</a:t>
            </a:r>
            <a:r>
              <a:rPr lang="ru-RU" dirty="0" smtClean="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тайпалар</a:t>
            </a:r>
            <a:r>
              <a:rPr lang="ru-RU" dirty="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қазақ</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халкының</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қалыптасуында</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елеулі</a:t>
            </a:r>
            <a:r>
              <a:rPr lang="en-US"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ықпал</a:t>
            </a:r>
            <a:r>
              <a:rPr lang="ru-RU"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e</a:t>
            </a:r>
            <a:r>
              <a:rPr lang="kk-KZ" dirty="0" smtClean="0">
                <a:latin typeface="Times New Roman" panose="02020603050405020304" pitchFamily="18" charset="0"/>
                <a:cs typeface="Times New Roman" panose="02020603050405020304" pitchFamily="18" charset="0"/>
              </a:rPr>
              <a:t>тті</a:t>
            </a:r>
            <a:r>
              <a:rPr lang="en-US" dirty="0" smtClean="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Наймандар</a:t>
            </a:r>
            <a:r>
              <a:rPr lang="ru-RU" dirty="0">
                <a:latin typeface="Times New Roman" panose="02020603050405020304" pitchFamily="18" charset="0"/>
                <a:cs typeface="Times New Roman" panose="02020603050405020304" pitchFamily="18" charset="0"/>
              </a:rPr>
              <a:t> мен </a:t>
            </a:r>
            <a:r>
              <a:rPr lang="ru-RU" dirty="0" err="1">
                <a:latin typeface="Times New Roman" panose="02020603050405020304" pitchFamily="18" charset="0"/>
                <a:cs typeface="Times New Roman" panose="02020603050405020304" pitchFamily="18" charset="0"/>
              </a:rPr>
              <a:t>керейлер</a:t>
            </a:r>
            <a:r>
              <a:rPr lang="ru-RU" dirty="0">
                <a:latin typeface="Times New Roman" panose="02020603050405020304" pitchFamily="18" charset="0"/>
                <a:cs typeface="Times New Roman" panose="02020603050405020304" pitchFamily="18" charset="0"/>
              </a:rPr>
              <a:t> Орта </a:t>
            </a:r>
            <a:r>
              <a:rPr lang="ru-RU" dirty="0" err="1" smtClean="0">
                <a:latin typeface="Times New Roman" panose="02020603050405020304" pitchFamily="18" charset="0"/>
                <a:cs typeface="Times New Roman" panose="02020603050405020304" pitchFamily="18" charset="0"/>
              </a:rPr>
              <a:t>жүздің</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ру-тайпаларының</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кұрамына</a:t>
            </a:r>
            <a:r>
              <a:rPr lang="ru-RU" dirty="0" smtClean="0">
                <a:latin typeface="Times New Roman" panose="02020603050405020304" pitchFamily="18" charset="0"/>
                <a:cs typeface="Times New Roman" panose="02020603050405020304" pitchFamily="18" charset="0"/>
              </a:rPr>
              <a:t> </a:t>
            </a:r>
            <a:r>
              <a:rPr lang="kk-KZ" dirty="0" err="1" smtClean="0">
                <a:latin typeface="Times New Roman" panose="02020603050405020304" pitchFamily="18" charset="0"/>
                <a:cs typeface="Times New Roman" panose="02020603050405020304" pitchFamily="18" charset="0"/>
              </a:rPr>
              <a:t>к</a:t>
            </a:r>
            <a:r>
              <a:rPr lang="en-US" dirty="0" err="1" smtClean="0">
                <a:latin typeface="Times New Roman" panose="02020603050405020304" pitchFamily="18" charset="0"/>
                <a:cs typeface="Times New Roman" panose="02020603050405020304" pitchFamily="18" charset="0"/>
              </a:rPr>
              <a:t>ipce</a:t>
            </a:r>
            <a:r>
              <a:rPr lang="en-US"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жалайырлар</a:t>
            </a:r>
            <a:r>
              <a:rPr lang="ru-RU" dirty="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Ұлы</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жүз</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кұрамындағы</a:t>
            </a:r>
            <a:r>
              <a:rPr lang="ru-RU"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ip</a:t>
            </a:r>
            <a:r>
              <a:rPr lang="kk-KZ" dirty="0" smtClean="0">
                <a:latin typeface="Times New Roman" panose="02020603050405020304" pitchFamily="18" charset="0"/>
                <a:cs typeface="Times New Roman" panose="02020603050405020304" pitchFamily="18" charset="0"/>
              </a:rPr>
              <a:t>і</a:t>
            </a:r>
            <a:r>
              <a:rPr lang="en-US"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рулардың</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біріне</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айналды</a:t>
            </a:r>
            <a:r>
              <a:rPr lang="ru-RU" dirty="0" smtClean="0">
                <a:latin typeface="Times New Roman" panose="02020603050405020304" pitchFamily="18" charset="0"/>
                <a:cs typeface="Times New Roman" panose="02020603050405020304" pitchFamily="18" charset="0"/>
              </a:rPr>
              <a:t>.</a:t>
            </a: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244211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202019"/>
            <a:ext cx="11080898" cy="372139"/>
          </a:xfrm>
        </p:spPr>
        <p:txBody>
          <a:bodyPr>
            <a:normAutofit fontScale="90000"/>
          </a:bodyPr>
          <a:lstStyle/>
          <a:p>
            <a:pPr algn="ctr"/>
            <a:r>
              <a:rPr lang="kk-KZ" dirty="0" smtClean="0"/>
              <a:t>2 бет</a:t>
            </a:r>
            <a:endParaRPr lang="ru-RU" dirty="0"/>
          </a:p>
        </p:txBody>
      </p:sp>
      <p:sp>
        <p:nvSpPr>
          <p:cNvPr id="3" name="Объект 2"/>
          <p:cNvSpPr>
            <a:spLocks noGrp="1"/>
          </p:cNvSpPr>
          <p:nvPr>
            <p:ph idx="1"/>
          </p:nvPr>
        </p:nvSpPr>
        <p:spPr>
          <a:xfrm>
            <a:off x="838199" y="967563"/>
            <a:ext cx="11229753" cy="5209400"/>
          </a:xfrm>
        </p:spPr>
        <p:txBody>
          <a:bodyPr>
            <a:normAutofit/>
          </a:bodyPr>
          <a:lstStyle/>
          <a:p>
            <a:pPr algn="just"/>
            <a:r>
              <a:rPr lang="kk-KZ" sz="1800" dirty="0">
                <a:latin typeface="Times New Roman" panose="02020603050405020304" pitchFamily="18" charset="0"/>
                <a:cs typeface="Times New Roman" panose="02020603050405020304" pitchFamily="18" charset="0"/>
              </a:rPr>
              <a:t>Алғашқы түркі мемлекеті - Түрік қағанаты ( 551-603 ) 551 жылы Алтай түркілерінің көсемі Бумын қаған дәрежесін алған кезде тарих сахнасына шықты. Түрік қағанаты нығайған тұста шығыста Корей түбегінен бастап батыста Қырым түбегіне дейін, солтүстікте Енисей бастауынан оңтүстікте Амудария өзеніне дейінгі ұлан-ғайыр аумақты алып жатты. Бумынды Қара қаған ауыстырды ( 552-553 ). Бұл билеушілерден кейін Мұқан қаған ( 553-572 ), Таспар қаған ( 572-581 ) билік жүргізді.</a:t>
            </a:r>
            <a:endParaRPr lang="ru-RU" sz="1800" dirty="0">
              <a:latin typeface="Times New Roman" panose="02020603050405020304" pitchFamily="18" charset="0"/>
              <a:cs typeface="Times New Roman" panose="02020603050405020304" pitchFamily="18" charset="0"/>
            </a:endParaRPr>
          </a:p>
          <a:p>
            <a:pPr algn="just"/>
            <a:r>
              <a:rPr lang="kk-KZ" sz="1800" dirty="0">
                <a:latin typeface="Times New Roman" panose="02020603050405020304" pitchFamily="18" charset="0"/>
                <a:cs typeface="Times New Roman" panose="02020603050405020304" pitchFamily="18" charset="0"/>
              </a:rPr>
              <a:t>Түрік қағанаты Орталық Азияда Мұқан қаған тұсында үстемдік құрды. Ол сол тарихи кезеңдегі Иран мен Византия сияқты аса ірі мемлекеттерімен тең дәрежедегі байланыстар орнатты. Қытай да Түрік қағанатына алым салық </a:t>
            </a:r>
            <a:r>
              <a:rPr lang="kk-KZ" sz="1800" dirty="0" smtClean="0">
                <a:latin typeface="Times New Roman" panose="02020603050405020304" pitchFamily="18" charset="0"/>
                <a:cs typeface="Times New Roman" panose="02020603050405020304" pitchFamily="18" charset="0"/>
              </a:rPr>
              <a:t>төлеп </a:t>
            </a:r>
            <a:r>
              <a:rPr lang="kk-KZ" sz="1800" dirty="0">
                <a:latin typeface="Times New Roman" panose="02020603050405020304" pitchFamily="18" charset="0"/>
                <a:cs typeface="Times New Roman" panose="02020603050405020304" pitchFamily="18" charset="0"/>
              </a:rPr>
              <a:t>тұрды. </a:t>
            </a:r>
            <a:endParaRPr lang="kk-KZ" sz="1800" dirty="0" smtClean="0">
              <a:latin typeface="Times New Roman" panose="02020603050405020304" pitchFamily="18" charset="0"/>
              <a:cs typeface="Times New Roman" panose="02020603050405020304" pitchFamily="18" charset="0"/>
            </a:endParaRPr>
          </a:p>
          <a:p>
            <a:pPr algn="just"/>
            <a:r>
              <a:rPr lang="kk-KZ" sz="1800" dirty="0"/>
              <a:t>561-563 жылдары Мұқан қаған Иранмен эфталиттерге қарсы әскери-саяси одақ құрады. Бұл одақтың нәтижесінде эфталиттер талқандалып, Түрік қағанаты Орта Азияға үстемдік етуге қол жеткізді. Бұндай нәтижелі саяси қадамнан кейін Түрік қағанаты енді Византиямен Иранға қарсы одақ жасаған. Түрік қағанаты үшін бұл одақта табысты болып, оларға парсылар алым-салық төлеп тұруға міндетті болды. Сыртқы саясатты белсенді жүргізген түріктер Керчь бұғазына дейін жетіп, Қырым түбегін де басып алады. </a:t>
            </a:r>
            <a:endParaRPr lang="ru-RU" sz="1800" dirty="0"/>
          </a:p>
          <a:p>
            <a:pPr algn="just"/>
            <a:r>
              <a:rPr lang="kk-KZ" sz="1800" dirty="0"/>
              <a:t>Орта ғасырларда ұлан-ғайыр аймақтар мен халықтарға үстемдік еткен төрт «әлем патшалығы» туралы тұжырымдаманың қалыптасуы кездейсоқ емес. Оларға: оңтүстіктегі «пілдер патшалығы» - Үндістан, батыстағы «асыл тастар патшалығы» - Византия, солтүстіктегі «жылқы патшалығы» - Түрік қағанаты, шығыстағы «адамдар патшылығы» - Қытай елі жатады. [10, 24-б.]. Сөйтіп, түркі тілдес тайпалар бір көсемнің билігін мойындап, бір ру мен бір әулеттің қоластына бірігіп, нығайды.</a:t>
            </a:r>
            <a:endParaRPr lang="ru-RU" sz="1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097252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74428"/>
            <a:ext cx="10515600" cy="659220"/>
          </a:xfrm>
        </p:spPr>
        <p:txBody>
          <a:bodyPr>
            <a:normAutofit/>
          </a:bodyPr>
          <a:lstStyle/>
          <a:p>
            <a:pPr algn="ctr"/>
            <a:r>
              <a:rPr lang="kk-KZ" sz="2000" dirty="0" smtClean="0">
                <a:latin typeface="Times New Roman" panose="02020603050405020304" pitchFamily="18" charset="0"/>
                <a:cs typeface="Times New Roman" panose="02020603050405020304" pitchFamily="18" charset="0"/>
              </a:rPr>
              <a:t>3 бет</a:t>
            </a:r>
            <a:endParaRPr lang="ru-RU" sz="2000" dirty="0">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a:xfrm>
            <a:off x="606056" y="627320"/>
            <a:ext cx="11355572" cy="5656521"/>
          </a:xfrm>
        </p:spPr>
        <p:txBody>
          <a:bodyPr>
            <a:normAutofit/>
          </a:bodyPr>
          <a:lstStyle/>
          <a:p>
            <a:pPr algn="just"/>
            <a:r>
              <a:rPr lang="kk-KZ" sz="1900" dirty="0">
                <a:latin typeface="Times New Roman" panose="02020603050405020304" pitchFamily="18" charset="0"/>
                <a:cs typeface="Times New Roman" panose="02020603050405020304" pitchFamily="18" charset="0"/>
              </a:rPr>
              <a:t>Түрік қағанаты езіне бәсекелес тайпаларды, этникалық құрамы мен шаруашылығы әр-түрлі елдер мен халықтарды тәуелді етті. Тәуелді ету екі бағытта жүргізілді. Бірі - саяси тұрғыда, яғни билеуші әулеттің билігін мойындату, екіншісі - кесімді алым-салықты төлету арқылы экономикалық тұрғыда жүзеге асырылды. Нәтижесінде көшпенділер құрған мемлекет империялық дәрежеге жетті. Бұл тұрғыдан алғанда Түрік қағанаты ғұндардың дәстүрін жалғастыра отырып, Еуразия кеңістігіндегі күшті империяға айналды. Ежелгі түркі тайпалары өзіндік сапалық ерекшеліктері бар өркениет ошағын қалыптастырды. Онда көшпенді және отырықшы мәдениеттердің өзара ықпалы, қала мәдениеті мен урбанизация үдерісі ерекше орын алды. Діни құндылықтарға деген сұраныс Түрік Елінде буддизм, христиандық және кейінірек ислам сияқты әлемдік діндердің таралуына жол ашып берді. Мұның бәрі қоғамның әлеуметтік және саяси құрылымына да әсер етпей қойған жоқ еді. Түркі өркениетінің үздік үлгісі - тастағы жазулардан қолжазбаларға дейінгі жолдан өткен өзіндік, дербес түркі жазуының қалыптасуы болып табылады</a:t>
            </a:r>
            <a:r>
              <a:rPr lang="kk-KZ" sz="1900" dirty="0" smtClean="0">
                <a:latin typeface="Times New Roman" panose="02020603050405020304" pitchFamily="18" charset="0"/>
                <a:cs typeface="Times New Roman" panose="02020603050405020304" pitchFamily="18" charset="0"/>
              </a:rPr>
              <a:t>.</a:t>
            </a:r>
          </a:p>
          <a:p>
            <a:pPr algn="just"/>
            <a:r>
              <a:rPr lang="kk-KZ" sz="2000" dirty="0">
                <a:latin typeface="Times New Roman" panose="02020603050405020304" pitchFamily="18" charset="0"/>
                <a:cs typeface="Times New Roman" panose="02020603050405020304" pitchFamily="18" charset="0"/>
              </a:rPr>
              <a:t>Түркі Елінің бастауы мен оның тұңғыш қағаны туралы ежелгі түркі жазба ескерткіштерінде алғашқы түркі шежірешісі Йоллығ тегін: «Биікте Көк тәңірі, ал төменде Қара жер жаралғанда, екеуінің арасында адам баласы жаралған Адам баласы үстіне ата-тегім - Бумын қаған мен Истеми қаған отырған. Олар түркі халқының Ел-жұртын қалыптастырған, иелік еткен… Басыбарды идірген, Тізеліні бүктірген! Шығыста Қадырқан қойнауына дейін, батыста - Темір қақпаға дейін жайлаған. Екі аралықта жүрген иесіз көк түріктерді осылай қоныстандырған екен. Білге (дана) қағандар екен, алып (ер) қағандар екен!» деп жазады. [34, 51-б.] Бұл деректерде қағанаттағы билік жүйесі - Будун - Ел - Торю, яғни «Халық - Мемлекет - Заң» үлгісінде келтірілген.</a:t>
            </a:r>
            <a:endParaRPr lang="ru-RU" sz="2000" dirty="0">
              <a:latin typeface="Times New Roman" panose="02020603050405020304" pitchFamily="18" charset="0"/>
              <a:cs typeface="Times New Roman" panose="02020603050405020304" pitchFamily="18" charset="0"/>
            </a:endParaRPr>
          </a:p>
          <a:p>
            <a:pPr algn="just"/>
            <a:endParaRPr lang="ru-RU" sz="1900" dirty="0">
              <a:latin typeface="Times New Roman" panose="02020603050405020304" pitchFamily="18" charset="0"/>
              <a:cs typeface="Times New Roman" panose="02020603050405020304" pitchFamily="18" charset="0"/>
            </a:endParaRPr>
          </a:p>
          <a:p>
            <a:endParaRPr lang="ru-RU" dirty="0"/>
          </a:p>
        </p:txBody>
      </p:sp>
    </p:spTree>
    <p:extLst>
      <p:ext uri="{BB962C8B-B14F-4D97-AF65-F5344CB8AC3E}">
        <p14:creationId xmlns:p14="http://schemas.microsoft.com/office/powerpoint/2010/main" val="42583919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159489"/>
            <a:ext cx="10515600" cy="382771"/>
          </a:xfrm>
        </p:spPr>
        <p:txBody>
          <a:bodyPr>
            <a:normAutofit/>
          </a:bodyPr>
          <a:lstStyle/>
          <a:p>
            <a:r>
              <a:rPr lang="kk-KZ" sz="2000" dirty="0" smtClean="0">
                <a:latin typeface="Times New Roman" panose="02020603050405020304" pitchFamily="18" charset="0"/>
                <a:cs typeface="Times New Roman" panose="02020603050405020304" pitchFamily="18" charset="0"/>
              </a:rPr>
              <a:t>4 бет</a:t>
            </a:r>
            <a:endParaRPr lang="ru-RU" sz="2000" dirty="0">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a:xfrm>
            <a:off x="838199" y="765544"/>
            <a:ext cx="11070265" cy="5411419"/>
          </a:xfrm>
        </p:spPr>
        <p:txBody>
          <a:bodyPr>
            <a:normAutofit lnSpcReduction="10000"/>
          </a:bodyPr>
          <a:lstStyle/>
          <a:p>
            <a:pPr algn="just"/>
            <a:r>
              <a:rPr lang="kk-KZ" sz="2000" dirty="0">
                <a:latin typeface="Times New Roman" panose="02020603050405020304" pitchFamily="18" charset="0"/>
                <a:cs typeface="Times New Roman" panose="02020603050405020304" pitchFamily="18" charset="0"/>
              </a:rPr>
              <a:t>Түрік қағанатының ыдырауына бір жағынан, сол кезеңге дейін бытыраңқы болып келген Қытай Суй ( 581-618 ) әулеті тұсында айтарлықтай күшейіп, Түрік қағанатына қысымын арттыра бастаған еді. Екінші жағынан, түрік қоғамындағы билеуші Ашина руының ішінде билікке талас басталған болатын. Ал, 581-583 жылдары Түрік қағанатының әлеуметтік-экономикалық жағдайын тұралатып кеткен зор жұт болды. «Түркілер нанның орнына үгітілген сүйектермен қоректенді», - деген, сол қасіретті кезеңнің куәгерлері. Сонымен бірге, осынау ұлан-ғайыр аумақты ұзақ уақыт басқару да аса қиын болатынды. 603 жылы Түрік қағанаты дербес екі мемлекетке белінді: Шығыс Түрік қағанаты (Орталық Азия аймағында орналасты) және Батыс Түрік қағанаты (Орта Азияда орналасты). Шығыс Түрік қағанаты Қытайға бағынышты болып, саяси дағдарыстың ұзақ кезеңін бастан кешірді. Оның қайта өрлеуі Құтлық-Елтіріс қағанның тұсында басталды. Шығыс Түрік қағанатының едәуір күшейген кезеңі оның ағасы Қапаған қағанның және игілікті істері «мәңгілік тасқа» түсірілген Білге қаған мен Күлтегін билігі тұсында жетті</a:t>
            </a:r>
            <a:r>
              <a:rPr lang="kk-KZ" sz="2000" dirty="0" smtClean="0">
                <a:latin typeface="Times New Roman" panose="02020603050405020304" pitchFamily="18" charset="0"/>
                <a:cs typeface="Times New Roman" panose="02020603050405020304" pitchFamily="18" charset="0"/>
              </a:rPr>
              <a:t>.</a:t>
            </a:r>
          </a:p>
          <a:p>
            <a:pPr algn="just"/>
            <a:r>
              <a:rPr lang="kk-KZ" sz="2000" dirty="0"/>
              <a:t>Батыс Түрік қағанатының ( 603-704 ) негізін «Он ок будун» (Он Оқ елі) құрады. Олар Қаратаудан Жоңғар тауларына дейінгі байырғы үйсіндер жерін, сонымен бірге Шығыс Түркістан мен Орта Азияның отырықшы-егіншілік жазираларын алып жатты. Соғды мен Бұхарада да қағанның уәлилері отырды. Батыс Түрік қағанатының ондағы иелігі Амудария мен Гиндукуштың бастауларына дейін, Исфиджаб пен Шаштан Оңтүстік Ауғанстан мен Солтүстік-батыс Пәкістанға дейін жетті. </a:t>
            </a:r>
            <a:endParaRPr lang="ru-RU" sz="2000" dirty="0"/>
          </a:p>
          <a:p>
            <a:pPr algn="just"/>
            <a:endParaRPr lang="ru-RU" sz="2000" dirty="0">
              <a:latin typeface="Times New Roman" panose="02020603050405020304" pitchFamily="18" charset="0"/>
              <a:cs typeface="Times New Roman" panose="02020603050405020304" pitchFamily="18" charset="0"/>
            </a:endParaRPr>
          </a:p>
          <a:p>
            <a:endParaRPr lang="ru-RU" dirty="0"/>
          </a:p>
        </p:txBody>
      </p:sp>
    </p:spTree>
    <p:extLst>
      <p:ext uri="{BB962C8B-B14F-4D97-AF65-F5344CB8AC3E}">
        <p14:creationId xmlns:p14="http://schemas.microsoft.com/office/powerpoint/2010/main" val="378872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6"/>
            <a:ext cx="10515600" cy="421684"/>
          </a:xfrm>
        </p:spPr>
        <p:txBody>
          <a:bodyPr>
            <a:normAutofit/>
          </a:bodyPr>
          <a:lstStyle/>
          <a:p>
            <a:pPr algn="ctr"/>
            <a:r>
              <a:rPr lang="kk-KZ" sz="2000" dirty="0" smtClean="0">
                <a:latin typeface="Times New Roman" panose="02020603050405020304" pitchFamily="18" charset="0"/>
                <a:cs typeface="Times New Roman" panose="02020603050405020304" pitchFamily="18" charset="0"/>
              </a:rPr>
              <a:t>5 бет</a:t>
            </a:r>
            <a:endParaRPr lang="ru-RU" sz="2000" dirty="0">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a:xfrm>
            <a:off x="838200" y="786810"/>
            <a:ext cx="10515600" cy="5390153"/>
          </a:xfrm>
        </p:spPr>
        <p:txBody>
          <a:bodyPr>
            <a:normAutofit fontScale="25000" lnSpcReduction="20000"/>
          </a:bodyPr>
          <a:lstStyle/>
          <a:p>
            <a:pPr algn="just"/>
            <a:r>
              <a:rPr lang="kk-KZ" sz="6200" dirty="0">
                <a:latin typeface="Times New Roman" panose="02020603050405020304" pitchFamily="18" charset="0"/>
                <a:cs typeface="Times New Roman" panose="02020603050405020304" pitchFamily="18" charset="0"/>
              </a:rPr>
              <a:t>630-634 жылдары Батыс Түрік қағанаты Сырдариядан батысқа қарай Орта Азиядағы саяси ықпалынан айырылып қалды. Осы кезеңнен бастап мемлекетте дағдарыс кезеңі басталды. Оның басты себебі, сыртқы жаулардың қысымы және тайпалық одақтар арасындағы билік үшін күресі еді.</a:t>
            </a:r>
            <a:endParaRPr lang="ru-RU" sz="6200" dirty="0">
              <a:latin typeface="Times New Roman" panose="02020603050405020304" pitchFamily="18" charset="0"/>
              <a:cs typeface="Times New Roman" panose="02020603050405020304" pitchFamily="18" charset="0"/>
            </a:endParaRPr>
          </a:p>
          <a:p>
            <a:pPr algn="just"/>
            <a:r>
              <a:rPr lang="kk-KZ" sz="6200" dirty="0">
                <a:latin typeface="Times New Roman" panose="02020603050405020304" pitchFamily="18" charset="0"/>
                <a:cs typeface="Times New Roman" panose="02020603050405020304" pitchFamily="18" charset="0"/>
              </a:rPr>
              <a:t>Жетісуға қытайлар басып кіріп, 657 жылы Батыс Түрік қағанатының әскері жеңіліске ұшырап, саяси дербестігінен айырыла бастады. Енді қағанатты басқару Қытай әкімшілігінің бақылауымен жүзеге асырыла бастады.</a:t>
            </a:r>
            <a:endParaRPr lang="ru-RU" sz="6200" dirty="0">
              <a:latin typeface="Times New Roman" panose="02020603050405020304" pitchFamily="18" charset="0"/>
              <a:cs typeface="Times New Roman" panose="02020603050405020304" pitchFamily="18" charset="0"/>
            </a:endParaRPr>
          </a:p>
          <a:p>
            <a:pPr algn="just"/>
            <a:r>
              <a:rPr lang="kk-KZ" sz="6200" dirty="0">
                <a:latin typeface="Times New Roman" panose="02020603050405020304" pitchFamily="18" charset="0"/>
                <a:cs typeface="Times New Roman" panose="02020603050405020304" pitchFamily="18" charset="0"/>
              </a:rPr>
              <a:t>Батыс Түрік қағанатының құлауының нәтижесінде, оның басқа аймақтарында күшті мемлекеттік бірлестіктер пайда болды. Еділ жағалауында және Солтүстік Кавказда Хазар қағанаты, Сырдария мен Арал жағалауында Оғыз мемлекеті, Жетісуда - Түргеш, Қарлұқ қағанаттары, Орталық, Солтүстік және Шығыс Қазақстанда Қимақ қағанаты құрылды. Ал, Енесей аймағында Қырғыздардың мемлекеттік бірлестігі, Моңғолияда - Ұйғыр (тоғыз оғыз) қағанаты пайда болды. Бұл этникалық-саяси бірлестіктер Түрік қағанатының әлеуметтік, мәдени, әскери, мемлекеттік әкімшілік дәстүрлерін жалғастырды</a:t>
            </a:r>
            <a:r>
              <a:rPr lang="kk-KZ" sz="6200" dirty="0" smtClean="0">
                <a:latin typeface="Times New Roman" panose="02020603050405020304" pitchFamily="18" charset="0"/>
                <a:cs typeface="Times New Roman" panose="02020603050405020304" pitchFamily="18" charset="0"/>
              </a:rPr>
              <a:t>.</a:t>
            </a:r>
          </a:p>
          <a:p>
            <a:pPr algn="just"/>
            <a:r>
              <a:rPr lang="kk-KZ" sz="6200" b="1" dirty="0" smtClean="0">
                <a:latin typeface="Times New Roman" panose="02020603050405020304" pitchFamily="18" charset="0"/>
                <a:cs typeface="Times New Roman" panose="02020603050405020304" pitchFamily="18" charset="0"/>
              </a:rPr>
              <a:t>2</a:t>
            </a:r>
            <a:r>
              <a:rPr lang="kk-KZ" sz="6200" b="1" dirty="0">
                <a:latin typeface="Times New Roman" panose="02020603050405020304" pitchFamily="18" charset="0"/>
                <a:cs typeface="Times New Roman" panose="02020603050405020304" pitchFamily="18" charset="0"/>
              </a:rPr>
              <a:t>. Түргеш, Қарлұқ, Қарахан, Қидан мемлекеттері</a:t>
            </a:r>
            <a:endParaRPr lang="ru-RU" sz="6200" dirty="0">
              <a:latin typeface="Times New Roman" panose="02020603050405020304" pitchFamily="18" charset="0"/>
              <a:cs typeface="Times New Roman" panose="02020603050405020304" pitchFamily="18" charset="0"/>
            </a:endParaRPr>
          </a:p>
          <a:p>
            <a:pPr algn="just"/>
            <a:r>
              <a:rPr lang="kk-KZ" sz="6200" dirty="0">
                <a:latin typeface="Times New Roman" panose="02020603050405020304" pitchFamily="18" charset="0"/>
                <a:cs typeface="Times New Roman" panose="02020603050405020304" pitchFamily="18" charset="0"/>
              </a:rPr>
              <a:t>699 жылы Жетісудағы түргеш тайпаларының көсемі Үшелік Батыс </a:t>
            </a:r>
            <a:r>
              <a:rPr lang="kk-KZ" sz="6200" dirty="0" smtClean="0">
                <a:latin typeface="Times New Roman" panose="02020603050405020304" pitchFamily="18" charset="0"/>
                <a:cs typeface="Times New Roman" panose="02020603050405020304" pitchFamily="18" charset="0"/>
              </a:rPr>
              <a:t>түрік ағанатындағы </a:t>
            </a:r>
            <a:r>
              <a:rPr lang="kk-KZ" sz="6200" dirty="0">
                <a:latin typeface="Times New Roman" panose="02020603050405020304" pitchFamily="18" charset="0"/>
                <a:cs typeface="Times New Roman" panose="02020603050405020304" pitchFamily="18" charset="0"/>
              </a:rPr>
              <a:t>Қытай императорының қолшоқпарын шеттетіп, билікті </a:t>
            </a:r>
            <a:r>
              <a:rPr lang="kk-KZ" sz="6200" dirty="0" smtClean="0">
                <a:latin typeface="Times New Roman" panose="02020603050405020304" pitchFamily="18" charset="0"/>
                <a:cs typeface="Times New Roman" panose="02020603050405020304" pitchFamily="18" charset="0"/>
              </a:rPr>
              <a:t>өзқолына </a:t>
            </a:r>
            <a:r>
              <a:rPr lang="kk-KZ" sz="6200" dirty="0">
                <a:latin typeface="Times New Roman" panose="02020603050405020304" pitchFamily="18" charset="0"/>
                <a:cs typeface="Times New Roman" panose="02020603050405020304" pitchFamily="18" charset="0"/>
              </a:rPr>
              <a:t>алады. Түргештер Шу-Іле өзендерінің арасындағы аумақта, </a:t>
            </a:r>
            <a:r>
              <a:rPr lang="kk-KZ" sz="6200" dirty="0" smtClean="0">
                <a:latin typeface="Times New Roman" panose="02020603050405020304" pitchFamily="18" charset="0"/>
                <a:cs typeface="Times New Roman" panose="02020603050405020304" pitchFamily="18" charset="0"/>
              </a:rPr>
              <a:t>Батыс Түрік </a:t>
            </a:r>
            <a:r>
              <a:rPr lang="kk-KZ" sz="6200" dirty="0">
                <a:latin typeface="Times New Roman" panose="02020603050405020304" pitchFamily="18" charset="0"/>
                <a:cs typeface="Times New Roman" panose="02020603050405020304" pitchFamily="18" charset="0"/>
              </a:rPr>
              <a:t>қағанатының батыс бөлігін мекендеген және Жетісудан өтетін </a:t>
            </a:r>
            <a:r>
              <a:rPr lang="kk-KZ" sz="6200" dirty="0" smtClean="0">
                <a:latin typeface="Times New Roman" panose="02020603050405020304" pitchFamily="18" charset="0"/>
                <a:cs typeface="Times New Roman" panose="02020603050405020304" pitchFamily="18" charset="0"/>
              </a:rPr>
              <a:t>керуен  жолының </a:t>
            </a:r>
            <a:r>
              <a:rPr lang="kk-KZ" sz="6200" dirty="0">
                <a:latin typeface="Times New Roman" panose="02020603050405020304" pitchFamily="18" charset="0"/>
                <a:cs typeface="Times New Roman" panose="02020603050405020304" pitchFamily="18" charset="0"/>
              </a:rPr>
              <a:t>маңызды бөлігін бақылауында ұстаған тайпа еді. Олар іле </a:t>
            </a:r>
            <a:r>
              <a:rPr lang="kk-KZ" sz="6200" dirty="0" smtClean="0">
                <a:latin typeface="Times New Roman" panose="02020603050405020304" pitchFamily="18" charset="0"/>
                <a:cs typeface="Times New Roman" panose="02020603050405020304" pitchFamily="18" charset="0"/>
              </a:rPr>
              <a:t>қара түргештері </a:t>
            </a:r>
            <a:r>
              <a:rPr lang="kk-KZ" sz="6200" dirty="0">
                <a:latin typeface="Times New Roman" panose="02020603050405020304" pitchFamily="18" charset="0"/>
                <a:cs typeface="Times New Roman" panose="02020603050405020304" pitchFamily="18" charset="0"/>
              </a:rPr>
              <a:t>және Шу сары түргештері болып екіге бөлінген</a:t>
            </a:r>
            <a:r>
              <a:rPr lang="kk-KZ" sz="6200" dirty="0" smtClean="0">
                <a:latin typeface="Times New Roman" panose="02020603050405020304" pitchFamily="18" charset="0"/>
                <a:cs typeface="Times New Roman" panose="02020603050405020304" pitchFamily="18" charset="0"/>
              </a:rPr>
              <a:t>.</a:t>
            </a:r>
          </a:p>
          <a:p>
            <a:pPr algn="just"/>
            <a:r>
              <a:rPr lang="kk-KZ" sz="6200" dirty="0">
                <a:latin typeface="Times New Roman" panose="02020603050405020304" pitchFamily="18" charset="0"/>
                <a:cs typeface="Times New Roman" panose="02020603050405020304" pitchFamily="18" charset="0"/>
              </a:rPr>
              <a:t>Үшелік қаған Түргеш қағанатының ( 704-756 ) негізін қалады. </a:t>
            </a:r>
            <a:r>
              <a:rPr lang="ru-RU" sz="6200" dirty="0" err="1">
                <a:latin typeface="Times New Roman" panose="02020603050405020304" pitchFamily="18" charset="0"/>
                <a:cs typeface="Times New Roman" panose="02020603050405020304" pitchFamily="18" charset="0"/>
              </a:rPr>
              <a:t>Оның</a:t>
            </a:r>
            <a:r>
              <a:rPr lang="ru-RU" sz="6200" dirty="0">
                <a:latin typeface="Times New Roman" panose="02020603050405020304" pitchFamily="18" charset="0"/>
                <a:cs typeface="Times New Roman" panose="02020603050405020304" pitchFamily="18" charset="0"/>
              </a:rPr>
              <a:t> </a:t>
            </a:r>
            <a:r>
              <a:rPr lang="ru-RU" sz="6200" dirty="0" err="1">
                <a:latin typeface="Times New Roman" panose="02020603050405020304" pitchFamily="18" charset="0"/>
                <a:cs typeface="Times New Roman" panose="02020603050405020304" pitchFamily="18" charset="0"/>
              </a:rPr>
              <a:t>астанасы</a:t>
            </a:r>
            <a:r>
              <a:rPr lang="ru-RU" sz="6200" dirty="0">
                <a:latin typeface="Times New Roman" panose="02020603050405020304" pitchFamily="18" charset="0"/>
                <a:cs typeface="Times New Roman" panose="02020603050405020304" pitchFamily="18" charset="0"/>
              </a:rPr>
              <a:t> </a:t>
            </a:r>
            <a:r>
              <a:rPr lang="ru-RU" sz="6200" dirty="0" err="1">
                <a:latin typeface="Times New Roman" panose="02020603050405020304" pitchFamily="18" charset="0"/>
                <a:cs typeface="Times New Roman" panose="02020603050405020304" pitchFamily="18" charset="0"/>
              </a:rPr>
              <a:t>алғашқыда</a:t>
            </a:r>
            <a:r>
              <a:rPr lang="ru-RU" sz="6200" dirty="0">
                <a:latin typeface="Times New Roman" panose="02020603050405020304" pitchFamily="18" charset="0"/>
                <a:cs typeface="Times New Roman" panose="02020603050405020304" pitchFamily="18" charset="0"/>
              </a:rPr>
              <a:t> </a:t>
            </a:r>
            <a:r>
              <a:rPr lang="ru-RU" sz="6200" dirty="0" err="1">
                <a:latin typeface="Times New Roman" panose="02020603050405020304" pitchFamily="18" charset="0"/>
                <a:cs typeface="Times New Roman" panose="02020603050405020304" pitchFamily="18" charset="0"/>
              </a:rPr>
              <a:t>Суябта</a:t>
            </a:r>
            <a:r>
              <a:rPr lang="ru-RU" sz="6200" dirty="0">
                <a:latin typeface="Times New Roman" panose="02020603050405020304" pitchFamily="18" charset="0"/>
                <a:cs typeface="Times New Roman" panose="02020603050405020304" pitchFamily="18" charset="0"/>
              </a:rPr>
              <a:t> </a:t>
            </a:r>
            <a:r>
              <a:rPr lang="ru-RU" sz="6200" dirty="0" err="1">
                <a:latin typeface="Times New Roman" panose="02020603050405020304" pitchFamily="18" charset="0"/>
                <a:cs typeface="Times New Roman" panose="02020603050405020304" pitchFamily="18" charset="0"/>
              </a:rPr>
              <a:t>орналасты</a:t>
            </a:r>
            <a:r>
              <a:rPr lang="ru-RU" sz="6200" dirty="0">
                <a:latin typeface="Times New Roman" panose="02020603050405020304" pitchFamily="18" charset="0"/>
                <a:cs typeface="Times New Roman" panose="02020603050405020304" pitchFamily="18" charset="0"/>
              </a:rPr>
              <a:t>, </a:t>
            </a:r>
            <a:r>
              <a:rPr lang="ru-RU" sz="6200" dirty="0" err="1">
                <a:latin typeface="Times New Roman" panose="02020603050405020304" pitchFamily="18" charset="0"/>
                <a:cs typeface="Times New Roman" panose="02020603050405020304" pitchFamily="18" charset="0"/>
              </a:rPr>
              <a:t>кейін</a:t>
            </a:r>
            <a:r>
              <a:rPr lang="ru-RU" sz="6200" dirty="0">
                <a:latin typeface="Times New Roman" panose="02020603050405020304" pitchFamily="18" charset="0"/>
                <a:cs typeface="Times New Roman" panose="02020603050405020304" pitchFamily="18" charset="0"/>
              </a:rPr>
              <a:t> </a:t>
            </a:r>
            <a:r>
              <a:rPr lang="ru-RU" sz="6200" dirty="0" err="1">
                <a:latin typeface="Times New Roman" panose="02020603050405020304" pitchFamily="18" charset="0"/>
                <a:cs typeface="Times New Roman" panose="02020603050405020304" pitchFamily="18" charset="0"/>
              </a:rPr>
              <a:t>Таразға</a:t>
            </a:r>
            <a:r>
              <a:rPr lang="ru-RU" sz="6200" dirty="0">
                <a:latin typeface="Times New Roman" panose="02020603050405020304" pitchFamily="18" charset="0"/>
                <a:cs typeface="Times New Roman" panose="02020603050405020304" pitchFamily="18" charset="0"/>
              </a:rPr>
              <a:t> </a:t>
            </a:r>
            <a:r>
              <a:rPr lang="ru-RU" sz="6200" dirty="0" err="1">
                <a:latin typeface="Times New Roman" panose="02020603050405020304" pitchFamily="18" charset="0"/>
                <a:cs typeface="Times New Roman" panose="02020603050405020304" pitchFamily="18" charset="0"/>
              </a:rPr>
              <a:t>ауысты</a:t>
            </a:r>
            <a:r>
              <a:rPr lang="ru-RU" sz="6200" dirty="0">
                <a:latin typeface="Times New Roman" panose="02020603050405020304" pitchFamily="18" charset="0"/>
                <a:cs typeface="Times New Roman" panose="02020603050405020304" pitchFamily="18" charset="0"/>
              </a:rPr>
              <a:t>. </a:t>
            </a:r>
            <a:r>
              <a:rPr lang="ru-RU" sz="6200" dirty="0" err="1">
                <a:latin typeface="Times New Roman" panose="02020603050405020304" pitchFamily="18" charset="0"/>
                <a:cs typeface="Times New Roman" panose="02020603050405020304" pitchFamily="18" charset="0"/>
              </a:rPr>
              <a:t>Түргештер</a:t>
            </a:r>
            <a:r>
              <a:rPr lang="ru-RU" sz="6200" dirty="0">
                <a:latin typeface="Times New Roman" panose="02020603050405020304" pitchFamily="18" charset="0"/>
                <a:cs typeface="Times New Roman" panose="02020603050405020304" pitchFamily="18" charset="0"/>
              </a:rPr>
              <a:t> осы </a:t>
            </a:r>
            <a:r>
              <a:rPr lang="ru-RU" sz="6200" dirty="0" err="1">
                <a:latin typeface="Times New Roman" panose="02020603050405020304" pitchFamily="18" charset="0"/>
                <a:cs typeface="Times New Roman" panose="02020603050405020304" pitchFamily="18" charset="0"/>
              </a:rPr>
              <a:t>аймақта</a:t>
            </a:r>
            <a:r>
              <a:rPr lang="ru-RU" sz="6200" dirty="0">
                <a:latin typeface="Times New Roman" panose="02020603050405020304" pitchFamily="18" charset="0"/>
                <a:cs typeface="Times New Roman" panose="02020603050405020304" pitchFamily="18" charset="0"/>
              </a:rPr>
              <a:t> </a:t>
            </a:r>
            <a:r>
              <a:rPr lang="ru-RU" sz="6200" dirty="0" err="1">
                <a:latin typeface="Times New Roman" panose="02020603050405020304" pitchFamily="18" charset="0"/>
                <a:cs typeface="Times New Roman" panose="02020603050405020304" pitchFamily="18" charset="0"/>
              </a:rPr>
              <a:t>өз</a:t>
            </a:r>
            <a:r>
              <a:rPr lang="ru-RU" sz="6200" dirty="0">
                <a:latin typeface="Times New Roman" panose="02020603050405020304" pitchFamily="18" charset="0"/>
                <a:cs typeface="Times New Roman" panose="02020603050405020304" pitchFamily="18" charset="0"/>
              </a:rPr>
              <a:t> </a:t>
            </a:r>
            <a:r>
              <a:rPr lang="ru-RU" sz="6200" dirty="0" err="1">
                <a:latin typeface="Times New Roman" panose="02020603050405020304" pitchFamily="18" charset="0"/>
                <a:cs typeface="Times New Roman" panose="02020603050405020304" pitchFamily="18" charset="0"/>
              </a:rPr>
              <a:t>ықпалын</a:t>
            </a:r>
            <a:r>
              <a:rPr lang="ru-RU" sz="6200" dirty="0">
                <a:latin typeface="Times New Roman" panose="02020603050405020304" pitchFamily="18" charset="0"/>
                <a:cs typeface="Times New Roman" panose="02020603050405020304" pitchFamily="18" charset="0"/>
              </a:rPr>
              <a:t> </a:t>
            </a:r>
            <a:r>
              <a:rPr lang="ru-RU" sz="6200" dirty="0" err="1">
                <a:latin typeface="Times New Roman" panose="02020603050405020304" pitchFamily="18" charset="0"/>
                <a:cs typeface="Times New Roman" panose="02020603050405020304" pitchFamily="18" charset="0"/>
              </a:rPr>
              <a:t>орнатуға</a:t>
            </a:r>
            <a:r>
              <a:rPr lang="ru-RU" sz="6200" dirty="0">
                <a:latin typeface="Times New Roman" panose="02020603050405020304" pitchFamily="18" charset="0"/>
                <a:cs typeface="Times New Roman" panose="02020603050405020304" pitchFamily="18" charset="0"/>
              </a:rPr>
              <a:t> </a:t>
            </a:r>
            <a:r>
              <a:rPr lang="ru-RU" sz="6200" dirty="0" err="1">
                <a:latin typeface="Times New Roman" panose="02020603050405020304" pitchFamily="18" charset="0"/>
                <a:cs typeface="Times New Roman" panose="02020603050405020304" pitchFamily="18" charset="0"/>
              </a:rPr>
              <a:t>ұмтылған</a:t>
            </a:r>
            <a:r>
              <a:rPr lang="ru-RU" sz="6200" dirty="0">
                <a:latin typeface="Times New Roman" panose="02020603050405020304" pitchFamily="18" charset="0"/>
                <a:cs typeface="Times New Roman" panose="02020603050405020304" pitchFamily="18" charset="0"/>
              </a:rPr>
              <a:t> </a:t>
            </a:r>
            <a:r>
              <a:rPr lang="ru-RU" sz="6200" dirty="0" err="1">
                <a:latin typeface="Times New Roman" panose="02020603050405020304" pitchFamily="18" charset="0"/>
                <a:cs typeface="Times New Roman" panose="02020603050405020304" pitchFamily="18" charset="0"/>
              </a:rPr>
              <a:t>қытайлармен</a:t>
            </a:r>
            <a:r>
              <a:rPr lang="ru-RU" sz="6200" dirty="0">
                <a:latin typeface="Times New Roman" panose="02020603050405020304" pitchFamily="18" charset="0"/>
                <a:cs typeface="Times New Roman" panose="02020603050405020304" pitchFamily="18" charset="0"/>
              </a:rPr>
              <a:t>, </a:t>
            </a:r>
            <a:r>
              <a:rPr lang="ru-RU" sz="6200" dirty="0" err="1">
                <a:latin typeface="Times New Roman" panose="02020603050405020304" pitchFamily="18" charset="0"/>
                <a:cs typeface="Times New Roman" panose="02020603050405020304" pitchFamily="18" charset="0"/>
              </a:rPr>
              <a:t>арабтармен</a:t>
            </a:r>
            <a:r>
              <a:rPr lang="ru-RU" sz="6200" dirty="0">
                <a:latin typeface="Times New Roman" panose="02020603050405020304" pitchFamily="18" charset="0"/>
                <a:cs typeface="Times New Roman" panose="02020603050405020304" pitchFamily="18" charset="0"/>
              </a:rPr>
              <a:t> </a:t>
            </a:r>
            <a:r>
              <a:rPr lang="ru-RU" sz="6200" dirty="0" err="1" smtClean="0">
                <a:latin typeface="Times New Roman" panose="02020603050405020304" pitchFamily="18" charset="0"/>
                <a:cs typeface="Times New Roman" panose="02020603050405020304" pitchFamily="18" charset="0"/>
              </a:rPr>
              <a:t>үздіксіз</a:t>
            </a:r>
            <a:r>
              <a:rPr lang="ru-RU" sz="6200" dirty="0" smtClean="0">
                <a:latin typeface="Times New Roman" panose="02020603050405020304" pitchFamily="18" charset="0"/>
                <a:cs typeface="Times New Roman" panose="02020603050405020304" pitchFamily="18" charset="0"/>
              </a:rPr>
              <a:t> </a:t>
            </a:r>
            <a:r>
              <a:rPr lang="ru-RU" sz="6200" dirty="0" err="1" smtClean="0">
                <a:latin typeface="Times New Roman" panose="02020603050405020304" pitchFamily="18" charset="0"/>
                <a:cs typeface="Times New Roman" panose="02020603050405020304" pitchFamily="18" charset="0"/>
              </a:rPr>
              <a:t>күрес</a:t>
            </a:r>
            <a:r>
              <a:rPr lang="ru-RU" sz="6200" dirty="0" smtClean="0">
                <a:latin typeface="Times New Roman" panose="02020603050405020304" pitchFamily="18" charset="0"/>
                <a:cs typeface="Times New Roman" panose="02020603050405020304" pitchFamily="18" charset="0"/>
              </a:rPr>
              <a:t> </a:t>
            </a:r>
            <a:r>
              <a:rPr lang="ru-RU" sz="6200" dirty="0" err="1">
                <a:latin typeface="Times New Roman" panose="02020603050405020304" pitchFamily="18" charset="0"/>
                <a:cs typeface="Times New Roman" panose="02020603050405020304" pitchFamily="18" charset="0"/>
              </a:rPr>
              <a:t>жүргізді</a:t>
            </a:r>
            <a:r>
              <a:rPr lang="ru-RU" sz="6200" dirty="0">
                <a:latin typeface="Times New Roman" panose="02020603050405020304" pitchFamily="18" charset="0"/>
                <a:cs typeface="Times New Roman" panose="02020603050405020304" pitchFamily="18" charset="0"/>
              </a:rPr>
              <a:t>. </a:t>
            </a:r>
            <a:r>
              <a:rPr lang="ru-RU" sz="6200" dirty="0" err="1">
                <a:latin typeface="Times New Roman" panose="02020603050405020304" pitchFamily="18" charset="0"/>
                <a:cs typeface="Times New Roman" panose="02020603050405020304" pitchFamily="18" charset="0"/>
              </a:rPr>
              <a:t>Бұл</a:t>
            </a:r>
            <a:r>
              <a:rPr lang="ru-RU" sz="6200" dirty="0">
                <a:latin typeface="Times New Roman" panose="02020603050405020304" pitchFamily="18" charset="0"/>
                <a:cs typeface="Times New Roman" panose="02020603050405020304" pitchFamily="18" charset="0"/>
              </a:rPr>
              <a:t> </a:t>
            </a:r>
            <a:r>
              <a:rPr lang="ru-RU" sz="6200" dirty="0" err="1">
                <a:latin typeface="Times New Roman" panose="02020603050405020304" pitchFamily="18" charset="0"/>
                <a:cs typeface="Times New Roman" panose="02020603050405020304" pitchFamily="18" charset="0"/>
              </a:rPr>
              <a:t>кезеңге</a:t>
            </a:r>
            <a:r>
              <a:rPr lang="ru-RU" sz="6200" dirty="0">
                <a:latin typeface="Times New Roman" panose="02020603050405020304" pitchFamily="18" charset="0"/>
                <a:cs typeface="Times New Roman" panose="02020603050405020304" pitchFamily="18" charset="0"/>
              </a:rPr>
              <a:t> </a:t>
            </a:r>
            <a:r>
              <a:rPr lang="ru-RU" sz="6200" dirty="0" err="1">
                <a:latin typeface="Times New Roman" panose="02020603050405020304" pitchFamily="18" charset="0"/>
                <a:cs typeface="Times New Roman" panose="02020603050405020304" pitchFamily="18" charset="0"/>
              </a:rPr>
              <a:t>дейін</a:t>
            </a:r>
            <a:r>
              <a:rPr lang="ru-RU" sz="6200" dirty="0">
                <a:latin typeface="Times New Roman" panose="02020603050405020304" pitchFamily="18" charset="0"/>
                <a:cs typeface="Times New Roman" panose="02020603050405020304" pitchFamily="18" charset="0"/>
              </a:rPr>
              <a:t> </a:t>
            </a:r>
            <a:r>
              <a:rPr lang="ru-RU" sz="6200" dirty="0" err="1">
                <a:latin typeface="Times New Roman" panose="02020603050405020304" pitchFamily="18" charset="0"/>
                <a:cs typeface="Times New Roman" panose="02020603050405020304" pitchFamily="18" charset="0"/>
              </a:rPr>
              <a:t>арабтар</a:t>
            </a:r>
            <a:r>
              <a:rPr lang="ru-RU" sz="6200" dirty="0">
                <a:latin typeface="Times New Roman" panose="02020603050405020304" pitchFamily="18" charset="0"/>
                <a:cs typeface="Times New Roman" panose="02020603050405020304" pitchFamily="18" charset="0"/>
              </a:rPr>
              <a:t> Иран, Ирак, Сирия, </a:t>
            </a:r>
            <a:r>
              <a:rPr lang="ru-RU" sz="6200" dirty="0" err="1" smtClean="0">
                <a:latin typeface="Times New Roman" panose="02020603050405020304" pitchFamily="18" charset="0"/>
                <a:cs typeface="Times New Roman" panose="02020603050405020304" pitchFamily="18" charset="0"/>
              </a:rPr>
              <a:t>Палестинаны</a:t>
            </a:r>
            <a:r>
              <a:rPr lang="ru-RU" sz="6200" dirty="0" smtClean="0">
                <a:latin typeface="Times New Roman" panose="02020603050405020304" pitchFamily="18" charset="0"/>
                <a:cs typeface="Times New Roman" panose="02020603050405020304" pitchFamily="18" charset="0"/>
              </a:rPr>
              <a:t> </a:t>
            </a:r>
            <a:r>
              <a:rPr lang="ru-RU" sz="6200" dirty="0" err="1" smtClean="0">
                <a:latin typeface="Times New Roman" panose="02020603050405020304" pitchFamily="18" charset="0"/>
                <a:cs typeface="Times New Roman" panose="02020603050405020304" pitchFamily="18" charset="0"/>
              </a:rPr>
              <a:t>жаулап</a:t>
            </a:r>
            <a:r>
              <a:rPr lang="ru-RU" sz="6200" dirty="0" smtClean="0">
                <a:latin typeface="Times New Roman" panose="02020603050405020304" pitchFamily="18" charset="0"/>
                <a:cs typeface="Times New Roman" panose="02020603050405020304" pitchFamily="18" charset="0"/>
              </a:rPr>
              <a:t> </a:t>
            </a:r>
            <a:r>
              <a:rPr lang="ru-RU" sz="6200" dirty="0" err="1">
                <a:latin typeface="Times New Roman" panose="02020603050405020304" pitchFamily="18" charset="0"/>
                <a:cs typeface="Times New Roman" panose="02020603050405020304" pitchFamily="18" charset="0"/>
              </a:rPr>
              <a:t>алды</a:t>
            </a:r>
            <a:r>
              <a:rPr lang="ru-RU" sz="6200" dirty="0">
                <a:latin typeface="Times New Roman" panose="02020603050405020304" pitchFamily="18" charset="0"/>
                <a:cs typeface="Times New Roman" panose="02020603050405020304" pitchFamily="18" charset="0"/>
              </a:rPr>
              <a:t> да, </a:t>
            </a:r>
            <a:r>
              <a:rPr lang="ru-RU" sz="6200" dirty="0" err="1">
                <a:latin typeface="Times New Roman" panose="02020603050405020304" pitchFamily="18" charset="0"/>
                <a:cs typeface="Times New Roman" panose="02020603050405020304" pitchFamily="18" charset="0"/>
              </a:rPr>
              <a:t>Батыс</a:t>
            </a:r>
            <a:r>
              <a:rPr lang="ru-RU" sz="6200" dirty="0">
                <a:latin typeface="Times New Roman" panose="02020603050405020304" pitchFamily="18" charset="0"/>
                <a:cs typeface="Times New Roman" panose="02020603050405020304" pitchFamily="18" charset="0"/>
              </a:rPr>
              <a:t> </a:t>
            </a:r>
            <a:r>
              <a:rPr lang="ru-RU" sz="6200" dirty="0" err="1">
                <a:latin typeface="Times New Roman" panose="02020603050405020304" pitchFamily="18" charset="0"/>
                <a:cs typeface="Times New Roman" panose="02020603050405020304" pitchFamily="18" charset="0"/>
              </a:rPr>
              <a:t>түрік</a:t>
            </a:r>
            <a:r>
              <a:rPr lang="ru-RU" sz="6200" dirty="0">
                <a:latin typeface="Times New Roman" panose="02020603050405020304" pitchFamily="18" charset="0"/>
                <a:cs typeface="Times New Roman" panose="02020603050405020304" pitchFamily="18" charset="0"/>
              </a:rPr>
              <a:t> </a:t>
            </a:r>
            <a:r>
              <a:rPr lang="ru-RU" sz="6200" dirty="0" err="1">
                <a:latin typeface="Times New Roman" panose="02020603050405020304" pitchFamily="18" charset="0"/>
                <a:cs typeface="Times New Roman" panose="02020603050405020304" pitchFamily="18" charset="0"/>
              </a:rPr>
              <a:t>қағанатының</a:t>
            </a:r>
            <a:r>
              <a:rPr lang="ru-RU" sz="6200" dirty="0">
                <a:latin typeface="Times New Roman" panose="02020603050405020304" pitchFamily="18" charset="0"/>
                <a:cs typeface="Times New Roman" panose="02020603050405020304" pitchFamily="18" charset="0"/>
              </a:rPr>
              <a:t> </a:t>
            </a:r>
            <a:r>
              <a:rPr lang="ru-RU" sz="6200" dirty="0" err="1">
                <a:latin typeface="Times New Roman" panose="02020603050405020304" pitchFamily="18" charset="0"/>
                <a:cs typeface="Times New Roman" panose="02020603050405020304" pitchFamily="18" charset="0"/>
              </a:rPr>
              <a:t>қарсылығын</a:t>
            </a:r>
            <a:r>
              <a:rPr lang="ru-RU" sz="6200" dirty="0">
                <a:latin typeface="Times New Roman" panose="02020603050405020304" pitchFamily="18" charset="0"/>
                <a:cs typeface="Times New Roman" panose="02020603050405020304" pitchFamily="18" charset="0"/>
              </a:rPr>
              <a:t> </a:t>
            </a:r>
            <a:r>
              <a:rPr lang="ru-RU" sz="6200" dirty="0" err="1">
                <a:latin typeface="Times New Roman" panose="02020603050405020304" pitchFamily="18" charset="0"/>
                <a:cs typeface="Times New Roman" panose="02020603050405020304" pitchFamily="18" charset="0"/>
              </a:rPr>
              <a:t>жеңе</a:t>
            </a:r>
            <a:r>
              <a:rPr lang="ru-RU" sz="6200" dirty="0">
                <a:latin typeface="Times New Roman" panose="02020603050405020304" pitchFamily="18" charset="0"/>
                <a:cs typeface="Times New Roman" panose="02020603050405020304" pitchFamily="18" charset="0"/>
              </a:rPr>
              <a:t> </a:t>
            </a:r>
            <a:r>
              <a:rPr lang="ru-RU" sz="6200" dirty="0" err="1">
                <a:latin typeface="Times New Roman" panose="02020603050405020304" pitchFamily="18" charset="0"/>
                <a:cs typeface="Times New Roman" panose="02020603050405020304" pitchFamily="18" charset="0"/>
              </a:rPr>
              <a:t>отырып</a:t>
            </a:r>
            <a:r>
              <a:rPr lang="ru-RU" sz="6200" dirty="0">
                <a:latin typeface="Times New Roman" panose="02020603050405020304" pitchFamily="18" charset="0"/>
                <a:cs typeface="Times New Roman" panose="02020603050405020304" pitchFamily="18" charset="0"/>
              </a:rPr>
              <a:t>, </a:t>
            </a:r>
            <a:r>
              <a:rPr lang="ru-RU" sz="6200" dirty="0" err="1" smtClean="0">
                <a:latin typeface="Times New Roman" panose="02020603050405020304" pitchFamily="18" charset="0"/>
                <a:cs typeface="Times New Roman" panose="02020603050405020304" pitchFamily="18" charset="0"/>
              </a:rPr>
              <a:t>оның</a:t>
            </a:r>
            <a:r>
              <a:rPr lang="ru-RU" sz="6200" dirty="0" smtClean="0">
                <a:latin typeface="Times New Roman" panose="02020603050405020304" pitchFamily="18" charset="0"/>
                <a:cs typeface="Times New Roman" panose="02020603050405020304" pitchFamily="18" charset="0"/>
              </a:rPr>
              <a:t> </a:t>
            </a:r>
            <a:r>
              <a:rPr lang="ru-RU" sz="6200" dirty="0" err="1" smtClean="0">
                <a:latin typeface="Times New Roman" panose="02020603050405020304" pitchFamily="18" charset="0"/>
                <a:cs typeface="Times New Roman" panose="02020603050405020304" pitchFamily="18" charset="0"/>
              </a:rPr>
              <a:t>оңтүстік</a:t>
            </a:r>
            <a:r>
              <a:rPr lang="ru-RU" sz="6200" dirty="0" smtClean="0">
                <a:latin typeface="Times New Roman" panose="02020603050405020304" pitchFamily="18" charset="0"/>
                <a:cs typeface="Times New Roman" panose="02020603050405020304" pitchFamily="18" charset="0"/>
              </a:rPr>
              <a:t> </a:t>
            </a:r>
            <a:r>
              <a:rPr lang="ru-RU" sz="6200" dirty="0" err="1">
                <a:latin typeface="Times New Roman" panose="02020603050405020304" pitchFamily="18" charset="0"/>
                <a:cs typeface="Times New Roman" panose="02020603050405020304" pitchFamily="18" charset="0"/>
              </a:rPr>
              <a:t>бөлігін</a:t>
            </a:r>
            <a:r>
              <a:rPr lang="ru-RU" sz="6200" dirty="0">
                <a:latin typeface="Times New Roman" panose="02020603050405020304" pitchFamily="18" charset="0"/>
                <a:cs typeface="Times New Roman" panose="02020603050405020304" pitchFamily="18" charset="0"/>
              </a:rPr>
              <a:t> Араб </a:t>
            </a:r>
            <a:r>
              <a:rPr lang="ru-RU" sz="6200" dirty="0" err="1">
                <a:latin typeface="Times New Roman" panose="02020603050405020304" pitchFamily="18" charset="0"/>
                <a:cs typeface="Times New Roman" panose="02020603050405020304" pitchFamily="18" charset="0"/>
              </a:rPr>
              <a:t>халифатының</a:t>
            </a:r>
            <a:r>
              <a:rPr lang="ru-RU" sz="6200" dirty="0">
                <a:latin typeface="Times New Roman" panose="02020603050405020304" pitchFamily="18" charset="0"/>
                <a:cs typeface="Times New Roman" panose="02020603050405020304" pitchFamily="18" charset="0"/>
              </a:rPr>
              <a:t> </a:t>
            </a:r>
            <a:r>
              <a:rPr lang="ru-RU" sz="6200" dirty="0" err="1">
                <a:latin typeface="Times New Roman" panose="02020603050405020304" pitchFamily="18" charset="0"/>
                <a:cs typeface="Times New Roman" panose="02020603050405020304" pitchFamily="18" charset="0"/>
              </a:rPr>
              <a:t>құрамына</a:t>
            </a:r>
            <a:r>
              <a:rPr lang="ru-RU" sz="6200" dirty="0">
                <a:latin typeface="Times New Roman" panose="02020603050405020304" pitchFamily="18" charset="0"/>
                <a:cs typeface="Times New Roman" panose="02020603050405020304" pitchFamily="18" charset="0"/>
              </a:rPr>
              <a:t> </a:t>
            </a:r>
            <a:r>
              <a:rPr lang="ru-RU" sz="6200" dirty="0" err="1">
                <a:latin typeface="Times New Roman" panose="02020603050405020304" pitchFamily="18" charset="0"/>
                <a:cs typeface="Times New Roman" panose="02020603050405020304" pitchFamily="18" charset="0"/>
              </a:rPr>
              <a:t>қосып</a:t>
            </a:r>
            <a:r>
              <a:rPr lang="ru-RU" sz="6200" dirty="0">
                <a:latin typeface="Times New Roman" panose="02020603050405020304" pitchFamily="18" charset="0"/>
                <a:cs typeface="Times New Roman" panose="02020603050405020304" pitchFamily="18" charset="0"/>
              </a:rPr>
              <a:t> </a:t>
            </a:r>
            <a:r>
              <a:rPr lang="ru-RU" sz="6200" dirty="0" err="1">
                <a:latin typeface="Times New Roman" panose="02020603050405020304" pitchFamily="18" charset="0"/>
                <a:cs typeface="Times New Roman" panose="02020603050405020304" pitchFamily="18" charset="0"/>
              </a:rPr>
              <a:t>алды</a:t>
            </a:r>
            <a:r>
              <a:rPr lang="ru-RU" sz="6200" dirty="0">
                <a:latin typeface="Times New Roman" panose="02020603050405020304" pitchFamily="18" charset="0"/>
                <a:cs typeface="Times New Roman" panose="02020603050405020304" pitchFamily="18" charset="0"/>
              </a:rPr>
              <a:t>. </a:t>
            </a:r>
            <a:r>
              <a:rPr lang="ru-RU" sz="6200" dirty="0" err="1" smtClean="0">
                <a:latin typeface="Times New Roman" panose="02020603050405020304" pitchFamily="18" charset="0"/>
                <a:cs typeface="Times New Roman" panose="02020603050405020304" pitchFamily="18" charset="0"/>
              </a:rPr>
              <a:t>Қағанаттың</a:t>
            </a:r>
            <a:r>
              <a:rPr lang="ru-RU" sz="6200" dirty="0" smtClean="0">
                <a:latin typeface="Times New Roman" panose="02020603050405020304" pitchFamily="18" charset="0"/>
                <a:cs typeface="Times New Roman" panose="02020603050405020304" pitchFamily="18" charset="0"/>
              </a:rPr>
              <a:t> </a:t>
            </a:r>
            <a:r>
              <a:rPr lang="ru-RU" sz="6200" dirty="0" err="1" smtClean="0">
                <a:latin typeface="Times New Roman" panose="02020603050405020304" pitchFamily="18" charset="0"/>
                <a:cs typeface="Times New Roman" panose="02020603050405020304" pitchFamily="18" charset="0"/>
              </a:rPr>
              <a:t>оңтүстік</a:t>
            </a:r>
            <a:r>
              <a:rPr lang="ru-RU" sz="6200" dirty="0" smtClean="0">
                <a:latin typeface="Times New Roman" panose="02020603050405020304" pitchFamily="18" charset="0"/>
                <a:cs typeface="Times New Roman" panose="02020603050405020304" pitchFamily="18" charset="0"/>
              </a:rPr>
              <a:t> </a:t>
            </a:r>
            <a:r>
              <a:rPr lang="ru-RU" sz="6200" dirty="0" err="1">
                <a:latin typeface="Times New Roman" panose="02020603050405020304" pitchFamily="18" charset="0"/>
                <a:cs typeface="Times New Roman" panose="02020603050405020304" pitchFamily="18" charset="0"/>
              </a:rPr>
              <a:t>аймақтарына</a:t>
            </a:r>
            <a:r>
              <a:rPr lang="ru-RU" sz="6200" dirty="0">
                <a:latin typeface="Times New Roman" panose="02020603050405020304" pitchFamily="18" charset="0"/>
                <a:cs typeface="Times New Roman" panose="02020603050405020304" pitchFamily="18" charset="0"/>
              </a:rPr>
              <a:t> </a:t>
            </a:r>
            <a:r>
              <a:rPr lang="ru-RU" sz="6200" dirty="0" err="1">
                <a:latin typeface="Times New Roman" panose="02020603050405020304" pitchFamily="18" charset="0"/>
                <a:cs typeface="Times New Roman" panose="02020603050405020304" pitchFamily="18" charset="0"/>
              </a:rPr>
              <a:t>арабтардың</a:t>
            </a:r>
            <a:r>
              <a:rPr lang="ru-RU" sz="6200" dirty="0">
                <a:latin typeface="Times New Roman" panose="02020603050405020304" pitchFamily="18" charset="0"/>
                <a:cs typeface="Times New Roman" panose="02020603050405020304" pitchFamily="18" charset="0"/>
              </a:rPr>
              <a:t> </a:t>
            </a:r>
            <a:r>
              <a:rPr lang="ru-RU" sz="6200" dirty="0" err="1">
                <a:latin typeface="Times New Roman" panose="02020603050405020304" pitchFamily="18" charset="0"/>
                <a:cs typeface="Times New Roman" panose="02020603050405020304" pitchFamily="18" charset="0"/>
              </a:rPr>
              <a:t>енуімен</a:t>
            </a:r>
            <a:r>
              <a:rPr lang="ru-RU" sz="6200" dirty="0">
                <a:latin typeface="Times New Roman" panose="02020603050405020304" pitchFamily="18" charset="0"/>
                <a:cs typeface="Times New Roman" panose="02020603050405020304" pitchFamily="18" charset="0"/>
              </a:rPr>
              <a:t> </a:t>
            </a:r>
            <a:r>
              <a:rPr lang="ru-RU" sz="6200" dirty="0" err="1">
                <a:latin typeface="Times New Roman" panose="02020603050405020304" pitchFamily="18" charset="0"/>
                <a:cs typeface="Times New Roman" panose="02020603050405020304" pitchFamily="18" charset="0"/>
              </a:rPr>
              <a:t>бірте-бірте</a:t>
            </a:r>
            <a:r>
              <a:rPr lang="ru-RU" sz="6200" dirty="0">
                <a:latin typeface="Times New Roman" panose="02020603050405020304" pitchFamily="18" charset="0"/>
                <a:cs typeface="Times New Roman" panose="02020603050405020304" pitchFamily="18" charset="0"/>
              </a:rPr>
              <a:t> ислам </a:t>
            </a:r>
            <a:r>
              <a:rPr lang="ru-RU" sz="6200" dirty="0" err="1">
                <a:latin typeface="Times New Roman" panose="02020603050405020304" pitchFamily="18" charset="0"/>
                <a:cs typeface="Times New Roman" panose="02020603050405020304" pitchFamily="18" charset="0"/>
              </a:rPr>
              <a:t>діні</a:t>
            </a:r>
            <a:r>
              <a:rPr lang="ru-RU" sz="6200" dirty="0">
                <a:latin typeface="Times New Roman" panose="02020603050405020304" pitchFamily="18" charset="0"/>
                <a:cs typeface="Times New Roman" panose="02020603050405020304" pitchFamily="18" charset="0"/>
              </a:rPr>
              <a:t> де </a:t>
            </a:r>
            <a:r>
              <a:rPr lang="ru-RU" sz="6200" dirty="0" err="1" smtClean="0">
                <a:latin typeface="Times New Roman" panose="02020603050405020304" pitchFamily="18" charset="0"/>
                <a:cs typeface="Times New Roman" panose="02020603050405020304" pitchFamily="18" charset="0"/>
              </a:rPr>
              <a:t>тарала</a:t>
            </a:r>
            <a:r>
              <a:rPr lang="ru-RU" sz="6200" dirty="0" smtClean="0">
                <a:latin typeface="Times New Roman" panose="02020603050405020304" pitchFamily="18" charset="0"/>
                <a:cs typeface="Times New Roman" panose="02020603050405020304" pitchFamily="18" charset="0"/>
              </a:rPr>
              <a:t> </a:t>
            </a:r>
            <a:r>
              <a:rPr lang="ru-RU" sz="6200" dirty="0" err="1">
                <a:latin typeface="Times New Roman" panose="02020603050405020304" pitchFamily="18" charset="0"/>
                <a:cs typeface="Times New Roman" panose="02020603050405020304" pitchFamily="18" charset="0"/>
              </a:rPr>
              <a:t>бастайды</a:t>
            </a:r>
            <a:r>
              <a:rPr lang="ru-RU" sz="6200" dirty="0">
                <a:latin typeface="Times New Roman" panose="02020603050405020304" pitchFamily="18" charset="0"/>
                <a:cs typeface="Times New Roman" panose="02020603050405020304" pitchFamily="18" charset="0"/>
              </a:rPr>
              <a:t>. </a:t>
            </a:r>
          </a:p>
          <a:p>
            <a:pPr algn="just"/>
            <a:endParaRPr lang="ru-RU" dirty="0">
              <a:latin typeface="Times New Roman" panose="02020603050405020304" pitchFamily="18" charset="0"/>
              <a:cs typeface="Times New Roman" panose="02020603050405020304" pitchFamily="18" charset="0"/>
            </a:endParaRPr>
          </a:p>
          <a:p>
            <a:pPr algn="just"/>
            <a:endParaRPr lang="ru-RU" dirty="0" smtClean="0">
              <a:latin typeface="Times New Roman" panose="02020603050405020304" pitchFamily="18" charset="0"/>
              <a:cs typeface="Times New Roman" panose="02020603050405020304" pitchFamily="18" charset="0"/>
            </a:endParaRPr>
          </a:p>
          <a:p>
            <a:pPr algn="just"/>
            <a:r>
              <a:rPr lang="kk-KZ" b="1" dirty="0">
                <a:latin typeface="Times New Roman" panose="02020603050405020304" pitchFamily="18" charset="0"/>
                <a:cs typeface="Times New Roman" panose="02020603050405020304" pitchFamily="18" charset="0"/>
              </a:rPr>
              <a:t> </a:t>
            </a:r>
            <a:endParaRPr lang="ru-RU" dirty="0">
              <a:latin typeface="Times New Roman" panose="02020603050405020304" pitchFamily="18" charset="0"/>
              <a:cs typeface="Times New Roman" panose="02020603050405020304" pitchFamily="18" charset="0"/>
            </a:endParaRPr>
          </a:p>
          <a:p>
            <a:endParaRPr lang="ru-RU" dirty="0"/>
          </a:p>
        </p:txBody>
      </p:sp>
    </p:spTree>
    <p:extLst>
      <p:ext uri="{BB962C8B-B14F-4D97-AF65-F5344CB8AC3E}">
        <p14:creationId xmlns:p14="http://schemas.microsoft.com/office/powerpoint/2010/main" val="83133826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6"/>
            <a:ext cx="10515600" cy="272828"/>
          </a:xfrm>
        </p:spPr>
        <p:txBody>
          <a:bodyPr>
            <a:normAutofit fontScale="90000"/>
          </a:bodyPr>
          <a:lstStyle/>
          <a:p>
            <a:pPr algn="ctr"/>
            <a:r>
              <a:rPr lang="kk-KZ" dirty="0" smtClean="0"/>
              <a:t>6 бет</a:t>
            </a:r>
            <a:endParaRPr lang="ru-RU" dirty="0"/>
          </a:p>
        </p:txBody>
      </p:sp>
      <p:sp>
        <p:nvSpPr>
          <p:cNvPr id="3" name="Объект 2"/>
          <p:cNvSpPr>
            <a:spLocks noGrp="1"/>
          </p:cNvSpPr>
          <p:nvPr>
            <p:ph idx="1"/>
          </p:nvPr>
        </p:nvSpPr>
        <p:spPr>
          <a:xfrm>
            <a:off x="838200" y="637954"/>
            <a:ext cx="11134060" cy="5858539"/>
          </a:xfrm>
        </p:spPr>
        <p:txBody>
          <a:bodyPr>
            <a:normAutofit fontScale="92500"/>
          </a:bodyPr>
          <a:lstStyle/>
          <a:p>
            <a:pPr algn="just">
              <a:spcBef>
                <a:spcPts val="0"/>
              </a:spcBef>
            </a:pPr>
            <a:r>
              <a:rPr lang="kk-KZ" sz="2200" dirty="0">
                <a:latin typeface="Times New Roman" panose="02020603050405020304" pitchFamily="18" charset="0"/>
                <a:cs typeface="Times New Roman" panose="02020603050405020304" pitchFamily="18" charset="0"/>
              </a:rPr>
              <a:t>Түргеш қағанаты Іле қара түргештерінің көсемі Сұлық (Сұлу) қағанның билігі тұсында күшейе бастаған. </a:t>
            </a:r>
            <a:r>
              <a:rPr lang="ru-RU" sz="2200" dirty="0" err="1">
                <a:latin typeface="Times New Roman" panose="02020603050405020304" pitchFamily="18" charset="0"/>
                <a:cs typeface="Times New Roman" panose="02020603050405020304" pitchFamily="18" charset="0"/>
              </a:rPr>
              <a:t>Сұлық</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дипломатиялық</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саясатты</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белсенді</a:t>
            </a:r>
            <a:r>
              <a:rPr lang="kk-KZ"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жүргізеді</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Ол</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Түргеш</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қағанатына</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одақтас</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мемлекеттердің</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қатарын</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көбейту</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мақсатында</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Шығыс</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Түрік</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қағанаты</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қағанының</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қызына</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сондай-ақ</a:t>
            </a:r>
            <a:r>
              <a:rPr lang="ru-RU" sz="2200" dirty="0">
                <a:latin typeface="Times New Roman" panose="02020603050405020304" pitchFamily="18" charset="0"/>
                <a:cs typeface="Times New Roman" panose="02020603050405020304" pitchFamily="18" charset="0"/>
              </a:rPr>
              <a:t> Тибет </a:t>
            </a:r>
            <a:r>
              <a:rPr lang="ru-RU" sz="2200" dirty="0" err="1">
                <a:latin typeface="Times New Roman" panose="02020603050405020304" pitchFamily="18" charset="0"/>
                <a:cs typeface="Times New Roman" panose="02020603050405020304" pitchFamily="18" charset="0"/>
              </a:rPr>
              <a:t>патшасының</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қызына</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үйленеді</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Осындай</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дипломатиялық</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қадамдарының</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нәтижесінде</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Сұлық</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қаған</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Қытайдың</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агрессиясын</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уақытша</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болса</a:t>
            </a:r>
            <a:r>
              <a:rPr lang="ru-RU" sz="2200" dirty="0">
                <a:latin typeface="Times New Roman" panose="02020603050405020304" pitchFamily="18" charset="0"/>
                <a:cs typeface="Times New Roman" panose="02020603050405020304" pitchFamily="18" charset="0"/>
              </a:rPr>
              <a:t> да </a:t>
            </a:r>
            <a:r>
              <a:rPr lang="ru-RU" sz="2200" dirty="0" err="1">
                <a:latin typeface="Times New Roman" panose="02020603050405020304" pitchFamily="18" charset="0"/>
                <a:cs typeface="Times New Roman" panose="02020603050405020304" pitchFamily="18" charset="0"/>
              </a:rPr>
              <a:t>тоқтатады</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Алайда</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түргештер</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үшін</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зор</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қауіп</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Сұлықты</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өздерінің</a:t>
            </a:r>
            <a:r>
              <a:rPr lang="ru-RU" sz="2200" dirty="0">
                <a:latin typeface="Times New Roman" panose="02020603050405020304" pitchFamily="18" charset="0"/>
                <a:cs typeface="Times New Roman" panose="02020603050405020304" pitchFamily="18" charset="0"/>
              </a:rPr>
              <a:t> </a:t>
            </a:r>
            <a:r>
              <a:rPr lang="ru-RU" sz="2200" dirty="0" err="1" smtClean="0">
                <a:latin typeface="Times New Roman" panose="02020603050405020304" pitchFamily="18" charset="0"/>
                <a:cs typeface="Times New Roman" panose="02020603050405020304" pitchFamily="18" charset="0"/>
              </a:rPr>
              <a:t>ықпалына</a:t>
            </a:r>
            <a:r>
              <a:rPr lang="ru-RU" sz="2200" dirty="0" smtClean="0">
                <a:latin typeface="Times New Roman" panose="02020603050405020304" pitchFamily="18" charset="0"/>
                <a:cs typeface="Times New Roman" panose="02020603050405020304" pitchFamily="18" charset="0"/>
              </a:rPr>
              <a:t> </a:t>
            </a:r>
            <a:r>
              <a:rPr lang="ru-RU" sz="2200" dirty="0" err="1" smtClean="0">
                <a:latin typeface="Times New Roman" panose="02020603050405020304" pitchFamily="18" charset="0"/>
                <a:cs typeface="Times New Roman" panose="02020603050405020304" pitchFamily="18" charset="0"/>
              </a:rPr>
              <a:t>көндіруге</a:t>
            </a:r>
            <a:r>
              <a:rPr lang="ru-RU" sz="2200" dirty="0" smtClean="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тырысқан</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арабтардың</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тарапынан</a:t>
            </a:r>
            <a:r>
              <a:rPr lang="ru-RU" sz="2200" dirty="0">
                <a:latin typeface="Times New Roman" panose="02020603050405020304" pitchFamily="18" charset="0"/>
                <a:cs typeface="Times New Roman" panose="02020603050405020304" pitchFamily="18" charset="0"/>
              </a:rPr>
              <a:t> да </a:t>
            </a:r>
            <a:r>
              <a:rPr lang="ru-RU" sz="2200" dirty="0" err="1">
                <a:latin typeface="Times New Roman" panose="02020603050405020304" pitchFamily="18" charset="0"/>
                <a:cs typeface="Times New Roman" panose="02020603050405020304" pitchFamily="18" charset="0"/>
              </a:rPr>
              <a:t>төне</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бастаған</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еді</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Бірақ</a:t>
            </a:r>
            <a:r>
              <a:rPr lang="ru-RU" sz="2200" dirty="0">
                <a:latin typeface="Times New Roman" panose="02020603050405020304" pitchFamily="18" charset="0"/>
                <a:cs typeface="Times New Roman" panose="02020603050405020304" pitchFamily="18" charset="0"/>
              </a:rPr>
              <a:t> </a:t>
            </a:r>
            <a:r>
              <a:rPr lang="ru-RU" sz="2200" dirty="0" err="1" smtClean="0">
                <a:latin typeface="Times New Roman" panose="02020603050405020304" pitchFamily="18" charset="0"/>
                <a:cs typeface="Times New Roman" panose="02020603050405020304" pitchFamily="18" charset="0"/>
              </a:rPr>
              <a:t>Сұлық</a:t>
            </a:r>
            <a:r>
              <a:rPr lang="ru-RU" sz="2200" dirty="0" smtClean="0">
                <a:latin typeface="Times New Roman" panose="02020603050405020304" pitchFamily="18" charset="0"/>
                <a:cs typeface="Times New Roman" panose="02020603050405020304" pitchFamily="18" charset="0"/>
              </a:rPr>
              <a:t> </a:t>
            </a:r>
            <a:r>
              <a:rPr lang="ru-RU" sz="2200" dirty="0" err="1" smtClean="0">
                <a:latin typeface="Times New Roman" panose="02020603050405020304" pitchFamily="18" charset="0"/>
                <a:cs typeface="Times New Roman" panose="02020603050405020304" pitchFamily="18" charset="0"/>
              </a:rPr>
              <a:t>қаған</a:t>
            </a:r>
            <a:r>
              <a:rPr lang="ru-RU" sz="2200" dirty="0" smtClean="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оларға</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қарсы</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табанды</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күрес</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жүргізгендіктен</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арабтар</a:t>
            </a:r>
            <a:r>
              <a:rPr lang="ru-RU" sz="2200" dirty="0">
                <a:latin typeface="Times New Roman" panose="02020603050405020304" pitchFamily="18" charset="0"/>
                <a:cs typeface="Times New Roman" panose="02020603050405020304" pitchFamily="18" charset="0"/>
              </a:rPr>
              <a:t> оны Абу </a:t>
            </a:r>
            <a:r>
              <a:rPr lang="ru-RU" sz="2200" dirty="0" err="1" smtClean="0">
                <a:latin typeface="Times New Roman" panose="02020603050405020304" pitchFamily="18" charset="0"/>
                <a:cs typeface="Times New Roman" panose="02020603050405020304" pitchFamily="18" charset="0"/>
              </a:rPr>
              <a:t>Музахим</a:t>
            </a:r>
            <a:r>
              <a:rPr lang="ru-RU" sz="2200" dirty="0" smtClean="0">
                <a:latin typeface="Times New Roman" panose="02020603050405020304" pitchFamily="18" charset="0"/>
                <a:cs typeface="Times New Roman" panose="02020603050405020304" pitchFamily="18" charset="0"/>
              </a:rPr>
              <a:t> </a:t>
            </a:r>
            <a:r>
              <a:rPr lang="ru-RU" sz="2200" dirty="0">
                <a:latin typeface="Times New Roman" panose="02020603050405020304" pitchFamily="18" charset="0"/>
                <a:cs typeface="Times New Roman" panose="02020603050405020304" pitchFamily="18" charset="0"/>
              </a:rPr>
              <a:t>(</a:t>
            </a:r>
            <a:r>
              <a:rPr lang="ru-RU" sz="2200" dirty="0" err="1">
                <a:latin typeface="Times New Roman" panose="02020603050405020304" pitchFamily="18" charset="0"/>
                <a:cs typeface="Times New Roman" panose="02020603050405020304" pitchFamily="18" charset="0"/>
              </a:rPr>
              <a:t>Сүзеген</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деп</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атады</a:t>
            </a:r>
            <a:r>
              <a:rPr lang="ru-RU" sz="2200" dirty="0">
                <a:latin typeface="Times New Roman" panose="02020603050405020304" pitchFamily="18" charset="0"/>
                <a:cs typeface="Times New Roman" panose="02020603050405020304" pitchFamily="18" charset="0"/>
              </a:rPr>
              <a:t>. </a:t>
            </a:r>
            <a:endParaRPr lang="ru-RU" sz="2200" dirty="0" smtClean="0">
              <a:latin typeface="Times New Roman" panose="02020603050405020304" pitchFamily="18" charset="0"/>
              <a:cs typeface="Times New Roman" panose="02020603050405020304" pitchFamily="18" charset="0"/>
            </a:endParaRPr>
          </a:p>
          <a:p>
            <a:pPr algn="just">
              <a:spcBef>
                <a:spcPts val="0"/>
              </a:spcBef>
            </a:pPr>
            <a:r>
              <a:rPr lang="ru-RU" sz="2200" dirty="0">
                <a:latin typeface="Times New Roman" panose="02020603050405020304" pitchFamily="18" charset="0"/>
                <a:cs typeface="Times New Roman" panose="02020603050405020304" pitchFamily="18" charset="0"/>
              </a:rPr>
              <a:t>VI-VIII </a:t>
            </a:r>
            <a:r>
              <a:rPr lang="ru-RU" sz="2200" dirty="0" err="1">
                <a:latin typeface="Times New Roman" panose="02020603050405020304" pitchFamily="18" charset="0"/>
                <a:cs typeface="Times New Roman" panose="02020603050405020304" pitchFamily="18" charset="0"/>
              </a:rPr>
              <a:t>ғасырларда</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соғдылардың</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Жетісу</a:t>
            </a:r>
            <a:r>
              <a:rPr lang="ru-RU" sz="2200" dirty="0">
                <a:latin typeface="Times New Roman" panose="02020603050405020304" pitchFamily="18" charset="0"/>
                <a:cs typeface="Times New Roman" panose="02020603050405020304" pitchFamily="18" charset="0"/>
              </a:rPr>
              <a:t> мен </a:t>
            </a:r>
            <a:r>
              <a:rPr lang="ru-RU" sz="2200" dirty="0" err="1">
                <a:latin typeface="Times New Roman" panose="02020603050405020304" pitchFamily="18" charset="0"/>
                <a:cs typeface="Times New Roman" panose="02020603050405020304" pitchFamily="18" charset="0"/>
              </a:rPr>
              <a:t>Қазақстанның</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оңтүстік</a:t>
            </a:r>
            <a:r>
              <a:rPr lang="ru-RU" sz="2200" dirty="0">
                <a:latin typeface="Times New Roman" panose="02020603050405020304" pitchFamily="18" charset="0"/>
                <a:cs typeface="Times New Roman" panose="02020603050405020304" pitchFamily="18" charset="0"/>
              </a:rPr>
              <a:t> </a:t>
            </a:r>
            <a:r>
              <a:rPr lang="ru-RU" sz="2200" dirty="0" err="1" smtClean="0">
                <a:latin typeface="Times New Roman" panose="02020603050405020304" pitchFamily="18" charset="0"/>
                <a:cs typeface="Times New Roman" panose="02020603050405020304" pitchFamily="18" charset="0"/>
              </a:rPr>
              <a:t>аймақтарына</a:t>
            </a:r>
            <a:r>
              <a:rPr lang="ru-RU" sz="2200" dirty="0" smtClean="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қоныс</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аударуы</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жүрді</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Соғдылардың</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көшіп-қонуы</a:t>
            </a:r>
            <a:r>
              <a:rPr lang="ru-RU" sz="2200" dirty="0">
                <a:latin typeface="Times New Roman" panose="02020603050405020304" pitchFamily="18" charset="0"/>
                <a:cs typeface="Times New Roman" panose="02020603050405020304" pitchFamily="18" charset="0"/>
              </a:rPr>
              <a:t> </a:t>
            </a:r>
            <a:r>
              <a:rPr lang="ru-RU" sz="2200" dirty="0" err="1" smtClean="0">
                <a:latin typeface="Times New Roman" panose="02020603050405020304" pitchFamily="18" charset="0"/>
                <a:cs typeface="Times New Roman" panose="02020603050405020304" pitchFamily="18" charset="0"/>
              </a:rPr>
              <a:t>халықаралық</a:t>
            </a:r>
            <a:r>
              <a:rPr lang="ru-RU" sz="2200" dirty="0" smtClean="0">
                <a:latin typeface="Times New Roman" panose="02020603050405020304" pitchFamily="18" charset="0"/>
                <a:cs typeface="Times New Roman" panose="02020603050405020304" pitchFamily="18" charset="0"/>
              </a:rPr>
              <a:t> </a:t>
            </a:r>
            <a:r>
              <a:rPr lang="ru-RU" sz="2200" dirty="0" err="1" smtClean="0">
                <a:latin typeface="Times New Roman" panose="02020603050405020304" pitchFamily="18" charset="0"/>
                <a:cs typeface="Times New Roman" panose="02020603050405020304" pitchFamily="18" charset="0"/>
              </a:rPr>
              <a:t>сауданың</a:t>
            </a:r>
            <a:r>
              <a:rPr lang="ru-RU" sz="2200" dirty="0" smtClean="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дамуымен</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және</a:t>
            </a:r>
            <a:r>
              <a:rPr lang="ru-RU" sz="2200" dirty="0">
                <a:latin typeface="Times New Roman" panose="02020603050405020304" pitchFamily="18" charset="0"/>
                <a:cs typeface="Times New Roman" panose="02020603050405020304" pitchFamily="18" charset="0"/>
              </a:rPr>
              <a:t> Орта </a:t>
            </a:r>
            <a:r>
              <a:rPr lang="ru-RU" sz="2200" dirty="0" err="1">
                <a:latin typeface="Times New Roman" panose="02020603050405020304" pitchFamily="18" charset="0"/>
                <a:cs typeface="Times New Roman" panose="02020603050405020304" pitchFamily="18" charset="0"/>
              </a:rPr>
              <a:t>Азияда</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арабтардың</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ықпалының</a:t>
            </a:r>
            <a:r>
              <a:rPr lang="ru-RU" sz="2200" dirty="0">
                <a:latin typeface="Times New Roman" panose="02020603050405020304" pitchFamily="18" charset="0"/>
                <a:cs typeface="Times New Roman" panose="02020603050405020304" pitchFamily="18" charset="0"/>
              </a:rPr>
              <a:t> </a:t>
            </a:r>
            <a:r>
              <a:rPr lang="ru-RU" sz="2200" dirty="0" err="1" smtClean="0">
                <a:latin typeface="Times New Roman" panose="02020603050405020304" pitchFamily="18" charset="0"/>
                <a:cs typeface="Times New Roman" panose="02020603050405020304" pitchFamily="18" charset="0"/>
              </a:rPr>
              <a:t>күшеюімен</a:t>
            </a:r>
            <a:r>
              <a:rPr lang="ru-RU" sz="2200" dirty="0" smtClean="0">
                <a:latin typeface="Times New Roman" panose="02020603050405020304" pitchFamily="18" charset="0"/>
                <a:cs typeface="Times New Roman" panose="02020603050405020304" pitchFamily="18" charset="0"/>
              </a:rPr>
              <a:t> </a:t>
            </a:r>
            <a:r>
              <a:rPr lang="ru-RU" sz="2200" dirty="0" err="1" smtClean="0">
                <a:latin typeface="Times New Roman" panose="02020603050405020304" pitchFamily="18" charset="0"/>
                <a:cs typeface="Times New Roman" panose="02020603050405020304" pitchFamily="18" charset="0"/>
              </a:rPr>
              <a:t>тығыз</a:t>
            </a:r>
            <a:r>
              <a:rPr lang="ru-RU" sz="2200" dirty="0" smtClean="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байланысты</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болды</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Арабтардың</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үстемдігіне</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кенгісі</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келмеген</a:t>
            </a:r>
            <a:r>
              <a:rPr lang="ru-RU" sz="2200" dirty="0">
                <a:latin typeface="Times New Roman" panose="02020603050405020304" pitchFamily="18" charset="0"/>
                <a:cs typeface="Times New Roman" panose="02020603050405020304" pitchFamily="18" charset="0"/>
              </a:rPr>
              <a:t> </a:t>
            </a:r>
            <a:r>
              <a:rPr lang="ru-RU" sz="2200" dirty="0" err="1" smtClean="0">
                <a:latin typeface="Times New Roman" panose="02020603050405020304" pitchFamily="18" charset="0"/>
                <a:cs typeface="Times New Roman" panose="02020603050405020304" pitchFamily="18" charset="0"/>
              </a:rPr>
              <a:t>соғдылар</a:t>
            </a:r>
            <a:r>
              <a:rPr lang="ru-RU" sz="2200" dirty="0" smtClean="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Қазақстан</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аумағына</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қоныс</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аударып</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мұнда</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арабтармен</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күресте</a:t>
            </a:r>
            <a:r>
              <a:rPr lang="ru-RU" sz="2200" dirty="0">
                <a:latin typeface="Times New Roman" panose="02020603050405020304" pitchFamily="18" charset="0"/>
                <a:cs typeface="Times New Roman" panose="02020603050405020304" pitchFamily="18" charset="0"/>
              </a:rPr>
              <a:t> </a:t>
            </a:r>
            <a:r>
              <a:rPr lang="ru-RU" sz="2200" dirty="0" err="1" smtClean="0">
                <a:latin typeface="Times New Roman" panose="02020603050405020304" pitchFamily="18" charset="0"/>
                <a:cs typeface="Times New Roman" panose="02020603050405020304" pitchFamily="18" charset="0"/>
              </a:rPr>
              <a:t>түрік</a:t>
            </a:r>
            <a:r>
              <a:rPr lang="ru-RU" sz="2200" dirty="0" smtClean="0">
                <a:latin typeface="Times New Roman" panose="02020603050405020304" pitchFamily="18" charset="0"/>
                <a:cs typeface="Times New Roman" panose="02020603050405020304" pitchFamily="18" charset="0"/>
              </a:rPr>
              <a:t> </a:t>
            </a:r>
            <a:r>
              <a:rPr lang="ru-RU" sz="2200" dirty="0" err="1" smtClean="0">
                <a:latin typeface="Times New Roman" panose="02020603050405020304" pitchFamily="18" charset="0"/>
                <a:cs typeface="Times New Roman" panose="02020603050405020304" pitchFamily="18" charset="0"/>
              </a:rPr>
              <a:t>тайпаларымен</a:t>
            </a:r>
            <a:r>
              <a:rPr lang="ru-RU" sz="2200" dirty="0" smtClean="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одақтасады</a:t>
            </a:r>
            <a:r>
              <a:rPr lang="ru-RU" sz="2200" dirty="0">
                <a:latin typeface="Times New Roman" panose="02020603050405020304" pitchFamily="18" charset="0"/>
                <a:cs typeface="Times New Roman" panose="02020603050405020304" pitchFamily="18" charset="0"/>
              </a:rPr>
              <a:t>. </a:t>
            </a:r>
          </a:p>
          <a:p>
            <a:pPr algn="just">
              <a:spcBef>
                <a:spcPts val="0"/>
              </a:spcBef>
            </a:pPr>
            <a:r>
              <a:rPr lang="kk-KZ" sz="2200" dirty="0">
                <a:latin typeface="Times New Roman" panose="02020603050405020304" pitchFamily="18" charset="0"/>
                <a:cs typeface="Times New Roman" panose="02020603050405020304" pitchFamily="18" charset="0"/>
              </a:rPr>
              <a:t>Жетісудағы Түргеш қағанатының орнына Қарлұқ қағанаты келді. </a:t>
            </a:r>
            <a:r>
              <a:rPr lang="ru-RU" sz="2200" dirty="0" err="1">
                <a:latin typeface="Times New Roman" panose="02020603050405020304" pitchFamily="18" charset="0"/>
                <a:cs typeface="Times New Roman" panose="02020603050405020304" pitchFamily="18" charset="0"/>
              </a:rPr>
              <a:t>Қарлұқ</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қағанаты</a:t>
            </a:r>
            <a:r>
              <a:rPr lang="ru-RU" sz="2200" dirty="0">
                <a:latin typeface="Times New Roman" panose="02020603050405020304" pitchFamily="18" charset="0"/>
                <a:cs typeface="Times New Roman" panose="02020603050405020304" pitchFamily="18" charset="0"/>
              </a:rPr>
              <a:t> 756-942 </a:t>
            </a:r>
            <a:r>
              <a:rPr lang="ru-RU" sz="2200" dirty="0" err="1">
                <a:latin typeface="Times New Roman" panose="02020603050405020304" pitchFamily="18" charset="0"/>
                <a:cs typeface="Times New Roman" panose="02020603050405020304" pitchFamily="18" charset="0"/>
              </a:rPr>
              <a:t>жылдар</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аралығында</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тарих</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сахнасында</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болды</a:t>
            </a:r>
            <a:r>
              <a:rPr lang="ru-RU" sz="2200" dirty="0">
                <a:latin typeface="Times New Roman" panose="02020603050405020304" pitchFamily="18" charset="0"/>
                <a:cs typeface="Times New Roman" panose="02020603050405020304" pitchFamily="18" charset="0"/>
              </a:rPr>
              <a:t>. VIII </a:t>
            </a:r>
            <a:r>
              <a:rPr lang="ru-RU" sz="2200" dirty="0" err="1">
                <a:latin typeface="Times New Roman" panose="02020603050405020304" pitchFamily="18" charset="0"/>
                <a:cs typeface="Times New Roman" panose="02020603050405020304" pitchFamily="18" charset="0"/>
              </a:rPr>
              <a:t>ғасырға</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дейін</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қарлұқ</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тайлалары</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Батыс</a:t>
            </a:r>
            <a:r>
              <a:rPr lang="ru-RU" sz="2200" dirty="0">
                <a:latin typeface="Times New Roman" panose="02020603050405020304" pitchFamily="18" charset="0"/>
                <a:cs typeface="Times New Roman" panose="02020603050405020304" pitchFamily="18" charset="0"/>
              </a:rPr>
              <a:t> Алтай мен </a:t>
            </a:r>
            <a:r>
              <a:rPr lang="ru-RU" sz="2200" dirty="0" err="1">
                <a:latin typeface="Times New Roman" panose="02020603050405020304" pitchFamily="18" charset="0"/>
                <a:cs typeface="Times New Roman" panose="02020603050405020304" pitchFamily="18" charset="0"/>
              </a:rPr>
              <a:t>Тарбағатай</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аймағын</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мекендеген</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түркі</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тілдес</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тайпалар</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болатын</a:t>
            </a:r>
            <a:r>
              <a:rPr lang="ru-RU" sz="2200" dirty="0">
                <a:latin typeface="Times New Roman" panose="02020603050405020304" pitchFamily="18" charset="0"/>
                <a:cs typeface="Times New Roman" panose="02020603050405020304" pitchFamily="18" charset="0"/>
              </a:rPr>
              <a:t>. VIII </a:t>
            </a:r>
            <a:r>
              <a:rPr lang="ru-RU" sz="2200" dirty="0" err="1">
                <a:latin typeface="Times New Roman" panose="02020603050405020304" pitchFamily="18" charset="0"/>
                <a:cs typeface="Times New Roman" panose="02020603050405020304" pitchFamily="18" charset="0"/>
              </a:rPr>
              <a:t>ғасырда</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ұйғырлардың</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ығыстыруымен</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олар</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Жетісуға</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және</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одан</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әрі</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батысқа</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қарай</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қоныс</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аударып</a:t>
            </a:r>
            <a:r>
              <a:rPr lang="kk-KZ" sz="2200" dirty="0">
                <a:latin typeface="Times New Roman" panose="02020603050405020304" pitchFamily="18" charset="0"/>
                <a:cs typeface="Times New Roman" panose="02020603050405020304" pitchFamily="18" charset="0"/>
              </a:rPr>
              <a:t>,</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Жоңғар</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Алатауынан</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Сырдарияның</a:t>
            </a:r>
            <a:r>
              <a:rPr lang="ru-RU" sz="2200" dirty="0">
                <a:latin typeface="Times New Roman" panose="02020603050405020304" pitchFamily="18" charset="0"/>
                <a:cs typeface="Times New Roman" panose="02020603050405020304" pitchFamily="18" charset="0"/>
              </a:rPr>
              <a:t> орта </a:t>
            </a:r>
            <a:r>
              <a:rPr lang="ru-RU" sz="2200" dirty="0" err="1">
                <a:latin typeface="Times New Roman" panose="02020603050405020304" pitchFamily="18" charset="0"/>
                <a:cs typeface="Times New Roman" panose="02020603050405020304" pitchFamily="18" charset="0"/>
              </a:rPr>
              <a:t>ағысына</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дейінгі</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Балқаш</a:t>
            </a:r>
            <a:r>
              <a:rPr lang="ru-RU" sz="2200" dirty="0">
                <a:latin typeface="Times New Roman" panose="02020603050405020304" pitchFamily="18" charset="0"/>
                <a:cs typeface="Times New Roman" panose="02020603050405020304" pitchFamily="18" charset="0"/>
              </a:rPr>
              <a:t> пен </a:t>
            </a:r>
            <a:r>
              <a:rPr lang="ru-RU" sz="2200" dirty="0" err="1">
                <a:latin typeface="Times New Roman" panose="02020603050405020304" pitchFamily="18" charset="0"/>
                <a:cs typeface="Times New Roman" panose="02020603050405020304" pitchFamily="18" charset="0"/>
              </a:rPr>
              <a:t>Ыстықкөл</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аралығына</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қоныстанады</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Қарлұқтардың</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көсемдері</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елтебер</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жоғарғы</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билеушісі</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жабғы</a:t>
            </a:r>
            <a:r>
              <a:rPr lang="ru-RU" sz="2200" dirty="0">
                <a:latin typeface="Times New Roman" panose="02020603050405020304" pitchFamily="18" charset="0"/>
                <a:cs typeface="Times New Roman" panose="02020603050405020304" pitchFamily="18" charset="0"/>
              </a:rPr>
              <a:t>, ал 840 </a:t>
            </a:r>
            <a:r>
              <a:rPr lang="ru-RU" sz="2200" dirty="0" err="1">
                <a:latin typeface="Times New Roman" panose="02020603050405020304" pitchFamily="18" charset="0"/>
                <a:cs typeface="Times New Roman" panose="02020603050405020304" pitchFamily="18" charset="0"/>
              </a:rPr>
              <a:t>жылдан</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бастап</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қаған</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атағын</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иемденді</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Қарлұқтардың</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тайпалық</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одағына</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бірқатар</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көшпелі</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және</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жартылай</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көшпелі</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түркі</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тілдес</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тайпалар</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сондай-ақ</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түркіленген</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соғдылар</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кірді</a:t>
            </a:r>
            <a:r>
              <a:rPr lang="ru-RU" sz="2200" dirty="0" smtClean="0">
                <a:latin typeface="Times New Roman" panose="02020603050405020304" pitchFamily="18" charset="0"/>
                <a:cs typeface="Times New Roman" panose="02020603050405020304" pitchFamily="18" charset="0"/>
              </a:rPr>
              <a:t>.</a:t>
            </a:r>
          </a:p>
          <a:p>
            <a:pPr algn="just">
              <a:spcBef>
                <a:spcPts val="0"/>
              </a:spcBef>
            </a:pPr>
            <a:endParaRPr lang="kk-KZ" sz="2200" dirty="0">
              <a:latin typeface="Times New Roman" panose="02020603050405020304" pitchFamily="18" charset="0"/>
              <a:cs typeface="Times New Roman" panose="02020603050405020304" pitchFamily="18" charset="0"/>
            </a:endParaRPr>
          </a:p>
          <a:p>
            <a:pPr algn="just">
              <a:spcBef>
                <a:spcPts val="0"/>
              </a:spcBef>
            </a:pPr>
            <a:endParaRPr lang="ru-RU" sz="2200" dirty="0">
              <a:latin typeface="Times New Roman" panose="02020603050405020304" pitchFamily="18" charset="0"/>
              <a:cs typeface="Times New Roman" panose="02020603050405020304" pitchFamily="18" charset="0"/>
            </a:endParaRPr>
          </a:p>
          <a:p>
            <a:endParaRPr lang="ru-RU" dirty="0"/>
          </a:p>
        </p:txBody>
      </p:sp>
    </p:spTree>
    <p:extLst>
      <p:ext uri="{BB962C8B-B14F-4D97-AF65-F5344CB8AC3E}">
        <p14:creationId xmlns:p14="http://schemas.microsoft.com/office/powerpoint/2010/main" val="54879616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6"/>
            <a:ext cx="10515600" cy="383812"/>
          </a:xfrm>
        </p:spPr>
        <p:txBody>
          <a:bodyPr>
            <a:normAutofit/>
          </a:bodyPr>
          <a:lstStyle/>
          <a:p>
            <a:pPr algn="ctr"/>
            <a:r>
              <a:rPr lang="kk-KZ" sz="2000" dirty="0" smtClean="0"/>
              <a:t>7 бет</a:t>
            </a:r>
            <a:endParaRPr lang="ru-RU" sz="2000" dirty="0"/>
          </a:p>
        </p:txBody>
      </p:sp>
      <p:sp>
        <p:nvSpPr>
          <p:cNvPr id="3" name="Объект 2"/>
          <p:cNvSpPr>
            <a:spLocks noGrp="1"/>
          </p:cNvSpPr>
          <p:nvPr>
            <p:ph idx="1"/>
          </p:nvPr>
        </p:nvSpPr>
        <p:spPr>
          <a:xfrm>
            <a:off x="1125583" y="836022"/>
            <a:ext cx="10515600" cy="5349649"/>
          </a:xfrm>
        </p:spPr>
        <p:txBody>
          <a:bodyPr>
            <a:normAutofit fontScale="92500" lnSpcReduction="20000"/>
          </a:bodyPr>
          <a:lstStyle/>
          <a:p>
            <a:pPr algn="just"/>
            <a:r>
              <a:rPr lang="ru-RU" sz="2000" dirty="0"/>
              <a:t>XII </a:t>
            </a:r>
            <a:r>
              <a:rPr lang="ru-RU" sz="2000" dirty="0" err="1"/>
              <a:t>ғасырда</a:t>
            </a:r>
            <a:r>
              <a:rPr lang="ru-RU" sz="2000" dirty="0"/>
              <a:t> </a:t>
            </a:r>
            <a:r>
              <a:rPr lang="ru-RU" sz="2000" dirty="0" err="1"/>
              <a:t>Қарахан</a:t>
            </a:r>
            <a:r>
              <a:rPr lang="ru-RU" sz="2000" dirty="0"/>
              <a:t> </a:t>
            </a:r>
            <a:r>
              <a:rPr lang="ru-RU" sz="2000" dirty="0" err="1"/>
              <a:t>мемлекеті</a:t>
            </a:r>
            <a:r>
              <a:rPr lang="ru-RU" sz="2000" dirty="0"/>
              <a:t> </a:t>
            </a:r>
            <a:r>
              <a:rPr lang="ru-RU" sz="2000" dirty="0" err="1"/>
              <a:t>саяси</a:t>
            </a:r>
            <a:r>
              <a:rPr lang="ru-RU" sz="2000" dirty="0"/>
              <a:t> </a:t>
            </a:r>
            <a:r>
              <a:rPr lang="ru-RU" sz="2000" dirty="0" err="1"/>
              <a:t>дағдарысты</a:t>
            </a:r>
            <a:r>
              <a:rPr lang="ru-RU" sz="2000" dirty="0"/>
              <a:t> </a:t>
            </a:r>
            <a:r>
              <a:rPr lang="ru-RU" sz="2000" dirty="0" err="1"/>
              <a:t>басынан</a:t>
            </a:r>
            <a:r>
              <a:rPr lang="ru-RU" sz="2000" dirty="0"/>
              <a:t> </a:t>
            </a:r>
            <a:r>
              <a:rPr lang="ru-RU" sz="2000" dirty="0" err="1"/>
              <a:t>кешірді</a:t>
            </a:r>
            <a:r>
              <a:rPr lang="ru-RU" sz="2000" dirty="0"/>
              <a:t>. </a:t>
            </a:r>
            <a:r>
              <a:rPr lang="ru-RU" sz="2000" dirty="0" err="1"/>
              <a:t>Қарахан</a:t>
            </a:r>
            <a:r>
              <a:rPr lang="ru-RU" sz="2000" dirty="0"/>
              <a:t> </a:t>
            </a:r>
            <a:r>
              <a:rPr lang="ru-RU" sz="2000" dirty="0" err="1"/>
              <a:t>билеушілері</a:t>
            </a:r>
            <a:r>
              <a:rPr lang="ru-RU" sz="2000" dirty="0"/>
              <a:t> </a:t>
            </a:r>
            <a:r>
              <a:rPr lang="ru-RU" sz="2000" dirty="0" err="1"/>
              <a:t>Жетісуды</a:t>
            </a:r>
            <a:r>
              <a:rPr lang="ru-RU" sz="2000" dirty="0"/>
              <a:t> </a:t>
            </a:r>
            <a:r>
              <a:rPr lang="ru-RU" sz="2000" dirty="0" err="1"/>
              <a:t>басып</a:t>
            </a:r>
            <a:r>
              <a:rPr lang="ru-RU" sz="2000" dirty="0"/>
              <a:t> </a:t>
            </a:r>
            <a:r>
              <a:rPr lang="ru-RU" sz="2000" dirty="0" err="1"/>
              <a:t>алып</a:t>
            </a:r>
            <a:r>
              <a:rPr lang="ru-RU" sz="2000" dirty="0"/>
              <a:t>, </a:t>
            </a:r>
            <a:r>
              <a:rPr lang="ru-RU" sz="2000" dirty="0" err="1"/>
              <a:t>өз</a:t>
            </a:r>
            <a:r>
              <a:rPr lang="ru-RU" sz="2000" dirty="0"/>
              <a:t> </a:t>
            </a:r>
            <a:r>
              <a:rPr lang="ru-RU" sz="2000" dirty="0" err="1"/>
              <a:t>мемлекетін</a:t>
            </a:r>
            <a:r>
              <a:rPr lang="ru-RU" sz="2000" dirty="0"/>
              <a:t> </a:t>
            </a:r>
            <a:r>
              <a:rPr lang="ru-RU" sz="2000" dirty="0" err="1"/>
              <a:t>құрған</a:t>
            </a:r>
            <a:r>
              <a:rPr lang="ru-RU" sz="2000" dirty="0"/>
              <a:t> </a:t>
            </a:r>
            <a:r>
              <a:rPr lang="ru-RU" sz="2000" dirty="0" err="1"/>
              <a:t>қидандардың</a:t>
            </a:r>
            <a:r>
              <a:rPr lang="ru-RU" sz="2000" dirty="0"/>
              <a:t> </a:t>
            </a:r>
            <a:r>
              <a:rPr lang="ru-RU" sz="2000" dirty="0" err="1"/>
              <a:t>ықпалына</a:t>
            </a:r>
            <a:r>
              <a:rPr lang="ru-RU" sz="2000" dirty="0"/>
              <a:t> </a:t>
            </a:r>
            <a:r>
              <a:rPr lang="ru-RU" sz="2000" dirty="0" err="1"/>
              <a:t>түседі</a:t>
            </a:r>
            <a:r>
              <a:rPr lang="ru-RU" sz="2000" dirty="0"/>
              <a:t>. </a:t>
            </a:r>
            <a:r>
              <a:rPr lang="kk-KZ" sz="2000" dirty="0"/>
              <a:t>Қарахан әулетінің ислам дінін қабылдауы мемлекет тарихындағы ең маңызды оқиғалардың бірі болды. </a:t>
            </a:r>
            <a:r>
              <a:rPr lang="ru-RU" sz="2000" dirty="0"/>
              <a:t>955 </a:t>
            </a:r>
            <a:r>
              <a:rPr lang="ru-RU" sz="2000" dirty="0" err="1"/>
              <a:t>жылы</a:t>
            </a:r>
            <a:r>
              <a:rPr lang="ru-RU" sz="2000" dirty="0"/>
              <a:t> </a:t>
            </a:r>
            <a:r>
              <a:rPr lang="ru-RU" sz="2000" dirty="0" err="1"/>
              <a:t>Сатұқ</a:t>
            </a:r>
            <a:r>
              <a:rPr lang="ru-RU" sz="2000" dirty="0"/>
              <a:t> </a:t>
            </a:r>
            <a:r>
              <a:rPr lang="ru-RU" sz="2000" dirty="0" err="1"/>
              <a:t>Бограхан</a:t>
            </a:r>
            <a:r>
              <a:rPr lang="ru-RU" sz="2000" dirty="0"/>
              <a:t> ислам </a:t>
            </a:r>
            <a:r>
              <a:rPr lang="ru-RU" sz="2000" dirty="0" err="1"/>
              <a:t>дінін</a:t>
            </a:r>
            <a:r>
              <a:rPr lang="ru-RU" sz="2000" dirty="0"/>
              <a:t> </a:t>
            </a:r>
            <a:r>
              <a:rPr lang="ru-RU" sz="2000" dirty="0" err="1"/>
              <a:t>қабылдайтынын</a:t>
            </a:r>
            <a:r>
              <a:rPr lang="ru-RU" sz="2000" dirty="0"/>
              <a:t> </a:t>
            </a:r>
            <a:r>
              <a:rPr lang="ru-RU" sz="2000" dirty="0" err="1"/>
              <a:t>жариялайды</a:t>
            </a:r>
            <a:r>
              <a:rPr lang="ru-RU" sz="2000" dirty="0"/>
              <a:t>. Ал 960 </a:t>
            </a:r>
            <a:r>
              <a:rPr lang="ru-RU" sz="2000" dirty="0" err="1"/>
              <a:t>жылы</a:t>
            </a:r>
            <a:r>
              <a:rPr lang="ru-RU" sz="2000" dirty="0"/>
              <a:t> </a:t>
            </a:r>
            <a:r>
              <a:rPr lang="ru-RU" sz="2000" dirty="0" err="1"/>
              <a:t>Қарахан</a:t>
            </a:r>
            <a:r>
              <a:rPr lang="ru-RU" sz="2000" dirty="0"/>
              <a:t> </a:t>
            </a:r>
            <a:r>
              <a:rPr lang="ru-RU" sz="2000" dirty="0" err="1"/>
              <a:t>мемлекетінің</a:t>
            </a:r>
            <a:r>
              <a:rPr lang="ru-RU" sz="2000" dirty="0"/>
              <a:t> </a:t>
            </a:r>
            <a:r>
              <a:rPr lang="ru-RU" sz="2000" dirty="0" err="1"/>
              <a:t>Жетісу</a:t>
            </a:r>
            <a:r>
              <a:rPr lang="ru-RU" sz="2000" dirty="0"/>
              <a:t> </a:t>
            </a:r>
            <a:r>
              <a:rPr lang="ru-RU" sz="2000" dirty="0" err="1"/>
              <a:t>аймағындағы</a:t>
            </a:r>
            <a:r>
              <a:rPr lang="ru-RU" sz="2000" dirty="0"/>
              <a:t> 200 </a:t>
            </a:r>
            <a:r>
              <a:rPr lang="ru-RU" sz="2000" dirty="0" err="1"/>
              <a:t>мың</a:t>
            </a:r>
            <a:r>
              <a:rPr lang="ru-RU" sz="2000" dirty="0"/>
              <a:t> </a:t>
            </a:r>
            <a:r>
              <a:rPr lang="ru-RU" sz="2000" dirty="0" err="1"/>
              <a:t>отбасы</a:t>
            </a:r>
            <a:r>
              <a:rPr lang="ru-RU" sz="2000" dirty="0"/>
              <a:t> </a:t>
            </a:r>
            <a:r>
              <a:rPr lang="ru-RU" sz="2000" dirty="0" err="1"/>
              <a:t>исламды</a:t>
            </a:r>
            <a:r>
              <a:rPr lang="ru-RU" sz="2000" dirty="0"/>
              <a:t> </a:t>
            </a:r>
            <a:r>
              <a:rPr lang="ru-RU" sz="2000" dirty="0" err="1"/>
              <a:t>қабылдаған</a:t>
            </a:r>
            <a:r>
              <a:rPr lang="ru-RU" sz="2000" dirty="0"/>
              <a:t>. (</a:t>
            </a:r>
            <a:r>
              <a:rPr lang="ru-RU" sz="2000" dirty="0" err="1"/>
              <a:t>Сатұқ</a:t>
            </a:r>
            <a:r>
              <a:rPr lang="ru-RU" sz="2000" dirty="0"/>
              <a:t> </a:t>
            </a:r>
            <a:r>
              <a:rPr lang="ru-RU" sz="2000" dirty="0" err="1"/>
              <a:t>Бограханның</a:t>
            </a:r>
            <a:r>
              <a:rPr lang="ru-RU" sz="2000" dirty="0"/>
              <a:t> </a:t>
            </a:r>
            <a:r>
              <a:rPr lang="ru-RU" sz="2000" dirty="0" err="1"/>
              <a:t>арабша</a:t>
            </a:r>
            <a:r>
              <a:rPr lang="ru-RU" sz="2000" dirty="0"/>
              <a:t> </a:t>
            </a:r>
            <a:r>
              <a:rPr lang="ru-RU" sz="2000" dirty="0" err="1"/>
              <a:t>аты</a:t>
            </a:r>
            <a:r>
              <a:rPr lang="ru-RU" sz="2000" dirty="0"/>
              <a:t> - </a:t>
            </a:r>
            <a:r>
              <a:rPr lang="ru-RU" sz="2000" dirty="0" err="1"/>
              <a:t>Абд</a:t>
            </a:r>
            <a:r>
              <a:rPr lang="ru-RU" sz="2000" dirty="0"/>
              <a:t>-</a:t>
            </a:r>
            <a:r>
              <a:rPr lang="ru-RU" sz="2000" dirty="0" err="1"/>
              <a:t>әл</a:t>
            </a:r>
            <a:r>
              <a:rPr lang="ru-RU" sz="2000" dirty="0"/>
              <a:t>-Керим). </a:t>
            </a:r>
            <a:r>
              <a:rPr lang="ru-RU" sz="2000" dirty="0" err="1"/>
              <a:t>Осыған</a:t>
            </a:r>
            <a:r>
              <a:rPr lang="ru-RU" sz="2000" dirty="0"/>
              <a:t> </a:t>
            </a:r>
            <a:r>
              <a:rPr lang="ru-RU" sz="2000" dirty="0" err="1"/>
              <a:t>байланысты</a:t>
            </a:r>
            <a:r>
              <a:rPr lang="ru-RU" sz="2000" dirty="0"/>
              <a:t> </a:t>
            </a:r>
            <a:r>
              <a:rPr lang="ru-RU" sz="2000" dirty="0" err="1"/>
              <a:t>Қарахан</a:t>
            </a:r>
            <a:r>
              <a:rPr lang="ru-RU" sz="2000" dirty="0"/>
              <a:t> </a:t>
            </a:r>
            <a:r>
              <a:rPr lang="ru-RU" sz="2000" dirty="0" err="1"/>
              <a:t>мемлекеті</a:t>
            </a:r>
            <a:r>
              <a:rPr lang="ru-RU" sz="2000" dirty="0"/>
              <a:t> </a:t>
            </a:r>
            <a:r>
              <a:rPr lang="ru-RU" sz="2000" dirty="0" err="1"/>
              <a:t>кезінде</a:t>
            </a:r>
            <a:r>
              <a:rPr lang="ru-RU" sz="2000" dirty="0"/>
              <a:t> </a:t>
            </a:r>
            <a:r>
              <a:rPr lang="ru-RU" sz="2000" dirty="0" err="1"/>
              <a:t>мұсылмандық</a:t>
            </a:r>
            <a:r>
              <a:rPr lang="ru-RU" sz="2000" dirty="0"/>
              <a:t> </a:t>
            </a:r>
            <a:r>
              <a:rPr lang="ru-RU" sz="2000" dirty="0" err="1"/>
              <a:t>мәдениет</a:t>
            </a:r>
            <a:r>
              <a:rPr lang="ru-RU" sz="2000" dirty="0"/>
              <a:t> </a:t>
            </a:r>
            <a:r>
              <a:rPr lang="ru-RU" sz="2000" dirty="0" err="1"/>
              <a:t>қанат</a:t>
            </a:r>
            <a:r>
              <a:rPr lang="ru-RU" sz="2000" dirty="0"/>
              <a:t> </a:t>
            </a:r>
            <a:r>
              <a:rPr lang="ru-RU" sz="2000" dirty="0" err="1"/>
              <a:t>жая</a:t>
            </a:r>
            <a:r>
              <a:rPr lang="ru-RU" sz="2000" dirty="0"/>
              <a:t> </a:t>
            </a:r>
            <a:r>
              <a:rPr lang="ru-RU" sz="2000" dirty="0" err="1"/>
              <a:t>бастады</a:t>
            </a:r>
            <a:r>
              <a:rPr lang="ru-RU" sz="2000" dirty="0"/>
              <a:t>. </a:t>
            </a:r>
            <a:r>
              <a:rPr lang="ru-RU" sz="2000" dirty="0" err="1"/>
              <a:t>Дінмен</a:t>
            </a:r>
            <a:r>
              <a:rPr lang="ru-RU" sz="2000" dirty="0"/>
              <a:t> </a:t>
            </a:r>
            <a:r>
              <a:rPr lang="ru-RU" sz="2000" dirty="0" err="1"/>
              <a:t>бірге</a:t>
            </a:r>
            <a:r>
              <a:rPr lang="ru-RU" sz="2000" dirty="0"/>
              <a:t> араб </a:t>
            </a:r>
            <a:r>
              <a:rPr lang="ru-RU" sz="2000" dirty="0" err="1"/>
              <a:t>жазуы</a:t>
            </a:r>
            <a:r>
              <a:rPr lang="ru-RU" sz="2000" dirty="0"/>
              <a:t>, </a:t>
            </a:r>
            <a:r>
              <a:rPr lang="ru-RU" sz="2000" dirty="0" err="1"/>
              <a:t>ғылым</a:t>
            </a:r>
            <a:r>
              <a:rPr lang="ru-RU" sz="2000" dirty="0"/>
              <a:t>, </a:t>
            </a:r>
            <a:r>
              <a:rPr lang="ru-RU" sz="2000" dirty="0" err="1"/>
              <a:t>мұсылмандық</a:t>
            </a:r>
            <a:r>
              <a:rPr lang="ru-RU" sz="2000" dirty="0"/>
              <a:t> </a:t>
            </a:r>
            <a:r>
              <a:rPr lang="ru-RU" sz="2000" dirty="0" err="1"/>
              <a:t>білім</a:t>
            </a:r>
            <a:r>
              <a:rPr lang="ru-RU" sz="2000" dirty="0"/>
              <a:t> беру </a:t>
            </a:r>
            <a:r>
              <a:rPr lang="ru-RU" sz="2000" dirty="0" err="1"/>
              <a:t>жүйесі</a:t>
            </a:r>
            <a:r>
              <a:rPr lang="ru-RU" sz="2000" dirty="0"/>
              <a:t>, </a:t>
            </a:r>
            <a:r>
              <a:rPr lang="ru-RU" sz="2000" dirty="0" err="1"/>
              <a:t>сәулет</a:t>
            </a:r>
            <a:r>
              <a:rPr lang="ru-RU" sz="2000" dirty="0"/>
              <a:t> </a:t>
            </a:r>
            <a:r>
              <a:rPr lang="ru-RU" sz="2000" dirty="0" err="1"/>
              <a:t>өнеріндегі</a:t>
            </a:r>
            <a:r>
              <a:rPr lang="ru-RU" sz="2000" dirty="0"/>
              <a:t> </a:t>
            </a:r>
            <a:r>
              <a:rPr lang="ru-RU" sz="2000" dirty="0" err="1"/>
              <a:t>мұсылмандық</a:t>
            </a:r>
            <a:r>
              <a:rPr lang="ru-RU" sz="2000" dirty="0"/>
              <a:t> стиль </a:t>
            </a:r>
            <a:r>
              <a:rPr lang="ru-RU" sz="2000" dirty="0" err="1"/>
              <a:t>кең</a:t>
            </a:r>
            <a:r>
              <a:rPr lang="ru-RU" sz="2000" dirty="0"/>
              <a:t> </a:t>
            </a:r>
            <a:r>
              <a:rPr lang="ru-RU" sz="2000" dirty="0" err="1"/>
              <a:t>тарады</a:t>
            </a:r>
            <a:r>
              <a:rPr lang="ru-RU" sz="2000" dirty="0"/>
              <a:t>.</a:t>
            </a:r>
          </a:p>
          <a:p>
            <a:pPr algn="just"/>
            <a:r>
              <a:rPr lang="ru-RU" sz="2000" dirty="0"/>
              <a:t>XI </a:t>
            </a:r>
            <a:r>
              <a:rPr lang="ru-RU" sz="2000" dirty="0" err="1"/>
              <a:t>ғасырдың</a:t>
            </a:r>
            <a:r>
              <a:rPr lang="ru-RU" sz="2000" dirty="0"/>
              <a:t> </a:t>
            </a:r>
            <a:r>
              <a:rPr lang="ru-RU" sz="2000" dirty="0" err="1"/>
              <a:t>басында</a:t>
            </a:r>
            <a:r>
              <a:rPr lang="ru-RU" sz="2000" dirty="0"/>
              <a:t> </a:t>
            </a:r>
            <a:r>
              <a:rPr lang="ru-RU" sz="2000" dirty="0" err="1"/>
              <a:t>Жетісуда</a:t>
            </a:r>
            <a:r>
              <a:rPr lang="ru-RU" sz="2000" dirty="0"/>
              <a:t> </a:t>
            </a:r>
            <a:r>
              <a:rPr lang="ru-RU" sz="2000" dirty="0" err="1"/>
              <a:t>Қарақытай</a:t>
            </a:r>
            <a:r>
              <a:rPr lang="ru-RU" sz="2000" dirty="0"/>
              <a:t> (</a:t>
            </a:r>
            <a:r>
              <a:rPr lang="ru-RU" sz="2000" dirty="0" err="1"/>
              <a:t>қидан</a:t>
            </a:r>
            <a:r>
              <a:rPr lang="ru-RU" sz="2000" dirty="0"/>
              <a:t>) </a:t>
            </a:r>
            <a:r>
              <a:rPr lang="ru-RU" sz="2000" dirty="0" err="1"/>
              <a:t>мемлекеті</a:t>
            </a:r>
            <a:r>
              <a:rPr lang="ru-RU" sz="2000" dirty="0"/>
              <a:t> (1128-1213) </a:t>
            </a:r>
            <a:r>
              <a:rPr lang="ru-RU" sz="2000" dirty="0" err="1"/>
              <a:t>орнады</a:t>
            </a:r>
            <a:r>
              <a:rPr lang="ru-RU" sz="2000" dirty="0"/>
              <a:t>. 916 </a:t>
            </a:r>
            <a:r>
              <a:rPr lang="ru-RU" sz="2000" dirty="0" err="1"/>
              <a:t>жылдың</a:t>
            </a:r>
            <a:r>
              <a:rPr lang="ru-RU" sz="2000" dirty="0"/>
              <a:t> </a:t>
            </a:r>
            <a:r>
              <a:rPr lang="ru-RU" sz="2000" dirty="0" err="1"/>
              <a:t>өзінде-ақ</a:t>
            </a:r>
            <a:r>
              <a:rPr lang="ru-RU" sz="2000" dirty="0"/>
              <a:t> </a:t>
            </a:r>
            <a:r>
              <a:rPr lang="ru-RU" sz="2000" dirty="0" err="1"/>
              <a:t>қидан</a:t>
            </a:r>
            <a:r>
              <a:rPr lang="ru-RU" sz="2000" dirty="0"/>
              <a:t> </a:t>
            </a:r>
            <a:r>
              <a:rPr lang="ru-RU" sz="2000" dirty="0" err="1"/>
              <a:t>билеушісі</a:t>
            </a:r>
            <a:r>
              <a:rPr lang="ru-RU" sz="2000" dirty="0"/>
              <a:t> </a:t>
            </a:r>
            <a:r>
              <a:rPr lang="ru-RU" sz="2000" dirty="0" err="1"/>
              <a:t>өзін</a:t>
            </a:r>
            <a:r>
              <a:rPr lang="ru-RU" sz="2000" dirty="0"/>
              <a:t> </a:t>
            </a:r>
            <a:r>
              <a:rPr lang="ru-RU" sz="2000" dirty="0" err="1"/>
              <a:t>Ұлы</a:t>
            </a:r>
            <a:r>
              <a:rPr lang="ru-RU" sz="2000" dirty="0"/>
              <a:t> </a:t>
            </a:r>
            <a:r>
              <a:rPr lang="ru-RU" sz="2000" dirty="0" err="1"/>
              <a:t>ханмын</a:t>
            </a:r>
            <a:r>
              <a:rPr lang="ru-RU" sz="2000" dirty="0"/>
              <a:t> </a:t>
            </a:r>
            <a:r>
              <a:rPr lang="ru-RU" sz="2000" dirty="0" err="1"/>
              <a:t>деп</a:t>
            </a:r>
            <a:r>
              <a:rPr lang="ru-RU" sz="2000" dirty="0"/>
              <a:t> </a:t>
            </a:r>
            <a:r>
              <a:rPr lang="ru-RU" sz="2000" dirty="0" err="1"/>
              <a:t>жариялап</a:t>
            </a:r>
            <a:r>
              <a:rPr lang="ru-RU" sz="2000" dirty="0"/>
              <a:t>, </a:t>
            </a:r>
            <a:r>
              <a:rPr lang="ru-RU" sz="2000" dirty="0" err="1"/>
              <a:t>Қашғардан</a:t>
            </a:r>
            <a:r>
              <a:rPr lang="ru-RU" sz="2000" dirty="0"/>
              <a:t> </a:t>
            </a:r>
            <a:r>
              <a:rPr lang="ru-RU" sz="2000" dirty="0" err="1"/>
              <a:t>Ұлы</a:t>
            </a:r>
            <a:r>
              <a:rPr lang="ru-RU" sz="2000" dirty="0"/>
              <a:t> </a:t>
            </a:r>
            <a:r>
              <a:rPr lang="ru-RU" sz="2000" dirty="0" err="1"/>
              <a:t>Қытай</a:t>
            </a:r>
            <a:r>
              <a:rPr lang="ru-RU" sz="2000" dirty="0"/>
              <a:t> </a:t>
            </a:r>
            <a:r>
              <a:rPr lang="ru-RU" sz="2000" dirty="0" err="1"/>
              <a:t>қорғанына</a:t>
            </a:r>
            <a:r>
              <a:rPr lang="ru-RU" sz="2000" dirty="0"/>
              <a:t> </a:t>
            </a:r>
            <a:r>
              <a:rPr lang="ru-RU" sz="2000" dirty="0" err="1"/>
              <a:t>дейін</a:t>
            </a:r>
            <a:r>
              <a:rPr lang="ru-RU" sz="2000" dirty="0"/>
              <a:t>, ал </a:t>
            </a:r>
            <a:r>
              <a:rPr lang="ru-RU" sz="2000" dirty="0" err="1"/>
              <a:t>кейін</a:t>
            </a:r>
            <a:r>
              <a:rPr lang="ru-RU" sz="2000" dirty="0"/>
              <a:t> </a:t>
            </a:r>
            <a:r>
              <a:rPr lang="ru-RU" sz="2000" dirty="0" err="1"/>
              <a:t>бүкіл</a:t>
            </a:r>
            <a:r>
              <a:rPr lang="ru-RU" sz="2000" dirty="0"/>
              <a:t> </a:t>
            </a:r>
            <a:r>
              <a:rPr lang="ru-RU" sz="2000" dirty="0" err="1"/>
              <a:t>солтүстік</a:t>
            </a:r>
            <a:r>
              <a:rPr lang="ru-RU" sz="2000" dirty="0"/>
              <a:t> </a:t>
            </a:r>
            <a:r>
              <a:rPr lang="ru-RU" sz="2000" dirty="0" err="1"/>
              <a:t>Қытайды</a:t>
            </a:r>
            <a:r>
              <a:rPr lang="ru-RU" sz="2000" dirty="0"/>
              <a:t> </a:t>
            </a:r>
            <a:r>
              <a:rPr lang="ru-RU" sz="2000" dirty="0" err="1"/>
              <a:t>жаулап</a:t>
            </a:r>
            <a:r>
              <a:rPr lang="ru-RU" sz="2000" dirty="0"/>
              <a:t> </a:t>
            </a:r>
            <a:r>
              <a:rPr lang="ru-RU" sz="2000" dirty="0" err="1"/>
              <a:t>алып</a:t>
            </a:r>
            <a:r>
              <a:rPr lang="ru-RU" sz="2000" dirty="0"/>
              <a:t>, </a:t>
            </a:r>
            <a:r>
              <a:rPr lang="ru-RU" sz="2000" dirty="0" err="1"/>
              <a:t>Ляо</a:t>
            </a:r>
            <a:r>
              <a:rPr lang="ru-RU" sz="2000" dirty="0"/>
              <a:t> (</a:t>
            </a:r>
            <a:r>
              <a:rPr lang="ru-RU" sz="2000" dirty="0" err="1"/>
              <a:t>темір</a:t>
            </a:r>
            <a:r>
              <a:rPr lang="ru-RU" sz="2000" dirty="0"/>
              <a:t>) </a:t>
            </a:r>
            <a:r>
              <a:rPr lang="ru-RU" sz="2000" dirty="0" err="1"/>
              <a:t>империясын</a:t>
            </a:r>
            <a:r>
              <a:rPr lang="ru-RU" sz="2000" dirty="0"/>
              <a:t> </a:t>
            </a:r>
            <a:r>
              <a:rPr lang="ru-RU" sz="2000" dirty="0" err="1"/>
              <a:t>құрған</a:t>
            </a:r>
            <a:r>
              <a:rPr lang="ru-RU" sz="2000" dirty="0"/>
              <a:t> </a:t>
            </a:r>
            <a:r>
              <a:rPr lang="ru-RU" sz="2000" dirty="0" err="1"/>
              <a:t>еді</a:t>
            </a:r>
            <a:r>
              <a:rPr lang="ru-RU" sz="2000" dirty="0"/>
              <a:t>. </a:t>
            </a:r>
            <a:r>
              <a:rPr lang="ru-RU" sz="2000" dirty="0" err="1"/>
              <a:t>Бірақ</a:t>
            </a:r>
            <a:r>
              <a:rPr lang="ru-RU" sz="2000" dirty="0"/>
              <a:t>, </a:t>
            </a:r>
            <a:r>
              <a:rPr lang="ru-RU" sz="2000" dirty="0" err="1"/>
              <a:t>кейіннен</a:t>
            </a:r>
            <a:r>
              <a:rPr lang="ru-RU" sz="2000" dirty="0"/>
              <a:t> Амур </a:t>
            </a:r>
            <a:r>
              <a:rPr lang="ru-RU" sz="2000" dirty="0" err="1"/>
              <a:t>бойынан</a:t>
            </a:r>
            <a:r>
              <a:rPr lang="ru-RU" sz="2000" dirty="0"/>
              <a:t> </a:t>
            </a:r>
            <a:r>
              <a:rPr lang="ru-RU" sz="2000" dirty="0" err="1"/>
              <a:t>көшпенділердің</a:t>
            </a:r>
            <a:r>
              <a:rPr lang="ru-RU" sz="2000" dirty="0"/>
              <a:t> аса </a:t>
            </a:r>
            <a:r>
              <a:rPr lang="ru-RU" sz="2000" dirty="0" err="1"/>
              <a:t>күшті</a:t>
            </a:r>
            <a:r>
              <a:rPr lang="ru-RU" sz="2000" dirty="0"/>
              <a:t> </a:t>
            </a:r>
            <a:r>
              <a:rPr lang="ru-RU" sz="2000" dirty="0" err="1"/>
              <a:t>тайпалары</a:t>
            </a:r>
            <a:r>
              <a:rPr lang="ru-RU" sz="2000" dirty="0"/>
              <a:t> </a:t>
            </a:r>
            <a:r>
              <a:rPr lang="ru-RU" sz="2000" dirty="0" err="1"/>
              <a:t>келіп</a:t>
            </a:r>
            <a:r>
              <a:rPr lang="ru-RU" sz="2000" dirty="0"/>
              <a:t>, </a:t>
            </a:r>
            <a:r>
              <a:rPr lang="ru-RU" sz="2000" dirty="0" err="1"/>
              <a:t>қидандарды</a:t>
            </a:r>
            <a:r>
              <a:rPr lang="ru-RU" sz="2000" dirty="0"/>
              <a:t> </a:t>
            </a:r>
            <a:r>
              <a:rPr lang="ru-RU" sz="2000" dirty="0" err="1"/>
              <a:t>батысқа</a:t>
            </a:r>
            <a:r>
              <a:rPr lang="ru-RU" sz="2000" dirty="0"/>
              <a:t> </a:t>
            </a:r>
            <a:r>
              <a:rPr lang="ru-RU" sz="2000" dirty="0" err="1"/>
              <a:t>қарай</a:t>
            </a:r>
            <a:r>
              <a:rPr lang="ru-RU" sz="2000" dirty="0"/>
              <a:t> </a:t>
            </a:r>
            <a:r>
              <a:rPr lang="ru-RU" sz="2000" dirty="0" err="1"/>
              <a:t>ығыстыра</a:t>
            </a:r>
            <a:r>
              <a:rPr lang="ru-RU" sz="2000" dirty="0"/>
              <a:t> </a:t>
            </a:r>
            <a:r>
              <a:rPr lang="ru-RU" sz="2000" dirty="0" err="1"/>
              <a:t>бастады</a:t>
            </a:r>
            <a:r>
              <a:rPr lang="ru-RU" sz="2000" dirty="0"/>
              <a:t>. </a:t>
            </a:r>
            <a:r>
              <a:rPr lang="ru-RU" sz="2000" dirty="0" err="1"/>
              <a:t>Сөйтіп</a:t>
            </a:r>
            <a:r>
              <a:rPr lang="ru-RU" sz="2000" dirty="0"/>
              <a:t> </a:t>
            </a:r>
            <a:r>
              <a:rPr lang="ru-RU" sz="2000" dirty="0" err="1"/>
              <a:t>Қазақстан</a:t>
            </a:r>
            <a:r>
              <a:rPr lang="ru-RU" sz="2000" dirty="0"/>
              <a:t> мен Орта Азия </a:t>
            </a:r>
            <a:r>
              <a:rPr lang="ru-RU" sz="2000" dirty="0" err="1"/>
              <a:t>жерінде</a:t>
            </a:r>
            <a:r>
              <a:rPr lang="ru-RU" sz="2000" dirty="0"/>
              <a:t> </a:t>
            </a:r>
            <a:r>
              <a:rPr lang="ru-RU" sz="2000" dirty="0" err="1"/>
              <a:t>Қарақытай</a:t>
            </a:r>
            <a:r>
              <a:rPr lang="ru-RU" sz="2000" dirty="0"/>
              <a:t> (</a:t>
            </a:r>
            <a:r>
              <a:rPr lang="ru-RU" sz="2000" dirty="0" err="1"/>
              <a:t>Қидан</a:t>
            </a:r>
            <a:r>
              <a:rPr lang="ru-RU" sz="2000" dirty="0"/>
              <a:t>) </a:t>
            </a:r>
            <a:r>
              <a:rPr lang="ru-RU" sz="2000" dirty="0" err="1"/>
              <a:t>мемлекеті</a:t>
            </a:r>
            <a:r>
              <a:rPr lang="ru-RU" sz="2000" dirty="0"/>
              <a:t> </a:t>
            </a:r>
            <a:r>
              <a:rPr lang="ru-RU" sz="2000" dirty="0" err="1"/>
              <a:t>пайда</a:t>
            </a:r>
            <a:r>
              <a:rPr lang="ru-RU" sz="2000" dirty="0"/>
              <a:t> </a:t>
            </a:r>
            <a:r>
              <a:rPr lang="ru-RU" sz="2000" dirty="0" err="1"/>
              <a:t>болды</a:t>
            </a:r>
            <a:r>
              <a:rPr lang="ru-RU" sz="2000" dirty="0"/>
              <a:t>. </a:t>
            </a:r>
            <a:r>
              <a:rPr lang="ru-RU" sz="2000" dirty="0" err="1"/>
              <a:t>Қарақытай</a:t>
            </a:r>
            <a:r>
              <a:rPr lang="ru-RU" sz="2000" dirty="0"/>
              <a:t> </a:t>
            </a:r>
            <a:r>
              <a:rPr lang="ru-RU" sz="2000" dirty="0" err="1"/>
              <a:t>мемлекетінің</a:t>
            </a:r>
            <a:r>
              <a:rPr lang="ru-RU" sz="2000" dirty="0"/>
              <a:t> </a:t>
            </a:r>
            <a:r>
              <a:rPr lang="ru-RU" sz="2000" dirty="0" err="1"/>
              <a:t>билеушісін</a:t>
            </a:r>
            <a:r>
              <a:rPr lang="ru-RU" sz="2000" dirty="0"/>
              <a:t> </a:t>
            </a:r>
            <a:r>
              <a:rPr lang="ru-RU" sz="2000" dirty="0" err="1"/>
              <a:t>урхан</a:t>
            </a:r>
            <a:r>
              <a:rPr lang="ru-RU" sz="2000" dirty="0"/>
              <a:t> </a:t>
            </a:r>
            <a:r>
              <a:rPr lang="ru-RU" sz="2000" dirty="0" err="1"/>
              <a:t>деп</a:t>
            </a:r>
            <a:r>
              <a:rPr lang="ru-RU" sz="2000" dirty="0"/>
              <a:t> </a:t>
            </a:r>
            <a:r>
              <a:rPr lang="ru-RU" sz="2000" dirty="0" err="1"/>
              <a:t>атаған</a:t>
            </a:r>
            <a:r>
              <a:rPr lang="ru-RU" sz="2000" dirty="0"/>
              <a:t>. </a:t>
            </a:r>
            <a:r>
              <a:rPr lang="ru-RU" sz="2000" dirty="0" err="1"/>
              <a:t>Олардың</a:t>
            </a:r>
            <a:r>
              <a:rPr lang="ru-RU" sz="2000" dirty="0"/>
              <a:t> </a:t>
            </a:r>
            <a:r>
              <a:rPr lang="ru-RU" sz="2000" dirty="0" err="1"/>
              <a:t>ордасы</a:t>
            </a:r>
            <a:r>
              <a:rPr lang="ru-RU" sz="2000" dirty="0"/>
              <a:t> </a:t>
            </a:r>
            <a:r>
              <a:rPr lang="ru-RU" sz="2000" dirty="0" err="1"/>
              <a:t>Баласағұнда</a:t>
            </a:r>
            <a:r>
              <a:rPr lang="ru-RU" sz="2000" dirty="0"/>
              <a:t> </a:t>
            </a:r>
            <a:r>
              <a:rPr lang="ru-RU" sz="2000" dirty="0" err="1"/>
              <a:t>орналасты</a:t>
            </a:r>
            <a:r>
              <a:rPr lang="ru-RU" sz="2000" dirty="0"/>
              <a:t>. </a:t>
            </a:r>
            <a:r>
              <a:rPr lang="ru-RU" sz="2000" dirty="0" err="1"/>
              <a:t>Жетісумен</a:t>
            </a:r>
            <a:r>
              <a:rPr lang="ru-RU" sz="2000" dirty="0"/>
              <a:t> </a:t>
            </a:r>
            <a:r>
              <a:rPr lang="ru-RU" sz="2000" dirty="0" err="1"/>
              <a:t>бірге</a:t>
            </a:r>
            <a:r>
              <a:rPr lang="ru-RU" sz="2000" dirty="0"/>
              <a:t> </a:t>
            </a:r>
            <a:r>
              <a:rPr lang="ru-RU" sz="2000" dirty="0" err="1"/>
              <a:t>қарақытайлар</a:t>
            </a:r>
            <a:r>
              <a:rPr lang="ru-RU" sz="2000" dirty="0"/>
              <a:t> </a:t>
            </a:r>
            <a:r>
              <a:rPr lang="ru-RU" sz="2000" dirty="0" err="1"/>
              <a:t>өз</a:t>
            </a:r>
            <a:r>
              <a:rPr lang="ru-RU" sz="2000" dirty="0"/>
              <a:t> </a:t>
            </a:r>
            <a:r>
              <a:rPr lang="ru-RU" sz="2000" dirty="0" err="1"/>
              <a:t>иеліктерін</a:t>
            </a:r>
            <a:r>
              <a:rPr lang="ru-RU" sz="2000" dirty="0"/>
              <a:t> </a:t>
            </a:r>
            <a:r>
              <a:rPr lang="ru-RU" sz="2000" dirty="0" err="1"/>
              <a:t>Оңтүстік</a:t>
            </a:r>
            <a:r>
              <a:rPr lang="ru-RU" sz="2000" dirty="0"/>
              <a:t> </a:t>
            </a:r>
            <a:r>
              <a:rPr lang="ru-RU" sz="2000" dirty="0" err="1"/>
              <a:t>Қазақстан</a:t>
            </a:r>
            <a:r>
              <a:rPr lang="ru-RU" sz="2000" dirty="0"/>
              <a:t> мен </a:t>
            </a:r>
            <a:r>
              <a:rPr lang="ru-RU" sz="2000" dirty="0" err="1"/>
              <a:t>Мауераннахрға</a:t>
            </a:r>
            <a:r>
              <a:rPr lang="ru-RU" sz="2000" dirty="0"/>
              <a:t> </a:t>
            </a:r>
            <a:r>
              <a:rPr lang="ru-RU" sz="2000" dirty="0" err="1"/>
              <a:t>дейін</a:t>
            </a:r>
            <a:r>
              <a:rPr lang="ru-RU" sz="2000" dirty="0"/>
              <a:t> </a:t>
            </a:r>
            <a:r>
              <a:rPr lang="ru-RU" sz="2000" dirty="0" err="1"/>
              <a:t>жеткізді</a:t>
            </a:r>
            <a:r>
              <a:rPr lang="ru-RU" sz="2000" dirty="0"/>
              <a:t>. XII </a:t>
            </a:r>
            <a:r>
              <a:rPr lang="ru-RU" sz="2000" dirty="0" err="1"/>
              <a:t>ғасырдың</a:t>
            </a:r>
            <a:r>
              <a:rPr lang="ru-RU" sz="2000" dirty="0"/>
              <a:t> </a:t>
            </a:r>
            <a:r>
              <a:rPr lang="ru-RU" sz="2000" dirty="0" err="1"/>
              <a:t>аяғында</a:t>
            </a:r>
            <a:r>
              <a:rPr lang="ru-RU" sz="2000" dirty="0"/>
              <a:t> </a:t>
            </a:r>
            <a:r>
              <a:rPr lang="ru-RU" sz="2000" dirty="0" err="1"/>
              <a:t>Қидан</a:t>
            </a:r>
            <a:r>
              <a:rPr lang="ru-RU" sz="2000" dirty="0"/>
              <a:t> </a:t>
            </a:r>
            <a:r>
              <a:rPr lang="ru-RU" sz="2000" dirty="0" err="1"/>
              <a:t>мемлекеті</a:t>
            </a:r>
            <a:r>
              <a:rPr lang="ru-RU" sz="2000" dirty="0"/>
              <a:t> </a:t>
            </a:r>
            <a:r>
              <a:rPr lang="ru-RU" sz="2000" dirty="0" err="1"/>
              <a:t>Орталық</a:t>
            </a:r>
            <a:r>
              <a:rPr lang="ru-RU" sz="2000" dirty="0"/>
              <a:t> </a:t>
            </a:r>
            <a:r>
              <a:rPr lang="ru-RU" sz="2000" dirty="0" err="1"/>
              <a:t>Азиядағы</a:t>
            </a:r>
            <a:r>
              <a:rPr lang="ru-RU" sz="2000" dirty="0"/>
              <a:t> </a:t>
            </a:r>
            <a:r>
              <a:rPr lang="ru-RU" sz="2000" dirty="0" err="1"/>
              <a:t>ең</a:t>
            </a:r>
            <a:r>
              <a:rPr lang="ru-RU" sz="2000" dirty="0"/>
              <a:t> </a:t>
            </a:r>
            <a:r>
              <a:rPr lang="ru-RU" sz="2000" dirty="0" err="1"/>
              <a:t>қуатты</a:t>
            </a:r>
            <a:r>
              <a:rPr lang="ru-RU" sz="2000" dirty="0"/>
              <a:t> </a:t>
            </a:r>
            <a:r>
              <a:rPr lang="ru-RU" sz="2000" dirty="0" err="1"/>
              <a:t>мемлекеттердің</a:t>
            </a:r>
            <a:r>
              <a:rPr lang="ru-RU" sz="2000" dirty="0"/>
              <a:t> </a:t>
            </a:r>
            <a:r>
              <a:rPr lang="ru-RU" sz="2000" dirty="0" err="1"/>
              <a:t>бірі</a:t>
            </a:r>
            <a:r>
              <a:rPr lang="ru-RU" sz="2000" dirty="0"/>
              <a:t> </a:t>
            </a:r>
            <a:r>
              <a:rPr lang="ru-RU" sz="2000" dirty="0" err="1"/>
              <a:t>болды</a:t>
            </a:r>
            <a:r>
              <a:rPr lang="ru-RU" sz="2000" dirty="0"/>
              <a:t>. </a:t>
            </a:r>
            <a:r>
              <a:rPr lang="ru-RU" sz="2000" dirty="0" err="1"/>
              <a:t>Оған</a:t>
            </a:r>
            <a:r>
              <a:rPr lang="ru-RU" sz="2000" dirty="0"/>
              <a:t> </a:t>
            </a:r>
            <a:r>
              <a:rPr lang="ru-RU" sz="2000" dirty="0" err="1"/>
              <a:t>Ертіс</a:t>
            </a:r>
            <a:r>
              <a:rPr lang="ru-RU" sz="2000" dirty="0"/>
              <a:t> пен </a:t>
            </a:r>
            <a:r>
              <a:rPr lang="ru-RU" sz="2000" dirty="0" err="1"/>
              <a:t>Амудария</a:t>
            </a:r>
            <a:r>
              <a:rPr lang="ru-RU" sz="2000" dirty="0"/>
              <a:t> </a:t>
            </a:r>
            <a:r>
              <a:rPr lang="ru-RU" sz="2000" dirty="0" err="1"/>
              <a:t>аралығындағы</a:t>
            </a:r>
            <a:r>
              <a:rPr lang="ru-RU" sz="2000" dirty="0"/>
              <a:t> </a:t>
            </a:r>
            <a:r>
              <a:rPr lang="ru-RU" sz="2000" dirty="0" err="1"/>
              <a:t>жерлер</a:t>
            </a:r>
            <a:r>
              <a:rPr lang="ru-RU" sz="2000" dirty="0"/>
              <a:t> </a:t>
            </a:r>
            <a:r>
              <a:rPr lang="ru-RU" sz="2000" dirty="0" err="1"/>
              <a:t>кіріп</a:t>
            </a:r>
            <a:r>
              <a:rPr lang="ru-RU" sz="2000" dirty="0"/>
              <a:t>, </a:t>
            </a:r>
            <a:r>
              <a:rPr lang="ru-RU" sz="2000" dirty="0" err="1"/>
              <a:t>Ферғана</a:t>
            </a:r>
            <a:r>
              <a:rPr lang="ru-RU" sz="2000" dirty="0"/>
              <a:t> мен </a:t>
            </a:r>
            <a:r>
              <a:rPr lang="ru-RU" sz="2000" dirty="0" err="1"/>
              <a:t>Самарқанд</a:t>
            </a:r>
            <a:r>
              <a:rPr lang="ru-RU" sz="2000" dirty="0"/>
              <a:t> </a:t>
            </a:r>
            <a:r>
              <a:rPr lang="ru-RU" sz="2000" dirty="0" err="1"/>
              <a:t>билеушілері</a:t>
            </a:r>
            <a:r>
              <a:rPr lang="ru-RU" sz="2000" dirty="0"/>
              <a:t> алым-</a:t>
            </a:r>
            <a:r>
              <a:rPr lang="ru-RU" sz="2000" dirty="0" err="1"/>
              <a:t>салық</a:t>
            </a:r>
            <a:r>
              <a:rPr lang="ru-RU" sz="2000" dirty="0"/>
              <a:t> </a:t>
            </a:r>
            <a:r>
              <a:rPr lang="ru-RU" sz="2000" dirty="0" err="1"/>
              <a:t>төлеп</a:t>
            </a:r>
            <a:r>
              <a:rPr lang="ru-RU" sz="2000" dirty="0"/>
              <a:t> </a:t>
            </a:r>
            <a:r>
              <a:rPr lang="ru-RU" sz="2000" dirty="0" err="1"/>
              <a:t>тұрды</a:t>
            </a:r>
            <a:r>
              <a:rPr lang="ru-RU" sz="2000" dirty="0"/>
              <a:t>. </a:t>
            </a:r>
            <a:r>
              <a:rPr lang="ru-RU" sz="2000" dirty="0" err="1"/>
              <a:t>Бұл</a:t>
            </a:r>
            <a:r>
              <a:rPr lang="ru-RU" sz="2000" dirty="0"/>
              <a:t> </a:t>
            </a:r>
            <a:r>
              <a:rPr lang="ru-RU" sz="2000" dirty="0" err="1"/>
              <a:t>аумақтағы</a:t>
            </a:r>
            <a:r>
              <a:rPr lang="ru-RU" sz="2000" dirty="0"/>
              <a:t> </a:t>
            </a:r>
            <a:r>
              <a:rPr lang="ru-RU" sz="2000" dirty="0" err="1"/>
              <a:t>түбегейлі</a:t>
            </a:r>
            <a:r>
              <a:rPr lang="ru-RU" sz="2000" dirty="0"/>
              <a:t> </a:t>
            </a:r>
            <a:r>
              <a:rPr lang="ru-RU" sz="2000" dirty="0" err="1"/>
              <a:t>өзгерістер</a:t>
            </a:r>
            <a:r>
              <a:rPr lang="ru-RU" sz="2000" dirty="0"/>
              <a:t> </a:t>
            </a:r>
            <a:r>
              <a:rPr lang="ru-RU" sz="2000" dirty="0" err="1"/>
              <a:t>қидандардың</a:t>
            </a:r>
            <a:r>
              <a:rPr lang="ru-RU" sz="2000" dirty="0"/>
              <a:t> </a:t>
            </a:r>
            <a:r>
              <a:rPr lang="ru-RU" sz="2000" dirty="0" err="1"/>
              <a:t>соңғы</a:t>
            </a:r>
            <a:r>
              <a:rPr lang="ru-RU" sz="2000" dirty="0"/>
              <a:t> </a:t>
            </a:r>
            <a:r>
              <a:rPr lang="ru-RU" sz="2000" dirty="0" err="1"/>
              <a:t>гурханы</a:t>
            </a:r>
            <a:r>
              <a:rPr lang="ru-RU" sz="2000" dirty="0"/>
              <a:t> </a:t>
            </a:r>
            <a:r>
              <a:rPr lang="ru-RU" sz="2000" dirty="0" err="1"/>
              <a:t>Чжилугудің</a:t>
            </a:r>
            <a:r>
              <a:rPr lang="ru-RU" sz="2000" dirty="0"/>
              <a:t> (</a:t>
            </a:r>
            <a:r>
              <a:rPr lang="ru-RU" sz="2000" dirty="0" err="1"/>
              <a:t>Чжулху</a:t>
            </a:r>
            <a:r>
              <a:rPr lang="ru-RU" sz="2000" dirty="0"/>
              <a:t>, 1169-1203ж (</a:t>
            </a:r>
            <a:r>
              <a:rPr lang="ru-RU" sz="2000" dirty="0" err="1"/>
              <a:t>немесе</a:t>
            </a:r>
            <a:r>
              <a:rPr lang="ru-RU" sz="2000" dirty="0"/>
              <a:t> 1214 </a:t>
            </a:r>
            <a:r>
              <a:rPr lang="ru-RU" sz="2000" dirty="0" err="1"/>
              <a:t>жыл</a:t>
            </a:r>
            <a:r>
              <a:rPr lang="ru-RU" sz="2000" dirty="0"/>
              <a:t>)) </a:t>
            </a:r>
            <a:r>
              <a:rPr lang="ru-RU" sz="2000" dirty="0" err="1"/>
              <a:t>билігі</a:t>
            </a:r>
            <a:r>
              <a:rPr lang="ru-RU" sz="2000" dirty="0"/>
              <a:t> </a:t>
            </a:r>
            <a:r>
              <a:rPr lang="ru-RU" sz="2000" dirty="0" err="1"/>
              <a:t>кезінде</a:t>
            </a:r>
            <a:r>
              <a:rPr lang="ru-RU" sz="2000" dirty="0"/>
              <a:t> </a:t>
            </a:r>
            <a:r>
              <a:rPr lang="ru-RU" sz="2000" dirty="0" err="1"/>
              <a:t>болды</a:t>
            </a:r>
            <a:r>
              <a:rPr lang="ru-RU" sz="2000" dirty="0"/>
              <a:t>. </a:t>
            </a:r>
            <a:r>
              <a:rPr lang="ru-RU" sz="2000" dirty="0" err="1"/>
              <a:t>Себебі</a:t>
            </a:r>
            <a:r>
              <a:rPr lang="ru-RU" sz="2000" dirty="0"/>
              <a:t>, XIII </a:t>
            </a:r>
            <a:r>
              <a:rPr lang="ru-RU" sz="2000" dirty="0" err="1"/>
              <a:t>ғасырдың</a:t>
            </a:r>
            <a:r>
              <a:rPr lang="ru-RU" sz="2000" dirty="0"/>
              <a:t> </a:t>
            </a:r>
            <a:r>
              <a:rPr lang="ru-RU" sz="2000" dirty="0" err="1"/>
              <a:t>басында</a:t>
            </a:r>
            <a:r>
              <a:rPr lang="ru-RU" sz="2000" dirty="0"/>
              <a:t> </a:t>
            </a:r>
            <a:r>
              <a:rPr lang="ru-RU" sz="2000" dirty="0" err="1"/>
              <a:t>Шығыс</a:t>
            </a:r>
            <a:r>
              <a:rPr lang="ru-RU" sz="2000" dirty="0"/>
              <a:t> </a:t>
            </a:r>
            <a:r>
              <a:rPr lang="ru-RU" sz="2000" dirty="0" err="1"/>
              <a:t>Қазақстан</a:t>
            </a:r>
            <a:r>
              <a:rPr lang="ru-RU" sz="2000" dirty="0"/>
              <a:t> мен </a:t>
            </a:r>
            <a:r>
              <a:rPr lang="ru-RU" sz="2000" dirty="0" err="1"/>
              <a:t>Моңғолия</a:t>
            </a:r>
            <a:r>
              <a:rPr lang="ru-RU" sz="2000" dirty="0"/>
              <a:t> </a:t>
            </a:r>
            <a:r>
              <a:rPr lang="ru-RU" sz="2000" dirty="0" err="1"/>
              <a:t>аймағынан</a:t>
            </a:r>
            <a:r>
              <a:rPr lang="ru-RU" sz="2000" dirty="0"/>
              <a:t> </a:t>
            </a:r>
            <a:r>
              <a:rPr lang="ru-RU" sz="2000" dirty="0" err="1"/>
              <a:t>Күшлік</a:t>
            </a:r>
            <a:r>
              <a:rPr lang="ru-RU" sz="2000" dirty="0"/>
              <a:t> хан </a:t>
            </a:r>
            <a:r>
              <a:rPr lang="ru-RU" sz="2000" dirty="0" err="1"/>
              <a:t>бастаған</a:t>
            </a:r>
            <a:r>
              <a:rPr lang="ru-RU" sz="2000" dirty="0"/>
              <a:t> </a:t>
            </a:r>
            <a:r>
              <a:rPr lang="ru-RU" sz="2000" dirty="0" err="1"/>
              <a:t>наймандарды</a:t>
            </a:r>
            <a:r>
              <a:rPr lang="ru-RU" sz="2000" dirty="0"/>
              <a:t> </a:t>
            </a:r>
            <a:r>
              <a:rPr lang="ru-RU" sz="2000" dirty="0" err="1"/>
              <a:t>моңғолдар</a:t>
            </a:r>
            <a:r>
              <a:rPr lang="ru-RU" sz="2000" dirty="0"/>
              <a:t> </a:t>
            </a:r>
            <a:r>
              <a:rPr lang="ru-RU" sz="2000" dirty="0" err="1"/>
              <a:t>ығыстырып</a:t>
            </a:r>
            <a:r>
              <a:rPr lang="ru-RU" sz="2000" dirty="0"/>
              <a:t>, </a:t>
            </a:r>
            <a:r>
              <a:rPr lang="ru-RU" sz="2000" dirty="0" err="1"/>
              <a:t>олар</a:t>
            </a:r>
            <a:r>
              <a:rPr lang="ru-RU" sz="2000" dirty="0"/>
              <a:t> </a:t>
            </a:r>
            <a:r>
              <a:rPr lang="ru-RU" sz="2000" dirty="0" err="1"/>
              <a:t>Жетісуға</a:t>
            </a:r>
            <a:r>
              <a:rPr lang="ru-RU" sz="2000" dirty="0"/>
              <a:t> </a:t>
            </a:r>
            <a:r>
              <a:rPr lang="ru-RU" sz="2000" dirty="0" err="1"/>
              <a:t>келі</a:t>
            </a:r>
            <a:r>
              <a:rPr lang="kk-KZ" sz="2000" dirty="0"/>
              <a:t>п</a:t>
            </a:r>
            <a:r>
              <a:rPr lang="ru-RU" sz="2000" dirty="0"/>
              <a:t> </a:t>
            </a:r>
            <a:r>
              <a:rPr lang="ru-RU" sz="2000" dirty="0" err="1"/>
              <a:t>орналасу</a:t>
            </a:r>
            <a:r>
              <a:rPr lang="ru-RU" sz="2000" dirty="0"/>
              <a:t> </a:t>
            </a:r>
            <a:r>
              <a:rPr lang="ru-RU" sz="2000" dirty="0" err="1"/>
              <a:t>үшін</a:t>
            </a:r>
            <a:r>
              <a:rPr lang="ru-RU" sz="2000" dirty="0"/>
              <a:t> </a:t>
            </a:r>
            <a:r>
              <a:rPr lang="ru-RU" sz="2000" dirty="0" err="1"/>
              <a:t>күрес</a:t>
            </a:r>
            <a:r>
              <a:rPr lang="ru-RU" sz="2000" dirty="0"/>
              <a:t> </a:t>
            </a:r>
            <a:r>
              <a:rPr lang="ru-RU" sz="2000" dirty="0" err="1"/>
              <a:t>жүргізген</a:t>
            </a:r>
            <a:r>
              <a:rPr lang="ru-RU" sz="2000" dirty="0"/>
              <a:t> </a:t>
            </a:r>
            <a:r>
              <a:rPr lang="ru-RU" sz="2000" dirty="0" err="1"/>
              <a:t>еді</a:t>
            </a:r>
            <a:r>
              <a:rPr lang="ru-RU" sz="2000" dirty="0"/>
              <a:t>. </a:t>
            </a:r>
            <a:r>
              <a:rPr lang="ru-RU" sz="2000" dirty="0" err="1"/>
              <a:t>Найман</a:t>
            </a:r>
            <a:r>
              <a:rPr lang="ru-RU" sz="2000" dirty="0"/>
              <a:t> ханы </a:t>
            </a:r>
            <a:r>
              <a:rPr lang="ru-RU" sz="2000" dirty="0" err="1"/>
              <a:t>Күшлік</a:t>
            </a:r>
            <a:r>
              <a:rPr lang="ru-RU" sz="2000" dirty="0"/>
              <a:t> </a:t>
            </a:r>
            <a:r>
              <a:rPr lang="ru-RU" sz="2000" dirty="0" err="1"/>
              <a:t>бір</a:t>
            </a:r>
            <a:r>
              <a:rPr lang="ru-RU" sz="2000" dirty="0"/>
              <a:t> </a:t>
            </a:r>
            <a:r>
              <a:rPr lang="ru-RU" sz="2000" dirty="0" err="1"/>
              <a:t>жағынан</a:t>
            </a:r>
            <a:r>
              <a:rPr lang="ru-RU" sz="2000" dirty="0"/>
              <a:t>, хорезмшах Ала-</a:t>
            </a:r>
            <a:r>
              <a:rPr lang="ru-RU" sz="2000" dirty="0" err="1"/>
              <a:t>әд</a:t>
            </a:r>
            <a:r>
              <a:rPr lang="kk-KZ" sz="2000" dirty="0"/>
              <a:t>-</a:t>
            </a:r>
            <a:r>
              <a:rPr lang="ru-RU" sz="2000" dirty="0"/>
              <a:t>Дин </a:t>
            </a:r>
            <a:r>
              <a:rPr lang="ru-RU" sz="2000" dirty="0" err="1"/>
              <a:t>Мұхамедке</a:t>
            </a:r>
            <a:r>
              <a:rPr lang="ru-RU" sz="2000" dirty="0"/>
              <a:t>, </a:t>
            </a:r>
            <a:r>
              <a:rPr lang="ru-RU" sz="2000" dirty="0" err="1"/>
              <a:t>екінші</a:t>
            </a:r>
            <a:r>
              <a:rPr lang="ru-RU" sz="2000" dirty="0"/>
              <a:t> </a:t>
            </a:r>
            <a:r>
              <a:rPr lang="ru-RU" sz="2000" dirty="0" err="1"/>
              <a:t>жағынан</a:t>
            </a:r>
            <a:r>
              <a:rPr lang="ru-RU" sz="2000" dirty="0"/>
              <a:t>, </a:t>
            </a:r>
            <a:r>
              <a:rPr lang="ru-RU" sz="2000" dirty="0" err="1"/>
              <a:t>қарақытайларға</a:t>
            </a:r>
            <a:r>
              <a:rPr lang="ru-RU" sz="2000" dirty="0"/>
              <a:t> </a:t>
            </a:r>
            <a:r>
              <a:rPr lang="ru-RU" sz="2000" dirty="0" err="1"/>
              <a:t>ойсырата</a:t>
            </a:r>
            <a:r>
              <a:rPr lang="ru-RU" sz="2000" dirty="0"/>
              <a:t> </a:t>
            </a:r>
            <a:r>
              <a:rPr lang="ru-RU" sz="2000" dirty="0" err="1"/>
              <a:t>соққы</a:t>
            </a:r>
            <a:r>
              <a:rPr lang="ru-RU" sz="2000" dirty="0"/>
              <a:t> </a:t>
            </a:r>
            <a:r>
              <a:rPr lang="ru-RU" sz="2000" dirty="0" err="1"/>
              <a:t>беріп</a:t>
            </a:r>
            <a:r>
              <a:rPr lang="ru-RU" sz="2000" dirty="0"/>
              <a:t>, </a:t>
            </a:r>
            <a:r>
              <a:rPr lang="ru-RU" sz="2000" dirty="0" err="1"/>
              <a:t>олардың</a:t>
            </a:r>
            <a:r>
              <a:rPr lang="ru-RU" sz="2000" dirty="0"/>
              <a:t> </a:t>
            </a:r>
            <a:r>
              <a:rPr lang="ru-RU" sz="2000" dirty="0" err="1"/>
              <a:t>Жетісудағы</a:t>
            </a:r>
            <a:r>
              <a:rPr lang="ru-RU" sz="2000" dirty="0"/>
              <a:t> </a:t>
            </a:r>
            <a:r>
              <a:rPr lang="ru-RU" sz="2000" dirty="0" err="1"/>
              <a:t>иелігін</a:t>
            </a:r>
            <a:r>
              <a:rPr lang="ru-RU" sz="2000" dirty="0"/>
              <a:t> </a:t>
            </a:r>
            <a:r>
              <a:rPr lang="ru-RU" sz="2000" dirty="0" err="1"/>
              <a:t>өзіне</a:t>
            </a:r>
            <a:r>
              <a:rPr lang="ru-RU" sz="2000" dirty="0"/>
              <a:t> </a:t>
            </a:r>
            <a:r>
              <a:rPr lang="ru-RU" sz="2000" dirty="0" err="1"/>
              <a:t>қаратып</a:t>
            </a:r>
            <a:r>
              <a:rPr lang="ru-RU" sz="2000" dirty="0"/>
              <a:t> </a:t>
            </a:r>
            <a:r>
              <a:rPr lang="ru-RU" sz="2000" dirty="0" err="1"/>
              <a:t>алды</a:t>
            </a:r>
            <a:r>
              <a:rPr lang="ru-RU" sz="2000" dirty="0"/>
              <a:t>.</a:t>
            </a:r>
          </a:p>
          <a:p>
            <a:pPr algn="just"/>
            <a:endParaRPr lang="ru-RU" sz="2000" dirty="0"/>
          </a:p>
          <a:p>
            <a:pPr algn="just"/>
            <a:endParaRPr lang="ru-RU" sz="2000" dirty="0"/>
          </a:p>
        </p:txBody>
      </p:sp>
    </p:spTree>
    <p:extLst>
      <p:ext uri="{BB962C8B-B14F-4D97-AF65-F5344CB8AC3E}">
        <p14:creationId xmlns:p14="http://schemas.microsoft.com/office/powerpoint/2010/main" val="31304217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270601"/>
          </a:xfrm>
        </p:spPr>
        <p:txBody>
          <a:bodyPr>
            <a:noAutofit/>
          </a:bodyPr>
          <a:lstStyle/>
          <a:p>
            <a:pPr algn="ctr"/>
            <a:r>
              <a:rPr lang="ru-RU" sz="2000" b="1" dirty="0" smtClean="0">
                <a:latin typeface="Times New Roman" panose="02020603050405020304" pitchFamily="18" charset="0"/>
                <a:cs typeface="Times New Roman" panose="02020603050405020304" pitchFamily="18" charset="0"/>
              </a:rPr>
              <a:t>8 бет</a:t>
            </a:r>
            <a:endParaRPr lang="ru-RU" sz="2000" b="1" dirty="0">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a:xfrm>
            <a:off x="838199" y="801189"/>
            <a:ext cx="10944497" cy="5375774"/>
          </a:xfrm>
        </p:spPr>
        <p:txBody>
          <a:bodyPr>
            <a:normAutofit fontScale="47500" lnSpcReduction="20000"/>
          </a:bodyPr>
          <a:lstStyle/>
          <a:p>
            <a:pPr algn="ctr"/>
            <a:r>
              <a:rPr lang="ru-RU" b="1" dirty="0">
                <a:latin typeface="Times New Roman" panose="02020603050405020304" pitchFamily="18" charset="0"/>
                <a:cs typeface="Times New Roman" panose="02020603050405020304" pitchFamily="18" charset="0"/>
              </a:rPr>
              <a:t>2.3. </a:t>
            </a:r>
            <a:r>
              <a:rPr lang="ru-RU" b="1" dirty="0" smtClean="0">
                <a:latin typeface="Times New Roman" panose="02020603050405020304" pitchFamily="18" charset="0"/>
                <a:cs typeface="Times New Roman" panose="02020603050405020304" pitchFamily="18" charset="0"/>
              </a:rPr>
              <a:t>О</a:t>
            </a:r>
            <a:r>
              <a:rPr lang="kk-KZ" b="1" dirty="0" smtClean="0">
                <a:latin typeface="Times New Roman" panose="02020603050405020304" pitchFamily="18" charset="0"/>
                <a:cs typeface="Times New Roman" panose="02020603050405020304" pitchFamily="18" charset="0"/>
              </a:rPr>
              <a:t>ғ</a:t>
            </a:r>
            <a:r>
              <a:rPr lang="ru-RU" b="1" dirty="0" err="1" smtClean="0">
                <a:latin typeface="Times New Roman" panose="02020603050405020304" pitchFamily="18" charset="0"/>
                <a:cs typeface="Times New Roman" panose="02020603050405020304" pitchFamily="18" charset="0"/>
              </a:rPr>
              <a:t>ыз</a:t>
            </a:r>
            <a:r>
              <a:rPr lang="ru-RU" b="1" dirty="0">
                <a:latin typeface="Times New Roman" panose="02020603050405020304" pitchFamily="18" charset="0"/>
                <a:cs typeface="Times New Roman" panose="02020603050405020304" pitchFamily="18" charset="0"/>
              </a:rPr>
              <a:t>, </a:t>
            </a:r>
            <a:r>
              <a:rPr lang="ru-RU" b="1" dirty="0" err="1" smtClean="0">
                <a:latin typeface="Times New Roman" panose="02020603050405020304" pitchFamily="18" charset="0"/>
                <a:cs typeface="Times New Roman" panose="02020603050405020304" pitchFamily="18" charset="0"/>
              </a:rPr>
              <a:t>Қимақ</a:t>
            </a:r>
            <a:r>
              <a:rPr lang="ru-RU" b="1" dirty="0" smtClean="0">
                <a:latin typeface="Times New Roman" panose="02020603050405020304" pitchFamily="18" charset="0"/>
                <a:cs typeface="Times New Roman" panose="02020603050405020304" pitchFamily="18" charset="0"/>
              </a:rPr>
              <a:t>, </a:t>
            </a:r>
            <a:r>
              <a:rPr lang="ru-RU" b="1" dirty="0" err="1" smtClean="0">
                <a:latin typeface="Times New Roman" panose="02020603050405020304" pitchFamily="18" charset="0"/>
                <a:cs typeface="Times New Roman" panose="02020603050405020304" pitchFamily="18" charset="0"/>
              </a:rPr>
              <a:t>Қыпшақ</a:t>
            </a:r>
            <a:r>
              <a:rPr lang="ru-RU" b="1" dirty="0" smtClean="0">
                <a:latin typeface="Times New Roman" panose="02020603050405020304" pitchFamily="18" charset="0"/>
                <a:cs typeface="Times New Roman" panose="02020603050405020304" pitchFamily="18" charset="0"/>
              </a:rPr>
              <a:t> </a:t>
            </a:r>
            <a:r>
              <a:rPr lang="ru-RU" b="1" dirty="0" err="1" smtClean="0">
                <a:latin typeface="Times New Roman" panose="02020603050405020304" pitchFamily="18" charset="0"/>
                <a:cs typeface="Times New Roman" panose="02020603050405020304" pitchFamily="18" charset="0"/>
              </a:rPr>
              <a:t>мемлекеттері</a:t>
            </a:r>
            <a:r>
              <a:rPr lang="ru-RU" b="1" dirty="0" smtClean="0">
                <a:latin typeface="Times New Roman" panose="02020603050405020304" pitchFamily="18" charset="0"/>
                <a:cs typeface="Times New Roman" panose="02020603050405020304" pitchFamily="18" charset="0"/>
              </a:rPr>
              <a:t> </a:t>
            </a:r>
          </a:p>
          <a:p>
            <a:pPr algn="just"/>
            <a:r>
              <a:rPr lang="ru-RU" sz="3300" dirty="0" err="1" smtClean="0">
                <a:latin typeface="Times New Roman" panose="02020603050405020304" pitchFamily="18" charset="0"/>
                <a:cs typeface="Times New Roman" panose="02020603050405020304" pitchFamily="18" charset="0"/>
              </a:rPr>
              <a:t>Қазақ</a:t>
            </a:r>
            <a:r>
              <a:rPr lang="ru-RU" sz="3300" dirty="0" smtClean="0">
                <a:latin typeface="Times New Roman" panose="02020603050405020304" pitchFamily="18" charset="0"/>
                <a:cs typeface="Times New Roman" panose="02020603050405020304" pitchFamily="18" charset="0"/>
              </a:rPr>
              <a:t> </a:t>
            </a:r>
            <a:r>
              <a:rPr lang="ru-RU" sz="3300" dirty="0" err="1" smtClean="0">
                <a:latin typeface="Times New Roman" panose="02020603050405020304" pitchFamily="18" charset="0"/>
                <a:cs typeface="Times New Roman" panose="02020603050405020304" pitchFamily="18" charset="0"/>
              </a:rPr>
              <a:t>жеріндегі</a:t>
            </a:r>
            <a:r>
              <a:rPr lang="ru-RU" sz="3300" dirty="0" smtClean="0">
                <a:latin typeface="Times New Roman" panose="02020603050405020304" pitchFamily="18" charset="0"/>
                <a:cs typeface="Times New Roman" panose="02020603050405020304" pitchFamily="18" charset="0"/>
              </a:rPr>
              <a:t> </a:t>
            </a:r>
            <a:r>
              <a:rPr lang="ru-RU" sz="3300" dirty="0" err="1" smtClean="0">
                <a:latin typeface="Times New Roman" panose="02020603050405020304" pitchFamily="18" charset="0"/>
                <a:cs typeface="Times New Roman" panose="02020603050405020304" pitchFamily="18" charset="0"/>
              </a:rPr>
              <a:t>Ырғыз</a:t>
            </a:r>
            <a:r>
              <a:rPr lang="ru-RU" sz="3300" dirty="0">
                <a:latin typeface="Times New Roman" panose="02020603050405020304" pitchFamily="18" charset="0"/>
                <a:cs typeface="Times New Roman" panose="02020603050405020304" pitchFamily="18" charset="0"/>
              </a:rPr>
              <a:t>, Орал, </a:t>
            </a:r>
            <a:r>
              <a:rPr lang="ru-RU" sz="3300" dirty="0" err="1" smtClean="0">
                <a:latin typeface="Times New Roman" panose="02020603050405020304" pitchFamily="18" charset="0"/>
                <a:cs typeface="Times New Roman" panose="02020603050405020304" pitchFamily="18" charset="0"/>
              </a:rPr>
              <a:t>Ембі</a:t>
            </a:r>
            <a:r>
              <a:rPr lang="ru-RU" sz="3300" dirty="0" smtClean="0">
                <a:latin typeface="Times New Roman" panose="02020603050405020304" pitchFamily="18" charset="0"/>
                <a:cs typeface="Times New Roman" panose="02020603050405020304" pitchFamily="18" charset="0"/>
              </a:rPr>
              <a:t>, </a:t>
            </a:r>
            <a:r>
              <a:rPr lang="ru-RU" sz="3300" dirty="0" err="1">
                <a:latin typeface="Times New Roman" panose="02020603050405020304" pitchFamily="18" charset="0"/>
                <a:cs typeface="Times New Roman" panose="02020603050405020304" pitchFamily="18" charset="0"/>
              </a:rPr>
              <a:t>Ойыл</a:t>
            </a:r>
            <a:r>
              <a:rPr lang="ru-RU" sz="3300" dirty="0">
                <a:latin typeface="Times New Roman" panose="02020603050405020304" pitchFamily="18" charset="0"/>
                <a:cs typeface="Times New Roman" panose="02020603050405020304" pitchFamily="18" charset="0"/>
              </a:rPr>
              <a:t> </a:t>
            </a:r>
            <a:r>
              <a:rPr lang="ru-RU" sz="3300" dirty="0" err="1" smtClean="0">
                <a:latin typeface="Times New Roman" panose="02020603050405020304" pitchFamily="18" charset="0"/>
                <a:cs typeface="Times New Roman" panose="02020603050405020304" pitchFamily="18" charset="0"/>
              </a:rPr>
              <a:t>өзендерінің</a:t>
            </a:r>
            <a:r>
              <a:rPr lang="ru-RU" sz="3300" dirty="0" smtClean="0">
                <a:latin typeface="Times New Roman" panose="02020603050405020304" pitchFamily="18" charset="0"/>
                <a:cs typeface="Times New Roman" panose="02020603050405020304" pitchFamily="18" charset="0"/>
              </a:rPr>
              <a:t> </a:t>
            </a:r>
            <a:r>
              <a:rPr lang="ru-RU" sz="3300" dirty="0" err="1" smtClean="0">
                <a:latin typeface="Times New Roman" panose="02020603050405020304" pitchFamily="18" charset="0"/>
                <a:cs typeface="Times New Roman" panose="02020603050405020304" pitchFamily="18" charset="0"/>
              </a:rPr>
              <a:t>бойы</a:t>
            </a:r>
            <a:r>
              <a:rPr lang="ru-RU" sz="3300" dirty="0" smtClean="0">
                <a:latin typeface="Times New Roman" panose="02020603050405020304" pitchFamily="18" charset="0"/>
                <a:cs typeface="Times New Roman" panose="02020603050405020304" pitchFamily="18" charset="0"/>
              </a:rPr>
              <a:t> </a:t>
            </a:r>
            <a:r>
              <a:rPr lang="ru-RU" sz="3300" dirty="0">
                <a:latin typeface="Times New Roman" panose="02020603050405020304" pitchFamily="18" charset="0"/>
                <a:cs typeface="Times New Roman" panose="02020603050405020304" pitchFamily="18" charset="0"/>
              </a:rPr>
              <a:t>мен Арал </a:t>
            </a:r>
            <a:r>
              <a:rPr lang="ru-RU" sz="3300" dirty="0" err="1" smtClean="0">
                <a:latin typeface="Times New Roman" panose="02020603050405020304" pitchFamily="18" charset="0"/>
                <a:cs typeface="Times New Roman" panose="02020603050405020304" pitchFamily="18" charset="0"/>
              </a:rPr>
              <a:t>маңайының</a:t>
            </a:r>
            <a:r>
              <a:rPr lang="ru-RU" sz="3300" dirty="0" smtClean="0">
                <a:latin typeface="Times New Roman" panose="02020603050405020304" pitchFamily="18" charset="0"/>
                <a:cs typeface="Times New Roman" panose="02020603050405020304" pitchFamily="18" charset="0"/>
              </a:rPr>
              <a:t> </a:t>
            </a:r>
            <a:r>
              <a:rPr lang="ru-RU" sz="3300" dirty="0" err="1" smtClean="0">
                <a:latin typeface="Times New Roman" panose="02020603050405020304" pitchFamily="18" charset="0"/>
                <a:cs typeface="Times New Roman" panose="02020603050405020304" pitchFamily="18" charset="0"/>
              </a:rPr>
              <a:t>кең</a:t>
            </a:r>
            <a:r>
              <a:rPr lang="ru-RU" sz="3300" dirty="0" smtClean="0">
                <a:latin typeface="Times New Roman" panose="02020603050405020304" pitchFamily="18" charset="0"/>
                <a:cs typeface="Times New Roman" panose="02020603050405020304" pitchFamily="18" charset="0"/>
              </a:rPr>
              <a:t> </a:t>
            </a:r>
            <a:r>
              <a:rPr lang="ru-RU" sz="3300" dirty="0" err="1" smtClean="0">
                <a:latin typeface="Times New Roman" panose="02020603050405020304" pitchFamily="18" charset="0"/>
                <a:cs typeface="Times New Roman" panose="02020603050405020304" pitchFamily="18" charset="0"/>
              </a:rPr>
              <a:t>байтақ</a:t>
            </a:r>
            <a:r>
              <a:rPr lang="ru-RU" sz="3300" dirty="0" smtClean="0">
                <a:latin typeface="Times New Roman" panose="02020603050405020304" pitchFamily="18" charset="0"/>
                <a:cs typeface="Times New Roman" panose="02020603050405020304" pitchFamily="18" charset="0"/>
              </a:rPr>
              <a:t> </a:t>
            </a:r>
            <a:r>
              <a:rPr lang="ru-RU" sz="3300" dirty="0" err="1" smtClean="0">
                <a:latin typeface="Times New Roman" panose="02020603050405020304" pitchFamily="18" charset="0"/>
                <a:cs typeface="Times New Roman" panose="02020603050405020304" pitchFamily="18" charset="0"/>
              </a:rPr>
              <a:t>аумағын</a:t>
            </a:r>
            <a:r>
              <a:rPr lang="ru-RU" sz="3300" dirty="0">
                <a:latin typeface="Times New Roman" panose="02020603050405020304" pitchFamily="18" charset="0"/>
                <a:cs typeface="Times New Roman" panose="02020603050405020304" pitchFamily="18" charset="0"/>
              </a:rPr>
              <a:t>, </a:t>
            </a:r>
            <a:r>
              <a:rPr lang="ru-RU" sz="3300" dirty="0" err="1">
                <a:latin typeface="Times New Roman" panose="02020603050405020304" pitchFamily="18" charset="0"/>
                <a:cs typeface="Times New Roman" panose="02020603050405020304" pitchFamily="18" charset="0"/>
              </a:rPr>
              <a:t>Сырдария</a:t>
            </a:r>
            <a:r>
              <a:rPr lang="ru-RU" sz="3300" dirty="0">
                <a:latin typeface="Times New Roman" panose="02020603050405020304" pitchFamily="18" charset="0"/>
                <a:cs typeface="Times New Roman" panose="02020603050405020304" pitchFamily="18" charset="0"/>
              </a:rPr>
              <a:t> </a:t>
            </a:r>
            <a:r>
              <a:rPr lang="ru-RU" sz="3300" dirty="0" err="1" smtClean="0">
                <a:latin typeface="Times New Roman" panose="02020603050405020304" pitchFamily="18" charset="0"/>
                <a:cs typeface="Times New Roman" panose="02020603050405020304" pitchFamily="18" charset="0"/>
              </a:rPr>
              <a:t>алқабы</a:t>
            </a:r>
            <a:r>
              <a:rPr lang="ru-RU" sz="3300" dirty="0" smtClean="0">
                <a:latin typeface="Times New Roman" panose="02020603050405020304" pitchFamily="18" charset="0"/>
                <a:cs typeface="Times New Roman" panose="02020603050405020304" pitchFamily="18" charset="0"/>
              </a:rPr>
              <a:t> </a:t>
            </a:r>
            <a:r>
              <a:rPr lang="ru-RU" sz="3300" dirty="0">
                <a:latin typeface="Times New Roman" panose="02020603050405020304" pitchFamily="18" charset="0"/>
                <a:cs typeface="Times New Roman" panose="02020603050405020304" pitchFamily="18" charset="0"/>
              </a:rPr>
              <a:t>мен </a:t>
            </a:r>
            <a:r>
              <a:rPr lang="ru-RU" sz="3300" dirty="0" err="1" smtClean="0">
                <a:latin typeface="Times New Roman" panose="02020603050405020304" pitchFamily="18" charset="0"/>
                <a:cs typeface="Times New Roman" panose="02020603050405020304" pitchFamily="18" charset="0"/>
              </a:rPr>
              <a:t>Қаратаудың</a:t>
            </a:r>
            <a:r>
              <a:rPr lang="ru-RU" sz="3300" dirty="0" smtClean="0">
                <a:latin typeface="Times New Roman" panose="02020603050405020304" pitchFamily="18" charset="0"/>
                <a:cs typeface="Times New Roman" panose="02020603050405020304" pitchFamily="18" charset="0"/>
              </a:rPr>
              <a:t> </a:t>
            </a:r>
            <a:r>
              <a:rPr lang="ru-RU" sz="3300" dirty="0" err="1" smtClean="0">
                <a:latin typeface="Times New Roman" panose="02020603050405020304" pitchFamily="18" charset="0"/>
                <a:cs typeface="Times New Roman" panose="02020603050405020304" pitchFamily="18" charset="0"/>
              </a:rPr>
              <a:t>етегін</a:t>
            </a:r>
            <a:r>
              <a:rPr lang="ru-RU" sz="3300" dirty="0" smtClean="0">
                <a:latin typeface="Times New Roman" panose="02020603050405020304" pitchFamily="18" charset="0"/>
                <a:cs typeface="Times New Roman" panose="02020603050405020304" pitchFamily="18" charset="0"/>
              </a:rPr>
              <a:t> </a:t>
            </a:r>
            <a:r>
              <a:rPr lang="ru-RU" sz="3300" dirty="0" err="1" smtClean="0">
                <a:latin typeface="Times New Roman" panose="02020603050405020304" pitchFamily="18" charset="0"/>
                <a:cs typeface="Times New Roman" panose="02020603050405020304" pitchFamily="18" charset="0"/>
              </a:rPr>
              <a:t>оғыз</a:t>
            </a:r>
            <a:r>
              <a:rPr lang="ru-RU" sz="3300" dirty="0" smtClean="0">
                <a:latin typeface="Times New Roman" panose="02020603050405020304" pitchFamily="18" charset="0"/>
                <a:cs typeface="Times New Roman" panose="02020603050405020304" pitchFamily="18" charset="0"/>
              </a:rPr>
              <a:t> </a:t>
            </a:r>
            <a:r>
              <a:rPr lang="ru-RU" sz="3300" dirty="0" err="1">
                <a:latin typeface="Times New Roman" panose="02020603050405020304" pitchFamily="18" charset="0"/>
                <a:cs typeface="Times New Roman" panose="02020603050405020304" pitchFamily="18" charset="0"/>
              </a:rPr>
              <a:t>тайпалары</a:t>
            </a:r>
            <a:r>
              <a:rPr lang="ru-RU" sz="3300" dirty="0">
                <a:latin typeface="Times New Roman" panose="02020603050405020304" pitchFamily="18" charset="0"/>
                <a:cs typeface="Times New Roman" panose="02020603050405020304" pitchFamily="18" charset="0"/>
              </a:rPr>
              <a:t> </a:t>
            </a:r>
            <a:r>
              <a:rPr lang="ru-RU" sz="3300" dirty="0" err="1">
                <a:latin typeface="Times New Roman" panose="02020603050405020304" pitchFamily="18" charset="0"/>
                <a:cs typeface="Times New Roman" panose="02020603050405020304" pitchFamily="18" charset="0"/>
              </a:rPr>
              <a:t>алып</a:t>
            </a:r>
            <a:r>
              <a:rPr lang="ru-RU" sz="3300" dirty="0">
                <a:latin typeface="Times New Roman" panose="02020603050405020304" pitchFamily="18" charset="0"/>
                <a:cs typeface="Times New Roman" panose="02020603050405020304" pitchFamily="18" charset="0"/>
              </a:rPr>
              <a:t> </a:t>
            </a:r>
            <a:r>
              <a:rPr lang="ru-RU" sz="3300" dirty="0" err="1">
                <a:latin typeface="Times New Roman" panose="02020603050405020304" pitchFamily="18" charset="0"/>
                <a:cs typeface="Times New Roman" panose="02020603050405020304" pitchFamily="18" charset="0"/>
              </a:rPr>
              <a:t>жатты</a:t>
            </a:r>
            <a:r>
              <a:rPr lang="ru-RU" sz="3300" dirty="0">
                <a:latin typeface="Times New Roman" panose="02020603050405020304" pitchFamily="18" charset="0"/>
                <a:cs typeface="Times New Roman" panose="02020603050405020304" pitchFamily="18" charset="0"/>
              </a:rPr>
              <a:t>. Арал, </a:t>
            </a:r>
            <a:r>
              <a:rPr lang="ru-RU" sz="3300" dirty="0" err="1" smtClean="0">
                <a:latin typeface="Times New Roman" panose="02020603050405020304" pitchFamily="18" charset="0"/>
                <a:cs typeface="Times New Roman" panose="02020603050405020304" pitchFamily="18" charset="0"/>
              </a:rPr>
              <a:t>Солтустік</a:t>
            </a:r>
            <a:r>
              <a:rPr lang="ru-RU" sz="3300" dirty="0" smtClean="0">
                <a:latin typeface="Times New Roman" panose="02020603050405020304" pitchFamily="18" charset="0"/>
                <a:cs typeface="Times New Roman" panose="02020603050405020304" pitchFamily="18" charset="0"/>
              </a:rPr>
              <a:t> </a:t>
            </a:r>
            <a:r>
              <a:rPr lang="ru-RU" sz="3300" dirty="0">
                <a:latin typeface="Times New Roman" panose="02020603050405020304" pitchFamily="18" charset="0"/>
                <a:cs typeface="Times New Roman" panose="02020603050405020304" pitchFamily="18" charset="0"/>
              </a:rPr>
              <a:t>Каспий </a:t>
            </a:r>
            <a:r>
              <a:rPr lang="ru-RU" sz="3300" dirty="0" err="1" smtClean="0">
                <a:latin typeface="Times New Roman" panose="02020603050405020304" pitchFamily="18" charset="0"/>
                <a:cs typeface="Times New Roman" panose="02020603050405020304" pitchFamily="18" charset="0"/>
              </a:rPr>
              <a:t>маңы</a:t>
            </a:r>
            <a:r>
              <a:rPr lang="ru-RU" sz="3300" dirty="0" smtClean="0">
                <a:latin typeface="Times New Roman" panose="02020603050405020304" pitchFamily="18" charset="0"/>
                <a:cs typeface="Times New Roman" panose="02020603050405020304" pitchFamily="18" charset="0"/>
              </a:rPr>
              <a:t> </a:t>
            </a:r>
            <a:r>
              <a:rPr lang="ru-RU" sz="3300" dirty="0">
                <a:latin typeface="Times New Roman" panose="02020603050405020304" pitchFamily="18" charset="0"/>
                <a:cs typeface="Times New Roman" panose="02020603050405020304" pitchFamily="18" charset="0"/>
              </a:rPr>
              <a:t>мен </a:t>
            </a:r>
            <a:r>
              <a:rPr lang="ru-RU" sz="3300" dirty="0" err="1" smtClean="0">
                <a:latin typeface="Times New Roman" panose="02020603050405020304" pitchFamily="18" charset="0"/>
                <a:cs typeface="Times New Roman" panose="02020603050405020304" pitchFamily="18" charset="0"/>
              </a:rPr>
              <a:t>Сырдарияның</a:t>
            </a:r>
            <a:r>
              <a:rPr lang="ru-RU" sz="3300" dirty="0" smtClean="0">
                <a:latin typeface="Times New Roman" panose="02020603050405020304" pitchFamily="18" charset="0"/>
                <a:cs typeface="Times New Roman" panose="02020603050405020304" pitchFamily="18" charset="0"/>
              </a:rPr>
              <a:t> </a:t>
            </a:r>
            <a:r>
              <a:rPr lang="ru-RU" sz="3300" dirty="0" err="1" smtClean="0">
                <a:latin typeface="Times New Roman" panose="02020603050405020304" pitchFamily="18" charset="0"/>
                <a:cs typeface="Times New Roman" panose="02020603050405020304" pitchFamily="18" charset="0"/>
              </a:rPr>
              <a:t>төменгі</a:t>
            </a:r>
            <a:r>
              <a:rPr lang="ru-RU" sz="3300" dirty="0" smtClean="0">
                <a:latin typeface="Times New Roman" panose="02020603050405020304" pitchFamily="18" charset="0"/>
                <a:cs typeface="Times New Roman" panose="02020603050405020304" pitchFamily="18" charset="0"/>
              </a:rPr>
              <a:t> </a:t>
            </a:r>
            <a:r>
              <a:rPr lang="ru-RU" sz="3300" dirty="0" err="1" smtClean="0">
                <a:latin typeface="Times New Roman" panose="02020603050405020304" pitchFamily="18" charset="0"/>
                <a:cs typeface="Times New Roman" panose="02020603050405020304" pitchFamily="18" charset="0"/>
              </a:rPr>
              <a:t>ағысында</a:t>
            </a:r>
            <a:r>
              <a:rPr lang="ru-RU" sz="3300" dirty="0" smtClean="0">
                <a:latin typeface="Times New Roman" panose="02020603050405020304" pitchFamily="18" charset="0"/>
                <a:cs typeface="Times New Roman" panose="02020603050405020304" pitchFamily="18" charset="0"/>
              </a:rPr>
              <a:t> </a:t>
            </a:r>
            <a:r>
              <a:rPr lang="ru-RU" sz="3300" dirty="0" err="1" smtClean="0">
                <a:latin typeface="Times New Roman" panose="02020603050405020304" pitchFamily="18" charset="0"/>
                <a:cs typeface="Times New Roman" panose="02020603050405020304" pitchFamily="18" charset="0"/>
              </a:rPr>
              <a:t>олар</a:t>
            </a:r>
            <a:r>
              <a:rPr lang="ru-RU" sz="3300" dirty="0" smtClean="0">
                <a:latin typeface="Times New Roman" panose="02020603050405020304" pitchFamily="18" charset="0"/>
                <a:cs typeface="Times New Roman" panose="02020603050405020304" pitchFamily="18" charset="0"/>
              </a:rPr>
              <a:t> </a:t>
            </a:r>
            <a:r>
              <a:rPr lang="ru-RU" sz="3300" dirty="0" err="1" smtClean="0">
                <a:latin typeface="Times New Roman" panose="02020603050405020304" pitchFamily="18" charset="0"/>
                <a:cs typeface="Times New Roman" panose="02020603050405020304" pitchFamily="18" charset="0"/>
              </a:rPr>
              <a:t>өте</a:t>
            </a:r>
            <a:r>
              <a:rPr lang="ru-RU" sz="3300" dirty="0" smtClean="0">
                <a:latin typeface="Times New Roman" panose="02020603050405020304" pitchFamily="18" charset="0"/>
                <a:cs typeface="Times New Roman" panose="02020603050405020304" pitchFamily="18" charset="0"/>
              </a:rPr>
              <a:t> </a:t>
            </a:r>
            <a:r>
              <a:rPr lang="ru-RU" sz="3300" dirty="0" err="1" smtClean="0">
                <a:latin typeface="Times New Roman" panose="02020603050405020304" pitchFamily="18" charset="0"/>
                <a:cs typeface="Times New Roman" panose="02020603050405020304" pitchFamily="18" charset="0"/>
              </a:rPr>
              <a:t>тығыз</a:t>
            </a:r>
            <a:r>
              <a:rPr lang="ru-RU" sz="3300" dirty="0" smtClean="0">
                <a:latin typeface="Times New Roman" panose="02020603050405020304" pitchFamily="18" charset="0"/>
                <a:cs typeface="Times New Roman" panose="02020603050405020304" pitchFamily="18" charset="0"/>
              </a:rPr>
              <a:t> </a:t>
            </a:r>
            <a:r>
              <a:rPr lang="ru-RU" sz="3300" dirty="0" err="1" smtClean="0">
                <a:latin typeface="Times New Roman" panose="02020603050405020304" pitchFamily="18" charset="0"/>
                <a:cs typeface="Times New Roman" panose="02020603050405020304" pitchFamily="18" charset="0"/>
              </a:rPr>
              <a:t>орналасты</a:t>
            </a:r>
            <a:r>
              <a:rPr lang="ru-RU" sz="3300" dirty="0">
                <a:latin typeface="Times New Roman" panose="02020603050405020304" pitchFamily="18" charset="0"/>
                <a:cs typeface="Times New Roman" panose="02020603050405020304" pitchFamily="18" charset="0"/>
              </a:rPr>
              <a:t>. </a:t>
            </a:r>
            <a:r>
              <a:rPr lang="en-US" sz="3300" dirty="0">
                <a:latin typeface="Times New Roman" panose="02020603050405020304" pitchFamily="18" charset="0"/>
                <a:cs typeface="Times New Roman" panose="02020603050405020304" pitchFamily="18" charset="0"/>
              </a:rPr>
              <a:t>IX </a:t>
            </a:r>
            <a:r>
              <a:rPr lang="ru-RU" sz="3300" dirty="0" err="1" smtClean="0">
                <a:latin typeface="Times New Roman" panose="02020603050405020304" pitchFamily="18" charset="0"/>
                <a:cs typeface="Times New Roman" panose="02020603050405020304" pitchFamily="18" charset="0"/>
              </a:rPr>
              <a:t>ғасырдың</a:t>
            </a:r>
            <a:r>
              <a:rPr lang="ru-RU" sz="3300" dirty="0" smtClean="0">
                <a:latin typeface="Times New Roman" panose="02020603050405020304" pitchFamily="18" charset="0"/>
                <a:cs typeface="Times New Roman" panose="02020603050405020304" pitchFamily="18" charset="0"/>
              </a:rPr>
              <a:t> </a:t>
            </a:r>
            <a:r>
              <a:rPr lang="ru-RU" sz="3300" dirty="0" err="1" smtClean="0">
                <a:latin typeface="Times New Roman" panose="02020603050405020304" pitchFamily="18" charset="0"/>
                <a:cs typeface="Times New Roman" panose="02020603050405020304" pitchFamily="18" charset="0"/>
              </a:rPr>
              <a:t>аяғында</a:t>
            </a:r>
            <a:r>
              <a:rPr lang="ru-RU" sz="3300" dirty="0" smtClean="0">
                <a:latin typeface="Times New Roman" panose="02020603050405020304" pitchFamily="18" charset="0"/>
                <a:cs typeface="Times New Roman" panose="02020603050405020304" pitchFamily="18" charset="0"/>
              </a:rPr>
              <a:t> </a:t>
            </a:r>
            <a:r>
              <a:rPr lang="ru-RU" sz="3300" dirty="0" err="1" smtClean="0">
                <a:latin typeface="Times New Roman" panose="02020603050405020304" pitchFamily="18" charset="0"/>
                <a:cs typeface="Times New Roman" panose="02020603050405020304" pitchFamily="18" charset="0"/>
              </a:rPr>
              <a:t>Сырдария</a:t>
            </a:r>
            <a:r>
              <a:rPr lang="ru-RU" sz="3300" dirty="0" smtClean="0">
                <a:latin typeface="Times New Roman" panose="02020603050405020304" pitchFamily="18" charset="0"/>
                <a:cs typeface="Times New Roman" panose="02020603050405020304" pitchFamily="18" charset="0"/>
              </a:rPr>
              <a:t> </a:t>
            </a:r>
            <a:r>
              <a:rPr lang="ru-RU" sz="3300" dirty="0" err="1" smtClean="0">
                <a:latin typeface="Times New Roman" panose="02020603050405020304" pitchFamily="18" charset="0"/>
                <a:cs typeface="Times New Roman" panose="02020603050405020304" pitchFamily="18" charset="0"/>
              </a:rPr>
              <a:t>өзенінің</a:t>
            </a:r>
            <a:r>
              <a:rPr lang="ru-RU" sz="3300" dirty="0" smtClean="0">
                <a:latin typeface="Times New Roman" panose="02020603050405020304" pitchFamily="18" charset="0"/>
                <a:cs typeface="Times New Roman" panose="02020603050405020304" pitchFamily="18" charset="0"/>
              </a:rPr>
              <a:t> орта </a:t>
            </a:r>
            <a:r>
              <a:rPr lang="ru-RU" sz="3300" dirty="0" err="1" smtClean="0">
                <a:latin typeface="Times New Roman" panose="02020603050405020304" pitchFamily="18" charset="0"/>
                <a:cs typeface="Times New Roman" panose="02020603050405020304" pitchFamily="18" charset="0"/>
              </a:rPr>
              <a:t>және</a:t>
            </a:r>
            <a:r>
              <a:rPr lang="ru-RU" sz="3300" dirty="0" smtClean="0">
                <a:latin typeface="Times New Roman" panose="02020603050405020304" pitchFamily="18" charset="0"/>
                <a:cs typeface="Times New Roman" panose="02020603050405020304" pitchFamily="18" charset="0"/>
              </a:rPr>
              <a:t> </a:t>
            </a:r>
            <a:r>
              <a:rPr lang="ru-RU" sz="3300" dirty="0" err="1" smtClean="0">
                <a:latin typeface="Times New Roman" panose="02020603050405020304" pitchFamily="18" charset="0"/>
                <a:cs typeface="Times New Roman" panose="02020603050405020304" pitchFamily="18" charset="0"/>
              </a:rPr>
              <a:t>төменгі</a:t>
            </a:r>
            <a:r>
              <a:rPr lang="ru-RU" sz="3300" dirty="0" smtClean="0">
                <a:latin typeface="Times New Roman" panose="02020603050405020304" pitchFamily="18" charset="0"/>
                <a:cs typeface="Times New Roman" panose="02020603050405020304" pitchFamily="18" charset="0"/>
              </a:rPr>
              <a:t> </a:t>
            </a:r>
            <a:r>
              <a:rPr lang="ru-RU" sz="3300" dirty="0" err="1" smtClean="0">
                <a:latin typeface="Times New Roman" panose="02020603050405020304" pitchFamily="18" charset="0"/>
                <a:cs typeface="Times New Roman" panose="02020603050405020304" pitchFamily="18" charset="0"/>
              </a:rPr>
              <a:t>ағысында</a:t>
            </a:r>
            <a:r>
              <a:rPr lang="ru-RU" sz="3300" dirty="0">
                <a:latin typeface="Times New Roman" panose="02020603050405020304" pitchFamily="18" charset="0"/>
                <a:cs typeface="Times New Roman" panose="02020603050405020304" pitchFamily="18" charset="0"/>
              </a:rPr>
              <a:t>, </a:t>
            </a:r>
            <a:r>
              <a:rPr lang="ru-RU" sz="3300" dirty="0" err="1">
                <a:latin typeface="Times New Roman" panose="02020603050405020304" pitchFamily="18" charset="0"/>
                <a:cs typeface="Times New Roman" panose="02020603050405020304" pitchFamily="18" charset="0"/>
              </a:rPr>
              <a:t>Батыс</a:t>
            </a:r>
            <a:r>
              <a:rPr lang="ru-RU" sz="3300" dirty="0">
                <a:latin typeface="Times New Roman" panose="02020603050405020304" pitchFamily="18" charset="0"/>
                <a:cs typeface="Times New Roman" panose="02020603050405020304" pitchFamily="18" charset="0"/>
              </a:rPr>
              <a:t> </a:t>
            </a:r>
            <a:r>
              <a:rPr lang="ru-RU" sz="3300" dirty="0" err="1" smtClean="0">
                <a:latin typeface="Times New Roman" panose="02020603050405020304" pitchFamily="18" charset="0"/>
                <a:cs typeface="Times New Roman" panose="02020603050405020304" pitchFamily="18" charset="0"/>
              </a:rPr>
              <a:t>Қазақстанның</a:t>
            </a:r>
            <a:r>
              <a:rPr lang="ru-RU" sz="3300" dirty="0" smtClean="0">
                <a:latin typeface="Times New Roman" panose="02020603050405020304" pitchFamily="18" charset="0"/>
                <a:cs typeface="Times New Roman" panose="02020603050405020304" pitchFamily="18" charset="0"/>
              </a:rPr>
              <a:t> </a:t>
            </a:r>
            <a:r>
              <a:rPr lang="ru-RU" sz="3300" dirty="0" err="1">
                <a:latin typeface="Times New Roman" panose="02020603050405020304" pitchFamily="18" charset="0"/>
                <a:cs typeface="Times New Roman" panose="02020603050405020304" pitchFamily="18" charset="0"/>
              </a:rPr>
              <a:t>далалы</a:t>
            </a:r>
            <a:r>
              <a:rPr lang="ru-RU" sz="3300" dirty="0">
                <a:latin typeface="Times New Roman" panose="02020603050405020304" pitchFamily="18" charset="0"/>
                <a:cs typeface="Times New Roman" panose="02020603050405020304" pitchFamily="18" charset="0"/>
              </a:rPr>
              <a:t> </a:t>
            </a:r>
            <a:r>
              <a:rPr lang="ru-RU" sz="3300" dirty="0" err="1" smtClean="0">
                <a:latin typeface="Times New Roman" panose="02020603050405020304" pitchFamily="18" charset="0"/>
                <a:cs typeface="Times New Roman" panose="02020603050405020304" pitchFamily="18" charset="0"/>
              </a:rPr>
              <a:t>аймақтарында</a:t>
            </a:r>
            <a:r>
              <a:rPr lang="ru-RU" sz="3300" dirty="0" smtClean="0">
                <a:latin typeface="Times New Roman" panose="02020603050405020304" pitchFamily="18" charset="0"/>
                <a:cs typeface="Times New Roman" panose="02020603050405020304" pitchFamily="18" charset="0"/>
              </a:rPr>
              <a:t> </a:t>
            </a:r>
            <a:r>
              <a:rPr lang="ru-RU" sz="3300" dirty="0" err="1" smtClean="0">
                <a:latin typeface="Times New Roman" panose="02020603050405020304" pitchFamily="18" charset="0"/>
                <a:cs typeface="Times New Roman" panose="02020603050405020304" pitchFamily="18" charset="0"/>
              </a:rPr>
              <a:t>Оғыз</a:t>
            </a:r>
            <a:r>
              <a:rPr lang="ru-RU" sz="3300" dirty="0" smtClean="0">
                <a:latin typeface="Times New Roman" panose="02020603050405020304" pitchFamily="18" charset="0"/>
                <a:cs typeface="Times New Roman" panose="02020603050405020304" pitchFamily="18" charset="0"/>
              </a:rPr>
              <a:t> </a:t>
            </a:r>
            <a:r>
              <a:rPr lang="ru-RU" sz="3300" dirty="0" err="1" smtClean="0">
                <a:latin typeface="Times New Roman" panose="02020603050405020304" pitchFamily="18" charset="0"/>
                <a:cs typeface="Times New Roman" panose="02020603050405020304" pitchFamily="18" charset="0"/>
              </a:rPr>
              <a:t>мемлекеті</a:t>
            </a:r>
            <a:r>
              <a:rPr lang="ru-RU" sz="3300" dirty="0" smtClean="0">
                <a:latin typeface="Times New Roman" panose="02020603050405020304" pitchFamily="18" charset="0"/>
                <a:cs typeface="Times New Roman" panose="02020603050405020304" pitchFamily="18" charset="0"/>
              </a:rPr>
              <a:t> </a:t>
            </a:r>
            <a:r>
              <a:rPr lang="ru-RU" sz="3300" dirty="0">
                <a:latin typeface="Times New Roman" panose="02020603050405020304" pitchFamily="18" charset="0"/>
                <a:cs typeface="Times New Roman" panose="02020603050405020304" pitchFamily="18" charset="0"/>
              </a:rPr>
              <a:t>- </a:t>
            </a:r>
            <a:r>
              <a:rPr lang="ru-RU" sz="3300" dirty="0" err="1">
                <a:latin typeface="Times New Roman" panose="02020603050405020304" pitchFamily="18" charset="0"/>
                <a:cs typeface="Times New Roman" panose="02020603050405020304" pitchFamily="18" charset="0"/>
              </a:rPr>
              <a:t>Мафазат</a:t>
            </a:r>
            <a:r>
              <a:rPr lang="ru-RU" sz="3300" dirty="0">
                <a:latin typeface="Times New Roman" panose="02020603050405020304" pitchFamily="18" charset="0"/>
                <a:cs typeface="Times New Roman" panose="02020603050405020304" pitchFamily="18" charset="0"/>
              </a:rPr>
              <a:t> </a:t>
            </a:r>
            <a:r>
              <a:rPr lang="ru-RU" sz="3300" dirty="0" err="1" smtClean="0">
                <a:latin typeface="Times New Roman" panose="02020603050405020304" pitchFamily="18" charset="0"/>
                <a:cs typeface="Times New Roman" panose="02020603050405020304" pitchFamily="18" charset="0"/>
              </a:rPr>
              <a:t>әл-гуз</a:t>
            </a:r>
            <a:r>
              <a:rPr lang="ru-RU" sz="3300" dirty="0" smtClean="0">
                <a:latin typeface="Times New Roman" panose="02020603050405020304" pitchFamily="18" charset="0"/>
                <a:cs typeface="Times New Roman" panose="02020603050405020304" pitchFamily="18" charset="0"/>
              </a:rPr>
              <a:t> </a:t>
            </a:r>
            <a:r>
              <a:rPr lang="ru-RU" sz="3300" dirty="0">
                <a:latin typeface="Times New Roman" panose="02020603050405020304" pitchFamily="18" charset="0"/>
                <a:cs typeface="Times New Roman" panose="02020603050405020304" pitchFamily="18" charset="0"/>
              </a:rPr>
              <a:t>(</a:t>
            </a:r>
            <a:r>
              <a:rPr lang="ru-RU" sz="3300" dirty="0" err="1">
                <a:latin typeface="Times New Roman" panose="02020603050405020304" pitchFamily="18" charset="0"/>
                <a:cs typeface="Times New Roman" panose="02020603050405020304" pitchFamily="18" charset="0"/>
              </a:rPr>
              <a:t>Огыз</a:t>
            </a:r>
            <a:r>
              <a:rPr lang="ru-RU" sz="3300" dirty="0">
                <a:latin typeface="Times New Roman" panose="02020603050405020304" pitchFamily="18" charset="0"/>
                <a:cs typeface="Times New Roman" panose="02020603050405020304" pitchFamily="18" charset="0"/>
              </a:rPr>
              <a:t> </a:t>
            </a:r>
            <a:r>
              <a:rPr lang="ru-RU" sz="3300" dirty="0" err="1">
                <a:latin typeface="Times New Roman" panose="02020603050405020304" pitchFamily="18" charset="0"/>
                <a:cs typeface="Times New Roman" panose="02020603050405020304" pitchFamily="18" charset="0"/>
              </a:rPr>
              <a:t>даласы</a:t>
            </a:r>
            <a:r>
              <a:rPr lang="ru-RU" sz="3300" dirty="0">
                <a:latin typeface="Times New Roman" panose="02020603050405020304" pitchFamily="18" charset="0"/>
                <a:cs typeface="Times New Roman" panose="02020603050405020304" pitchFamily="18" charset="0"/>
              </a:rPr>
              <a:t>) </a:t>
            </a:r>
            <a:r>
              <a:rPr lang="ru-RU" sz="3300" dirty="0" err="1">
                <a:latin typeface="Times New Roman" panose="02020603050405020304" pitchFamily="18" charset="0"/>
                <a:cs typeface="Times New Roman" panose="02020603050405020304" pitchFamily="18" charset="0"/>
              </a:rPr>
              <a:t>калыптасты</a:t>
            </a:r>
            <a:r>
              <a:rPr lang="ru-RU" sz="3300" dirty="0">
                <a:latin typeface="Times New Roman" panose="02020603050405020304" pitchFamily="18" charset="0"/>
                <a:cs typeface="Times New Roman" panose="02020603050405020304" pitchFamily="18" charset="0"/>
              </a:rPr>
              <a:t>. </a:t>
            </a:r>
            <a:r>
              <a:rPr lang="ru-RU" sz="3300" dirty="0" err="1">
                <a:latin typeface="Times New Roman" panose="02020603050405020304" pitchFamily="18" charset="0"/>
                <a:cs typeface="Times New Roman" panose="02020603050405020304" pitchFamily="18" charset="0"/>
              </a:rPr>
              <a:t>Манызды</a:t>
            </a:r>
            <a:r>
              <a:rPr lang="ru-RU" sz="3300" dirty="0">
                <a:latin typeface="Times New Roman" panose="02020603050405020304" pitchFamily="18" charset="0"/>
                <a:cs typeface="Times New Roman" panose="02020603050405020304" pitchFamily="18" charset="0"/>
              </a:rPr>
              <a:t> </a:t>
            </a:r>
            <a:r>
              <a:rPr lang="ru-RU" sz="3300" dirty="0" err="1">
                <a:latin typeface="Times New Roman" panose="02020603050405020304" pitchFamily="18" charset="0"/>
                <a:cs typeface="Times New Roman" panose="02020603050405020304" pitchFamily="18" charset="0"/>
              </a:rPr>
              <a:t>керуен</a:t>
            </a:r>
            <a:r>
              <a:rPr lang="ru-RU" sz="3300" dirty="0">
                <a:latin typeface="Times New Roman" panose="02020603050405020304" pitchFamily="18" charset="0"/>
                <a:cs typeface="Times New Roman" panose="02020603050405020304" pitchFamily="18" charset="0"/>
              </a:rPr>
              <a:t> </a:t>
            </a:r>
            <a:r>
              <a:rPr lang="ru-RU" sz="3300" dirty="0" err="1">
                <a:latin typeface="Times New Roman" panose="02020603050405020304" pitchFamily="18" charset="0"/>
                <a:cs typeface="Times New Roman" panose="02020603050405020304" pitchFamily="18" charset="0"/>
              </a:rPr>
              <a:t>жолында</a:t>
            </a:r>
            <a:r>
              <a:rPr lang="ru-RU" sz="3300" dirty="0">
                <a:latin typeface="Times New Roman" panose="02020603050405020304" pitchFamily="18" charset="0"/>
                <a:cs typeface="Times New Roman" panose="02020603050405020304" pitchFamily="18" charset="0"/>
              </a:rPr>
              <a:t> </a:t>
            </a:r>
            <a:r>
              <a:rPr lang="ru-RU" sz="3300" dirty="0" err="1">
                <a:latin typeface="Times New Roman" panose="02020603050405020304" pitchFamily="18" charset="0"/>
                <a:cs typeface="Times New Roman" panose="02020603050405020304" pitchFamily="18" charset="0"/>
              </a:rPr>
              <a:t>турган</a:t>
            </a:r>
            <a:r>
              <a:rPr lang="ru-RU" sz="3300" dirty="0">
                <a:latin typeface="Times New Roman" panose="02020603050405020304" pitchFamily="18" charset="0"/>
                <a:cs typeface="Times New Roman" panose="02020603050405020304" pitchFamily="18" charset="0"/>
              </a:rPr>
              <a:t> </a:t>
            </a:r>
            <a:r>
              <a:rPr lang="ru-RU" sz="3300" dirty="0" err="1">
                <a:latin typeface="Times New Roman" panose="02020603050405020304" pitchFamily="18" charset="0"/>
                <a:cs typeface="Times New Roman" panose="02020603050405020304" pitchFamily="18" charset="0"/>
              </a:rPr>
              <a:t>Янгикент</a:t>
            </a:r>
            <a:r>
              <a:rPr lang="ru-RU" sz="3300" dirty="0">
                <a:latin typeface="Times New Roman" panose="02020603050405020304" pitchFamily="18" charset="0"/>
                <a:cs typeface="Times New Roman" panose="02020603050405020304" pitchFamily="18" charset="0"/>
              </a:rPr>
              <a:t> </a:t>
            </a:r>
            <a:r>
              <a:rPr lang="ru-RU" sz="3300" dirty="0" err="1" smtClean="0">
                <a:latin typeface="Times New Roman" panose="02020603050405020304" pitchFamily="18" charset="0"/>
                <a:cs typeface="Times New Roman" panose="02020603050405020304" pitchFamily="18" charset="0"/>
              </a:rPr>
              <a:t>Оғыз</a:t>
            </a:r>
            <a:r>
              <a:rPr lang="ru-RU" sz="3300" dirty="0" smtClean="0">
                <a:latin typeface="Times New Roman" panose="02020603050405020304" pitchFamily="18" charset="0"/>
                <a:cs typeface="Times New Roman" panose="02020603050405020304" pitchFamily="18" charset="0"/>
              </a:rPr>
              <a:t> </a:t>
            </a:r>
            <a:r>
              <a:rPr lang="ru-RU" sz="3300" dirty="0" err="1" smtClean="0">
                <a:latin typeface="Times New Roman" panose="02020603050405020304" pitchFamily="18" charset="0"/>
                <a:cs typeface="Times New Roman" panose="02020603050405020304" pitchFamily="18" charset="0"/>
              </a:rPr>
              <a:t>мемлекетінің</a:t>
            </a:r>
            <a:r>
              <a:rPr lang="ru-RU" sz="3300" dirty="0" smtClean="0">
                <a:latin typeface="Times New Roman" panose="02020603050405020304" pitchFamily="18" charset="0"/>
                <a:cs typeface="Times New Roman" panose="02020603050405020304" pitchFamily="18" charset="0"/>
              </a:rPr>
              <a:t> </a:t>
            </a:r>
            <a:r>
              <a:rPr lang="ru-RU" sz="3300" dirty="0" err="1" smtClean="0">
                <a:latin typeface="Times New Roman" panose="02020603050405020304" pitchFamily="18" charset="0"/>
                <a:cs typeface="Times New Roman" panose="02020603050405020304" pitchFamily="18" charset="0"/>
              </a:rPr>
              <a:t>астанасы</a:t>
            </a:r>
            <a:r>
              <a:rPr lang="ru-RU" sz="3300" dirty="0" smtClean="0">
                <a:latin typeface="Times New Roman" panose="02020603050405020304" pitchFamily="18" charset="0"/>
                <a:cs typeface="Times New Roman" panose="02020603050405020304" pitchFamily="18" charset="0"/>
              </a:rPr>
              <a:t> </a:t>
            </a:r>
            <a:r>
              <a:rPr lang="ru-RU" sz="3300" dirty="0" err="1" smtClean="0">
                <a:latin typeface="Times New Roman" panose="02020603050405020304" pitchFamily="18" charset="0"/>
                <a:cs typeface="Times New Roman" panose="02020603050405020304" pitchFamily="18" charset="0"/>
              </a:rPr>
              <a:t>болды</a:t>
            </a:r>
            <a:r>
              <a:rPr lang="ru-RU" sz="3300" dirty="0">
                <a:latin typeface="Times New Roman" panose="02020603050405020304" pitchFamily="18" charset="0"/>
                <a:cs typeface="Times New Roman" panose="02020603050405020304" pitchFamily="18" charset="0"/>
              </a:rPr>
              <a:t>. </a:t>
            </a:r>
            <a:r>
              <a:rPr lang="ru-RU" sz="3300" dirty="0" err="1" smtClean="0">
                <a:latin typeface="Times New Roman" panose="02020603050405020304" pitchFamily="18" charset="0"/>
                <a:cs typeface="Times New Roman" panose="02020603050405020304" pitchFamily="18" charset="0"/>
              </a:rPr>
              <a:t>Этникалық</a:t>
            </a:r>
            <a:r>
              <a:rPr lang="ru-RU" sz="3300" dirty="0" smtClean="0">
                <a:latin typeface="Times New Roman" panose="02020603050405020304" pitchFamily="18" charset="0"/>
                <a:cs typeface="Times New Roman" panose="02020603050405020304" pitchFamily="18" charset="0"/>
              </a:rPr>
              <a:t> </a:t>
            </a:r>
            <a:r>
              <a:rPr lang="ru-RU" sz="3300" dirty="0" err="1" smtClean="0">
                <a:latin typeface="Times New Roman" panose="02020603050405020304" pitchFamily="18" charset="0"/>
                <a:cs typeface="Times New Roman" panose="02020603050405020304" pitchFamily="18" charset="0"/>
              </a:rPr>
              <a:t>құрылымы</a:t>
            </a:r>
            <a:r>
              <a:rPr lang="ru-RU" sz="3300" dirty="0" smtClean="0">
                <a:latin typeface="Times New Roman" panose="02020603050405020304" pitchFamily="18" charset="0"/>
                <a:cs typeface="Times New Roman" panose="02020603050405020304" pitchFamily="18" charset="0"/>
              </a:rPr>
              <a:t> </a:t>
            </a:r>
            <a:r>
              <a:rPr lang="ru-RU" sz="3300" dirty="0" err="1" smtClean="0">
                <a:latin typeface="Times New Roman" panose="02020603050405020304" pitchFamily="18" charset="0"/>
                <a:cs typeface="Times New Roman" panose="02020603050405020304" pitchFamily="18" charset="0"/>
              </a:rPr>
              <a:t>әр</a:t>
            </a:r>
            <a:r>
              <a:rPr lang="ru-RU" sz="3300" dirty="0" smtClean="0">
                <a:latin typeface="Times New Roman" panose="02020603050405020304" pitchFamily="18" charset="0"/>
                <a:cs typeface="Times New Roman" panose="02020603050405020304" pitchFamily="18" charset="0"/>
              </a:rPr>
              <a:t> </a:t>
            </a:r>
            <a:r>
              <a:rPr lang="ru-RU" sz="3300" dirty="0" err="1" smtClean="0">
                <a:latin typeface="Times New Roman" panose="02020603050405020304" pitchFamily="18" charset="0"/>
                <a:cs typeface="Times New Roman" panose="02020603050405020304" pitchFamily="18" charset="0"/>
              </a:rPr>
              <a:t>текті</a:t>
            </a:r>
            <a:r>
              <a:rPr lang="ru-RU" sz="3300" dirty="0" smtClean="0">
                <a:latin typeface="Times New Roman" panose="02020603050405020304" pitchFamily="18" charset="0"/>
                <a:cs typeface="Times New Roman" panose="02020603050405020304" pitchFamily="18" charset="0"/>
              </a:rPr>
              <a:t> </a:t>
            </a:r>
            <a:r>
              <a:rPr lang="ru-RU" sz="3300" dirty="0" err="1" smtClean="0">
                <a:latin typeface="Times New Roman" panose="02020603050405020304" pitchFamily="18" charset="0"/>
                <a:cs typeface="Times New Roman" panose="02020603050405020304" pitchFamily="18" charset="0"/>
              </a:rPr>
              <a:t>болғандықтан</a:t>
            </a:r>
            <a:r>
              <a:rPr lang="ru-RU" sz="3300" dirty="0" smtClean="0">
                <a:latin typeface="Times New Roman" panose="02020603050405020304" pitchFamily="18" charset="0"/>
                <a:cs typeface="Times New Roman" panose="02020603050405020304" pitchFamily="18" charset="0"/>
              </a:rPr>
              <a:t> </a:t>
            </a:r>
            <a:r>
              <a:rPr lang="ru-RU" sz="3300" dirty="0" err="1" smtClean="0">
                <a:latin typeface="Times New Roman" panose="02020603050405020304" pitchFamily="18" charset="0"/>
                <a:cs typeface="Times New Roman" panose="02020603050405020304" pitchFamily="18" charset="0"/>
              </a:rPr>
              <a:t>Оғыз</a:t>
            </a:r>
            <a:r>
              <a:rPr lang="ru-RU" sz="3300" dirty="0" smtClean="0">
                <a:latin typeface="Times New Roman" panose="02020603050405020304" pitchFamily="18" charset="0"/>
                <a:cs typeface="Times New Roman" panose="02020603050405020304" pitchFamily="18" charset="0"/>
              </a:rPr>
              <a:t> </a:t>
            </a:r>
            <a:r>
              <a:rPr lang="ru-RU" sz="3300" dirty="0" err="1" smtClean="0">
                <a:latin typeface="Times New Roman" panose="02020603050405020304" pitchFamily="18" charset="0"/>
                <a:cs typeface="Times New Roman" panose="02020603050405020304" pitchFamily="18" charset="0"/>
              </a:rPr>
              <a:t>мемлекетінің</a:t>
            </a:r>
            <a:r>
              <a:rPr lang="ru-RU" sz="3300" dirty="0" smtClean="0">
                <a:latin typeface="Times New Roman" panose="02020603050405020304" pitchFamily="18" charset="0"/>
                <a:cs typeface="Times New Roman" panose="02020603050405020304" pitchFamily="18" charset="0"/>
              </a:rPr>
              <a:t> </a:t>
            </a:r>
            <a:r>
              <a:rPr lang="ru-RU" sz="3300" dirty="0" err="1" smtClean="0">
                <a:latin typeface="Times New Roman" panose="02020603050405020304" pitchFamily="18" charset="0"/>
                <a:cs typeface="Times New Roman" panose="02020603050405020304" pitchFamily="18" charset="0"/>
              </a:rPr>
              <a:t>кұрамына</a:t>
            </a:r>
            <a:r>
              <a:rPr lang="ru-RU" sz="3300" dirty="0" smtClean="0">
                <a:latin typeface="Times New Roman" panose="02020603050405020304" pitchFamily="18" charset="0"/>
                <a:cs typeface="Times New Roman" panose="02020603050405020304" pitchFamily="18" charset="0"/>
              </a:rPr>
              <a:t> </a:t>
            </a:r>
            <a:r>
              <a:rPr lang="ru-RU" sz="3300" dirty="0" err="1" smtClean="0">
                <a:latin typeface="Times New Roman" panose="02020603050405020304" pitchFamily="18" charset="0"/>
                <a:cs typeface="Times New Roman" panose="02020603050405020304" pitchFamily="18" charset="0"/>
              </a:rPr>
              <a:t>түрк</a:t>
            </a:r>
            <a:r>
              <a:rPr lang="ru-RU" sz="3300" dirty="0" smtClean="0">
                <a:latin typeface="Times New Roman" panose="02020603050405020304" pitchFamily="18" charset="0"/>
                <a:cs typeface="Times New Roman" panose="02020603050405020304" pitchFamily="18" charset="0"/>
              </a:rPr>
              <a:t> </a:t>
            </a:r>
            <a:r>
              <a:rPr lang="ru-RU" sz="3300" dirty="0" err="1" smtClean="0">
                <a:latin typeface="Times New Roman" panose="02020603050405020304" pitchFamily="18" charset="0"/>
                <a:cs typeface="Times New Roman" panose="02020603050405020304" pitchFamily="18" charset="0"/>
              </a:rPr>
              <a:t>және</a:t>
            </a:r>
            <a:r>
              <a:rPr lang="ru-RU" sz="3300" dirty="0" smtClean="0">
                <a:latin typeface="Times New Roman" panose="02020603050405020304" pitchFamily="18" charset="0"/>
                <a:cs typeface="Times New Roman" panose="02020603050405020304" pitchFamily="18" charset="0"/>
              </a:rPr>
              <a:t> </a:t>
            </a:r>
            <a:r>
              <a:rPr lang="ru-RU" sz="3300" dirty="0" err="1">
                <a:latin typeface="Times New Roman" panose="02020603050405020304" pitchFamily="18" charset="0"/>
                <a:cs typeface="Times New Roman" panose="02020603050405020304" pitchFamily="18" charset="0"/>
              </a:rPr>
              <a:t>иран</a:t>
            </a:r>
            <a:r>
              <a:rPr lang="ru-RU" sz="3300" dirty="0">
                <a:latin typeface="Times New Roman" panose="02020603050405020304" pitchFamily="18" charset="0"/>
                <a:cs typeface="Times New Roman" panose="02020603050405020304" pitchFamily="18" charset="0"/>
              </a:rPr>
              <a:t> </a:t>
            </a:r>
            <a:r>
              <a:rPr lang="ru-RU" sz="3300" dirty="0" err="1" smtClean="0">
                <a:latin typeface="Times New Roman" panose="02020603050405020304" pitchFamily="18" charset="0"/>
                <a:cs typeface="Times New Roman" panose="02020603050405020304" pitchFamily="18" charset="0"/>
              </a:rPr>
              <a:t>тілдес</a:t>
            </a:r>
            <a:r>
              <a:rPr lang="ru-RU" sz="3300" dirty="0" smtClean="0">
                <a:latin typeface="Times New Roman" panose="02020603050405020304" pitchFamily="18" charset="0"/>
                <a:cs typeface="Times New Roman" panose="02020603050405020304" pitchFamily="18" charset="0"/>
              </a:rPr>
              <a:t> </a:t>
            </a:r>
            <a:r>
              <a:rPr lang="ru-RU" sz="3300" dirty="0" err="1" smtClean="0">
                <a:latin typeface="Times New Roman" panose="02020603050405020304" pitchFamily="18" charset="0"/>
                <a:cs typeface="Times New Roman" panose="02020603050405020304" pitchFamily="18" charset="0"/>
              </a:rPr>
              <a:t>тайпалар</a:t>
            </a:r>
            <a:r>
              <a:rPr lang="ru-RU" sz="3300" dirty="0" smtClean="0">
                <a:latin typeface="Times New Roman" panose="02020603050405020304" pitchFamily="18" charset="0"/>
                <a:cs typeface="Times New Roman" panose="02020603050405020304" pitchFamily="18" charset="0"/>
              </a:rPr>
              <a:t> </a:t>
            </a:r>
            <a:r>
              <a:rPr lang="ru-RU" sz="3300" dirty="0" err="1" smtClean="0">
                <a:latin typeface="Times New Roman" panose="02020603050405020304" pitchFamily="18" charset="0"/>
                <a:cs typeface="Times New Roman" panose="02020603050405020304" pitchFamily="18" charset="0"/>
              </a:rPr>
              <a:t>кірді</a:t>
            </a:r>
            <a:r>
              <a:rPr lang="ru-RU" sz="3300" dirty="0" smtClean="0">
                <a:latin typeface="Times New Roman" panose="02020603050405020304" pitchFamily="18" charset="0"/>
                <a:cs typeface="Times New Roman" panose="02020603050405020304" pitchFamily="18" charset="0"/>
              </a:rPr>
              <a:t>. </a:t>
            </a:r>
            <a:r>
              <a:rPr lang="ru-RU" sz="3300" dirty="0" err="1" smtClean="0">
                <a:latin typeface="Times New Roman" panose="02020603050405020304" pitchFamily="18" charset="0"/>
                <a:cs typeface="Times New Roman" panose="02020603050405020304" pitchFamily="18" charset="0"/>
              </a:rPr>
              <a:t>Мемлекеттің</a:t>
            </a:r>
            <a:r>
              <a:rPr lang="ru-RU" sz="3300" dirty="0" smtClean="0">
                <a:latin typeface="Times New Roman" panose="02020603050405020304" pitchFamily="18" charset="0"/>
                <a:cs typeface="Times New Roman" panose="02020603050405020304" pitchFamily="18" charset="0"/>
              </a:rPr>
              <a:t> </a:t>
            </a:r>
            <a:r>
              <a:rPr lang="ru-RU" sz="3300" dirty="0" err="1" smtClean="0">
                <a:latin typeface="Times New Roman" panose="02020603050405020304" pitchFamily="18" charset="0"/>
                <a:cs typeface="Times New Roman" panose="02020603050405020304" pitchFamily="18" charset="0"/>
              </a:rPr>
              <a:t>билеушісі</a:t>
            </a:r>
            <a:r>
              <a:rPr lang="ru-RU" sz="3300" dirty="0" smtClean="0">
                <a:latin typeface="Times New Roman" panose="02020603050405020304" pitchFamily="18" charset="0"/>
                <a:cs typeface="Times New Roman" panose="02020603050405020304" pitchFamily="18" charset="0"/>
              </a:rPr>
              <a:t> </a:t>
            </a:r>
            <a:r>
              <a:rPr lang="ru-RU" sz="3300" dirty="0" err="1" smtClean="0">
                <a:latin typeface="Times New Roman" panose="02020603050405020304" pitchFamily="18" charset="0"/>
                <a:cs typeface="Times New Roman" panose="02020603050405020304" pitchFamily="18" charset="0"/>
              </a:rPr>
              <a:t>жабғу</a:t>
            </a:r>
            <a:r>
              <a:rPr lang="ru-RU" sz="3300" dirty="0" smtClean="0">
                <a:latin typeface="Times New Roman" panose="02020603050405020304" pitchFamily="18" charset="0"/>
                <a:cs typeface="Times New Roman" panose="02020603050405020304" pitchFamily="18" charset="0"/>
              </a:rPr>
              <a:t> </a:t>
            </a:r>
            <a:r>
              <a:rPr lang="ru-RU" sz="3300" dirty="0" err="1">
                <a:latin typeface="Times New Roman" panose="02020603050405020304" pitchFamily="18" charset="0"/>
                <a:cs typeface="Times New Roman" panose="02020603050405020304" pitchFamily="18" charset="0"/>
              </a:rPr>
              <a:t>деп</a:t>
            </a:r>
            <a:r>
              <a:rPr lang="ru-RU" sz="3300" dirty="0">
                <a:latin typeface="Times New Roman" panose="02020603050405020304" pitchFamily="18" charset="0"/>
                <a:cs typeface="Times New Roman" panose="02020603050405020304" pitchFamily="18" charset="0"/>
              </a:rPr>
              <a:t> </a:t>
            </a:r>
            <a:r>
              <a:rPr lang="ru-RU" sz="3300" dirty="0" err="1">
                <a:latin typeface="Times New Roman" panose="02020603050405020304" pitchFamily="18" charset="0"/>
                <a:cs typeface="Times New Roman" panose="02020603050405020304" pitchFamily="18" charset="0"/>
              </a:rPr>
              <a:t>атады</a:t>
            </a:r>
            <a:r>
              <a:rPr lang="ru-RU" sz="3300" dirty="0">
                <a:latin typeface="Times New Roman" panose="02020603050405020304" pitchFamily="18" charset="0"/>
                <a:cs typeface="Times New Roman" panose="02020603050405020304" pitchFamily="18" charset="0"/>
              </a:rPr>
              <a:t>. Махмуд </a:t>
            </a:r>
            <a:r>
              <a:rPr lang="ru-RU" sz="3300" dirty="0" err="1" smtClean="0">
                <a:latin typeface="Times New Roman" panose="02020603050405020304" pitchFamily="18" charset="0"/>
                <a:cs typeface="Times New Roman" panose="02020603050405020304" pitchFamily="18" charset="0"/>
              </a:rPr>
              <a:t>Қашкаридың</a:t>
            </a:r>
            <a:r>
              <a:rPr lang="ru-RU" sz="3300" dirty="0" smtClean="0">
                <a:latin typeface="Times New Roman" panose="02020603050405020304" pitchFamily="18" charset="0"/>
                <a:cs typeface="Times New Roman" panose="02020603050405020304" pitchFamily="18" charset="0"/>
              </a:rPr>
              <a:t> </a:t>
            </a:r>
            <a:r>
              <a:rPr lang="ru-RU" sz="3300" dirty="0" err="1" smtClean="0">
                <a:latin typeface="Times New Roman" panose="02020603050405020304" pitchFamily="18" charset="0"/>
                <a:cs typeface="Times New Roman" panose="02020603050405020304" pitchFamily="18" charset="0"/>
              </a:rPr>
              <a:t>мәліметтері</a:t>
            </a:r>
            <a:r>
              <a:rPr lang="ru-RU" sz="3300" dirty="0" smtClean="0">
                <a:latin typeface="Times New Roman" panose="02020603050405020304" pitchFamily="18" charset="0"/>
                <a:cs typeface="Times New Roman" panose="02020603050405020304" pitchFamily="18" charset="0"/>
              </a:rPr>
              <a:t> </a:t>
            </a:r>
            <a:r>
              <a:rPr lang="ru-RU" sz="3300" dirty="0" err="1" smtClean="0">
                <a:latin typeface="Times New Roman" panose="02020603050405020304" pitchFamily="18" charset="0"/>
                <a:cs typeface="Times New Roman" panose="02020603050405020304" pitchFamily="18" charset="0"/>
              </a:rPr>
              <a:t>бойынша</a:t>
            </a:r>
            <a:r>
              <a:rPr lang="ru-RU" sz="3300" dirty="0" smtClean="0">
                <a:latin typeface="Times New Roman" panose="02020603050405020304" pitchFamily="18" charset="0"/>
                <a:cs typeface="Times New Roman" panose="02020603050405020304" pitchFamily="18" charset="0"/>
              </a:rPr>
              <a:t> </a:t>
            </a:r>
            <a:r>
              <a:rPr lang="ru-RU" sz="3300" dirty="0" err="1" smtClean="0">
                <a:latin typeface="Times New Roman" panose="02020603050405020304" pitchFamily="18" charset="0"/>
                <a:cs typeface="Times New Roman" panose="02020603050405020304" pitchFamily="18" charset="0"/>
              </a:rPr>
              <a:t>оғыз</a:t>
            </a:r>
            <a:r>
              <a:rPr lang="ru-RU" sz="3300" dirty="0" smtClean="0">
                <a:latin typeface="Times New Roman" panose="02020603050405020304" pitchFamily="18" charset="0"/>
                <a:cs typeface="Times New Roman" panose="02020603050405020304" pitchFamily="18" charset="0"/>
              </a:rPr>
              <a:t> </a:t>
            </a:r>
            <a:r>
              <a:rPr lang="ru-RU" sz="3300" dirty="0" err="1" smtClean="0">
                <a:latin typeface="Times New Roman" panose="02020603050405020304" pitchFamily="18" charset="0"/>
                <a:cs typeface="Times New Roman" panose="02020603050405020304" pitchFamily="18" charset="0"/>
              </a:rPr>
              <a:t>тайпаларының</a:t>
            </a:r>
            <a:r>
              <a:rPr lang="ru-RU" sz="3300" dirty="0" smtClean="0">
                <a:latin typeface="Times New Roman" panose="02020603050405020304" pitchFamily="18" charset="0"/>
                <a:cs typeface="Times New Roman" panose="02020603050405020304" pitchFamily="18" charset="0"/>
              </a:rPr>
              <a:t> </a:t>
            </a:r>
            <a:r>
              <a:rPr lang="ru-RU" sz="3300" dirty="0" err="1" smtClean="0">
                <a:latin typeface="Times New Roman" panose="02020603050405020304" pitchFamily="18" charset="0"/>
                <a:cs typeface="Times New Roman" panose="02020603050405020304" pitchFamily="18" charset="0"/>
              </a:rPr>
              <a:t>кұрамына</a:t>
            </a:r>
            <a:r>
              <a:rPr lang="ru-RU" sz="3300" dirty="0" smtClean="0">
                <a:latin typeface="Times New Roman" panose="02020603050405020304" pitchFamily="18" charset="0"/>
                <a:cs typeface="Times New Roman" panose="02020603050405020304" pitchFamily="18" charset="0"/>
              </a:rPr>
              <a:t> </a:t>
            </a:r>
            <a:r>
              <a:rPr lang="ru-RU" sz="3300" dirty="0">
                <a:latin typeface="Times New Roman" panose="02020603050405020304" pitchFamily="18" charset="0"/>
                <a:cs typeface="Times New Roman" panose="02020603050405020304" pitchFamily="18" charset="0"/>
              </a:rPr>
              <a:t>24 </a:t>
            </a:r>
            <a:r>
              <a:rPr lang="en-US" sz="3300" dirty="0" err="1">
                <a:latin typeface="Times New Roman" panose="02020603050405020304" pitchFamily="18" charset="0"/>
                <a:cs typeface="Times New Roman" panose="02020603050405020304" pitchFamily="18" charset="0"/>
              </a:rPr>
              <a:t>ipi</a:t>
            </a:r>
            <a:r>
              <a:rPr lang="en-US" sz="3300" dirty="0">
                <a:latin typeface="Times New Roman" panose="02020603050405020304" pitchFamily="18" charset="0"/>
                <a:cs typeface="Times New Roman" panose="02020603050405020304" pitchFamily="18" charset="0"/>
              </a:rPr>
              <a:t> </a:t>
            </a:r>
            <a:r>
              <a:rPr lang="ru-RU" sz="3300" dirty="0" err="1">
                <a:latin typeface="Times New Roman" panose="02020603050405020304" pitchFamily="18" charset="0"/>
                <a:cs typeface="Times New Roman" panose="02020603050405020304" pitchFamily="18" charset="0"/>
              </a:rPr>
              <a:t>тайпа</a:t>
            </a:r>
            <a:r>
              <a:rPr lang="ru-RU" sz="3300" dirty="0">
                <a:latin typeface="Times New Roman" panose="02020603050405020304" pitchFamily="18" charset="0"/>
                <a:cs typeface="Times New Roman" panose="02020603050405020304" pitchFamily="18" charset="0"/>
              </a:rPr>
              <a:t> </a:t>
            </a:r>
            <a:r>
              <a:rPr lang="ru-RU" sz="3300" dirty="0" err="1" smtClean="0">
                <a:latin typeface="Times New Roman" panose="02020603050405020304" pitchFamily="18" charset="0"/>
                <a:cs typeface="Times New Roman" panose="02020603050405020304" pitchFamily="18" charset="0"/>
              </a:rPr>
              <a:t>кірген</a:t>
            </a:r>
            <a:r>
              <a:rPr lang="ru-RU" sz="3300" dirty="0" smtClean="0">
                <a:latin typeface="Times New Roman" panose="02020603050405020304" pitchFamily="18" charset="0"/>
                <a:cs typeface="Times New Roman" panose="02020603050405020304" pitchFamily="18" charset="0"/>
              </a:rPr>
              <a:t> </a:t>
            </a:r>
            <a:r>
              <a:rPr lang="ru-RU" sz="3300" dirty="0" err="1" smtClean="0">
                <a:latin typeface="Times New Roman" panose="02020603050405020304" pitchFamily="18" charset="0"/>
                <a:cs typeface="Times New Roman" panose="02020603050405020304" pitchFamily="18" charset="0"/>
              </a:rPr>
              <a:t>және</a:t>
            </a:r>
            <a:r>
              <a:rPr lang="ru-RU" sz="3300" dirty="0" smtClean="0">
                <a:latin typeface="Times New Roman" panose="02020603050405020304" pitchFamily="18" charset="0"/>
                <a:cs typeface="Times New Roman" panose="02020603050405020304" pitchFamily="18" charset="0"/>
              </a:rPr>
              <a:t> </a:t>
            </a:r>
            <a:r>
              <a:rPr lang="ru-RU" sz="3300" dirty="0" err="1">
                <a:latin typeface="Times New Roman" panose="02020603050405020304" pitchFamily="18" charset="0"/>
                <a:cs typeface="Times New Roman" panose="02020603050405020304" pitchFamily="18" charset="0"/>
              </a:rPr>
              <a:t>олар</a:t>
            </a:r>
            <a:r>
              <a:rPr lang="ru-RU" sz="3300" dirty="0">
                <a:latin typeface="Times New Roman" panose="02020603050405020304" pitchFamily="18" charset="0"/>
                <a:cs typeface="Times New Roman" panose="02020603050405020304" pitchFamily="18" charset="0"/>
              </a:rPr>
              <a:t> </a:t>
            </a:r>
            <a:r>
              <a:rPr lang="ru-RU" sz="3300" dirty="0" err="1" smtClean="0">
                <a:latin typeface="Times New Roman" panose="02020603050405020304" pitchFamily="18" charset="0"/>
                <a:cs typeface="Times New Roman" panose="02020603050405020304" pitchFamily="18" charset="0"/>
              </a:rPr>
              <a:t>бұзықтар</a:t>
            </a:r>
            <a:r>
              <a:rPr lang="ru-RU" sz="3300" dirty="0" smtClean="0">
                <a:latin typeface="Times New Roman" panose="02020603050405020304" pitchFamily="18" charset="0"/>
                <a:cs typeface="Times New Roman" panose="02020603050405020304" pitchFamily="18" charset="0"/>
              </a:rPr>
              <a:t> </a:t>
            </a:r>
            <a:r>
              <a:rPr lang="ru-RU" sz="3300" dirty="0">
                <a:latin typeface="Times New Roman" panose="02020603050405020304" pitchFamily="18" charset="0"/>
                <a:cs typeface="Times New Roman" panose="02020603050405020304" pitchFamily="18" charset="0"/>
              </a:rPr>
              <a:t>мен </a:t>
            </a:r>
            <a:r>
              <a:rPr lang="ru-RU" sz="3300" dirty="0" err="1" smtClean="0">
                <a:latin typeface="Times New Roman" panose="02020603050405020304" pitchFamily="18" charset="0"/>
                <a:cs typeface="Times New Roman" panose="02020603050405020304" pitchFamily="18" charset="0"/>
              </a:rPr>
              <a:t>ұшықтар</a:t>
            </a:r>
            <a:r>
              <a:rPr lang="ru-RU" sz="3300" dirty="0" smtClean="0">
                <a:latin typeface="Times New Roman" panose="02020603050405020304" pitchFamily="18" charset="0"/>
                <a:cs typeface="Times New Roman" panose="02020603050405020304" pitchFamily="18" charset="0"/>
              </a:rPr>
              <a:t> </a:t>
            </a:r>
            <a:r>
              <a:rPr lang="ru-RU" sz="3300" dirty="0" err="1">
                <a:latin typeface="Times New Roman" panose="02020603050405020304" pitchFamily="18" charset="0"/>
                <a:cs typeface="Times New Roman" panose="02020603050405020304" pitchFamily="18" charset="0"/>
              </a:rPr>
              <a:t>болып</a:t>
            </a:r>
            <a:r>
              <a:rPr lang="ru-RU" sz="3300" dirty="0">
                <a:latin typeface="Times New Roman" panose="02020603050405020304" pitchFamily="18" charset="0"/>
                <a:cs typeface="Times New Roman" panose="02020603050405020304" pitchFamily="18" charset="0"/>
              </a:rPr>
              <a:t> </a:t>
            </a:r>
            <a:r>
              <a:rPr lang="ru-RU" sz="3300" dirty="0" err="1" smtClean="0">
                <a:latin typeface="Times New Roman" panose="02020603050405020304" pitchFamily="18" charset="0"/>
                <a:cs typeface="Times New Roman" panose="02020603050405020304" pitchFamily="18" charset="0"/>
              </a:rPr>
              <a:t>екіге</a:t>
            </a:r>
            <a:r>
              <a:rPr lang="ru-RU" sz="3300" dirty="0" smtClean="0">
                <a:latin typeface="Times New Roman" panose="02020603050405020304" pitchFamily="18" charset="0"/>
                <a:cs typeface="Times New Roman" panose="02020603050405020304" pitchFamily="18" charset="0"/>
              </a:rPr>
              <a:t> </a:t>
            </a:r>
            <a:r>
              <a:rPr lang="ru-RU" sz="3300" dirty="0" err="1" smtClean="0">
                <a:latin typeface="Times New Roman" panose="02020603050405020304" pitchFamily="18" charset="0"/>
                <a:cs typeface="Times New Roman" panose="02020603050405020304" pitchFamily="18" charset="0"/>
              </a:rPr>
              <a:t>бөлінген</a:t>
            </a:r>
            <a:r>
              <a:rPr lang="ru-RU" sz="3300" dirty="0" smtClean="0">
                <a:latin typeface="Times New Roman" panose="02020603050405020304" pitchFamily="18" charset="0"/>
                <a:cs typeface="Times New Roman" panose="02020603050405020304" pitchFamily="18" charset="0"/>
              </a:rPr>
              <a:t>. </a:t>
            </a:r>
            <a:r>
              <a:rPr lang="ru-RU" sz="3300" dirty="0" err="1">
                <a:latin typeface="Times New Roman" panose="02020603050405020304" pitchFamily="18" charset="0"/>
                <a:cs typeface="Times New Roman" panose="02020603050405020304" pitchFamily="18" charset="0"/>
              </a:rPr>
              <a:t>Жазба</a:t>
            </a:r>
            <a:r>
              <a:rPr lang="ru-RU" sz="3300" dirty="0">
                <a:latin typeface="Times New Roman" panose="02020603050405020304" pitchFamily="18" charset="0"/>
                <a:cs typeface="Times New Roman" panose="02020603050405020304" pitchFamily="18" charset="0"/>
              </a:rPr>
              <a:t> </a:t>
            </a:r>
            <a:r>
              <a:rPr lang="ru-RU" sz="3300" dirty="0" err="1" smtClean="0">
                <a:latin typeface="Times New Roman" panose="02020603050405020304" pitchFamily="18" charset="0"/>
                <a:cs typeface="Times New Roman" panose="02020603050405020304" pitchFamily="18" charset="0"/>
              </a:rPr>
              <a:t>деректерге</a:t>
            </a:r>
            <a:r>
              <a:rPr lang="ru-RU" sz="3300" dirty="0" smtClean="0">
                <a:latin typeface="Times New Roman" panose="02020603050405020304" pitchFamily="18" charset="0"/>
                <a:cs typeface="Times New Roman" panose="02020603050405020304" pitchFamily="18" charset="0"/>
              </a:rPr>
              <a:t> </a:t>
            </a:r>
            <a:r>
              <a:rPr lang="ru-RU" sz="3300" dirty="0" err="1">
                <a:latin typeface="Times New Roman" panose="02020603050405020304" pitchFamily="18" charset="0"/>
                <a:cs typeface="Times New Roman" panose="02020603050405020304" pitchFamily="18" charset="0"/>
              </a:rPr>
              <a:t>қ</a:t>
            </a:r>
            <a:r>
              <a:rPr lang="ru-RU" sz="3300" dirty="0" err="1" smtClean="0">
                <a:latin typeface="Times New Roman" panose="02020603050405020304" pitchFamily="18" charset="0"/>
                <a:cs typeface="Times New Roman" panose="02020603050405020304" pitchFamily="18" charset="0"/>
              </a:rPr>
              <a:t>арағанда</a:t>
            </a:r>
            <a:r>
              <a:rPr lang="ru-RU" sz="3300" dirty="0" smtClean="0">
                <a:latin typeface="Times New Roman" panose="02020603050405020304" pitchFamily="18" charset="0"/>
                <a:cs typeface="Times New Roman" panose="02020603050405020304" pitchFamily="18" charset="0"/>
              </a:rPr>
              <a:t> </a:t>
            </a:r>
            <a:r>
              <a:rPr lang="ru-RU" sz="3300" dirty="0">
                <a:latin typeface="Times New Roman" panose="02020603050405020304" pitchFamily="18" charset="0"/>
                <a:cs typeface="Times New Roman" panose="02020603050405020304" pitchFamily="18" charset="0"/>
              </a:rPr>
              <a:t>965 </a:t>
            </a:r>
            <a:r>
              <a:rPr lang="ru-RU" sz="3300" dirty="0" err="1">
                <a:latin typeface="Times New Roman" panose="02020603050405020304" pitchFamily="18" charset="0"/>
                <a:cs typeface="Times New Roman" panose="02020603050405020304" pitchFamily="18" charset="0"/>
              </a:rPr>
              <a:t>жылы</a:t>
            </a:r>
            <a:r>
              <a:rPr lang="ru-RU" sz="3300" dirty="0">
                <a:latin typeface="Times New Roman" panose="02020603050405020304" pitchFamily="18" charset="0"/>
                <a:cs typeface="Times New Roman" panose="02020603050405020304" pitchFamily="18" charset="0"/>
              </a:rPr>
              <a:t> </a:t>
            </a:r>
            <a:r>
              <a:rPr lang="ru-RU" sz="3300" dirty="0" err="1" smtClean="0">
                <a:latin typeface="Times New Roman" panose="02020603050405020304" pitchFamily="18" charset="0"/>
                <a:cs typeface="Times New Roman" panose="02020603050405020304" pitchFamily="18" charset="0"/>
              </a:rPr>
              <a:t>Оғыз</a:t>
            </a:r>
            <a:r>
              <a:rPr lang="ru-RU" sz="3300" dirty="0" smtClean="0">
                <a:latin typeface="Times New Roman" panose="02020603050405020304" pitchFamily="18" charset="0"/>
                <a:cs typeface="Times New Roman" panose="02020603050405020304" pitchFamily="18" charset="0"/>
              </a:rPr>
              <a:t> </a:t>
            </a:r>
            <a:r>
              <a:rPr lang="ru-RU" sz="3300" dirty="0" err="1" smtClean="0">
                <a:latin typeface="Times New Roman" panose="02020603050405020304" pitchFamily="18" charset="0"/>
                <a:cs typeface="Times New Roman" panose="02020603050405020304" pitchFamily="18" charset="0"/>
              </a:rPr>
              <a:t>мемлекеті</a:t>
            </a:r>
            <a:r>
              <a:rPr lang="ru-RU" sz="3300" dirty="0" smtClean="0">
                <a:latin typeface="Times New Roman" panose="02020603050405020304" pitchFamily="18" charset="0"/>
                <a:cs typeface="Times New Roman" panose="02020603050405020304" pitchFamily="18" charset="0"/>
              </a:rPr>
              <a:t> </a:t>
            </a:r>
            <a:r>
              <a:rPr lang="ru-RU" sz="3300" dirty="0">
                <a:latin typeface="Times New Roman" panose="02020603050405020304" pitchFamily="18" charset="0"/>
                <a:cs typeface="Times New Roman" panose="02020603050405020304" pitchFamily="18" charset="0"/>
              </a:rPr>
              <a:t>Киев </a:t>
            </a:r>
            <a:r>
              <a:rPr lang="ru-RU" sz="3300" dirty="0" err="1" smtClean="0">
                <a:latin typeface="Times New Roman" panose="02020603050405020304" pitchFamily="18" charset="0"/>
                <a:cs typeface="Times New Roman" panose="02020603050405020304" pitchFamily="18" charset="0"/>
              </a:rPr>
              <a:t>Русінің</a:t>
            </a:r>
            <a:r>
              <a:rPr lang="ru-RU" sz="3300" dirty="0" smtClean="0">
                <a:latin typeface="Times New Roman" panose="02020603050405020304" pitchFamily="18" charset="0"/>
                <a:cs typeface="Times New Roman" panose="02020603050405020304" pitchFamily="18" charset="0"/>
              </a:rPr>
              <a:t> </a:t>
            </a:r>
            <a:r>
              <a:rPr lang="ru-RU" sz="3300" dirty="0" err="1" smtClean="0">
                <a:latin typeface="Times New Roman" panose="02020603050405020304" pitchFamily="18" charset="0"/>
                <a:cs typeface="Times New Roman" panose="02020603050405020304" pitchFamily="18" charset="0"/>
              </a:rPr>
              <a:t>князі</a:t>
            </a:r>
            <a:r>
              <a:rPr lang="ru-RU" sz="3300" dirty="0" smtClean="0">
                <a:latin typeface="Times New Roman" panose="02020603050405020304" pitchFamily="18" charset="0"/>
                <a:cs typeface="Times New Roman" panose="02020603050405020304" pitchFamily="18" charset="0"/>
              </a:rPr>
              <a:t> </a:t>
            </a:r>
            <a:r>
              <a:rPr lang="ru-RU" sz="3300" dirty="0" err="1">
                <a:latin typeface="Times New Roman" panose="02020603050405020304" pitchFamily="18" charset="0"/>
                <a:cs typeface="Times New Roman" panose="02020603050405020304" pitchFamily="18" charset="0"/>
              </a:rPr>
              <a:t>Святославпен</a:t>
            </a:r>
            <a:r>
              <a:rPr lang="ru-RU" sz="3300" dirty="0">
                <a:latin typeface="Times New Roman" panose="02020603050405020304" pitchFamily="18" charset="0"/>
                <a:cs typeface="Times New Roman" panose="02020603050405020304" pitchFamily="18" charset="0"/>
              </a:rPr>
              <a:t> </a:t>
            </a:r>
            <a:r>
              <a:rPr lang="ru-RU" sz="3300" dirty="0" err="1" smtClean="0">
                <a:latin typeface="Times New Roman" panose="02020603050405020304" pitchFamily="18" charset="0"/>
                <a:cs typeface="Times New Roman" panose="02020603050405020304" pitchFamily="18" charset="0"/>
              </a:rPr>
              <a:t>одақ</a:t>
            </a:r>
            <a:r>
              <a:rPr lang="ru-RU" sz="3300" dirty="0" smtClean="0">
                <a:latin typeface="Times New Roman" panose="02020603050405020304" pitchFamily="18" charset="0"/>
                <a:cs typeface="Times New Roman" panose="02020603050405020304" pitchFamily="18" charset="0"/>
              </a:rPr>
              <a:t> </a:t>
            </a:r>
            <a:r>
              <a:rPr lang="ru-RU" sz="3300" dirty="0" err="1">
                <a:latin typeface="Times New Roman" panose="02020603050405020304" pitchFamily="18" charset="0"/>
                <a:cs typeface="Times New Roman" panose="02020603050405020304" pitchFamily="18" charset="0"/>
              </a:rPr>
              <a:t>жасасып</a:t>
            </a:r>
            <a:r>
              <a:rPr lang="ru-RU" sz="3300" dirty="0">
                <a:latin typeface="Times New Roman" panose="02020603050405020304" pitchFamily="18" charset="0"/>
                <a:cs typeface="Times New Roman" panose="02020603050405020304" pitchFamily="18" charset="0"/>
              </a:rPr>
              <a:t>, Хазар </a:t>
            </a:r>
            <a:r>
              <a:rPr lang="ru-RU" sz="3300" dirty="0" err="1" smtClean="0">
                <a:latin typeface="Times New Roman" panose="02020603050405020304" pitchFamily="18" charset="0"/>
                <a:cs typeface="Times New Roman" panose="02020603050405020304" pitchFamily="18" charset="0"/>
              </a:rPr>
              <a:t>кағанатына</a:t>
            </a:r>
            <a:r>
              <a:rPr lang="ru-RU" sz="3300" dirty="0" smtClean="0">
                <a:latin typeface="Times New Roman" panose="02020603050405020304" pitchFamily="18" charset="0"/>
                <a:cs typeface="Times New Roman" panose="02020603050405020304" pitchFamily="18" charset="0"/>
              </a:rPr>
              <a:t> </a:t>
            </a:r>
            <a:r>
              <a:rPr lang="ru-RU" sz="3300" dirty="0" err="1" smtClean="0">
                <a:latin typeface="Times New Roman" panose="02020603050405020304" pitchFamily="18" charset="0"/>
                <a:cs typeface="Times New Roman" panose="02020603050405020304" pitchFamily="18" charset="0"/>
              </a:rPr>
              <a:t>күйрете</a:t>
            </a:r>
            <a:r>
              <a:rPr lang="ru-RU" sz="3300" dirty="0" smtClean="0">
                <a:latin typeface="Times New Roman" panose="02020603050405020304" pitchFamily="18" charset="0"/>
                <a:cs typeface="Times New Roman" panose="02020603050405020304" pitchFamily="18" charset="0"/>
              </a:rPr>
              <a:t> </a:t>
            </a:r>
            <a:r>
              <a:rPr lang="ru-RU" sz="3300" dirty="0" err="1" smtClean="0">
                <a:latin typeface="Times New Roman" panose="02020603050405020304" pitchFamily="18" charset="0"/>
                <a:cs typeface="Times New Roman" panose="02020603050405020304" pitchFamily="18" charset="0"/>
              </a:rPr>
              <a:t>соққы</a:t>
            </a:r>
            <a:r>
              <a:rPr lang="ru-RU" sz="3300" dirty="0" smtClean="0">
                <a:latin typeface="Times New Roman" panose="02020603050405020304" pitchFamily="18" charset="0"/>
                <a:cs typeface="Times New Roman" panose="02020603050405020304" pitchFamily="18" charset="0"/>
              </a:rPr>
              <a:t> </a:t>
            </a:r>
            <a:r>
              <a:rPr lang="ru-RU" sz="3300" dirty="0" err="1">
                <a:latin typeface="Times New Roman" panose="02020603050405020304" pitchFamily="18" charset="0"/>
                <a:cs typeface="Times New Roman" panose="02020603050405020304" pitchFamily="18" charset="0"/>
              </a:rPr>
              <a:t>берген</a:t>
            </a:r>
            <a:r>
              <a:rPr lang="ru-RU" sz="3300" dirty="0">
                <a:latin typeface="Times New Roman" panose="02020603050405020304" pitchFamily="18" charset="0"/>
                <a:cs typeface="Times New Roman" panose="02020603050405020304" pitchFamily="18" charset="0"/>
              </a:rPr>
              <a:t>. </a:t>
            </a:r>
            <a:r>
              <a:rPr lang="ru-RU" sz="3300" dirty="0" smtClean="0">
                <a:latin typeface="Times New Roman" panose="02020603050405020304" pitchFamily="18" charset="0"/>
                <a:cs typeface="Times New Roman" panose="02020603050405020304" pitchFamily="18" charset="0"/>
              </a:rPr>
              <a:t>Ал, </a:t>
            </a:r>
            <a:r>
              <a:rPr lang="ru-RU" sz="3300" dirty="0">
                <a:latin typeface="Times New Roman" panose="02020603050405020304" pitchFamily="18" charset="0"/>
                <a:cs typeface="Times New Roman" panose="02020603050405020304" pitchFamily="18" charset="0"/>
              </a:rPr>
              <a:t>985 </a:t>
            </a:r>
            <a:r>
              <a:rPr lang="ru-RU" sz="3300" dirty="0" err="1" smtClean="0">
                <a:latin typeface="Times New Roman" panose="02020603050405020304" pitchFamily="18" charset="0"/>
                <a:cs typeface="Times New Roman" panose="02020603050405020304" pitchFamily="18" charset="0"/>
              </a:rPr>
              <a:t>жылы</a:t>
            </a:r>
            <a:r>
              <a:rPr lang="ru-RU" sz="3300" dirty="0" smtClean="0">
                <a:latin typeface="Times New Roman" panose="02020603050405020304" pitchFamily="18" charset="0"/>
                <a:cs typeface="Times New Roman" panose="02020603050405020304" pitchFamily="18" charset="0"/>
              </a:rPr>
              <a:t> </a:t>
            </a:r>
            <a:r>
              <a:rPr lang="ru-RU" sz="3300" dirty="0" err="1" smtClean="0">
                <a:latin typeface="Times New Roman" panose="02020603050405020304" pitchFamily="18" charset="0"/>
                <a:cs typeface="Times New Roman" panose="02020603050405020304" pitchFamily="18" charset="0"/>
              </a:rPr>
              <a:t>оғыздар</a:t>
            </a:r>
            <a:r>
              <a:rPr lang="ru-RU" sz="3300" dirty="0" smtClean="0">
                <a:latin typeface="Times New Roman" panose="02020603050405020304" pitchFamily="18" charset="0"/>
                <a:cs typeface="Times New Roman" panose="02020603050405020304" pitchFamily="18" charset="0"/>
              </a:rPr>
              <a:t> </a:t>
            </a:r>
            <a:r>
              <a:rPr lang="ru-RU" sz="3300" dirty="0" err="1">
                <a:latin typeface="Times New Roman" panose="02020603050405020304" pitchFamily="18" charset="0"/>
                <a:cs typeface="Times New Roman" panose="02020603050405020304" pitchFamily="18" charset="0"/>
              </a:rPr>
              <a:t>орыс</a:t>
            </a:r>
            <a:r>
              <a:rPr lang="ru-RU" sz="3300" dirty="0">
                <a:latin typeface="Times New Roman" panose="02020603050405020304" pitchFamily="18" charset="0"/>
                <a:cs typeface="Times New Roman" panose="02020603050405020304" pitchFamily="18" charset="0"/>
              </a:rPr>
              <a:t> </a:t>
            </a:r>
            <a:r>
              <a:rPr lang="ru-RU" sz="3300" dirty="0" err="1" smtClean="0">
                <a:latin typeface="Times New Roman" panose="02020603050405020304" pitchFamily="18" charset="0"/>
                <a:cs typeface="Times New Roman" panose="02020603050405020304" pitchFamily="18" charset="0"/>
              </a:rPr>
              <a:t>князьдіктерімен</a:t>
            </a:r>
            <a:r>
              <a:rPr lang="ru-RU" sz="3300" dirty="0" smtClean="0">
                <a:latin typeface="Times New Roman" panose="02020603050405020304" pitchFamily="18" charset="0"/>
                <a:cs typeface="Times New Roman" panose="02020603050405020304" pitchFamily="18" charset="0"/>
              </a:rPr>
              <a:t> </a:t>
            </a:r>
            <a:r>
              <a:rPr lang="ru-RU" sz="3300" dirty="0" err="1" smtClean="0">
                <a:latin typeface="Times New Roman" panose="02020603050405020304" pitchFamily="18" charset="0"/>
                <a:cs typeface="Times New Roman" panose="02020603050405020304" pitchFamily="18" charset="0"/>
              </a:rPr>
              <a:t>одақтасып</a:t>
            </a:r>
            <a:r>
              <a:rPr lang="ru-RU" sz="3300" dirty="0">
                <a:latin typeface="Times New Roman" panose="02020603050405020304" pitchFamily="18" charset="0"/>
                <a:cs typeface="Times New Roman" panose="02020603050405020304" pitchFamily="18" charset="0"/>
              </a:rPr>
              <a:t>, </a:t>
            </a:r>
            <a:r>
              <a:rPr lang="ru-RU" sz="3300" dirty="0" err="1" smtClean="0">
                <a:latin typeface="Times New Roman" panose="02020603050405020304" pitchFamily="18" charset="0"/>
                <a:cs typeface="Times New Roman" panose="02020603050405020304" pitchFamily="18" charset="0"/>
              </a:rPr>
              <a:t>Еділ</a:t>
            </a:r>
            <a:r>
              <a:rPr lang="ru-RU" sz="3300" dirty="0" smtClean="0">
                <a:latin typeface="Times New Roman" panose="02020603050405020304" pitchFamily="18" charset="0"/>
                <a:cs typeface="Times New Roman" panose="02020603050405020304" pitchFamily="18" charset="0"/>
              </a:rPr>
              <a:t> </a:t>
            </a:r>
            <a:r>
              <a:rPr lang="ru-RU" sz="3300" dirty="0" err="1" smtClean="0">
                <a:latin typeface="Times New Roman" panose="02020603050405020304" pitchFamily="18" charset="0"/>
                <a:cs typeface="Times New Roman" panose="02020603050405020304" pitchFamily="18" charset="0"/>
              </a:rPr>
              <a:t>Булгариясын</a:t>
            </a:r>
            <a:r>
              <a:rPr lang="ru-RU" sz="3300" dirty="0" smtClean="0">
                <a:latin typeface="Times New Roman" panose="02020603050405020304" pitchFamily="18" charset="0"/>
                <a:cs typeface="Times New Roman" panose="02020603050405020304" pitchFamily="18" charset="0"/>
              </a:rPr>
              <a:t> </a:t>
            </a:r>
            <a:r>
              <a:rPr lang="ru-RU" sz="3300" dirty="0" err="1" smtClean="0">
                <a:latin typeface="Times New Roman" panose="02020603050405020304" pitchFamily="18" charset="0"/>
                <a:cs typeface="Times New Roman" panose="02020603050405020304" pitchFamily="18" charset="0"/>
              </a:rPr>
              <a:t>талқандаған</a:t>
            </a:r>
            <a:r>
              <a:rPr lang="ru-RU" sz="3300" dirty="0">
                <a:latin typeface="Times New Roman" panose="02020603050405020304" pitchFamily="18" charset="0"/>
                <a:cs typeface="Times New Roman" panose="02020603050405020304" pitchFamily="18" charset="0"/>
              </a:rPr>
              <a:t>. 1041 </a:t>
            </a:r>
            <a:r>
              <a:rPr lang="ru-RU" sz="3300" dirty="0" err="1">
                <a:latin typeface="Times New Roman" panose="02020603050405020304" pitchFamily="18" charset="0"/>
                <a:cs typeface="Times New Roman" panose="02020603050405020304" pitchFamily="18" charset="0"/>
              </a:rPr>
              <a:t>жылы</a:t>
            </a:r>
            <a:r>
              <a:rPr lang="ru-RU" sz="3300" dirty="0">
                <a:latin typeface="Times New Roman" panose="02020603050405020304" pitchFamily="18" charset="0"/>
                <a:cs typeface="Times New Roman" panose="02020603050405020304" pitchFamily="18" charset="0"/>
              </a:rPr>
              <a:t> </a:t>
            </a:r>
            <a:r>
              <a:rPr lang="ru-RU" sz="3300" dirty="0" err="1" smtClean="0">
                <a:latin typeface="Times New Roman" panose="02020603050405020304" pitchFamily="18" charset="0"/>
                <a:cs typeface="Times New Roman" panose="02020603050405020304" pitchFamily="18" charset="0"/>
              </a:rPr>
              <a:t>Шахмәлік</a:t>
            </a:r>
            <a:r>
              <a:rPr lang="ru-RU" sz="3300" dirty="0" smtClean="0">
                <a:latin typeface="Times New Roman" panose="02020603050405020304" pitchFamily="18" charset="0"/>
                <a:cs typeface="Times New Roman" panose="02020603050405020304" pitchFamily="18" charset="0"/>
              </a:rPr>
              <a:t> </a:t>
            </a:r>
            <a:r>
              <a:rPr lang="ru-RU" sz="3300" dirty="0" err="1" smtClean="0">
                <a:latin typeface="Times New Roman" panose="02020603050405020304" pitchFamily="18" charset="0"/>
                <a:cs typeface="Times New Roman" panose="02020603050405020304" pitchFamily="18" charset="0"/>
              </a:rPr>
              <a:t>жабғу</a:t>
            </a:r>
            <a:r>
              <a:rPr lang="ru-RU" sz="3300" dirty="0" smtClean="0">
                <a:latin typeface="Times New Roman" panose="02020603050405020304" pitchFamily="18" charset="0"/>
                <a:cs typeface="Times New Roman" panose="02020603050405020304" pitchFamily="18" charset="0"/>
              </a:rPr>
              <a:t> </a:t>
            </a:r>
            <a:r>
              <a:rPr lang="ru-RU" sz="3300" dirty="0" err="1" smtClean="0">
                <a:latin typeface="Times New Roman" panose="02020603050405020304" pitchFamily="18" charset="0"/>
                <a:cs typeface="Times New Roman" panose="02020603050405020304" pitchFamily="18" charset="0"/>
              </a:rPr>
              <a:t>билігі</a:t>
            </a:r>
            <a:r>
              <a:rPr lang="ru-RU" sz="3300" dirty="0" smtClean="0">
                <a:latin typeface="Times New Roman" panose="02020603050405020304" pitchFamily="18" charset="0"/>
                <a:cs typeface="Times New Roman" panose="02020603050405020304" pitchFamily="18" charset="0"/>
              </a:rPr>
              <a:t> </a:t>
            </a:r>
            <a:r>
              <a:rPr lang="ru-RU" sz="3300" dirty="0" err="1" smtClean="0">
                <a:latin typeface="Times New Roman" panose="02020603050405020304" pitchFamily="18" charset="0"/>
                <a:cs typeface="Times New Roman" panose="02020603050405020304" pitchFamily="18" charset="0"/>
              </a:rPr>
              <a:t>кезінде</a:t>
            </a:r>
            <a:r>
              <a:rPr lang="ru-RU" sz="3300" dirty="0" smtClean="0">
                <a:latin typeface="Times New Roman" panose="02020603050405020304" pitchFamily="18" charset="0"/>
                <a:cs typeface="Times New Roman" panose="02020603050405020304" pitchFamily="18" charset="0"/>
              </a:rPr>
              <a:t> </a:t>
            </a:r>
            <a:r>
              <a:rPr lang="ru-RU" sz="3300" dirty="0" err="1" smtClean="0">
                <a:latin typeface="Times New Roman" panose="02020603050405020304" pitchFamily="18" charset="0"/>
                <a:cs typeface="Times New Roman" panose="02020603050405020304" pitchFamily="18" charset="0"/>
              </a:rPr>
              <a:t>оғыздар</a:t>
            </a:r>
            <a:r>
              <a:rPr lang="ru-RU" sz="3300" dirty="0" smtClean="0">
                <a:latin typeface="Times New Roman" panose="02020603050405020304" pitchFamily="18" charset="0"/>
                <a:cs typeface="Times New Roman" panose="02020603050405020304" pitchFamily="18" charset="0"/>
              </a:rPr>
              <a:t> </a:t>
            </a:r>
            <a:r>
              <a:rPr lang="ru-RU" sz="3300" dirty="0" err="1" smtClean="0">
                <a:latin typeface="Times New Roman" panose="02020603050405020304" pitchFamily="18" charset="0"/>
                <a:cs typeface="Times New Roman" panose="02020603050405020304" pitchFamily="18" charset="0"/>
              </a:rPr>
              <a:t>Хорезмді</a:t>
            </a:r>
            <a:r>
              <a:rPr lang="ru-RU" sz="3300" dirty="0" smtClean="0">
                <a:latin typeface="Times New Roman" panose="02020603050405020304" pitchFamily="18" charset="0"/>
                <a:cs typeface="Times New Roman" panose="02020603050405020304" pitchFamily="18" charset="0"/>
              </a:rPr>
              <a:t> </a:t>
            </a:r>
            <a:r>
              <a:rPr lang="ru-RU" sz="3300" dirty="0" err="1">
                <a:latin typeface="Times New Roman" panose="02020603050405020304" pitchFamily="18" charset="0"/>
                <a:cs typeface="Times New Roman" panose="02020603050405020304" pitchFamily="18" charset="0"/>
              </a:rPr>
              <a:t>басып</a:t>
            </a:r>
            <a:r>
              <a:rPr lang="ru-RU" sz="3300" dirty="0">
                <a:latin typeface="Times New Roman" panose="02020603050405020304" pitchFamily="18" charset="0"/>
                <a:cs typeface="Times New Roman" panose="02020603050405020304" pitchFamily="18" charset="0"/>
              </a:rPr>
              <a:t> </a:t>
            </a:r>
            <a:r>
              <a:rPr lang="ru-RU" sz="3300" dirty="0" err="1" smtClean="0">
                <a:latin typeface="Times New Roman" panose="02020603050405020304" pitchFamily="18" charset="0"/>
                <a:cs typeface="Times New Roman" panose="02020603050405020304" pitchFamily="18" charset="0"/>
              </a:rPr>
              <a:t>алады</a:t>
            </a:r>
            <a:r>
              <a:rPr lang="ru-RU" sz="3300" dirty="0">
                <a:latin typeface="Times New Roman" panose="02020603050405020304" pitchFamily="18" charset="0"/>
                <a:cs typeface="Times New Roman" panose="02020603050405020304" pitchFamily="18" charset="0"/>
              </a:rPr>
              <a:t>. </a:t>
            </a:r>
            <a:r>
              <a:rPr lang="ru-RU" sz="3300" dirty="0" err="1">
                <a:latin typeface="Times New Roman" panose="02020603050405020304" pitchFamily="18" charset="0"/>
                <a:cs typeface="Times New Roman" panose="02020603050405020304" pitchFamily="18" charset="0"/>
              </a:rPr>
              <a:t>Алайда</a:t>
            </a:r>
            <a:r>
              <a:rPr lang="ru-RU" sz="3300" dirty="0">
                <a:latin typeface="Times New Roman" panose="02020603050405020304" pitchFamily="18" charset="0"/>
                <a:cs typeface="Times New Roman" panose="02020603050405020304" pitchFamily="18" charset="0"/>
              </a:rPr>
              <a:t>, </a:t>
            </a:r>
            <a:r>
              <a:rPr lang="en-US" sz="3300" dirty="0">
                <a:latin typeface="Times New Roman" panose="02020603050405020304" pitchFamily="18" charset="0"/>
                <a:cs typeface="Times New Roman" panose="02020603050405020304" pitchFamily="18" charset="0"/>
              </a:rPr>
              <a:t>XI </a:t>
            </a:r>
            <a:r>
              <a:rPr lang="ru-RU" sz="3300" dirty="0" err="1" smtClean="0">
                <a:latin typeface="Times New Roman" panose="02020603050405020304" pitchFamily="18" charset="0"/>
                <a:cs typeface="Times New Roman" panose="02020603050405020304" pitchFamily="18" charset="0"/>
              </a:rPr>
              <a:t>ғасырдың</a:t>
            </a:r>
            <a:r>
              <a:rPr lang="ru-RU" sz="3300" dirty="0" smtClean="0">
                <a:latin typeface="Times New Roman" panose="02020603050405020304" pitchFamily="18" charset="0"/>
                <a:cs typeface="Times New Roman" panose="02020603050405020304" pitchFamily="18" charset="0"/>
              </a:rPr>
              <a:t> </a:t>
            </a:r>
            <a:r>
              <a:rPr lang="ru-RU" sz="3300" dirty="0" err="1">
                <a:latin typeface="Times New Roman" panose="02020603050405020304" pitchFamily="18" charset="0"/>
                <a:cs typeface="Times New Roman" panose="02020603050405020304" pitchFamily="18" charset="0"/>
              </a:rPr>
              <a:t>басында</a:t>
            </a:r>
            <a:r>
              <a:rPr lang="ru-RU" sz="3300" dirty="0">
                <a:latin typeface="Times New Roman" panose="02020603050405020304" pitchFamily="18" charset="0"/>
                <a:cs typeface="Times New Roman" panose="02020603050405020304" pitchFamily="18" charset="0"/>
              </a:rPr>
              <a:t> </a:t>
            </a:r>
            <a:r>
              <a:rPr lang="ru-RU" sz="3300" dirty="0" err="1" smtClean="0">
                <a:latin typeface="Times New Roman" panose="02020603050405020304" pitchFamily="18" charset="0"/>
                <a:cs typeface="Times New Roman" panose="02020603050405020304" pitchFamily="18" charset="0"/>
              </a:rPr>
              <a:t>Оғыз</a:t>
            </a:r>
            <a:r>
              <a:rPr lang="ru-RU" sz="3300" dirty="0" smtClean="0">
                <a:latin typeface="Times New Roman" panose="02020603050405020304" pitchFamily="18" charset="0"/>
                <a:cs typeface="Times New Roman" panose="02020603050405020304" pitchFamily="18" charset="0"/>
              </a:rPr>
              <a:t> </a:t>
            </a:r>
            <a:r>
              <a:rPr lang="ru-RU" sz="3300" dirty="0" err="1" smtClean="0">
                <a:latin typeface="Times New Roman" panose="02020603050405020304" pitchFamily="18" charset="0"/>
                <a:cs typeface="Times New Roman" panose="02020603050405020304" pitchFamily="18" charset="0"/>
              </a:rPr>
              <a:t>мемлекеті</a:t>
            </a:r>
            <a:r>
              <a:rPr lang="ru-RU" sz="3300" dirty="0" smtClean="0">
                <a:latin typeface="Times New Roman" panose="02020603050405020304" pitchFamily="18" charset="0"/>
                <a:cs typeface="Times New Roman" panose="02020603050405020304" pitchFamily="18" charset="0"/>
              </a:rPr>
              <a:t> </a:t>
            </a:r>
            <a:r>
              <a:rPr lang="ru-RU" sz="3300" dirty="0" err="1">
                <a:latin typeface="Times New Roman" panose="02020603050405020304" pitchFamily="18" charset="0"/>
                <a:cs typeface="Times New Roman" panose="02020603050405020304" pitchFamily="18" charset="0"/>
              </a:rPr>
              <a:t>саяси</a:t>
            </a:r>
            <a:r>
              <a:rPr lang="ru-RU" sz="3300" dirty="0">
                <a:latin typeface="Times New Roman" panose="02020603050405020304" pitchFamily="18" charset="0"/>
                <a:cs typeface="Times New Roman" panose="02020603050405020304" pitchFamily="18" charset="0"/>
              </a:rPr>
              <a:t> </a:t>
            </a:r>
            <a:r>
              <a:rPr lang="ru-RU" sz="3300" dirty="0" err="1" smtClean="0">
                <a:latin typeface="Times New Roman" panose="02020603050405020304" pitchFamily="18" charset="0"/>
                <a:cs typeface="Times New Roman" panose="02020603050405020304" pitchFamily="18" charset="0"/>
              </a:rPr>
              <a:t>дағдарысқа</a:t>
            </a:r>
            <a:r>
              <a:rPr lang="ru-RU" sz="3300" dirty="0" smtClean="0">
                <a:latin typeface="Times New Roman" panose="02020603050405020304" pitchFamily="18" charset="0"/>
                <a:cs typeface="Times New Roman" panose="02020603050405020304" pitchFamily="18" charset="0"/>
              </a:rPr>
              <a:t> </a:t>
            </a:r>
            <a:r>
              <a:rPr lang="ru-RU" sz="3300" dirty="0" err="1" smtClean="0">
                <a:latin typeface="Times New Roman" panose="02020603050405020304" pitchFamily="18" charset="0"/>
                <a:cs typeface="Times New Roman" panose="02020603050405020304" pitchFamily="18" charset="0"/>
              </a:rPr>
              <a:t>ұшырады</a:t>
            </a:r>
            <a:r>
              <a:rPr lang="ru-RU" sz="3300" dirty="0">
                <a:latin typeface="Times New Roman" panose="02020603050405020304" pitchFamily="18" charset="0"/>
                <a:cs typeface="Times New Roman" panose="02020603050405020304" pitchFamily="18" charset="0"/>
              </a:rPr>
              <a:t>. </a:t>
            </a:r>
            <a:r>
              <a:rPr lang="ru-RU" sz="3300" dirty="0" err="1" smtClean="0">
                <a:latin typeface="Times New Roman" panose="02020603050405020304" pitchFamily="18" charset="0"/>
                <a:cs typeface="Times New Roman" panose="02020603050405020304" pitchFamily="18" charset="0"/>
              </a:rPr>
              <a:t>Оның</a:t>
            </a:r>
            <a:r>
              <a:rPr lang="ru-RU" sz="3300" dirty="0" smtClean="0">
                <a:latin typeface="Times New Roman" panose="02020603050405020304" pitchFamily="18" charset="0"/>
                <a:cs typeface="Times New Roman" panose="02020603050405020304" pitchFamily="18" charset="0"/>
              </a:rPr>
              <a:t> </a:t>
            </a:r>
            <a:r>
              <a:rPr lang="ru-RU" sz="3300" dirty="0" err="1" smtClean="0">
                <a:latin typeface="Times New Roman" panose="02020603050405020304" pitchFamily="18" charset="0"/>
                <a:cs typeface="Times New Roman" panose="02020603050405020304" pitchFamily="18" charset="0"/>
              </a:rPr>
              <a:t>себебі</a:t>
            </a:r>
            <a:r>
              <a:rPr lang="ru-RU" sz="3300" dirty="0" smtClean="0">
                <a:latin typeface="Times New Roman" panose="02020603050405020304" pitchFamily="18" charset="0"/>
                <a:cs typeface="Times New Roman" panose="02020603050405020304" pitchFamily="18" charset="0"/>
              </a:rPr>
              <a:t> </a:t>
            </a:r>
            <a:r>
              <a:rPr lang="ru-RU" sz="3300" dirty="0" err="1" smtClean="0">
                <a:latin typeface="Times New Roman" panose="02020603050405020304" pitchFamily="18" charset="0"/>
                <a:cs typeface="Times New Roman" panose="02020603050405020304" pitchFamily="18" charset="0"/>
              </a:rPr>
              <a:t>ішкі</a:t>
            </a:r>
            <a:r>
              <a:rPr lang="en-US" sz="3300" dirty="0" smtClean="0">
                <a:latin typeface="Times New Roman" panose="02020603050405020304" pitchFamily="18" charset="0"/>
                <a:cs typeface="Times New Roman" panose="02020603050405020304" pitchFamily="18" charset="0"/>
              </a:rPr>
              <a:t> </a:t>
            </a:r>
            <a:r>
              <a:rPr lang="ru-RU" sz="3300" dirty="0" err="1" smtClean="0">
                <a:latin typeface="Times New Roman" panose="02020603050405020304" pitchFamily="18" charset="0"/>
                <a:cs typeface="Times New Roman" panose="02020603050405020304" pitchFamily="18" charset="0"/>
              </a:rPr>
              <a:t>өзара</a:t>
            </a:r>
            <a:r>
              <a:rPr lang="ru-RU" sz="3300" dirty="0" smtClean="0">
                <a:latin typeface="Times New Roman" panose="02020603050405020304" pitchFamily="18" charset="0"/>
                <a:cs typeface="Times New Roman" panose="02020603050405020304" pitchFamily="18" charset="0"/>
              </a:rPr>
              <a:t> </a:t>
            </a:r>
            <a:r>
              <a:rPr lang="ru-RU" sz="3300" dirty="0" err="1">
                <a:latin typeface="Times New Roman" panose="02020603050405020304" pitchFamily="18" charset="0"/>
                <a:cs typeface="Times New Roman" panose="02020603050405020304" pitchFamily="18" charset="0"/>
              </a:rPr>
              <a:t>тартыстар</a:t>
            </a:r>
            <a:r>
              <a:rPr lang="ru-RU" sz="3300" dirty="0">
                <a:latin typeface="Times New Roman" panose="02020603050405020304" pitchFamily="18" charset="0"/>
                <a:cs typeface="Times New Roman" panose="02020603050405020304" pitchFamily="18" charset="0"/>
              </a:rPr>
              <a:t>, </a:t>
            </a:r>
            <a:r>
              <a:rPr lang="ru-RU" sz="3300" dirty="0" err="1" smtClean="0">
                <a:latin typeface="Times New Roman" panose="02020603050405020304" pitchFamily="18" charset="0"/>
                <a:cs typeface="Times New Roman" panose="02020603050405020304" pitchFamily="18" charset="0"/>
              </a:rPr>
              <a:t>тауелді</a:t>
            </a:r>
            <a:r>
              <a:rPr lang="ru-RU" sz="3300" dirty="0" smtClean="0">
                <a:latin typeface="Times New Roman" panose="02020603050405020304" pitchFamily="18" charset="0"/>
                <a:cs typeface="Times New Roman" panose="02020603050405020304" pitchFamily="18" charset="0"/>
              </a:rPr>
              <a:t> </a:t>
            </a:r>
            <a:r>
              <a:rPr lang="ru-RU" sz="3300" dirty="0" err="1" smtClean="0">
                <a:latin typeface="Times New Roman" panose="02020603050405020304" pitchFamily="18" charset="0"/>
                <a:cs typeface="Times New Roman" panose="02020603050405020304" pitchFamily="18" charset="0"/>
              </a:rPr>
              <a:t>тайпалардың</a:t>
            </a:r>
            <a:r>
              <a:rPr lang="ru-RU" sz="3300" dirty="0" smtClean="0">
                <a:latin typeface="Times New Roman" panose="02020603050405020304" pitchFamily="18" charset="0"/>
                <a:cs typeface="Times New Roman" panose="02020603050405020304" pitchFamily="18" charset="0"/>
              </a:rPr>
              <a:t> </a:t>
            </a:r>
            <a:r>
              <a:rPr lang="ru-RU" sz="3300" dirty="0">
                <a:latin typeface="Times New Roman" panose="02020603050405020304" pitchFamily="18" charset="0"/>
                <a:cs typeface="Times New Roman" panose="02020603050405020304" pitchFamily="18" charset="0"/>
              </a:rPr>
              <a:t>бас </a:t>
            </a:r>
            <a:r>
              <a:rPr lang="ru-RU" sz="3300" dirty="0" err="1" smtClean="0">
                <a:latin typeface="Times New Roman" panose="02020603050405020304" pitchFamily="18" charset="0"/>
                <a:cs typeface="Times New Roman" panose="02020603050405020304" pitchFamily="18" charset="0"/>
              </a:rPr>
              <a:t>көтерулері</a:t>
            </a:r>
            <a:r>
              <a:rPr lang="ru-RU" sz="3300" dirty="0" smtClean="0">
                <a:latin typeface="Times New Roman" panose="02020603050405020304" pitchFamily="18" charset="0"/>
                <a:cs typeface="Times New Roman" panose="02020603050405020304" pitchFamily="18" charset="0"/>
              </a:rPr>
              <a:t> </a:t>
            </a:r>
            <a:r>
              <a:rPr lang="ru-RU" sz="3300" dirty="0" err="1" smtClean="0">
                <a:latin typeface="Times New Roman" panose="02020603050405020304" pitchFamily="18" charset="0"/>
                <a:cs typeface="Times New Roman" panose="02020603050405020304" pitchFamily="18" charset="0"/>
              </a:rPr>
              <a:t>басталып</a:t>
            </a:r>
            <a:r>
              <a:rPr lang="ru-RU" sz="3300" dirty="0">
                <a:latin typeface="Times New Roman" panose="02020603050405020304" pitchFamily="18" charset="0"/>
                <a:cs typeface="Times New Roman" panose="02020603050405020304" pitchFamily="18" charset="0"/>
              </a:rPr>
              <a:t>, </a:t>
            </a:r>
            <a:r>
              <a:rPr lang="ru-RU" sz="3300" dirty="0" err="1">
                <a:latin typeface="Times New Roman" panose="02020603050405020304" pitchFamily="18" charset="0"/>
                <a:cs typeface="Times New Roman" panose="02020603050405020304" pitchFamily="18" charset="0"/>
              </a:rPr>
              <a:t>сырттан</a:t>
            </a:r>
            <a:r>
              <a:rPr lang="ru-RU" sz="3300" dirty="0">
                <a:latin typeface="Times New Roman" panose="02020603050405020304" pitchFamily="18" charset="0"/>
                <a:cs typeface="Times New Roman" panose="02020603050405020304" pitchFamily="18" charset="0"/>
              </a:rPr>
              <a:t> </a:t>
            </a:r>
            <a:r>
              <a:rPr lang="ru-RU" sz="3300" dirty="0" err="1" smtClean="0">
                <a:latin typeface="Times New Roman" panose="02020603050405020304" pitchFamily="18" charset="0"/>
                <a:cs typeface="Times New Roman" panose="02020603050405020304" pitchFamily="18" charset="0"/>
              </a:rPr>
              <a:t>селжук</a:t>
            </a:r>
            <a:r>
              <a:rPr lang="ru-RU" sz="3300" dirty="0" smtClean="0">
                <a:latin typeface="Times New Roman" panose="02020603050405020304" pitchFamily="18" charset="0"/>
                <a:cs typeface="Times New Roman" panose="02020603050405020304" pitchFamily="18" charset="0"/>
              </a:rPr>
              <a:t> </a:t>
            </a:r>
            <a:r>
              <a:rPr lang="ru-RU" sz="3300" dirty="0" err="1" smtClean="0">
                <a:latin typeface="Times New Roman" panose="02020603050405020304" pitchFamily="18" charset="0"/>
                <a:cs typeface="Times New Roman" panose="02020603050405020304" pitchFamily="18" charset="0"/>
              </a:rPr>
              <a:t>және</a:t>
            </a:r>
            <a:r>
              <a:rPr lang="ru-RU" sz="3300" dirty="0" smtClean="0">
                <a:latin typeface="Times New Roman" panose="02020603050405020304" pitchFamily="18" charset="0"/>
                <a:cs typeface="Times New Roman" panose="02020603050405020304" pitchFamily="18" charset="0"/>
              </a:rPr>
              <a:t> </a:t>
            </a:r>
            <a:r>
              <a:rPr lang="ru-RU" sz="3300" dirty="0" err="1" smtClean="0">
                <a:latin typeface="Times New Roman" panose="02020603050405020304" pitchFamily="18" charset="0"/>
                <a:cs typeface="Times New Roman" panose="02020603050405020304" pitchFamily="18" charset="0"/>
              </a:rPr>
              <a:t>қыпшақ</a:t>
            </a:r>
            <a:r>
              <a:rPr lang="ru-RU" sz="3300" dirty="0" smtClean="0">
                <a:latin typeface="Times New Roman" panose="02020603050405020304" pitchFamily="18" charset="0"/>
                <a:cs typeface="Times New Roman" panose="02020603050405020304" pitchFamily="18" charset="0"/>
              </a:rPr>
              <a:t> </a:t>
            </a:r>
            <a:r>
              <a:rPr lang="ru-RU" sz="3300" dirty="0" err="1" smtClean="0">
                <a:latin typeface="Times New Roman" panose="02020603050405020304" pitchFamily="18" charset="0"/>
                <a:cs typeface="Times New Roman" panose="02020603050405020304" pitchFamily="18" charset="0"/>
              </a:rPr>
              <a:t>тайпаларының</a:t>
            </a:r>
            <a:r>
              <a:rPr lang="ru-RU" sz="3300" dirty="0" smtClean="0">
                <a:latin typeface="Times New Roman" panose="02020603050405020304" pitchFamily="18" charset="0"/>
                <a:cs typeface="Times New Roman" panose="02020603050405020304" pitchFamily="18" charset="0"/>
              </a:rPr>
              <a:t> </a:t>
            </a:r>
            <a:r>
              <a:rPr lang="ru-RU" sz="3300" dirty="0" err="1" smtClean="0">
                <a:latin typeface="Times New Roman" panose="02020603050405020304" pitchFamily="18" charset="0"/>
                <a:cs typeface="Times New Roman" panose="02020603050405020304" pitchFamily="18" charset="0"/>
              </a:rPr>
              <a:t>қысымы</a:t>
            </a:r>
            <a:r>
              <a:rPr lang="ru-RU" sz="3300" dirty="0" smtClean="0">
                <a:latin typeface="Times New Roman" panose="02020603050405020304" pitchFamily="18" charset="0"/>
                <a:cs typeface="Times New Roman" panose="02020603050405020304" pitchFamily="18" charset="0"/>
              </a:rPr>
              <a:t> </a:t>
            </a:r>
            <a:r>
              <a:rPr lang="ru-RU" sz="3300" dirty="0" err="1" smtClean="0">
                <a:latin typeface="Times New Roman" panose="02020603050405020304" pitchFamily="18" charset="0"/>
                <a:cs typeface="Times New Roman" panose="02020603050405020304" pitchFamily="18" charset="0"/>
              </a:rPr>
              <a:t>күшейе</a:t>
            </a:r>
            <a:r>
              <a:rPr lang="ru-RU" sz="3300" dirty="0" smtClean="0">
                <a:latin typeface="Times New Roman" panose="02020603050405020304" pitchFamily="18" charset="0"/>
                <a:cs typeface="Times New Roman" panose="02020603050405020304" pitchFamily="18" charset="0"/>
              </a:rPr>
              <a:t> </a:t>
            </a:r>
            <a:r>
              <a:rPr lang="ru-RU" sz="3300" dirty="0" err="1" smtClean="0">
                <a:latin typeface="Times New Roman" panose="02020603050405020304" pitchFamily="18" charset="0"/>
                <a:cs typeface="Times New Roman" panose="02020603050405020304" pitchFamily="18" charset="0"/>
              </a:rPr>
              <a:t>тусті</a:t>
            </a:r>
            <a:r>
              <a:rPr lang="ru-RU" sz="3300" dirty="0" smtClean="0">
                <a:latin typeface="Times New Roman" panose="02020603050405020304" pitchFamily="18" charset="0"/>
                <a:cs typeface="Times New Roman" panose="02020603050405020304" pitchFamily="18" charset="0"/>
              </a:rPr>
              <a:t>. </a:t>
            </a:r>
            <a:r>
              <a:rPr lang="en-US" sz="3300" dirty="0">
                <a:latin typeface="Times New Roman" panose="02020603050405020304" pitchFamily="18" charset="0"/>
                <a:cs typeface="Times New Roman" panose="02020603050405020304" pitchFamily="18" charset="0"/>
              </a:rPr>
              <a:t>XI </a:t>
            </a:r>
            <a:r>
              <a:rPr lang="ru-RU" sz="3300" dirty="0" err="1" smtClean="0">
                <a:latin typeface="Times New Roman" panose="02020603050405020304" pitchFamily="18" charset="0"/>
                <a:cs typeface="Times New Roman" panose="02020603050405020304" pitchFamily="18" charset="0"/>
              </a:rPr>
              <a:t>ғасырдың</a:t>
            </a:r>
            <a:r>
              <a:rPr lang="ru-RU" sz="3300" dirty="0" smtClean="0">
                <a:latin typeface="Times New Roman" panose="02020603050405020304" pitchFamily="18" charset="0"/>
                <a:cs typeface="Times New Roman" panose="02020603050405020304" pitchFamily="18" charset="0"/>
              </a:rPr>
              <a:t> </a:t>
            </a:r>
            <a:r>
              <a:rPr lang="ru-RU" sz="3300" dirty="0" err="1">
                <a:latin typeface="Times New Roman" panose="02020603050405020304" pitchFamily="18" charset="0"/>
                <a:cs typeface="Times New Roman" panose="02020603050405020304" pitchFamily="18" charset="0"/>
              </a:rPr>
              <a:t>ортасында</a:t>
            </a:r>
            <a:r>
              <a:rPr lang="ru-RU" sz="3300" dirty="0">
                <a:latin typeface="Times New Roman" panose="02020603050405020304" pitchFamily="18" charset="0"/>
                <a:cs typeface="Times New Roman" panose="02020603050405020304" pitchFamily="18" charset="0"/>
              </a:rPr>
              <a:t> </a:t>
            </a:r>
            <a:r>
              <a:rPr lang="ru-RU" sz="3300" dirty="0" err="1" smtClean="0">
                <a:latin typeface="Times New Roman" panose="02020603050405020304" pitchFamily="18" charset="0"/>
                <a:cs typeface="Times New Roman" panose="02020603050405020304" pitchFamily="18" charset="0"/>
              </a:rPr>
              <a:t>оғыз</a:t>
            </a:r>
            <a:r>
              <a:rPr lang="ru-RU" sz="3300" dirty="0" smtClean="0">
                <a:latin typeface="Times New Roman" panose="02020603050405020304" pitchFamily="18" charset="0"/>
                <a:cs typeface="Times New Roman" panose="02020603050405020304" pitchFamily="18" charset="0"/>
              </a:rPr>
              <a:t> </a:t>
            </a:r>
            <a:r>
              <a:rPr lang="ru-RU" sz="3300" dirty="0" err="1" smtClean="0">
                <a:latin typeface="Times New Roman" panose="02020603050405020304" pitchFamily="18" charset="0"/>
                <a:cs typeface="Times New Roman" panose="02020603050405020304" pitchFamily="18" charset="0"/>
              </a:rPr>
              <a:t>мемлекеті</a:t>
            </a:r>
            <a:r>
              <a:rPr lang="ru-RU" sz="3300" dirty="0" smtClean="0">
                <a:latin typeface="Times New Roman" panose="02020603050405020304" pitchFamily="18" charset="0"/>
                <a:cs typeface="Times New Roman" panose="02020603050405020304" pitchFamily="18" charset="0"/>
              </a:rPr>
              <a:t> </a:t>
            </a:r>
            <a:r>
              <a:rPr lang="ru-RU" sz="3300" dirty="0" err="1" smtClean="0">
                <a:latin typeface="Times New Roman" panose="02020603050405020304" pitchFamily="18" charset="0"/>
                <a:cs typeface="Times New Roman" panose="02020603050405020304" pitchFamily="18" charset="0"/>
              </a:rPr>
              <a:t>өм</a:t>
            </a:r>
            <a:r>
              <a:rPr lang="en-US" sz="3300" dirty="0" err="1" smtClean="0">
                <a:latin typeface="Times New Roman" panose="02020603050405020304" pitchFamily="18" charset="0"/>
                <a:cs typeface="Times New Roman" panose="02020603050405020304" pitchFamily="18" charset="0"/>
              </a:rPr>
              <a:t>ip</a:t>
            </a:r>
            <a:r>
              <a:rPr lang="en-US" sz="3300" dirty="0" smtClean="0">
                <a:latin typeface="Times New Roman" panose="02020603050405020304" pitchFamily="18" charset="0"/>
                <a:cs typeface="Times New Roman" panose="02020603050405020304" pitchFamily="18" charset="0"/>
              </a:rPr>
              <a:t> </a:t>
            </a:r>
            <a:r>
              <a:rPr lang="en-US" sz="3300" dirty="0" err="1" smtClean="0">
                <a:latin typeface="Times New Roman" panose="02020603050405020304" pitchFamily="18" charset="0"/>
                <a:cs typeface="Times New Roman" panose="02020603050405020304" pitchFamily="18" charset="0"/>
              </a:rPr>
              <a:t>cypyi</a:t>
            </a:r>
            <a:r>
              <a:rPr lang="kk-KZ" sz="3300" dirty="0" smtClean="0">
                <a:latin typeface="Times New Roman" panose="02020603050405020304" pitchFamily="18" charset="0"/>
                <a:cs typeface="Times New Roman" panose="02020603050405020304" pitchFamily="18" charset="0"/>
              </a:rPr>
              <a:t>н</a:t>
            </a:r>
            <a:r>
              <a:rPr lang="en-US" sz="3300" dirty="0" smtClean="0">
                <a:latin typeface="Times New Roman" panose="02020603050405020304" pitchFamily="18" charset="0"/>
                <a:cs typeface="Times New Roman" panose="02020603050405020304" pitchFamily="18" charset="0"/>
              </a:rPr>
              <a:t> </a:t>
            </a:r>
            <a:r>
              <a:rPr lang="ru-RU" sz="3300" dirty="0" err="1" smtClean="0">
                <a:latin typeface="Times New Roman" panose="02020603050405020304" pitchFamily="18" charset="0"/>
                <a:cs typeface="Times New Roman" panose="02020603050405020304" pitchFamily="18" charset="0"/>
              </a:rPr>
              <a:t>тоқтатып</a:t>
            </a:r>
            <a:r>
              <a:rPr lang="ru-RU" sz="3300" dirty="0">
                <a:latin typeface="Times New Roman" panose="02020603050405020304" pitchFamily="18" charset="0"/>
                <a:cs typeface="Times New Roman" panose="02020603050405020304" pitchFamily="18" charset="0"/>
              </a:rPr>
              <a:t>, </a:t>
            </a:r>
            <a:r>
              <a:rPr lang="ru-RU" sz="3300" dirty="0" err="1" smtClean="0">
                <a:latin typeface="Times New Roman" panose="02020603050405020304" pitchFamily="18" charset="0"/>
                <a:cs typeface="Times New Roman" panose="02020603050405020304" pitchFamily="18" charset="0"/>
              </a:rPr>
              <a:t>оғыздардың</a:t>
            </a:r>
            <a:r>
              <a:rPr lang="ru-RU" sz="3300" dirty="0" smtClean="0">
                <a:latin typeface="Times New Roman" panose="02020603050405020304" pitchFamily="18" charset="0"/>
                <a:cs typeface="Times New Roman" panose="02020603050405020304" pitchFamily="18" charset="0"/>
              </a:rPr>
              <a:t> </a:t>
            </a:r>
            <a:r>
              <a:rPr lang="ru-RU" sz="3300" dirty="0" err="1">
                <a:latin typeface="Times New Roman" panose="02020603050405020304" pitchFamily="18" charset="0"/>
                <a:cs typeface="Times New Roman" panose="02020603050405020304" pitchFamily="18" charset="0"/>
              </a:rPr>
              <a:t>батыс</a:t>
            </a:r>
            <a:r>
              <a:rPr lang="ru-RU" sz="3300" dirty="0">
                <a:latin typeface="Times New Roman" panose="02020603050405020304" pitchFamily="18" charset="0"/>
                <a:cs typeface="Times New Roman" panose="02020603050405020304" pitchFamily="18" charset="0"/>
              </a:rPr>
              <a:t> </a:t>
            </a:r>
            <a:r>
              <a:rPr lang="ru-RU" sz="3300" dirty="0" err="1" smtClean="0">
                <a:latin typeface="Times New Roman" panose="02020603050405020304" pitchFamily="18" charset="0"/>
                <a:cs typeface="Times New Roman" panose="02020603050405020304" pitchFamily="18" charset="0"/>
              </a:rPr>
              <a:t>аймақтарды</a:t>
            </a:r>
            <a:r>
              <a:rPr lang="ru-RU" sz="3300" dirty="0" smtClean="0">
                <a:latin typeface="Times New Roman" panose="02020603050405020304" pitchFamily="18" charset="0"/>
                <a:cs typeface="Times New Roman" panose="02020603050405020304" pitchFamily="18" charset="0"/>
              </a:rPr>
              <a:t> </a:t>
            </a:r>
            <a:r>
              <a:rPr lang="ru-RU" sz="3300" dirty="0" err="1">
                <a:latin typeface="Times New Roman" panose="02020603050405020304" pitchFamily="18" charset="0"/>
                <a:cs typeface="Times New Roman" panose="02020603050405020304" pitchFamily="18" charset="0"/>
              </a:rPr>
              <a:t>мекендеген</a:t>
            </a:r>
            <a:r>
              <a:rPr lang="ru-RU" sz="3300" dirty="0">
                <a:latin typeface="Times New Roman" panose="02020603050405020304" pitchFamily="18" charset="0"/>
                <a:cs typeface="Times New Roman" panose="02020603050405020304" pitchFamily="18" charset="0"/>
              </a:rPr>
              <a:t> </a:t>
            </a:r>
            <a:r>
              <a:rPr lang="ru-RU" sz="3300" dirty="0" smtClean="0">
                <a:latin typeface="Times New Roman" panose="02020603050405020304" pitchFamily="18" charset="0"/>
                <a:cs typeface="Times New Roman" panose="02020603050405020304" pitchFamily="18" charset="0"/>
              </a:rPr>
              <a:t>6өлігі </a:t>
            </a:r>
            <a:r>
              <a:rPr lang="ru-RU" sz="3300" dirty="0" err="1" smtClean="0">
                <a:latin typeface="Times New Roman" panose="02020603050405020304" pitchFamily="18" charset="0"/>
                <a:cs typeface="Times New Roman" panose="02020603050405020304" pitchFamily="18" charset="0"/>
              </a:rPr>
              <a:t>қыпшақтардың</a:t>
            </a:r>
            <a:r>
              <a:rPr lang="ru-RU" sz="3300" dirty="0" smtClean="0">
                <a:latin typeface="Times New Roman" panose="02020603050405020304" pitchFamily="18" charset="0"/>
                <a:cs typeface="Times New Roman" panose="02020603050405020304" pitchFamily="18" charset="0"/>
              </a:rPr>
              <a:t> </a:t>
            </a:r>
            <a:r>
              <a:rPr lang="ru-RU" sz="3300" dirty="0" err="1" smtClean="0">
                <a:latin typeface="Times New Roman" panose="02020603050405020304" pitchFamily="18" charset="0"/>
                <a:cs typeface="Times New Roman" panose="02020603050405020304" pitchFamily="18" charset="0"/>
              </a:rPr>
              <a:t>қысымынан</a:t>
            </a:r>
            <a:r>
              <a:rPr lang="ru-RU" sz="3300" dirty="0" smtClean="0">
                <a:latin typeface="Times New Roman" panose="02020603050405020304" pitchFamily="18" charset="0"/>
                <a:cs typeface="Times New Roman" panose="02020603050405020304" pitchFamily="18" charset="0"/>
              </a:rPr>
              <a:t> </a:t>
            </a:r>
            <a:r>
              <a:rPr lang="ru-RU" sz="3300" dirty="0" err="1" smtClean="0">
                <a:latin typeface="Times New Roman" panose="02020603050405020304" pitchFamily="18" charset="0"/>
                <a:cs typeface="Times New Roman" panose="02020603050405020304" pitchFamily="18" charset="0"/>
              </a:rPr>
              <a:t>Шығыс</a:t>
            </a:r>
            <a:r>
              <a:rPr lang="ru-RU" sz="3300" dirty="0" smtClean="0">
                <a:latin typeface="Times New Roman" panose="02020603050405020304" pitchFamily="18" charset="0"/>
                <a:cs typeface="Times New Roman" panose="02020603050405020304" pitchFamily="18" charset="0"/>
              </a:rPr>
              <a:t> </a:t>
            </a:r>
            <a:r>
              <a:rPr lang="ru-RU" sz="3300" dirty="0" err="1">
                <a:latin typeface="Times New Roman" panose="02020603050405020304" pitchFamily="18" charset="0"/>
                <a:cs typeface="Times New Roman" panose="02020603050405020304" pitchFamily="18" charset="0"/>
              </a:rPr>
              <a:t>Еуропа</a:t>
            </a:r>
            <a:r>
              <a:rPr lang="ru-RU" sz="3300" dirty="0">
                <a:latin typeface="Times New Roman" panose="02020603050405020304" pitchFamily="18" charset="0"/>
                <a:cs typeface="Times New Roman" panose="02020603050405020304" pitchFamily="18" charset="0"/>
              </a:rPr>
              <a:t> мен </a:t>
            </a:r>
            <a:r>
              <a:rPr lang="en-US" sz="3300" dirty="0" smtClean="0">
                <a:latin typeface="Times New Roman" panose="02020603050405020304" pitchFamily="18" charset="0"/>
                <a:cs typeface="Times New Roman" panose="02020603050405020304" pitchFamily="18" charset="0"/>
              </a:rPr>
              <a:t>Ki</a:t>
            </a:r>
            <a:r>
              <a:rPr lang="kk-KZ" sz="3300" dirty="0" smtClean="0">
                <a:latin typeface="Times New Roman" panose="02020603050405020304" pitchFamily="18" charset="0"/>
                <a:cs typeface="Times New Roman" panose="02020603050405020304" pitchFamily="18" charset="0"/>
              </a:rPr>
              <a:t>ші</a:t>
            </a:r>
            <a:r>
              <a:rPr lang="en-US" sz="3300" dirty="0" smtClean="0">
                <a:latin typeface="Times New Roman" panose="02020603050405020304" pitchFamily="18" charset="0"/>
                <a:cs typeface="Times New Roman" panose="02020603050405020304" pitchFamily="18" charset="0"/>
              </a:rPr>
              <a:t> </a:t>
            </a:r>
            <a:r>
              <a:rPr lang="ru-RU" sz="3300" dirty="0" err="1" smtClean="0">
                <a:latin typeface="Times New Roman" panose="02020603050405020304" pitchFamily="18" charset="0"/>
                <a:cs typeface="Times New Roman" panose="02020603050405020304" pitchFamily="18" charset="0"/>
              </a:rPr>
              <a:t>Азияға</a:t>
            </a:r>
            <a:r>
              <a:rPr lang="ru-RU" sz="3300" dirty="0">
                <a:latin typeface="Times New Roman" panose="02020603050405020304" pitchFamily="18" charset="0"/>
                <a:cs typeface="Times New Roman" panose="02020603050405020304" pitchFamily="18" charset="0"/>
              </a:rPr>
              <a:t>, </a:t>
            </a:r>
            <a:r>
              <a:rPr lang="ru-RU" sz="3300" dirty="0" err="1" smtClean="0">
                <a:latin typeface="Times New Roman" panose="02020603050405020304" pitchFamily="18" charset="0"/>
                <a:cs typeface="Times New Roman" panose="02020603050405020304" pitchFamily="18" charset="0"/>
              </a:rPr>
              <a:t>оңтүстік</a:t>
            </a:r>
            <a:r>
              <a:rPr lang="ru-RU" sz="3300" dirty="0" smtClean="0">
                <a:latin typeface="Times New Roman" panose="02020603050405020304" pitchFamily="18" charset="0"/>
                <a:cs typeface="Times New Roman" panose="02020603050405020304" pitchFamily="18" charset="0"/>
              </a:rPr>
              <a:t> </a:t>
            </a:r>
            <a:r>
              <a:rPr lang="ru-RU" sz="3300" dirty="0" err="1" smtClean="0">
                <a:latin typeface="Times New Roman" panose="02020603050405020304" pitchFamily="18" charset="0"/>
                <a:cs typeface="Times New Roman" panose="02020603050405020304" pitchFamily="18" charset="0"/>
              </a:rPr>
              <a:t>аймақтағы</a:t>
            </a:r>
            <a:r>
              <a:rPr lang="ru-RU" sz="3300" dirty="0" smtClean="0">
                <a:latin typeface="Times New Roman" panose="02020603050405020304" pitchFamily="18" charset="0"/>
                <a:cs typeface="Times New Roman" panose="02020603050405020304" pitchFamily="18" charset="0"/>
              </a:rPr>
              <a:t> б</a:t>
            </a:r>
            <a:r>
              <a:rPr lang="kk-KZ" sz="3300" dirty="0" smtClean="0">
                <a:latin typeface="Times New Roman" panose="02020603050405020304" pitchFamily="18" charset="0"/>
                <a:cs typeface="Times New Roman" panose="02020603050405020304" pitchFamily="18" charset="0"/>
              </a:rPr>
              <a:t>өлігі</a:t>
            </a:r>
            <a:r>
              <a:rPr lang="en-US" sz="3300" dirty="0" smtClean="0">
                <a:latin typeface="Times New Roman" panose="02020603050405020304" pitchFamily="18" charset="0"/>
                <a:cs typeface="Times New Roman" panose="02020603050405020304" pitchFamily="18" charset="0"/>
              </a:rPr>
              <a:t> </a:t>
            </a:r>
            <a:r>
              <a:rPr lang="en-US" sz="3300" dirty="0">
                <a:latin typeface="Times New Roman" panose="02020603050405020304" pitchFamily="18" charset="0"/>
                <a:cs typeface="Times New Roman" panose="02020603050405020304" pitchFamily="18" charset="0"/>
              </a:rPr>
              <a:t>- </a:t>
            </a:r>
            <a:r>
              <a:rPr lang="ru-RU" sz="3300" dirty="0" err="1" smtClean="0">
                <a:latin typeface="Times New Roman" panose="02020603050405020304" pitchFamily="18" charset="0"/>
                <a:cs typeface="Times New Roman" panose="02020603050405020304" pitchFamily="18" charset="0"/>
              </a:rPr>
              <a:t>Қарахан</a:t>
            </a:r>
            <a:r>
              <a:rPr lang="ru-RU" sz="3300" dirty="0" smtClean="0">
                <a:latin typeface="Times New Roman" panose="02020603050405020304" pitchFamily="18" charset="0"/>
                <a:cs typeface="Times New Roman" panose="02020603050405020304" pitchFamily="18" charset="0"/>
              </a:rPr>
              <a:t> </a:t>
            </a:r>
            <a:r>
              <a:rPr lang="ru-RU" sz="3300" dirty="0" err="1" smtClean="0">
                <a:latin typeface="Times New Roman" panose="02020603050405020304" pitchFamily="18" charset="0"/>
                <a:cs typeface="Times New Roman" panose="02020603050405020304" pitchFamily="18" charset="0"/>
              </a:rPr>
              <a:t>мемлекеті</a:t>
            </a:r>
            <a:r>
              <a:rPr lang="ru-RU" sz="3300" dirty="0" smtClean="0">
                <a:latin typeface="Times New Roman" panose="02020603050405020304" pitchFamily="18" charset="0"/>
                <a:cs typeface="Times New Roman" panose="02020603050405020304" pitchFamily="18" charset="0"/>
              </a:rPr>
              <a:t> </a:t>
            </a:r>
            <a:r>
              <a:rPr lang="ru-RU" sz="3300" dirty="0">
                <a:latin typeface="Times New Roman" panose="02020603050405020304" pitchFamily="18" charset="0"/>
                <a:cs typeface="Times New Roman" panose="02020603050405020304" pitchFamily="18" charset="0"/>
              </a:rPr>
              <a:t>мен </a:t>
            </a:r>
            <a:r>
              <a:rPr lang="ru-RU" sz="3300" dirty="0" err="1" smtClean="0">
                <a:latin typeface="Times New Roman" panose="02020603050405020304" pitchFamily="18" charset="0"/>
                <a:cs typeface="Times New Roman" panose="02020603050405020304" pitchFamily="18" charset="0"/>
              </a:rPr>
              <a:t>Хорасанға</a:t>
            </a:r>
            <a:r>
              <a:rPr lang="ru-RU" sz="3300" dirty="0" smtClean="0">
                <a:latin typeface="Times New Roman" panose="02020603050405020304" pitchFamily="18" charset="0"/>
                <a:cs typeface="Times New Roman" panose="02020603050405020304" pitchFamily="18" charset="0"/>
              </a:rPr>
              <a:t> </a:t>
            </a:r>
            <a:r>
              <a:rPr lang="ru-RU" sz="3300" dirty="0" err="1" smtClean="0">
                <a:latin typeface="Times New Roman" panose="02020603050405020304" pitchFamily="18" charset="0"/>
                <a:cs typeface="Times New Roman" panose="02020603050405020304" pitchFamily="18" charset="0"/>
              </a:rPr>
              <a:t>ығысуға</a:t>
            </a:r>
            <a:r>
              <a:rPr lang="ru-RU" sz="3300" dirty="0" smtClean="0">
                <a:latin typeface="Times New Roman" panose="02020603050405020304" pitchFamily="18" charset="0"/>
                <a:cs typeface="Times New Roman" panose="02020603050405020304" pitchFamily="18" charset="0"/>
              </a:rPr>
              <a:t> </a:t>
            </a:r>
            <a:r>
              <a:rPr lang="ru-RU" sz="3300" dirty="0" err="1" smtClean="0">
                <a:latin typeface="Times New Roman" panose="02020603050405020304" pitchFamily="18" charset="0"/>
                <a:cs typeface="Times New Roman" panose="02020603050405020304" pitchFamily="18" charset="0"/>
              </a:rPr>
              <a:t>мәжбүр</a:t>
            </a:r>
            <a:r>
              <a:rPr lang="ru-RU" sz="3300" dirty="0" smtClean="0">
                <a:latin typeface="Times New Roman" panose="02020603050405020304" pitchFamily="18" charset="0"/>
                <a:cs typeface="Times New Roman" panose="02020603050405020304" pitchFamily="18" charset="0"/>
              </a:rPr>
              <a:t> </a:t>
            </a:r>
            <a:r>
              <a:rPr lang="ru-RU" sz="3300" dirty="0" err="1">
                <a:latin typeface="Times New Roman" panose="02020603050405020304" pitchFamily="18" charset="0"/>
                <a:cs typeface="Times New Roman" panose="02020603050405020304" pitchFamily="18" charset="0"/>
              </a:rPr>
              <a:t>болды</a:t>
            </a:r>
            <a:r>
              <a:rPr lang="ru-RU" sz="3300" dirty="0">
                <a:latin typeface="Times New Roman" panose="02020603050405020304" pitchFamily="18" charset="0"/>
                <a:cs typeface="Times New Roman" panose="02020603050405020304" pitchFamily="18" charset="0"/>
              </a:rPr>
              <a:t>. Ал </a:t>
            </a:r>
            <a:r>
              <a:rPr lang="ru-RU" sz="3300" dirty="0" err="1" smtClean="0">
                <a:latin typeface="Times New Roman" panose="02020603050405020304" pitchFamily="18" charset="0"/>
                <a:cs typeface="Times New Roman" panose="02020603050405020304" pitchFamily="18" charset="0"/>
              </a:rPr>
              <a:t>негізгі</a:t>
            </a:r>
            <a:r>
              <a:rPr lang="ru-RU" sz="3300" dirty="0" smtClean="0">
                <a:latin typeface="Times New Roman" panose="02020603050405020304" pitchFamily="18" charset="0"/>
                <a:cs typeface="Times New Roman" panose="02020603050405020304" pitchFamily="18" charset="0"/>
              </a:rPr>
              <a:t> 6өлігі</a:t>
            </a:r>
            <a:r>
              <a:rPr lang="en-US" sz="3300" dirty="0" smtClean="0">
                <a:latin typeface="Times New Roman" panose="02020603050405020304" pitchFamily="18" charset="0"/>
                <a:cs typeface="Times New Roman" panose="02020603050405020304" pitchFamily="18" charset="0"/>
              </a:rPr>
              <a:t> </a:t>
            </a:r>
            <a:r>
              <a:rPr lang="ru-RU" sz="3300" dirty="0" err="1" smtClean="0">
                <a:latin typeface="Times New Roman" panose="02020603050405020304" pitchFamily="18" charset="0"/>
                <a:cs typeface="Times New Roman" panose="02020603050405020304" pitchFamily="18" charset="0"/>
              </a:rPr>
              <a:t>қыпшақ</a:t>
            </a:r>
            <a:r>
              <a:rPr lang="ru-RU" sz="3300" dirty="0" smtClean="0">
                <a:latin typeface="Times New Roman" panose="02020603050405020304" pitchFamily="18" charset="0"/>
                <a:cs typeface="Times New Roman" panose="02020603050405020304" pitchFamily="18" charset="0"/>
              </a:rPr>
              <a:t> </a:t>
            </a:r>
            <a:r>
              <a:rPr lang="ru-RU" sz="3300" dirty="0" err="1" smtClean="0">
                <a:latin typeface="Times New Roman" panose="02020603050405020304" pitchFamily="18" charset="0"/>
                <a:cs typeface="Times New Roman" panose="02020603050405020304" pitchFamily="18" charset="0"/>
              </a:rPr>
              <a:t>тайпаларына</a:t>
            </a:r>
            <a:r>
              <a:rPr lang="ru-RU" sz="3300" dirty="0" smtClean="0">
                <a:latin typeface="Times New Roman" panose="02020603050405020304" pitchFamily="18" charset="0"/>
                <a:cs typeface="Times New Roman" panose="02020603050405020304" pitchFamily="18" charset="0"/>
              </a:rPr>
              <a:t> </a:t>
            </a:r>
            <a:r>
              <a:rPr lang="ru-RU" sz="3300" dirty="0" err="1" smtClean="0">
                <a:latin typeface="Times New Roman" panose="02020603050405020304" pitchFamily="18" charset="0"/>
                <a:cs typeface="Times New Roman" panose="02020603050405020304" pitchFamily="18" charset="0"/>
              </a:rPr>
              <a:t>бағынып</a:t>
            </a:r>
            <a:r>
              <a:rPr lang="ru-RU" sz="3300" dirty="0">
                <a:latin typeface="Times New Roman" panose="02020603050405020304" pitchFamily="18" charset="0"/>
                <a:cs typeface="Times New Roman" panose="02020603050405020304" pitchFamily="18" charset="0"/>
              </a:rPr>
              <a:t>, </a:t>
            </a:r>
            <a:r>
              <a:rPr lang="ru-RU" sz="3300" dirty="0" err="1" smtClean="0">
                <a:latin typeface="Times New Roman" panose="02020603050405020304" pitchFamily="18" charset="0"/>
                <a:cs typeface="Times New Roman" panose="02020603050405020304" pitchFamily="18" charset="0"/>
              </a:rPr>
              <a:t>олардың</a:t>
            </a:r>
            <a:r>
              <a:rPr lang="ru-RU" sz="3300" dirty="0" smtClean="0">
                <a:latin typeface="Times New Roman" panose="02020603050405020304" pitchFamily="18" charset="0"/>
                <a:cs typeface="Times New Roman" panose="02020603050405020304" pitchFamily="18" charset="0"/>
              </a:rPr>
              <a:t> </a:t>
            </a:r>
            <a:r>
              <a:rPr lang="ru-RU" sz="3300" dirty="0" err="1">
                <a:latin typeface="Times New Roman" panose="02020603050405020304" pitchFamily="18" charset="0"/>
                <a:cs typeface="Times New Roman" panose="02020603050405020304" pitchFamily="18" charset="0"/>
              </a:rPr>
              <a:t>арасына</a:t>
            </a:r>
            <a:r>
              <a:rPr lang="ru-RU" sz="3300" dirty="0">
                <a:latin typeface="Times New Roman" panose="02020603050405020304" pitchFamily="18" charset="0"/>
                <a:cs typeface="Times New Roman" panose="02020603050405020304" pitchFamily="18" charset="0"/>
              </a:rPr>
              <a:t> </a:t>
            </a:r>
            <a:r>
              <a:rPr lang="en-US" sz="3300" dirty="0" smtClean="0">
                <a:latin typeface="Times New Roman" panose="02020603050405020304" pitchFamily="18" charset="0"/>
                <a:cs typeface="Times New Roman" panose="02020603050405020304" pitchFamily="18" charset="0"/>
              </a:rPr>
              <a:t>ci</a:t>
            </a:r>
            <a:r>
              <a:rPr lang="kk-KZ" sz="3300" dirty="0" smtClean="0">
                <a:latin typeface="Times New Roman" panose="02020603050405020304" pitchFamily="18" charset="0"/>
                <a:cs typeface="Times New Roman" panose="02020603050405020304" pitchFamily="18" charset="0"/>
              </a:rPr>
              <a:t>ңісіп</a:t>
            </a:r>
            <a:r>
              <a:rPr lang="en-US" sz="3300" dirty="0" smtClean="0">
                <a:latin typeface="Times New Roman" panose="02020603050405020304" pitchFamily="18" charset="0"/>
                <a:cs typeface="Times New Roman" panose="02020603050405020304" pitchFamily="18" charset="0"/>
              </a:rPr>
              <a:t> </a:t>
            </a:r>
            <a:r>
              <a:rPr lang="ru-RU" sz="3300" dirty="0" err="1" smtClean="0">
                <a:latin typeface="Times New Roman" panose="02020603050405020304" pitchFamily="18" charset="0"/>
                <a:cs typeface="Times New Roman" panose="02020603050405020304" pitchFamily="18" charset="0"/>
              </a:rPr>
              <a:t>кетті</a:t>
            </a:r>
            <a:r>
              <a:rPr lang="ru-RU" sz="3300" dirty="0" smtClean="0">
                <a:latin typeface="Times New Roman" panose="02020603050405020304" pitchFamily="18" charset="0"/>
                <a:cs typeface="Times New Roman" panose="02020603050405020304" pitchFamily="18" charset="0"/>
              </a:rPr>
              <a:t>. </a:t>
            </a:r>
            <a:r>
              <a:rPr lang="ru-RU" sz="3300" dirty="0" err="1" smtClean="0">
                <a:latin typeface="Times New Roman" panose="02020603050405020304" pitchFamily="18" charset="0"/>
                <a:cs typeface="Times New Roman" panose="02020603050405020304" pitchFamily="18" charset="0"/>
              </a:rPr>
              <a:t>Қазақ</a:t>
            </a:r>
            <a:r>
              <a:rPr lang="ru-RU" sz="3300" dirty="0" smtClean="0">
                <a:latin typeface="Times New Roman" panose="02020603050405020304" pitchFamily="18" charset="0"/>
                <a:cs typeface="Times New Roman" panose="02020603050405020304" pitchFamily="18" charset="0"/>
              </a:rPr>
              <a:t> </a:t>
            </a:r>
            <a:r>
              <a:rPr lang="ru-RU" sz="3300" dirty="0" err="1" smtClean="0">
                <a:latin typeface="Times New Roman" panose="02020603050405020304" pitchFamily="18" charset="0"/>
                <a:cs typeface="Times New Roman" panose="02020603050405020304" pitchFamily="18" charset="0"/>
              </a:rPr>
              <a:t>жерінің</a:t>
            </a:r>
            <a:r>
              <a:rPr lang="ru-RU" sz="3300" dirty="0" smtClean="0">
                <a:latin typeface="Times New Roman" panose="02020603050405020304" pitchFamily="18" charset="0"/>
                <a:cs typeface="Times New Roman" panose="02020603050405020304" pitchFamily="18" charset="0"/>
              </a:rPr>
              <a:t> </a:t>
            </a:r>
            <a:r>
              <a:rPr lang="ru-RU" sz="3300" dirty="0" err="1" smtClean="0">
                <a:latin typeface="Times New Roman" panose="02020603050405020304" pitchFamily="18" charset="0"/>
                <a:cs typeface="Times New Roman" panose="02020603050405020304" pitchFamily="18" charset="0"/>
              </a:rPr>
              <a:t>Солтустік</a:t>
            </a:r>
            <a:r>
              <a:rPr lang="ru-RU" sz="3300" dirty="0" smtClean="0">
                <a:latin typeface="Times New Roman" panose="02020603050405020304" pitchFamily="18" charset="0"/>
                <a:cs typeface="Times New Roman" panose="02020603050405020304" pitchFamily="18" charset="0"/>
              </a:rPr>
              <a:t>, </a:t>
            </a:r>
            <a:r>
              <a:rPr lang="ru-RU" sz="3300" dirty="0" err="1" smtClean="0">
                <a:latin typeface="Times New Roman" panose="02020603050405020304" pitchFamily="18" charset="0"/>
                <a:cs typeface="Times New Roman" panose="02020603050405020304" pitchFamily="18" charset="0"/>
              </a:rPr>
              <a:t>Шығыс</a:t>
            </a:r>
            <a:r>
              <a:rPr lang="ru-RU" sz="3300" dirty="0" smtClean="0">
                <a:latin typeface="Times New Roman" panose="02020603050405020304" pitchFamily="18" charset="0"/>
                <a:cs typeface="Times New Roman" panose="02020603050405020304" pitchFamily="18" charset="0"/>
              </a:rPr>
              <a:t> </a:t>
            </a:r>
            <a:r>
              <a:rPr lang="ru-RU" sz="3300" dirty="0" err="1" smtClean="0">
                <a:latin typeface="Times New Roman" panose="02020603050405020304" pitchFamily="18" charset="0"/>
                <a:cs typeface="Times New Roman" panose="02020603050405020304" pitchFamily="18" charset="0"/>
              </a:rPr>
              <a:t>және</a:t>
            </a:r>
            <a:r>
              <a:rPr lang="ru-RU" sz="3300" dirty="0" smtClean="0">
                <a:latin typeface="Times New Roman" panose="02020603050405020304" pitchFamily="18" charset="0"/>
                <a:cs typeface="Times New Roman" panose="02020603050405020304" pitchFamily="18" charset="0"/>
              </a:rPr>
              <a:t> </a:t>
            </a:r>
            <a:r>
              <a:rPr lang="ru-RU" sz="3300" dirty="0" err="1" smtClean="0">
                <a:latin typeface="Times New Roman" panose="02020603050405020304" pitchFamily="18" charset="0"/>
                <a:cs typeface="Times New Roman" panose="02020603050405020304" pitchFamily="18" charset="0"/>
              </a:rPr>
              <a:t>Орталық</a:t>
            </a:r>
            <a:r>
              <a:rPr lang="ru-RU" sz="3300" dirty="0" smtClean="0">
                <a:latin typeface="Times New Roman" panose="02020603050405020304" pitchFamily="18" charset="0"/>
                <a:cs typeface="Times New Roman" panose="02020603050405020304" pitchFamily="18" charset="0"/>
              </a:rPr>
              <a:t> </a:t>
            </a:r>
            <a:r>
              <a:rPr lang="ru-RU" sz="3300" dirty="0" err="1" smtClean="0">
                <a:latin typeface="Times New Roman" panose="02020603050405020304" pitchFamily="18" charset="0"/>
                <a:cs typeface="Times New Roman" panose="02020603050405020304" pitchFamily="18" charset="0"/>
              </a:rPr>
              <a:t>аймақтарында</a:t>
            </a:r>
            <a:r>
              <a:rPr lang="ru-RU" sz="3300" dirty="0" smtClean="0">
                <a:latin typeface="Times New Roman" panose="02020603050405020304" pitchFamily="18" charset="0"/>
                <a:cs typeface="Times New Roman" panose="02020603050405020304" pitchFamily="18" charset="0"/>
              </a:rPr>
              <a:t> </a:t>
            </a:r>
            <a:r>
              <a:rPr lang="ru-RU" sz="3300" dirty="0" err="1" smtClean="0">
                <a:latin typeface="Times New Roman" panose="02020603050405020304" pitchFamily="18" charset="0"/>
                <a:cs typeface="Times New Roman" panose="02020603050405020304" pitchFamily="18" charset="0"/>
              </a:rPr>
              <a:t>түрк</a:t>
            </a:r>
            <a:r>
              <a:rPr lang="ru-RU" sz="3300" dirty="0" smtClean="0">
                <a:latin typeface="Times New Roman" panose="02020603050405020304" pitchFamily="18" charset="0"/>
                <a:cs typeface="Times New Roman" panose="02020603050405020304" pitchFamily="18" charset="0"/>
              </a:rPr>
              <a:t> </a:t>
            </a:r>
            <a:r>
              <a:rPr lang="ru-RU" sz="3300" dirty="0" err="1" smtClean="0">
                <a:latin typeface="Times New Roman" panose="02020603050405020304" pitchFamily="18" charset="0"/>
                <a:cs typeface="Times New Roman" panose="02020603050405020304" pitchFamily="18" charset="0"/>
              </a:rPr>
              <a:t>тайпалары</a:t>
            </a:r>
            <a:r>
              <a:rPr lang="ru-RU" sz="3300" dirty="0" smtClean="0">
                <a:latin typeface="Times New Roman" panose="02020603050405020304" pitchFamily="18" charset="0"/>
                <a:cs typeface="Times New Roman" panose="02020603050405020304" pitchFamily="18" charset="0"/>
              </a:rPr>
              <a:t> </a:t>
            </a:r>
            <a:r>
              <a:rPr lang="ru-RU" sz="3300" dirty="0" err="1" smtClean="0">
                <a:latin typeface="Times New Roman" panose="02020603050405020304" pitchFamily="18" charset="0"/>
                <a:cs typeface="Times New Roman" panose="02020603050405020304" pitchFamily="18" charset="0"/>
              </a:rPr>
              <a:t>қимақтар</a:t>
            </a:r>
            <a:r>
              <a:rPr lang="ru-RU" sz="3300" dirty="0" smtClean="0">
                <a:latin typeface="Times New Roman" panose="02020603050405020304" pitchFamily="18" charset="0"/>
                <a:cs typeface="Times New Roman" panose="02020603050405020304" pitchFamily="18" charset="0"/>
              </a:rPr>
              <a:t> </a:t>
            </a:r>
            <a:r>
              <a:rPr lang="ru-RU" sz="3300" dirty="0">
                <a:latin typeface="Times New Roman" panose="02020603050405020304" pitchFamily="18" charset="0"/>
                <a:cs typeface="Times New Roman" panose="02020603050405020304" pitchFamily="18" charset="0"/>
              </a:rPr>
              <a:t>мен </a:t>
            </a:r>
            <a:r>
              <a:rPr lang="ru-RU" sz="3300" dirty="0" err="1" smtClean="0">
                <a:latin typeface="Times New Roman" panose="02020603050405020304" pitchFamily="18" charset="0"/>
                <a:cs typeface="Times New Roman" panose="02020603050405020304" pitchFamily="18" charset="0"/>
              </a:rPr>
              <a:t>қыпшақтар</a:t>
            </a:r>
            <a:r>
              <a:rPr lang="ru-RU" sz="3300" dirty="0" smtClean="0">
                <a:latin typeface="Times New Roman" panose="02020603050405020304" pitchFamily="18" charset="0"/>
                <a:cs typeface="Times New Roman" panose="02020603050405020304" pitchFamily="18" charset="0"/>
              </a:rPr>
              <a:t> </a:t>
            </a:r>
            <a:r>
              <a:rPr lang="ru-RU" sz="3300" dirty="0" err="1" smtClean="0">
                <a:latin typeface="Times New Roman" panose="02020603050405020304" pitchFamily="18" charset="0"/>
                <a:cs typeface="Times New Roman" panose="02020603050405020304" pitchFamily="18" charset="0"/>
              </a:rPr>
              <a:t>мекендеді</a:t>
            </a:r>
            <a:r>
              <a:rPr lang="ru-RU" sz="3300" dirty="0" smtClean="0">
                <a:latin typeface="Times New Roman" panose="02020603050405020304" pitchFamily="18" charset="0"/>
                <a:cs typeface="Times New Roman" panose="02020603050405020304" pitchFamily="18" charset="0"/>
              </a:rPr>
              <a:t>. </a:t>
            </a:r>
            <a:r>
              <a:rPr lang="en-US" sz="3300" dirty="0">
                <a:latin typeface="Times New Roman" panose="02020603050405020304" pitchFamily="18" charset="0"/>
                <a:cs typeface="Times New Roman" panose="02020603050405020304" pitchFamily="18" charset="0"/>
              </a:rPr>
              <a:t>IX </a:t>
            </a:r>
            <a:r>
              <a:rPr lang="ru-RU" sz="3300" dirty="0" err="1" smtClean="0">
                <a:latin typeface="Times New Roman" panose="02020603050405020304" pitchFamily="18" charset="0"/>
                <a:cs typeface="Times New Roman" panose="02020603050405020304" pitchFamily="18" charset="0"/>
              </a:rPr>
              <a:t>ғасырда</a:t>
            </a:r>
            <a:r>
              <a:rPr lang="ru-RU" sz="3300" dirty="0" smtClean="0">
                <a:latin typeface="Times New Roman" panose="02020603050405020304" pitchFamily="18" charset="0"/>
                <a:cs typeface="Times New Roman" panose="02020603050405020304" pitchFamily="18" charset="0"/>
              </a:rPr>
              <a:t> </a:t>
            </a:r>
            <a:r>
              <a:rPr lang="ru-RU" sz="3300" dirty="0" err="1" smtClean="0">
                <a:latin typeface="Times New Roman" panose="02020603050405020304" pitchFamily="18" charset="0"/>
                <a:cs typeface="Times New Roman" panose="02020603050405020304" pitchFamily="18" charset="0"/>
              </a:rPr>
              <a:t>мұнда</a:t>
            </a:r>
            <a:r>
              <a:rPr lang="ru-RU" sz="3300" dirty="0" smtClean="0">
                <a:latin typeface="Times New Roman" panose="02020603050405020304" pitchFamily="18" charset="0"/>
                <a:cs typeface="Times New Roman" panose="02020603050405020304" pitchFamily="18" charset="0"/>
              </a:rPr>
              <a:t> </a:t>
            </a:r>
            <a:r>
              <a:rPr lang="ru-RU" sz="3300" dirty="0" err="1" smtClean="0">
                <a:latin typeface="Times New Roman" panose="02020603050405020304" pitchFamily="18" charset="0"/>
                <a:cs typeface="Times New Roman" panose="02020603050405020304" pitchFamily="18" charset="0"/>
              </a:rPr>
              <a:t>Қимақ</a:t>
            </a:r>
            <a:r>
              <a:rPr lang="ru-RU" sz="3300" dirty="0" smtClean="0">
                <a:latin typeface="Times New Roman" panose="02020603050405020304" pitchFamily="18" charset="0"/>
                <a:cs typeface="Times New Roman" panose="02020603050405020304" pitchFamily="18" charset="0"/>
              </a:rPr>
              <a:t> </a:t>
            </a:r>
            <a:r>
              <a:rPr lang="ru-RU" sz="3300" dirty="0" err="1" smtClean="0">
                <a:latin typeface="Times New Roman" panose="02020603050405020304" pitchFamily="18" charset="0"/>
                <a:cs typeface="Times New Roman" panose="02020603050405020304" pitchFamily="18" charset="0"/>
              </a:rPr>
              <a:t>мемлекеті</a:t>
            </a:r>
            <a:r>
              <a:rPr lang="ru-RU" sz="3300" dirty="0" smtClean="0">
                <a:latin typeface="Times New Roman" panose="02020603050405020304" pitchFamily="18" charset="0"/>
                <a:cs typeface="Times New Roman" panose="02020603050405020304" pitchFamily="18" charset="0"/>
              </a:rPr>
              <a:t> </a:t>
            </a:r>
            <a:r>
              <a:rPr lang="ru-RU" sz="3300" dirty="0" err="1" smtClean="0">
                <a:latin typeface="Times New Roman" panose="02020603050405020304" pitchFamily="18" charset="0"/>
                <a:cs typeface="Times New Roman" panose="02020603050405020304" pitchFamily="18" charset="0"/>
              </a:rPr>
              <a:t>құрылып</a:t>
            </a:r>
            <a:r>
              <a:rPr lang="ru-RU" sz="3300" dirty="0">
                <a:latin typeface="Times New Roman" panose="02020603050405020304" pitchFamily="18" charset="0"/>
                <a:cs typeface="Times New Roman" panose="02020603050405020304" pitchFamily="18" charset="0"/>
              </a:rPr>
              <a:t>, </a:t>
            </a:r>
            <a:r>
              <a:rPr lang="ru-RU" sz="3300" dirty="0" err="1" smtClean="0">
                <a:latin typeface="Times New Roman" panose="02020603050405020304" pitchFamily="18" charset="0"/>
                <a:cs typeface="Times New Roman" panose="02020603050405020304" pitchFamily="18" charset="0"/>
              </a:rPr>
              <a:t>оның</a:t>
            </a:r>
            <a:r>
              <a:rPr lang="ru-RU" sz="3300" dirty="0" smtClean="0">
                <a:latin typeface="Times New Roman" panose="02020603050405020304" pitchFamily="18" charset="0"/>
                <a:cs typeface="Times New Roman" panose="02020603050405020304" pitchFamily="18" charset="0"/>
              </a:rPr>
              <a:t> </a:t>
            </a:r>
            <a:r>
              <a:rPr lang="ru-RU" sz="3300" dirty="0" err="1" smtClean="0">
                <a:latin typeface="Times New Roman" panose="02020603050405020304" pitchFamily="18" charset="0"/>
                <a:cs typeface="Times New Roman" panose="02020603050405020304" pitchFamily="18" charset="0"/>
              </a:rPr>
              <a:t>кұрамына</a:t>
            </a:r>
            <a:r>
              <a:rPr lang="ru-RU" sz="3300" dirty="0" smtClean="0">
                <a:latin typeface="Times New Roman" panose="02020603050405020304" pitchFamily="18" charset="0"/>
                <a:cs typeface="Times New Roman" panose="02020603050405020304" pitchFamily="18" charset="0"/>
              </a:rPr>
              <a:t> </a:t>
            </a:r>
            <a:r>
              <a:rPr lang="ru-RU" sz="3300" dirty="0" err="1" smtClean="0">
                <a:latin typeface="Times New Roman" panose="02020603050405020304" pitchFamily="18" charset="0"/>
                <a:cs typeface="Times New Roman" panose="02020603050405020304" pitchFamily="18" charset="0"/>
              </a:rPr>
              <a:t>көптеген</a:t>
            </a:r>
            <a:r>
              <a:rPr lang="ru-RU" sz="3300" dirty="0" smtClean="0">
                <a:latin typeface="Times New Roman" panose="02020603050405020304" pitchFamily="18" charset="0"/>
                <a:cs typeface="Times New Roman" panose="02020603050405020304" pitchFamily="18" charset="0"/>
              </a:rPr>
              <a:t> </a:t>
            </a:r>
            <a:r>
              <a:rPr lang="ru-RU" sz="3300" dirty="0" err="1" smtClean="0">
                <a:latin typeface="Times New Roman" panose="02020603050405020304" pitchFamily="18" charset="0"/>
                <a:cs typeface="Times New Roman" panose="02020603050405020304" pitchFamily="18" charset="0"/>
              </a:rPr>
              <a:t>турк</a:t>
            </a:r>
            <a:r>
              <a:rPr lang="ru-RU" sz="3300" dirty="0" smtClean="0">
                <a:latin typeface="Times New Roman" panose="02020603050405020304" pitchFamily="18" charset="0"/>
                <a:cs typeface="Times New Roman" panose="02020603050405020304" pitchFamily="18" charset="0"/>
              </a:rPr>
              <a:t> </a:t>
            </a:r>
            <a:r>
              <a:rPr lang="ru-RU" sz="3300" dirty="0" err="1">
                <a:latin typeface="Times New Roman" panose="02020603050405020304" pitchFamily="18" charset="0"/>
                <a:cs typeface="Times New Roman" panose="02020603050405020304" pitchFamily="18" charset="0"/>
              </a:rPr>
              <a:t>тайпалары</a:t>
            </a:r>
            <a:r>
              <a:rPr lang="ru-RU" sz="3300" dirty="0">
                <a:latin typeface="Times New Roman" panose="02020603050405020304" pitchFamily="18" charset="0"/>
                <a:cs typeface="Times New Roman" panose="02020603050405020304" pitchFamily="18" charset="0"/>
              </a:rPr>
              <a:t> </a:t>
            </a:r>
            <a:r>
              <a:rPr lang="ru-RU" sz="3300" dirty="0" err="1" smtClean="0">
                <a:latin typeface="Times New Roman" panose="02020603050405020304" pitchFamily="18" charset="0"/>
                <a:cs typeface="Times New Roman" panose="02020603050405020304" pitchFamily="18" charset="0"/>
              </a:rPr>
              <a:t>кірді</a:t>
            </a:r>
            <a:r>
              <a:rPr lang="en-US" sz="3300" dirty="0" smtClean="0">
                <a:latin typeface="Times New Roman" panose="02020603050405020304" pitchFamily="18" charset="0"/>
                <a:cs typeface="Times New Roman" panose="02020603050405020304" pitchFamily="18" charset="0"/>
              </a:rPr>
              <a:t>. </a:t>
            </a:r>
            <a:r>
              <a:rPr lang="ru-RU" sz="3300" dirty="0" err="1" smtClean="0">
                <a:latin typeface="Times New Roman" panose="02020603050405020304" pitchFamily="18" charset="0"/>
                <a:cs typeface="Times New Roman" panose="02020603050405020304" pitchFamily="18" charset="0"/>
              </a:rPr>
              <a:t>Қимақ</a:t>
            </a:r>
            <a:r>
              <a:rPr lang="ru-RU" sz="3300" dirty="0" smtClean="0">
                <a:latin typeface="Times New Roman" panose="02020603050405020304" pitchFamily="18" charset="0"/>
                <a:cs typeface="Times New Roman" panose="02020603050405020304" pitchFamily="18" charset="0"/>
              </a:rPr>
              <a:t> </a:t>
            </a:r>
            <a:r>
              <a:rPr lang="ru-RU" sz="3300" dirty="0" err="1" smtClean="0">
                <a:latin typeface="Times New Roman" panose="02020603050405020304" pitchFamily="18" charset="0"/>
                <a:cs typeface="Times New Roman" panose="02020603050405020304" pitchFamily="18" charset="0"/>
              </a:rPr>
              <a:t>мемлекетінің</a:t>
            </a:r>
            <a:r>
              <a:rPr lang="ru-RU" sz="3300" dirty="0" smtClean="0">
                <a:latin typeface="Times New Roman" panose="02020603050405020304" pitchFamily="18" charset="0"/>
                <a:cs typeface="Times New Roman" panose="02020603050405020304" pitchFamily="18" charset="0"/>
              </a:rPr>
              <a:t> </a:t>
            </a:r>
            <a:r>
              <a:rPr lang="ru-RU" sz="3300" dirty="0" err="1" smtClean="0">
                <a:latin typeface="Times New Roman" panose="02020603050405020304" pitchFamily="18" charset="0"/>
                <a:cs typeface="Times New Roman" panose="02020603050405020304" pitchFamily="18" charset="0"/>
              </a:rPr>
              <a:t>билеушісін</a:t>
            </a:r>
            <a:r>
              <a:rPr lang="ru-RU" sz="3300" dirty="0" smtClean="0">
                <a:latin typeface="Times New Roman" panose="02020603050405020304" pitchFamily="18" charset="0"/>
                <a:cs typeface="Times New Roman" panose="02020603050405020304" pitchFamily="18" charset="0"/>
              </a:rPr>
              <a:t> </a:t>
            </a:r>
            <a:r>
              <a:rPr lang="ru-RU" sz="3300" dirty="0" err="1" smtClean="0">
                <a:latin typeface="Times New Roman" panose="02020603050405020304" pitchFamily="18" charset="0"/>
                <a:cs typeface="Times New Roman" panose="02020603050405020304" pitchFamily="18" charset="0"/>
              </a:rPr>
              <a:t>алғашқыда</a:t>
            </a:r>
            <a:r>
              <a:rPr lang="ru-RU" sz="3300" dirty="0" smtClean="0">
                <a:latin typeface="Times New Roman" panose="02020603050405020304" pitchFamily="18" charset="0"/>
                <a:cs typeface="Times New Roman" panose="02020603050405020304" pitchFamily="18" charset="0"/>
              </a:rPr>
              <a:t> </a:t>
            </a:r>
            <a:r>
              <a:rPr lang="ru-RU" sz="3300" dirty="0" err="1" smtClean="0">
                <a:latin typeface="Times New Roman" panose="02020603050405020304" pitchFamily="18" charset="0"/>
                <a:cs typeface="Times New Roman" panose="02020603050405020304" pitchFamily="18" charset="0"/>
              </a:rPr>
              <a:t>жабғу</a:t>
            </a:r>
            <a:r>
              <a:rPr lang="ru-RU" sz="3300" dirty="0">
                <a:latin typeface="Times New Roman" panose="02020603050405020304" pitchFamily="18" charset="0"/>
                <a:cs typeface="Times New Roman" panose="02020603050405020304" pitchFamily="18" charset="0"/>
              </a:rPr>
              <a:t>, ал </a:t>
            </a:r>
            <a:r>
              <a:rPr lang="en-US" sz="3300" dirty="0">
                <a:latin typeface="Times New Roman" panose="02020603050405020304" pitchFamily="18" charset="0"/>
                <a:cs typeface="Times New Roman" panose="02020603050405020304" pitchFamily="18" charset="0"/>
              </a:rPr>
              <a:t>IX </a:t>
            </a:r>
            <a:r>
              <a:rPr lang="ru-RU" sz="3300" dirty="0" err="1" smtClean="0">
                <a:latin typeface="Times New Roman" panose="02020603050405020304" pitchFamily="18" charset="0"/>
                <a:cs typeface="Times New Roman" panose="02020603050405020304" pitchFamily="18" charset="0"/>
              </a:rPr>
              <a:t>ғасырдың</a:t>
            </a:r>
            <a:r>
              <a:rPr lang="ru-RU" sz="3300" dirty="0" smtClean="0">
                <a:latin typeface="Times New Roman" panose="02020603050405020304" pitchFamily="18" charset="0"/>
                <a:cs typeface="Times New Roman" panose="02020603050405020304" pitchFamily="18" charset="0"/>
              </a:rPr>
              <a:t> </a:t>
            </a:r>
            <a:r>
              <a:rPr lang="ru-RU" sz="3300" dirty="0" err="1" smtClean="0">
                <a:latin typeface="Times New Roman" panose="02020603050405020304" pitchFamily="18" charset="0"/>
                <a:cs typeface="Times New Roman" panose="02020603050405020304" pitchFamily="18" charset="0"/>
              </a:rPr>
              <a:t>соңынан</a:t>
            </a:r>
            <a:r>
              <a:rPr lang="ru-RU" sz="3300" dirty="0" smtClean="0">
                <a:latin typeface="Times New Roman" panose="02020603050405020304" pitchFamily="18" charset="0"/>
                <a:cs typeface="Times New Roman" panose="02020603050405020304" pitchFamily="18" charset="0"/>
              </a:rPr>
              <a:t> </a:t>
            </a:r>
            <a:r>
              <a:rPr lang="ru-RU" sz="3300" dirty="0" err="1">
                <a:latin typeface="Times New Roman" panose="02020603050405020304" pitchFamily="18" charset="0"/>
                <a:cs typeface="Times New Roman" panose="02020603050405020304" pitchFamily="18" charset="0"/>
              </a:rPr>
              <a:t>бастап</a:t>
            </a:r>
            <a:r>
              <a:rPr lang="ru-RU" sz="3300" dirty="0">
                <a:latin typeface="Times New Roman" panose="02020603050405020304" pitchFamily="18" charset="0"/>
                <a:cs typeface="Times New Roman" panose="02020603050405020304" pitchFamily="18" charset="0"/>
              </a:rPr>
              <a:t> </a:t>
            </a:r>
            <a:r>
              <a:rPr lang="ru-RU" sz="3300" dirty="0" err="1" smtClean="0">
                <a:latin typeface="Times New Roman" panose="02020603050405020304" pitchFamily="18" charset="0"/>
                <a:cs typeface="Times New Roman" panose="02020603050405020304" pitchFamily="18" charset="0"/>
              </a:rPr>
              <a:t>каған</a:t>
            </a:r>
            <a:r>
              <a:rPr lang="ru-RU" sz="3300" dirty="0" smtClean="0">
                <a:latin typeface="Times New Roman" panose="02020603050405020304" pitchFamily="18" charset="0"/>
                <a:cs typeface="Times New Roman" panose="02020603050405020304" pitchFamily="18" charset="0"/>
              </a:rPr>
              <a:t> </a:t>
            </a:r>
            <a:r>
              <a:rPr lang="ru-RU" sz="3300" dirty="0" err="1">
                <a:latin typeface="Times New Roman" panose="02020603050405020304" pitchFamily="18" charset="0"/>
                <a:cs typeface="Times New Roman" panose="02020603050405020304" pitchFamily="18" charset="0"/>
              </a:rPr>
              <a:t>деп</a:t>
            </a:r>
            <a:r>
              <a:rPr lang="ru-RU" sz="3300" dirty="0">
                <a:latin typeface="Times New Roman" panose="02020603050405020304" pitchFamily="18" charset="0"/>
                <a:cs typeface="Times New Roman" panose="02020603050405020304" pitchFamily="18" charset="0"/>
              </a:rPr>
              <a:t> </a:t>
            </a:r>
            <a:r>
              <a:rPr lang="ru-RU" sz="3300" dirty="0" err="1" smtClean="0">
                <a:latin typeface="Times New Roman" panose="02020603050405020304" pitchFamily="18" charset="0"/>
                <a:cs typeface="Times New Roman" panose="02020603050405020304" pitchFamily="18" charset="0"/>
              </a:rPr>
              <a:t>атаған</a:t>
            </a:r>
            <a:r>
              <a:rPr lang="ru-RU" sz="3300" dirty="0">
                <a:latin typeface="Times New Roman" panose="02020603050405020304" pitchFamily="18" charset="0"/>
                <a:cs typeface="Times New Roman" panose="02020603050405020304" pitchFamily="18" charset="0"/>
              </a:rPr>
              <a:t>. </a:t>
            </a:r>
            <a:r>
              <a:rPr lang="ru-RU" sz="3300" dirty="0" err="1" smtClean="0">
                <a:latin typeface="Times New Roman" panose="02020603050405020304" pitchFamily="18" charset="0"/>
                <a:cs typeface="Times New Roman" panose="02020603050405020304" pitchFamily="18" charset="0"/>
              </a:rPr>
              <a:t>Қимақ</a:t>
            </a:r>
            <a:r>
              <a:rPr lang="ru-RU" sz="3300" dirty="0" smtClean="0">
                <a:latin typeface="Times New Roman" panose="02020603050405020304" pitchFamily="18" charset="0"/>
                <a:cs typeface="Times New Roman" panose="02020603050405020304" pitchFamily="18" charset="0"/>
              </a:rPr>
              <a:t> </a:t>
            </a:r>
            <a:r>
              <a:rPr lang="ru-RU" sz="3300" dirty="0" err="1" smtClean="0">
                <a:latin typeface="Times New Roman" panose="02020603050405020304" pitchFamily="18" charset="0"/>
                <a:cs typeface="Times New Roman" panose="02020603050405020304" pitchFamily="18" charset="0"/>
              </a:rPr>
              <a:t>мемлекетінің</a:t>
            </a:r>
            <a:r>
              <a:rPr lang="ru-RU" sz="3300" dirty="0" smtClean="0">
                <a:latin typeface="Times New Roman" panose="02020603050405020304" pitchFamily="18" charset="0"/>
                <a:cs typeface="Times New Roman" panose="02020603050405020304" pitchFamily="18" charset="0"/>
              </a:rPr>
              <a:t> </a:t>
            </a:r>
            <a:r>
              <a:rPr lang="ru-RU" sz="3300" dirty="0">
                <a:latin typeface="Times New Roman" panose="02020603050405020304" pitchFamily="18" charset="0"/>
                <a:cs typeface="Times New Roman" panose="02020603050405020304" pitchFamily="18" charset="0"/>
              </a:rPr>
              <a:t>(</a:t>
            </a:r>
            <a:r>
              <a:rPr lang="en-US" sz="3300" dirty="0">
                <a:latin typeface="Times New Roman" panose="02020603050405020304" pitchFamily="18" charset="0"/>
                <a:cs typeface="Times New Roman" panose="02020603050405020304" pitchFamily="18" charset="0"/>
              </a:rPr>
              <a:t>IX—XI </a:t>
            </a:r>
            <a:r>
              <a:rPr lang="ru-RU" sz="3300" dirty="0">
                <a:latin typeface="Times New Roman" panose="02020603050405020304" pitchFamily="18" charset="0"/>
                <a:cs typeface="Times New Roman" panose="02020603050405020304" pitchFamily="18" charset="0"/>
              </a:rPr>
              <a:t>г. басы) </a:t>
            </a:r>
            <a:r>
              <a:rPr lang="ru-RU" sz="3300" dirty="0" err="1">
                <a:latin typeface="Times New Roman" panose="02020603050405020304" pitchFamily="18" charset="0"/>
                <a:cs typeface="Times New Roman" panose="02020603050405020304" pitchFamily="18" charset="0"/>
              </a:rPr>
              <a:t>астанасы</a:t>
            </a:r>
            <a:r>
              <a:rPr lang="ru-RU" sz="3300" dirty="0">
                <a:latin typeface="Times New Roman" panose="02020603050405020304" pitchFamily="18" charset="0"/>
                <a:cs typeface="Times New Roman" panose="02020603050405020304" pitchFamily="18" charset="0"/>
              </a:rPr>
              <a:t> </a:t>
            </a:r>
            <a:r>
              <a:rPr lang="ru-RU" sz="3300" dirty="0" err="1" smtClean="0">
                <a:latin typeface="Times New Roman" panose="02020603050405020304" pitchFamily="18" charset="0"/>
                <a:cs typeface="Times New Roman" panose="02020603050405020304" pitchFamily="18" charset="0"/>
              </a:rPr>
              <a:t>Ертіс</a:t>
            </a:r>
            <a:r>
              <a:rPr lang="ru-RU" sz="3300" dirty="0" smtClean="0">
                <a:latin typeface="Times New Roman" panose="02020603050405020304" pitchFamily="18" charset="0"/>
                <a:cs typeface="Times New Roman" panose="02020603050405020304" pitchFamily="18" charset="0"/>
              </a:rPr>
              <a:t> </a:t>
            </a:r>
            <a:r>
              <a:rPr lang="ru-RU" sz="3300" dirty="0" err="1" smtClean="0">
                <a:latin typeface="Times New Roman" panose="02020603050405020304" pitchFamily="18" charset="0"/>
                <a:cs typeface="Times New Roman" panose="02020603050405020304" pitchFamily="18" charset="0"/>
              </a:rPr>
              <a:t>бойында</a:t>
            </a:r>
            <a:r>
              <a:rPr lang="ru-RU" sz="3300" dirty="0" smtClean="0">
                <a:latin typeface="Times New Roman" panose="02020603050405020304" pitchFamily="18" charset="0"/>
                <a:cs typeface="Times New Roman" panose="02020603050405020304" pitchFamily="18" charset="0"/>
              </a:rPr>
              <a:t> </a:t>
            </a:r>
            <a:r>
              <a:rPr lang="ru-RU" sz="3300" dirty="0" err="1" smtClean="0">
                <a:latin typeface="Times New Roman" panose="02020603050405020304" pitchFamily="18" charset="0"/>
                <a:cs typeface="Times New Roman" panose="02020603050405020304" pitchFamily="18" charset="0"/>
              </a:rPr>
              <a:t>Қимақияда</a:t>
            </a:r>
            <a:r>
              <a:rPr lang="ru-RU" sz="3300" dirty="0" smtClean="0">
                <a:latin typeface="Times New Roman" panose="02020603050405020304" pitchFamily="18" charset="0"/>
                <a:cs typeface="Times New Roman" panose="02020603050405020304" pitchFamily="18" charset="0"/>
              </a:rPr>
              <a:t> </a:t>
            </a:r>
            <a:r>
              <a:rPr lang="ru-RU" sz="3300" dirty="0">
                <a:latin typeface="Times New Roman" panose="02020603050405020304" pitchFamily="18" charset="0"/>
                <a:cs typeface="Times New Roman" panose="02020603050405020304" pitchFamily="18" charset="0"/>
              </a:rPr>
              <a:t>(</a:t>
            </a:r>
            <a:r>
              <a:rPr lang="ru-RU" sz="3300" dirty="0" err="1">
                <a:latin typeface="Times New Roman" panose="02020603050405020304" pitchFamily="18" charset="0"/>
                <a:cs typeface="Times New Roman" panose="02020603050405020304" pitchFamily="18" charset="0"/>
              </a:rPr>
              <a:t>Имекия</a:t>
            </a:r>
            <a:r>
              <a:rPr lang="ru-RU" sz="3300" dirty="0">
                <a:latin typeface="Times New Roman" panose="02020603050405020304" pitchFamily="18" charset="0"/>
                <a:cs typeface="Times New Roman" panose="02020603050405020304" pitchFamily="18" charset="0"/>
              </a:rPr>
              <a:t>) </a:t>
            </a:r>
            <a:r>
              <a:rPr lang="ru-RU" sz="3300" dirty="0" err="1">
                <a:latin typeface="Times New Roman" panose="02020603050405020304" pitchFamily="18" charset="0"/>
                <a:cs typeface="Times New Roman" panose="02020603050405020304" pitchFamily="18" charset="0"/>
              </a:rPr>
              <a:t>орналасты</a:t>
            </a:r>
            <a:r>
              <a:rPr lang="ru-RU" sz="3300" dirty="0">
                <a:latin typeface="Times New Roman" panose="02020603050405020304" pitchFamily="18" charset="0"/>
                <a:cs typeface="Times New Roman" panose="02020603050405020304" pitchFamily="18" charset="0"/>
              </a:rPr>
              <a:t>. </a:t>
            </a:r>
            <a:r>
              <a:rPr lang="ru-RU" sz="3300" dirty="0" err="1" smtClean="0">
                <a:latin typeface="Times New Roman" panose="02020603050405020304" pitchFamily="18" charset="0"/>
                <a:cs typeface="Times New Roman" panose="02020603050405020304" pitchFamily="18" charset="0"/>
              </a:rPr>
              <a:t>Қимақтар</a:t>
            </a:r>
            <a:r>
              <a:rPr lang="ru-RU" sz="3300" dirty="0" smtClean="0">
                <a:latin typeface="Times New Roman" panose="02020603050405020304" pitchFamily="18" charset="0"/>
                <a:cs typeface="Times New Roman" panose="02020603050405020304" pitchFamily="18" charset="0"/>
              </a:rPr>
              <a:t> </a:t>
            </a:r>
            <a:r>
              <a:rPr lang="ru-RU" sz="3300" dirty="0" err="1" smtClean="0">
                <a:latin typeface="Times New Roman" panose="02020603050405020304" pitchFamily="18" charset="0"/>
                <a:cs typeface="Times New Roman" panose="02020603050405020304" pitchFamily="18" charset="0"/>
              </a:rPr>
              <a:t>Саманидтік</a:t>
            </a:r>
            <a:r>
              <a:rPr lang="ru-RU" sz="3300" dirty="0" smtClean="0">
                <a:latin typeface="Times New Roman" panose="02020603050405020304" pitchFamily="18" charset="0"/>
                <a:cs typeface="Times New Roman" panose="02020603050405020304" pitchFamily="18" charset="0"/>
              </a:rPr>
              <a:t> </a:t>
            </a:r>
            <a:r>
              <a:rPr lang="ru-RU" sz="3300" dirty="0">
                <a:latin typeface="Times New Roman" panose="02020603050405020304" pitchFamily="18" charset="0"/>
                <a:cs typeface="Times New Roman" panose="02020603050405020304" pitchFamily="18" charset="0"/>
              </a:rPr>
              <a:t>Иран, </a:t>
            </a:r>
            <a:r>
              <a:rPr lang="ru-RU" sz="3300" dirty="0" err="1" smtClean="0">
                <a:latin typeface="Times New Roman" panose="02020603050405020304" pitchFamily="18" charset="0"/>
                <a:cs typeface="Times New Roman" panose="02020603050405020304" pitchFamily="18" charset="0"/>
              </a:rPr>
              <a:t>Оғыз</a:t>
            </a:r>
            <a:r>
              <a:rPr lang="ru-RU" sz="3300" dirty="0">
                <a:latin typeface="Times New Roman" panose="02020603050405020304" pitchFamily="18" charset="0"/>
                <a:cs typeface="Times New Roman" panose="02020603050405020304" pitchFamily="18" charset="0"/>
              </a:rPr>
              <a:t>, </a:t>
            </a:r>
            <a:r>
              <a:rPr lang="ru-RU" sz="3300" dirty="0" err="1" smtClean="0">
                <a:latin typeface="Times New Roman" panose="02020603050405020304" pitchFamily="18" charset="0"/>
                <a:cs typeface="Times New Roman" panose="02020603050405020304" pitchFamily="18" charset="0"/>
              </a:rPr>
              <a:t>Қарлұк</a:t>
            </a:r>
            <a:r>
              <a:rPr lang="ru-RU" sz="3300" dirty="0" smtClean="0">
                <a:latin typeface="Times New Roman" panose="02020603050405020304" pitchFamily="18" charset="0"/>
                <a:cs typeface="Times New Roman" panose="02020603050405020304" pitchFamily="18" charset="0"/>
              </a:rPr>
              <a:t> </a:t>
            </a:r>
            <a:r>
              <a:rPr lang="ru-RU" sz="3300" dirty="0" err="1" smtClean="0">
                <a:latin typeface="Times New Roman" panose="02020603050405020304" pitchFamily="18" charset="0"/>
                <a:cs typeface="Times New Roman" panose="02020603050405020304" pitchFamily="18" charset="0"/>
              </a:rPr>
              <a:t>мемлекеттерімен</a:t>
            </a:r>
            <a:r>
              <a:rPr lang="ru-RU" sz="3300" dirty="0" smtClean="0">
                <a:latin typeface="Times New Roman" panose="02020603050405020304" pitchFamily="18" charset="0"/>
                <a:cs typeface="Times New Roman" panose="02020603050405020304" pitchFamily="18" charset="0"/>
              </a:rPr>
              <a:t> </a:t>
            </a:r>
            <a:r>
              <a:rPr lang="ru-RU" sz="3300" dirty="0" err="1" smtClean="0">
                <a:latin typeface="Times New Roman" panose="02020603050405020304" pitchFamily="18" charset="0"/>
                <a:cs typeface="Times New Roman" panose="02020603050405020304" pitchFamily="18" charset="0"/>
              </a:rPr>
              <a:t>саяси-экономикалық</a:t>
            </a:r>
            <a:r>
              <a:rPr lang="ru-RU" sz="3300" dirty="0" smtClean="0">
                <a:latin typeface="Times New Roman" panose="02020603050405020304" pitchFamily="18" charset="0"/>
                <a:cs typeface="Times New Roman" panose="02020603050405020304" pitchFamily="18" charset="0"/>
              </a:rPr>
              <a:t> </a:t>
            </a:r>
            <a:r>
              <a:rPr lang="ru-RU" sz="3300" dirty="0" err="1">
                <a:latin typeface="Times New Roman" panose="02020603050405020304" pitchFamily="18" charset="0"/>
                <a:cs typeface="Times New Roman" panose="02020603050405020304" pitchFamily="18" charset="0"/>
              </a:rPr>
              <a:t>байланыстар</a:t>
            </a:r>
            <a:r>
              <a:rPr lang="ru-RU" sz="3300" dirty="0">
                <a:latin typeface="Times New Roman" panose="02020603050405020304" pitchFamily="18" charset="0"/>
                <a:cs typeface="Times New Roman" panose="02020603050405020304" pitchFamily="18" charset="0"/>
              </a:rPr>
              <a:t> </a:t>
            </a:r>
            <a:r>
              <a:rPr lang="ru-RU" sz="3300" dirty="0" err="1">
                <a:latin typeface="Times New Roman" panose="02020603050405020304" pitchFamily="18" charset="0"/>
                <a:cs typeface="Times New Roman" panose="02020603050405020304" pitchFamily="18" charset="0"/>
              </a:rPr>
              <a:t>орнатты</a:t>
            </a:r>
            <a:r>
              <a:rPr lang="ru-RU" sz="3300" dirty="0">
                <a:latin typeface="Times New Roman" panose="02020603050405020304" pitchFamily="18" charset="0"/>
                <a:cs typeface="Times New Roman" panose="02020603050405020304" pitchFamily="18" charset="0"/>
              </a:rPr>
              <a:t>. </a:t>
            </a:r>
            <a:r>
              <a:rPr lang="en-US" sz="3300" dirty="0">
                <a:latin typeface="Times New Roman" panose="02020603050405020304" pitchFamily="18" charset="0"/>
                <a:cs typeface="Times New Roman" panose="02020603050405020304" pitchFamily="18" charset="0"/>
              </a:rPr>
              <a:t>XI </a:t>
            </a:r>
            <a:r>
              <a:rPr lang="ru-RU" sz="3300" dirty="0" err="1" smtClean="0">
                <a:latin typeface="Times New Roman" panose="02020603050405020304" pitchFamily="18" charset="0"/>
                <a:cs typeface="Times New Roman" panose="02020603050405020304" pitchFamily="18" charset="0"/>
              </a:rPr>
              <a:t>ғасырдын</a:t>
            </a:r>
            <a:r>
              <a:rPr lang="ru-RU" sz="3300" dirty="0" smtClean="0">
                <a:latin typeface="Times New Roman" panose="02020603050405020304" pitchFamily="18" charset="0"/>
                <a:cs typeface="Times New Roman" panose="02020603050405020304" pitchFamily="18" charset="0"/>
              </a:rPr>
              <a:t> </a:t>
            </a:r>
            <a:r>
              <a:rPr lang="ru-RU" sz="3300" dirty="0" err="1">
                <a:latin typeface="Times New Roman" panose="02020603050405020304" pitchFamily="18" charset="0"/>
                <a:cs typeface="Times New Roman" panose="02020603050405020304" pitchFamily="18" charset="0"/>
              </a:rPr>
              <a:t>басында</a:t>
            </a:r>
            <a:r>
              <a:rPr lang="ru-RU" sz="3300" dirty="0">
                <a:latin typeface="Times New Roman" panose="02020603050405020304" pitchFamily="18" charset="0"/>
                <a:cs typeface="Times New Roman" panose="02020603050405020304" pitchFamily="18" charset="0"/>
              </a:rPr>
              <a:t> </a:t>
            </a:r>
            <a:r>
              <a:rPr lang="ru-RU" sz="3300" dirty="0" err="1" smtClean="0">
                <a:latin typeface="Times New Roman" panose="02020603050405020304" pitchFamily="18" charset="0"/>
                <a:cs typeface="Times New Roman" panose="02020603050405020304" pitchFamily="18" charset="0"/>
              </a:rPr>
              <a:t>Ертістен</a:t>
            </a:r>
            <a:r>
              <a:rPr lang="ru-RU" sz="3300" dirty="0" smtClean="0">
                <a:latin typeface="Times New Roman" panose="02020603050405020304" pitchFamily="18" charset="0"/>
                <a:cs typeface="Times New Roman" panose="02020603050405020304" pitchFamily="18" charset="0"/>
              </a:rPr>
              <a:t> </a:t>
            </a:r>
            <a:r>
              <a:rPr lang="ru-RU" sz="3300" dirty="0" err="1" smtClean="0">
                <a:latin typeface="Times New Roman" panose="02020603050405020304" pitchFamily="18" charset="0"/>
                <a:cs typeface="Times New Roman" panose="02020603050405020304" pitchFamily="18" charset="0"/>
              </a:rPr>
              <a:t>Еділге</a:t>
            </a:r>
            <a:r>
              <a:rPr lang="ru-RU" sz="3300" dirty="0" smtClean="0">
                <a:latin typeface="Times New Roman" panose="02020603050405020304" pitchFamily="18" charset="0"/>
                <a:cs typeface="Times New Roman" panose="02020603050405020304" pitchFamily="18" charset="0"/>
              </a:rPr>
              <a:t> </a:t>
            </a:r>
            <a:r>
              <a:rPr lang="ru-RU" sz="3300" dirty="0" err="1" smtClean="0">
                <a:latin typeface="Times New Roman" panose="02020603050405020304" pitchFamily="18" charset="0"/>
                <a:cs typeface="Times New Roman" panose="02020603050405020304" pitchFamily="18" charset="0"/>
              </a:rPr>
              <a:t>дейін</a:t>
            </a:r>
            <a:r>
              <a:rPr lang="ru-RU" sz="3300" dirty="0" smtClean="0">
                <a:latin typeface="Times New Roman" panose="02020603050405020304" pitchFamily="18" charset="0"/>
                <a:cs typeface="Times New Roman" panose="02020603050405020304" pitchFamily="18" charset="0"/>
              </a:rPr>
              <a:t> </a:t>
            </a:r>
            <a:r>
              <a:rPr lang="ru-RU" sz="3300" dirty="0" err="1" smtClean="0">
                <a:latin typeface="Times New Roman" panose="02020603050405020304" pitchFamily="18" charset="0"/>
                <a:cs typeface="Times New Roman" panose="02020603050405020304" pitchFamily="18" charset="0"/>
              </a:rPr>
              <a:t>ұлан-ғайыр</a:t>
            </a:r>
            <a:r>
              <a:rPr lang="ru-RU" sz="3300" dirty="0" smtClean="0">
                <a:latin typeface="Times New Roman" panose="02020603050405020304" pitchFamily="18" charset="0"/>
                <a:cs typeface="Times New Roman" panose="02020603050405020304" pitchFamily="18" charset="0"/>
              </a:rPr>
              <a:t> </a:t>
            </a:r>
            <a:r>
              <a:rPr lang="ru-RU" sz="3300" dirty="0" err="1" smtClean="0">
                <a:latin typeface="Times New Roman" panose="02020603050405020304" pitchFamily="18" charset="0"/>
                <a:cs typeface="Times New Roman" panose="02020603050405020304" pitchFamily="18" charset="0"/>
              </a:rPr>
              <a:t>далалық</a:t>
            </a:r>
            <a:r>
              <a:rPr lang="ru-RU" sz="3300" dirty="0" smtClean="0">
                <a:latin typeface="Times New Roman" panose="02020603050405020304" pitchFamily="18" charset="0"/>
                <a:cs typeface="Times New Roman" panose="02020603050405020304" pitchFamily="18" charset="0"/>
              </a:rPr>
              <a:t>, </a:t>
            </a:r>
            <a:r>
              <a:rPr lang="ru-RU" sz="3300" dirty="0" err="1" smtClean="0">
                <a:latin typeface="Times New Roman" panose="02020603050405020304" pitchFamily="18" charset="0"/>
                <a:cs typeface="Times New Roman" panose="02020603050405020304" pitchFamily="18" charset="0"/>
              </a:rPr>
              <a:t>аймақта</a:t>
            </a:r>
            <a:r>
              <a:rPr lang="ru-RU" sz="3300" dirty="0" smtClean="0">
                <a:latin typeface="Times New Roman" panose="02020603050405020304" pitchFamily="18" charset="0"/>
                <a:cs typeface="Times New Roman" panose="02020603050405020304" pitchFamily="18" charset="0"/>
              </a:rPr>
              <a:t> </a:t>
            </a:r>
            <a:r>
              <a:rPr lang="ru-RU" sz="3300" dirty="0" err="1" smtClean="0">
                <a:latin typeface="Times New Roman" panose="02020603050405020304" pitchFamily="18" charset="0"/>
                <a:cs typeface="Times New Roman" panose="02020603050405020304" pitchFamily="18" charset="0"/>
              </a:rPr>
              <a:t>қимақтардың</a:t>
            </a:r>
            <a:r>
              <a:rPr lang="ru-RU" sz="3300" dirty="0" smtClean="0">
                <a:latin typeface="Times New Roman" panose="02020603050405020304" pitchFamily="18" charset="0"/>
                <a:cs typeface="Times New Roman" panose="02020603050405020304" pitchFamily="18" charset="0"/>
              </a:rPr>
              <a:t> </a:t>
            </a:r>
            <a:r>
              <a:rPr lang="ru-RU" sz="3300" dirty="0" err="1">
                <a:latin typeface="Times New Roman" panose="02020603050405020304" pitchFamily="18" charset="0"/>
                <a:cs typeface="Times New Roman" panose="02020603050405020304" pitchFamily="18" charset="0"/>
              </a:rPr>
              <a:t>орнына</a:t>
            </a:r>
            <a:r>
              <a:rPr lang="ru-RU" sz="3300" dirty="0">
                <a:latin typeface="Times New Roman" panose="02020603050405020304" pitchFamily="18" charset="0"/>
                <a:cs typeface="Times New Roman" panose="02020603050405020304" pitchFamily="18" charset="0"/>
              </a:rPr>
              <a:t> </a:t>
            </a:r>
            <a:r>
              <a:rPr lang="ru-RU" sz="3300" dirty="0" err="1">
                <a:latin typeface="Times New Roman" panose="02020603050405020304" pitchFamily="18" charset="0"/>
                <a:cs typeface="Times New Roman" panose="02020603050405020304" pitchFamily="18" charset="0"/>
              </a:rPr>
              <a:t>келген</a:t>
            </a:r>
            <a:r>
              <a:rPr lang="ru-RU" sz="3300" dirty="0">
                <a:latin typeface="Times New Roman" panose="02020603050405020304" pitchFamily="18" charset="0"/>
                <a:cs typeface="Times New Roman" panose="02020603050405020304" pitchFamily="18" charset="0"/>
              </a:rPr>
              <a:t> </a:t>
            </a:r>
            <a:r>
              <a:rPr lang="ru-RU" sz="3300" dirty="0" err="1" smtClean="0">
                <a:latin typeface="Times New Roman" panose="02020603050405020304" pitchFamily="18" charset="0"/>
                <a:cs typeface="Times New Roman" panose="02020603050405020304" pitchFamily="18" charset="0"/>
              </a:rPr>
              <a:t>қыпшақтар</a:t>
            </a:r>
            <a:r>
              <a:rPr lang="ru-RU" sz="3300" dirty="0" smtClean="0">
                <a:latin typeface="Times New Roman" panose="02020603050405020304" pitchFamily="18" charset="0"/>
                <a:cs typeface="Times New Roman" panose="02020603050405020304" pitchFamily="18" charset="0"/>
              </a:rPr>
              <a:t> </a:t>
            </a:r>
            <a:r>
              <a:rPr lang="ru-RU" sz="3300" dirty="0" err="1" smtClean="0">
                <a:latin typeface="Times New Roman" panose="02020603050405020304" pitchFamily="18" charset="0"/>
                <a:cs typeface="Times New Roman" panose="02020603050405020304" pitchFamily="18" charset="0"/>
              </a:rPr>
              <a:t>үстемдік</a:t>
            </a:r>
            <a:r>
              <a:rPr lang="ru-RU" sz="3300" dirty="0" smtClean="0">
                <a:latin typeface="Times New Roman" panose="02020603050405020304" pitchFamily="18" charset="0"/>
                <a:cs typeface="Times New Roman" panose="02020603050405020304" pitchFamily="18" charset="0"/>
              </a:rPr>
              <a:t> </a:t>
            </a:r>
            <a:r>
              <a:rPr lang="ru-RU" sz="3300" dirty="0" err="1">
                <a:latin typeface="Times New Roman" panose="02020603050405020304" pitchFamily="18" charset="0"/>
                <a:cs typeface="Times New Roman" panose="02020603050405020304" pitchFamily="18" charset="0"/>
              </a:rPr>
              <a:t>орнатты</a:t>
            </a:r>
            <a:r>
              <a:rPr lang="ru-RU" sz="3300" dirty="0">
                <a:latin typeface="Times New Roman" panose="02020603050405020304" pitchFamily="18" charset="0"/>
                <a:cs typeface="Times New Roman" panose="02020603050405020304" pitchFamily="18" charset="0"/>
              </a:rPr>
              <a:t>. </a:t>
            </a:r>
            <a:r>
              <a:rPr lang="ru-RU" sz="3300" dirty="0" err="1">
                <a:latin typeface="Times New Roman" panose="02020603050405020304" pitchFamily="18" charset="0"/>
                <a:cs typeface="Times New Roman" panose="02020603050405020304" pitchFamily="18" charset="0"/>
              </a:rPr>
              <a:t>Осылайша</a:t>
            </a:r>
            <a:r>
              <a:rPr lang="ru-RU" sz="3300" dirty="0">
                <a:latin typeface="Times New Roman" panose="02020603050405020304" pitchFamily="18" charset="0"/>
                <a:cs typeface="Times New Roman" panose="02020603050405020304" pitchFamily="18" charset="0"/>
              </a:rPr>
              <a:t>, </a:t>
            </a:r>
            <a:r>
              <a:rPr lang="ru-RU" sz="3300" dirty="0" err="1">
                <a:latin typeface="Times New Roman" panose="02020603050405020304" pitchFamily="18" charset="0"/>
                <a:cs typeface="Times New Roman" panose="02020603050405020304" pitchFamily="18" charset="0"/>
              </a:rPr>
              <a:t>тарих</a:t>
            </a:r>
            <a:r>
              <a:rPr lang="ru-RU" sz="3300" dirty="0">
                <a:latin typeface="Times New Roman" panose="02020603050405020304" pitchFamily="18" charset="0"/>
                <a:cs typeface="Times New Roman" panose="02020603050405020304" pitchFamily="18" charset="0"/>
              </a:rPr>
              <a:t> </a:t>
            </a:r>
            <a:r>
              <a:rPr lang="ru-RU" sz="3300" dirty="0" err="1">
                <a:latin typeface="Times New Roman" panose="02020603050405020304" pitchFamily="18" charset="0"/>
                <a:cs typeface="Times New Roman" panose="02020603050405020304" pitchFamily="18" charset="0"/>
              </a:rPr>
              <a:t>сахнасына</a:t>
            </a:r>
            <a:r>
              <a:rPr lang="ru-RU" sz="3300" dirty="0">
                <a:latin typeface="Times New Roman" panose="02020603050405020304" pitchFamily="18" charset="0"/>
                <a:cs typeface="Times New Roman" panose="02020603050405020304" pitchFamily="18" charset="0"/>
              </a:rPr>
              <a:t> </a:t>
            </a:r>
            <a:r>
              <a:rPr lang="ru-RU" sz="3300" dirty="0" err="1" smtClean="0">
                <a:latin typeface="Times New Roman" panose="02020603050405020304" pitchFamily="18" charset="0"/>
                <a:cs typeface="Times New Roman" panose="02020603050405020304" pitchFamily="18" charset="0"/>
              </a:rPr>
              <a:t>Қыпшақ</a:t>
            </a:r>
            <a:r>
              <a:rPr lang="ru-RU" sz="3300" dirty="0" smtClean="0">
                <a:latin typeface="Times New Roman" panose="02020603050405020304" pitchFamily="18" charset="0"/>
                <a:cs typeface="Times New Roman" panose="02020603050405020304" pitchFamily="18" charset="0"/>
              </a:rPr>
              <a:t> </a:t>
            </a:r>
            <a:r>
              <a:rPr lang="ru-RU" sz="3300" dirty="0" err="1" smtClean="0">
                <a:latin typeface="Times New Roman" panose="02020603050405020304" pitchFamily="18" charset="0"/>
                <a:cs typeface="Times New Roman" panose="02020603050405020304" pitchFamily="18" charset="0"/>
              </a:rPr>
              <a:t>хандығы</a:t>
            </a:r>
            <a:r>
              <a:rPr lang="ru-RU" sz="3300" dirty="0" smtClean="0">
                <a:latin typeface="Times New Roman" panose="02020603050405020304" pitchFamily="18" charset="0"/>
                <a:cs typeface="Times New Roman" panose="02020603050405020304" pitchFamily="18" charset="0"/>
              </a:rPr>
              <a:t> </a:t>
            </a:r>
            <a:r>
              <a:rPr lang="ru-RU" sz="3300" dirty="0">
                <a:latin typeface="Times New Roman" panose="02020603050405020304" pitchFamily="18" charset="0"/>
                <a:cs typeface="Times New Roman" panose="02020603050405020304" pitchFamily="18" charset="0"/>
              </a:rPr>
              <a:t>(</a:t>
            </a:r>
            <a:r>
              <a:rPr lang="en-US" sz="3300" dirty="0">
                <a:latin typeface="Times New Roman" panose="02020603050405020304" pitchFamily="18" charset="0"/>
                <a:cs typeface="Times New Roman" panose="02020603050405020304" pitchFamily="18" charset="0"/>
              </a:rPr>
              <a:t>XI </a:t>
            </a:r>
            <a:r>
              <a:rPr lang="ru-RU" sz="3300" dirty="0" smtClean="0">
                <a:latin typeface="Times New Roman" panose="02020603050405020304" pitchFamily="18" charset="0"/>
                <a:cs typeface="Times New Roman" panose="02020603050405020304" pitchFamily="18" charset="0"/>
              </a:rPr>
              <a:t>ғ. </a:t>
            </a:r>
            <a:r>
              <a:rPr lang="ru-RU" sz="3300" dirty="0">
                <a:latin typeface="Times New Roman" panose="02020603050405020304" pitchFamily="18" charset="0"/>
                <a:cs typeface="Times New Roman" panose="02020603050405020304" pitchFamily="18" charset="0"/>
              </a:rPr>
              <a:t>басы -1219 ж.) </a:t>
            </a:r>
            <a:r>
              <a:rPr lang="ru-RU" sz="3300" dirty="0" err="1" smtClean="0">
                <a:latin typeface="Times New Roman" panose="02020603050405020304" pitchFamily="18" charset="0"/>
                <a:cs typeface="Times New Roman" panose="02020603050405020304" pitchFamily="18" charset="0"/>
              </a:rPr>
              <a:t>шықты</a:t>
            </a:r>
            <a:r>
              <a:rPr lang="ru-RU" sz="3300" dirty="0">
                <a:latin typeface="Times New Roman" panose="02020603050405020304" pitchFamily="18" charset="0"/>
                <a:cs typeface="Times New Roman" panose="02020603050405020304" pitchFamily="18" charset="0"/>
              </a:rPr>
              <a:t>. </a:t>
            </a:r>
            <a:r>
              <a:rPr lang="en-US" sz="3300" dirty="0">
                <a:latin typeface="Times New Roman" panose="02020603050405020304" pitchFamily="18" charset="0"/>
                <a:cs typeface="Times New Roman" panose="02020603050405020304" pitchFamily="18" charset="0"/>
              </a:rPr>
              <a:t>XI </a:t>
            </a:r>
            <a:r>
              <a:rPr lang="ru-RU" sz="3300" dirty="0" err="1" smtClean="0">
                <a:latin typeface="Times New Roman" panose="02020603050405020304" pitchFamily="18" charset="0"/>
                <a:cs typeface="Times New Roman" panose="02020603050405020304" pitchFamily="18" charset="0"/>
              </a:rPr>
              <a:t>ғасырдың</a:t>
            </a:r>
            <a:r>
              <a:rPr lang="ru-RU" sz="3300" dirty="0" smtClean="0">
                <a:latin typeface="Times New Roman" panose="02020603050405020304" pitchFamily="18" charset="0"/>
                <a:cs typeface="Times New Roman" panose="02020603050405020304" pitchFamily="18" charset="0"/>
              </a:rPr>
              <a:t>, </a:t>
            </a:r>
            <a:r>
              <a:rPr lang="ru-RU" sz="3300" dirty="0" err="1" smtClean="0">
                <a:latin typeface="Times New Roman" panose="02020603050405020304" pitchFamily="18" charset="0"/>
                <a:cs typeface="Times New Roman" panose="02020603050405020304" pitchFamily="18" charset="0"/>
              </a:rPr>
              <a:t>бірінші</a:t>
            </a:r>
            <a:r>
              <a:rPr lang="ru-RU" sz="3300" dirty="0" smtClean="0">
                <a:latin typeface="Times New Roman" panose="02020603050405020304" pitchFamily="18" charset="0"/>
                <a:cs typeface="Times New Roman" panose="02020603050405020304" pitchFamily="18" charset="0"/>
              </a:rPr>
              <a:t> </a:t>
            </a:r>
            <a:r>
              <a:rPr lang="ru-RU" sz="3300" dirty="0" err="1" smtClean="0">
                <a:latin typeface="Times New Roman" panose="02020603050405020304" pitchFamily="18" charset="0"/>
                <a:cs typeface="Times New Roman" panose="02020603050405020304" pitchFamily="18" charset="0"/>
              </a:rPr>
              <a:t>жартысынан</a:t>
            </a:r>
            <a:r>
              <a:rPr lang="ru-RU" sz="3300" dirty="0" smtClean="0">
                <a:latin typeface="Times New Roman" panose="02020603050405020304" pitchFamily="18" charset="0"/>
                <a:cs typeface="Times New Roman" panose="02020603050405020304" pitchFamily="18" charset="0"/>
              </a:rPr>
              <a:t> </a:t>
            </a:r>
            <a:r>
              <a:rPr lang="ru-RU" sz="3300" dirty="0" err="1">
                <a:latin typeface="Times New Roman" panose="02020603050405020304" pitchFamily="18" charset="0"/>
                <a:cs typeface="Times New Roman" panose="02020603050405020304" pitchFamily="18" charset="0"/>
              </a:rPr>
              <a:t>мемлекет</a:t>
            </a:r>
            <a:r>
              <a:rPr lang="ru-RU" sz="3300" dirty="0">
                <a:latin typeface="Times New Roman" panose="02020603050405020304" pitchFamily="18" charset="0"/>
                <a:cs typeface="Times New Roman" panose="02020603050405020304" pitchFamily="18" charset="0"/>
              </a:rPr>
              <a:t> </a:t>
            </a:r>
            <a:r>
              <a:rPr lang="ru-RU" sz="3300" dirty="0" err="1" smtClean="0">
                <a:latin typeface="Times New Roman" panose="02020603050405020304" pitchFamily="18" charset="0"/>
                <a:cs typeface="Times New Roman" panose="02020603050405020304" pitchFamily="18" charset="0"/>
              </a:rPr>
              <a:t>Дешті</a:t>
            </a:r>
            <a:r>
              <a:rPr lang="ru-RU" sz="3300" dirty="0" smtClean="0">
                <a:latin typeface="Times New Roman" panose="02020603050405020304" pitchFamily="18" charset="0"/>
                <a:cs typeface="Times New Roman" panose="02020603050405020304" pitchFamily="18" charset="0"/>
              </a:rPr>
              <a:t> </a:t>
            </a:r>
            <a:r>
              <a:rPr lang="ru-RU" sz="3300" dirty="0" err="1" smtClean="0">
                <a:latin typeface="Times New Roman" panose="02020603050405020304" pitchFamily="18" charset="0"/>
                <a:cs typeface="Times New Roman" panose="02020603050405020304" pitchFamily="18" charset="0"/>
              </a:rPr>
              <a:t>Қыпшақ</a:t>
            </a:r>
            <a:r>
              <a:rPr lang="ru-RU" sz="3300" dirty="0" smtClean="0">
                <a:latin typeface="Times New Roman" panose="02020603050405020304" pitchFamily="18" charset="0"/>
                <a:cs typeface="Times New Roman" panose="02020603050405020304" pitchFamily="18" charset="0"/>
              </a:rPr>
              <a:t> (</a:t>
            </a:r>
            <a:r>
              <a:rPr lang="ru-RU" sz="3300" dirty="0" err="1" smtClean="0">
                <a:latin typeface="Times New Roman" panose="02020603050405020304" pitchFamily="18" charset="0"/>
                <a:cs typeface="Times New Roman" panose="02020603050405020304" pitchFamily="18" charset="0"/>
              </a:rPr>
              <a:t>Қыпшақтар</a:t>
            </a:r>
            <a:r>
              <a:rPr lang="ru-RU" sz="3300" dirty="0" smtClean="0">
                <a:latin typeface="Times New Roman" panose="02020603050405020304" pitchFamily="18" charset="0"/>
                <a:cs typeface="Times New Roman" panose="02020603050405020304" pitchFamily="18" charset="0"/>
              </a:rPr>
              <a:t> </a:t>
            </a:r>
            <a:r>
              <a:rPr lang="ru-RU" sz="3300" dirty="0" err="1">
                <a:latin typeface="Times New Roman" panose="02020603050405020304" pitchFamily="18" charset="0"/>
                <a:cs typeface="Times New Roman" panose="02020603050405020304" pitchFamily="18" charset="0"/>
              </a:rPr>
              <a:t>даласы</a:t>
            </a:r>
            <a:r>
              <a:rPr lang="ru-RU" sz="3300" dirty="0">
                <a:latin typeface="Times New Roman" panose="02020603050405020304" pitchFamily="18" charset="0"/>
                <a:cs typeface="Times New Roman" panose="02020603050405020304" pitchFamily="18" charset="0"/>
              </a:rPr>
              <a:t>) </a:t>
            </a:r>
            <a:r>
              <a:rPr lang="ru-RU" sz="3300" dirty="0" err="1">
                <a:latin typeface="Times New Roman" panose="02020603050405020304" pitchFamily="18" charset="0"/>
                <a:cs typeface="Times New Roman" panose="02020603050405020304" pitchFamily="18" charset="0"/>
              </a:rPr>
              <a:t>деп</a:t>
            </a:r>
            <a:r>
              <a:rPr lang="ru-RU" sz="3300" dirty="0">
                <a:latin typeface="Times New Roman" panose="02020603050405020304" pitchFamily="18" charset="0"/>
                <a:cs typeface="Times New Roman" panose="02020603050405020304" pitchFamily="18" charset="0"/>
              </a:rPr>
              <a:t> </a:t>
            </a:r>
            <a:r>
              <a:rPr lang="ru-RU" sz="3300" dirty="0" err="1" smtClean="0">
                <a:latin typeface="Times New Roman" panose="02020603050405020304" pitchFamily="18" charset="0"/>
                <a:cs typeface="Times New Roman" panose="02020603050405020304" pitchFamily="18" charset="0"/>
              </a:rPr>
              <a:t>атала</a:t>
            </a:r>
            <a:r>
              <a:rPr lang="ru-RU" sz="3300" dirty="0" smtClean="0">
                <a:latin typeface="Times New Roman" panose="02020603050405020304" pitchFamily="18" charset="0"/>
                <a:cs typeface="Times New Roman" panose="02020603050405020304" pitchFamily="18" charset="0"/>
              </a:rPr>
              <a:t> </a:t>
            </a:r>
            <a:r>
              <a:rPr lang="ru-RU" sz="3300" dirty="0" err="1">
                <a:latin typeface="Times New Roman" panose="02020603050405020304" pitchFamily="18" charset="0"/>
                <a:cs typeface="Times New Roman" panose="02020603050405020304" pitchFamily="18" charset="0"/>
              </a:rPr>
              <a:t>бастады</a:t>
            </a:r>
            <a:r>
              <a:rPr lang="ru-RU" sz="3300" dirty="0">
                <a:latin typeface="Times New Roman" panose="02020603050405020304" pitchFamily="18" charset="0"/>
                <a:cs typeface="Times New Roman" panose="02020603050405020304" pitchFamily="18" charset="0"/>
              </a:rPr>
              <a:t>. </a:t>
            </a:r>
            <a:r>
              <a:rPr lang="en-US" sz="3300" dirty="0" smtClean="0">
                <a:latin typeface="Times New Roman" panose="02020603050405020304" pitchFamily="18" charset="0"/>
                <a:cs typeface="Times New Roman" panose="02020603050405020304" pitchFamily="18" charset="0"/>
              </a:rPr>
              <a:t>XI-X</a:t>
            </a:r>
            <a:r>
              <a:rPr lang="kk-KZ" sz="3300" dirty="0" smtClean="0">
                <a:latin typeface="Times New Roman" panose="02020603050405020304" pitchFamily="18" charset="0"/>
                <a:cs typeface="Times New Roman" panose="02020603050405020304" pitchFamily="18" charset="0"/>
              </a:rPr>
              <a:t>ІІ</a:t>
            </a:r>
            <a:r>
              <a:rPr lang="en-US" sz="3300" dirty="0" smtClean="0">
                <a:latin typeface="Times New Roman" panose="02020603050405020304" pitchFamily="18" charset="0"/>
                <a:cs typeface="Times New Roman" panose="02020603050405020304" pitchFamily="18" charset="0"/>
              </a:rPr>
              <a:t> </a:t>
            </a:r>
            <a:r>
              <a:rPr lang="ru-RU" sz="3300" dirty="0" err="1">
                <a:latin typeface="Times New Roman" panose="02020603050405020304" pitchFamily="18" charset="0"/>
                <a:cs typeface="Times New Roman" panose="02020603050405020304" pitchFamily="18" charset="0"/>
              </a:rPr>
              <a:t>гасырларда</a:t>
            </a:r>
            <a:r>
              <a:rPr lang="ru-RU" sz="3300" dirty="0">
                <a:latin typeface="Times New Roman" panose="02020603050405020304" pitchFamily="18" charset="0"/>
                <a:cs typeface="Times New Roman" panose="02020603050405020304" pitchFamily="18" charset="0"/>
              </a:rPr>
              <a:t> </a:t>
            </a:r>
            <a:r>
              <a:rPr lang="ru-RU" sz="3300" dirty="0" err="1">
                <a:latin typeface="Times New Roman" panose="02020603050405020304" pitchFamily="18" charset="0"/>
                <a:cs typeface="Times New Roman" panose="02020603050405020304" pitchFamily="18" charset="0"/>
              </a:rPr>
              <a:t>кыпшактар</a:t>
            </a:r>
            <a:r>
              <a:rPr lang="ru-RU" sz="3300" dirty="0">
                <a:latin typeface="Times New Roman" panose="02020603050405020304" pitchFamily="18" charset="0"/>
                <a:cs typeface="Times New Roman" panose="02020603050405020304" pitchFamily="18" charset="0"/>
              </a:rPr>
              <a:t> </a:t>
            </a:r>
            <a:r>
              <a:rPr lang="ru-RU" sz="3300" dirty="0" err="1" smtClean="0">
                <a:latin typeface="Times New Roman" panose="02020603050405020304" pitchFamily="18" charset="0"/>
                <a:cs typeface="Times New Roman" panose="02020603050405020304" pitchFamily="18" charset="0"/>
              </a:rPr>
              <a:t>Орталық</a:t>
            </a:r>
            <a:r>
              <a:rPr lang="ru-RU" sz="3300" dirty="0" smtClean="0">
                <a:latin typeface="Times New Roman" panose="02020603050405020304" pitchFamily="18" charset="0"/>
                <a:cs typeface="Times New Roman" panose="02020603050405020304" pitchFamily="18" charset="0"/>
              </a:rPr>
              <a:t> </a:t>
            </a:r>
            <a:r>
              <a:rPr lang="ru-RU" sz="3300" dirty="0">
                <a:latin typeface="Times New Roman" panose="02020603050405020304" pitchFamily="18" charset="0"/>
                <a:cs typeface="Times New Roman" panose="02020603050405020304" pitchFamily="18" charset="0"/>
              </a:rPr>
              <a:t>Азия мен </a:t>
            </a:r>
            <a:r>
              <a:rPr lang="ru-RU" sz="3300" dirty="0" err="1" smtClean="0">
                <a:latin typeface="Times New Roman" panose="02020603050405020304" pitchFamily="18" charset="0"/>
                <a:cs typeface="Times New Roman" panose="02020603050405020304" pitchFamily="18" charset="0"/>
              </a:rPr>
              <a:t>Шығыс</a:t>
            </a:r>
            <a:r>
              <a:rPr lang="ru-RU" sz="3300" dirty="0" smtClean="0">
                <a:latin typeface="Times New Roman" panose="02020603050405020304" pitchFamily="18" charset="0"/>
                <a:cs typeface="Times New Roman" panose="02020603050405020304" pitchFamily="18" charset="0"/>
              </a:rPr>
              <a:t> </a:t>
            </a:r>
            <a:r>
              <a:rPr lang="ru-RU" sz="3300" dirty="0" err="1" smtClean="0">
                <a:latin typeface="Times New Roman" panose="02020603050405020304" pitchFamily="18" charset="0"/>
                <a:cs typeface="Times New Roman" panose="02020603050405020304" pitchFamily="18" charset="0"/>
              </a:rPr>
              <a:t>Еуропадағы</a:t>
            </a:r>
            <a:r>
              <a:rPr lang="ru-RU" sz="3300" dirty="0" smtClean="0">
                <a:latin typeface="Times New Roman" panose="02020603050405020304" pitchFamily="18" charset="0"/>
                <a:cs typeface="Times New Roman" panose="02020603050405020304" pitchFamily="18" charset="0"/>
              </a:rPr>
              <a:t> </a:t>
            </a:r>
            <a:r>
              <a:rPr lang="ru-RU" sz="3300" dirty="0" err="1" smtClean="0">
                <a:latin typeface="Times New Roman" panose="02020603050405020304" pitchFamily="18" charset="0"/>
                <a:cs typeface="Times New Roman" panose="02020603050405020304" pitchFamily="18" charset="0"/>
              </a:rPr>
              <a:t>барлық</a:t>
            </a:r>
            <a:r>
              <a:rPr lang="ru-RU" sz="3300" dirty="0" smtClean="0">
                <a:latin typeface="Times New Roman" panose="02020603050405020304" pitchFamily="18" charset="0"/>
                <a:cs typeface="Times New Roman" panose="02020603050405020304" pitchFamily="18" charset="0"/>
              </a:rPr>
              <a:t> </a:t>
            </a:r>
            <a:r>
              <a:rPr lang="ru-RU" sz="3300" dirty="0" err="1" smtClean="0">
                <a:latin typeface="Times New Roman" panose="02020603050405020304" pitchFamily="18" charset="0"/>
                <a:cs typeface="Times New Roman" panose="02020603050405020304" pitchFamily="18" charset="0"/>
              </a:rPr>
              <a:t>түрік</a:t>
            </a:r>
            <a:r>
              <a:rPr lang="ru-RU" sz="3300" dirty="0" smtClean="0">
                <a:latin typeface="Times New Roman" panose="02020603050405020304" pitchFamily="18" charset="0"/>
                <a:cs typeface="Times New Roman" panose="02020603050405020304" pitchFamily="18" charset="0"/>
              </a:rPr>
              <a:t>| </a:t>
            </a:r>
            <a:r>
              <a:rPr lang="ru-RU" sz="3300" dirty="0" err="1" smtClean="0">
                <a:latin typeface="Times New Roman" panose="02020603050405020304" pitchFamily="18" charset="0"/>
                <a:cs typeface="Times New Roman" panose="02020603050405020304" pitchFamily="18" charset="0"/>
              </a:rPr>
              <a:t>тайпаларының</a:t>
            </a:r>
            <a:r>
              <a:rPr lang="ru-RU" sz="3300" dirty="0" smtClean="0">
                <a:latin typeface="Times New Roman" panose="02020603050405020304" pitchFamily="18" charset="0"/>
                <a:cs typeface="Times New Roman" panose="02020603050405020304" pitchFamily="18" charset="0"/>
              </a:rPr>
              <a:t> </a:t>
            </a:r>
            <a:r>
              <a:rPr lang="ru-RU" sz="3300" dirty="0" err="1" smtClean="0">
                <a:latin typeface="Times New Roman" panose="02020603050405020304" pitchFamily="18" charset="0"/>
                <a:cs typeface="Times New Roman" panose="02020603050405020304" pitchFamily="18" charset="0"/>
              </a:rPr>
              <a:t>ішінде</a:t>
            </a:r>
            <a:r>
              <a:rPr lang="ru-RU" sz="3300" dirty="0" smtClean="0">
                <a:latin typeface="Times New Roman" panose="02020603050405020304" pitchFamily="18" charset="0"/>
                <a:cs typeface="Times New Roman" panose="02020603050405020304" pitchFamily="18" charset="0"/>
              </a:rPr>
              <a:t> сан </a:t>
            </a:r>
            <a:r>
              <a:rPr lang="ru-RU" sz="3300" dirty="0" err="1" smtClean="0">
                <a:latin typeface="Times New Roman" panose="02020603050405020304" pitchFamily="18" charset="0"/>
                <a:cs typeface="Times New Roman" panose="02020603050405020304" pitchFamily="18" charset="0"/>
              </a:rPr>
              <a:t>жағынан</a:t>
            </a:r>
            <a:r>
              <a:rPr lang="ru-RU" sz="3300" dirty="0" smtClean="0">
                <a:latin typeface="Times New Roman" panose="02020603050405020304" pitchFamily="18" charset="0"/>
                <a:cs typeface="Times New Roman" panose="02020603050405020304" pitchFamily="18" charset="0"/>
              </a:rPr>
              <a:t> </a:t>
            </a:r>
            <a:r>
              <a:rPr lang="ru-RU" sz="3300" dirty="0" err="1" smtClean="0">
                <a:latin typeface="Times New Roman" panose="02020603050405020304" pitchFamily="18" charset="0"/>
                <a:cs typeface="Times New Roman" panose="02020603050405020304" pitchFamily="18" charset="0"/>
              </a:rPr>
              <a:t>ең</a:t>
            </a:r>
            <a:r>
              <a:rPr lang="ru-RU" sz="3300" dirty="0" smtClean="0">
                <a:latin typeface="Times New Roman" panose="02020603050405020304" pitchFamily="18" charset="0"/>
                <a:cs typeface="Times New Roman" panose="02020603050405020304" pitchFamily="18" charset="0"/>
              </a:rPr>
              <a:t> </a:t>
            </a:r>
            <a:r>
              <a:rPr lang="ru-RU" sz="3300" dirty="0" err="1" smtClean="0">
                <a:latin typeface="Times New Roman" panose="02020603050405020304" pitchFamily="18" charset="0"/>
                <a:cs typeface="Times New Roman" panose="02020603050405020304" pitchFamily="18" charset="0"/>
              </a:rPr>
              <a:t>көбі</a:t>
            </a:r>
            <a:r>
              <a:rPr lang="ru-RU" sz="3300" dirty="0" smtClean="0">
                <a:latin typeface="Times New Roman" panose="02020603050405020304" pitchFamily="18" charset="0"/>
                <a:cs typeface="Times New Roman" panose="02020603050405020304" pitchFamily="18" charset="0"/>
              </a:rPr>
              <a:t> </a:t>
            </a:r>
            <a:r>
              <a:rPr lang="ru-RU" sz="3300" dirty="0" err="1" smtClean="0">
                <a:latin typeface="Times New Roman" panose="02020603050405020304" pitchFamily="18" charset="0"/>
                <a:cs typeface="Times New Roman" panose="02020603050405020304" pitchFamily="18" charset="0"/>
              </a:rPr>
              <a:t>болды</a:t>
            </a:r>
            <a:r>
              <a:rPr lang="ru-RU" sz="3300" dirty="0">
                <a:latin typeface="Times New Roman" panose="02020603050405020304" pitchFamily="18" charset="0"/>
                <a:cs typeface="Times New Roman" panose="02020603050405020304" pitchFamily="18" charset="0"/>
              </a:rPr>
              <a:t>. </a:t>
            </a:r>
            <a:r>
              <a:rPr lang="ru-RU" sz="3300" dirty="0" err="1">
                <a:latin typeface="Times New Roman" panose="02020603050405020304" pitchFamily="18" charset="0"/>
                <a:cs typeface="Times New Roman" panose="02020603050405020304" pitchFamily="18" charset="0"/>
              </a:rPr>
              <a:t>Тарихи</a:t>
            </a:r>
            <a:r>
              <a:rPr lang="ru-RU" sz="3300" dirty="0">
                <a:latin typeface="Times New Roman" panose="02020603050405020304" pitchFamily="18" charset="0"/>
                <a:cs typeface="Times New Roman" panose="02020603050405020304" pitchFamily="18" charset="0"/>
              </a:rPr>
              <a:t> </a:t>
            </a:r>
            <a:r>
              <a:rPr lang="ru-RU" sz="3300" dirty="0" err="1">
                <a:latin typeface="Times New Roman" panose="02020603050405020304" pitchFamily="18" charset="0"/>
                <a:cs typeface="Times New Roman" panose="02020603050405020304" pitchFamily="18" charset="0"/>
              </a:rPr>
              <a:t>деректерде</a:t>
            </a:r>
            <a:r>
              <a:rPr lang="ru-RU" sz="3300" dirty="0">
                <a:latin typeface="Times New Roman" panose="02020603050405020304" pitchFamily="18" charset="0"/>
                <a:cs typeface="Times New Roman" panose="02020603050405020304" pitchFamily="18" charset="0"/>
              </a:rPr>
              <a:t> </a:t>
            </a:r>
            <a:r>
              <a:rPr lang="ru-RU" sz="3300" dirty="0" err="1">
                <a:latin typeface="Times New Roman" panose="02020603050405020304" pitchFamily="18" charset="0"/>
                <a:cs typeface="Times New Roman" panose="02020603050405020304" pitchFamily="18" charset="0"/>
              </a:rPr>
              <a:t>оларды</a:t>
            </a:r>
            <a:r>
              <a:rPr lang="ru-RU" sz="3300" dirty="0">
                <a:latin typeface="Times New Roman" panose="02020603050405020304" pitchFamily="18" charset="0"/>
                <a:cs typeface="Times New Roman" panose="02020603050405020304" pitchFamily="18" charset="0"/>
              </a:rPr>
              <a:t> «</a:t>
            </a:r>
            <a:r>
              <a:rPr lang="ru-RU" sz="3300" dirty="0" err="1" smtClean="0">
                <a:latin typeface="Times New Roman" panose="02020603050405020304" pitchFamily="18" charset="0"/>
                <a:cs typeface="Times New Roman" panose="02020603050405020304" pitchFamily="18" charset="0"/>
              </a:rPr>
              <a:t>тоқсан</a:t>
            </a:r>
            <a:r>
              <a:rPr lang="ru-RU" sz="3300" dirty="0" smtClean="0">
                <a:latin typeface="Times New Roman" panose="02020603050405020304" pitchFamily="18" charset="0"/>
                <a:cs typeface="Times New Roman" panose="02020603050405020304" pitchFamily="18" charset="0"/>
              </a:rPr>
              <a:t> </a:t>
            </a:r>
            <a:r>
              <a:rPr lang="ru-RU" sz="3300" dirty="0" err="1" smtClean="0">
                <a:latin typeface="Times New Roman" panose="02020603050405020304" pitchFamily="18" charset="0"/>
                <a:cs typeface="Times New Roman" panose="02020603050405020304" pitchFamily="18" charset="0"/>
              </a:rPr>
              <a:t>екі</a:t>
            </a:r>
            <a:r>
              <a:rPr lang="ru-RU" sz="3300" dirty="0" smtClean="0">
                <a:latin typeface="Times New Roman" panose="02020603050405020304" pitchFamily="18" charset="0"/>
                <a:cs typeface="Times New Roman" panose="02020603050405020304" pitchFamily="18" charset="0"/>
              </a:rPr>
              <a:t> </a:t>
            </a:r>
            <a:r>
              <a:rPr lang="ru-RU" sz="3300" dirty="0">
                <a:latin typeface="Times New Roman" panose="02020603050405020304" pitchFamily="18" charset="0"/>
                <a:cs typeface="Times New Roman" panose="02020603050405020304" pitchFamily="18" charset="0"/>
              </a:rPr>
              <a:t>баулы </a:t>
            </a:r>
            <a:r>
              <a:rPr lang="ru-RU" sz="3300" dirty="0" err="1" smtClean="0">
                <a:latin typeface="Times New Roman" panose="02020603050405020304" pitchFamily="18" charset="0"/>
                <a:cs typeface="Times New Roman" panose="02020603050405020304" pitchFamily="18" charset="0"/>
              </a:rPr>
              <a:t>қыпшақ</a:t>
            </a:r>
            <a:r>
              <a:rPr lang="ru-RU" sz="3300" dirty="0" smtClean="0">
                <a:latin typeface="Times New Roman" panose="02020603050405020304" pitchFamily="18" charset="0"/>
                <a:cs typeface="Times New Roman" panose="02020603050405020304" pitchFamily="18" charset="0"/>
              </a:rPr>
              <a:t>» </a:t>
            </a:r>
            <a:r>
              <a:rPr lang="ru-RU" sz="3300" dirty="0" err="1">
                <a:latin typeface="Times New Roman" panose="02020603050405020304" pitchFamily="18" charset="0"/>
                <a:cs typeface="Times New Roman" panose="02020603050405020304" pitchFamily="18" charset="0"/>
              </a:rPr>
              <a:t>деп</a:t>
            </a:r>
            <a:r>
              <a:rPr lang="ru-RU" sz="3300" dirty="0">
                <a:latin typeface="Times New Roman" panose="02020603050405020304" pitchFamily="18" charset="0"/>
                <a:cs typeface="Times New Roman" panose="02020603050405020304" pitchFamily="18" charset="0"/>
              </a:rPr>
              <a:t> те </a:t>
            </a:r>
            <a:r>
              <a:rPr lang="ru-RU" sz="3300" dirty="0" err="1">
                <a:latin typeface="Times New Roman" panose="02020603050405020304" pitchFamily="18" charset="0"/>
                <a:cs typeface="Times New Roman" panose="02020603050405020304" pitchFamily="18" charset="0"/>
              </a:rPr>
              <a:t>атайды</a:t>
            </a:r>
            <a:r>
              <a:rPr lang="ru-RU" sz="3300" dirty="0">
                <a:latin typeface="Times New Roman" panose="02020603050405020304" pitchFamily="18" charset="0"/>
                <a:cs typeface="Times New Roman" panose="02020603050405020304" pitchFamily="18" charset="0"/>
              </a:rPr>
              <a:t>. </a:t>
            </a:r>
            <a:r>
              <a:rPr lang="ru-RU" sz="3300" dirty="0" err="1" smtClean="0">
                <a:latin typeface="Times New Roman" panose="02020603050405020304" pitchFamily="18" charset="0"/>
                <a:cs typeface="Times New Roman" panose="02020603050405020304" pitchFamily="18" charset="0"/>
              </a:rPr>
              <a:t>Қыпшақ</a:t>
            </a:r>
            <a:r>
              <a:rPr lang="ru-RU" sz="3300" dirty="0" smtClean="0">
                <a:latin typeface="Times New Roman" panose="02020603050405020304" pitchFamily="18" charset="0"/>
                <a:cs typeface="Times New Roman" panose="02020603050405020304" pitchFamily="18" charset="0"/>
              </a:rPr>
              <a:t> </a:t>
            </a:r>
            <a:r>
              <a:rPr lang="ru-RU" sz="3300" dirty="0" err="1" smtClean="0">
                <a:latin typeface="Times New Roman" panose="02020603050405020304" pitchFamily="18" charset="0"/>
                <a:cs typeface="Times New Roman" panose="02020603050405020304" pitchFamily="18" charset="0"/>
              </a:rPr>
              <a:t>мемлекетінің</a:t>
            </a:r>
            <a:r>
              <a:rPr lang="ru-RU" sz="3300" dirty="0" smtClean="0">
                <a:latin typeface="Times New Roman" panose="02020603050405020304" pitchFamily="18" charset="0"/>
                <a:cs typeface="Times New Roman" panose="02020603050405020304" pitchFamily="18" charset="0"/>
              </a:rPr>
              <a:t> </a:t>
            </a:r>
            <a:r>
              <a:rPr lang="ru-RU" sz="3300" dirty="0" err="1" smtClean="0">
                <a:latin typeface="Times New Roman" panose="02020603050405020304" pitchFamily="18" charset="0"/>
                <a:cs typeface="Times New Roman" panose="02020603050405020304" pitchFamily="18" charset="0"/>
              </a:rPr>
              <a:t>билеушілеріне</a:t>
            </a:r>
            <a:r>
              <a:rPr lang="ru-RU" sz="3300" dirty="0" smtClean="0">
                <a:latin typeface="Times New Roman" panose="02020603050405020304" pitchFamily="18" charset="0"/>
                <a:cs typeface="Times New Roman" panose="02020603050405020304" pitchFamily="18" charset="0"/>
              </a:rPr>
              <a:t> хан </a:t>
            </a:r>
            <a:r>
              <a:rPr lang="ru-RU" sz="3300" dirty="0" err="1">
                <a:latin typeface="Times New Roman" panose="02020603050405020304" pitchFamily="18" charset="0"/>
                <a:cs typeface="Times New Roman" panose="02020603050405020304" pitchFamily="18" charset="0"/>
              </a:rPr>
              <a:t>деген</a:t>
            </a:r>
            <a:r>
              <a:rPr lang="ru-RU" sz="3300" dirty="0">
                <a:latin typeface="Times New Roman" panose="02020603050405020304" pitchFamily="18" charset="0"/>
                <a:cs typeface="Times New Roman" panose="02020603050405020304" pitchFamily="18" charset="0"/>
              </a:rPr>
              <a:t> </a:t>
            </a:r>
            <a:r>
              <a:rPr lang="ru-RU" sz="3300" dirty="0" err="1" smtClean="0">
                <a:latin typeface="Times New Roman" panose="02020603050405020304" pitchFamily="18" charset="0"/>
                <a:cs typeface="Times New Roman" panose="02020603050405020304" pitchFamily="18" charset="0"/>
              </a:rPr>
              <a:t>атақ</a:t>
            </a:r>
            <a:r>
              <a:rPr lang="ru-RU" sz="3300" dirty="0" smtClean="0">
                <a:latin typeface="Times New Roman" panose="02020603050405020304" pitchFamily="18" charset="0"/>
                <a:cs typeface="Times New Roman" panose="02020603050405020304" pitchFamily="18" charset="0"/>
              </a:rPr>
              <a:t> </a:t>
            </a:r>
            <a:r>
              <a:rPr lang="ru-RU" sz="3300" dirty="0" err="1" smtClean="0">
                <a:latin typeface="Times New Roman" panose="02020603050405020304" pitchFamily="18" charset="0"/>
                <a:cs typeface="Times New Roman" panose="02020603050405020304" pitchFamily="18" charset="0"/>
              </a:rPr>
              <a:t>берген</a:t>
            </a:r>
            <a:r>
              <a:rPr lang="ru-RU" sz="3300" dirty="0">
                <a:latin typeface="Times New Roman" panose="02020603050405020304" pitchFamily="18" charset="0"/>
                <a:cs typeface="Times New Roman" panose="02020603050405020304" pitchFamily="18" charset="0"/>
              </a:rPr>
              <a:t>. </a:t>
            </a:r>
            <a:r>
              <a:rPr lang="ru-RU" sz="3300" dirty="0" err="1">
                <a:latin typeface="Times New Roman" panose="02020603050405020304" pitchFamily="18" charset="0"/>
                <a:cs typeface="Times New Roman" panose="02020603050405020304" pitchFamily="18" charset="0"/>
              </a:rPr>
              <a:t>Хандар</a:t>
            </a:r>
            <a:r>
              <a:rPr lang="ru-RU" sz="3300" dirty="0">
                <a:latin typeface="Times New Roman" panose="02020603050405020304" pitchFamily="18" charset="0"/>
                <a:cs typeface="Times New Roman" panose="02020603050405020304" pitchFamily="18" charset="0"/>
              </a:rPr>
              <a:t> </a:t>
            </a:r>
            <a:r>
              <a:rPr lang="ru-RU" sz="3300" dirty="0" err="1" smtClean="0">
                <a:latin typeface="Times New Roman" panose="02020603050405020304" pitchFamily="18" charset="0"/>
                <a:cs typeface="Times New Roman" panose="02020603050405020304" pitchFamily="18" charset="0"/>
              </a:rPr>
              <a:t>қыпшақ</a:t>
            </a:r>
            <a:r>
              <a:rPr lang="ru-RU" sz="3300" dirty="0" smtClean="0">
                <a:latin typeface="Times New Roman" panose="02020603050405020304" pitchFamily="18" charset="0"/>
                <a:cs typeface="Times New Roman" panose="02020603050405020304" pitchFamily="18" charset="0"/>
              </a:rPr>
              <a:t> </a:t>
            </a:r>
            <a:r>
              <a:rPr lang="ru-RU" sz="3300" dirty="0" err="1" smtClean="0">
                <a:latin typeface="Times New Roman" panose="02020603050405020304" pitchFamily="18" charset="0"/>
                <a:cs typeface="Times New Roman" panose="02020603050405020304" pitchFamily="18" charset="0"/>
              </a:rPr>
              <a:t>тайпаларының</a:t>
            </a:r>
            <a:r>
              <a:rPr lang="ru-RU" sz="3300" dirty="0" smtClean="0">
                <a:latin typeface="Times New Roman" panose="02020603050405020304" pitchFamily="18" charset="0"/>
                <a:cs typeface="Times New Roman" panose="02020603050405020304" pitchFamily="18" charset="0"/>
              </a:rPr>
              <a:t> </a:t>
            </a:r>
            <a:r>
              <a:rPr lang="ru-RU" sz="3300" dirty="0" err="1" smtClean="0">
                <a:latin typeface="Times New Roman" panose="02020603050405020304" pitchFamily="18" charset="0"/>
                <a:cs typeface="Times New Roman" panose="02020603050405020304" pitchFamily="18" charset="0"/>
              </a:rPr>
              <a:t>ішіндегі</a:t>
            </a:r>
            <a:r>
              <a:rPr lang="ru-RU" sz="3300" dirty="0" smtClean="0">
                <a:latin typeface="Times New Roman" panose="02020603050405020304" pitchFamily="18" charset="0"/>
                <a:cs typeface="Times New Roman" panose="02020603050405020304" pitchFamily="18" charset="0"/>
              </a:rPr>
              <a:t> </a:t>
            </a:r>
            <a:r>
              <a:rPr lang="ru-RU" sz="3300" dirty="0">
                <a:latin typeface="Times New Roman" panose="02020603050405020304" pitchFamily="18" charset="0"/>
                <a:cs typeface="Times New Roman" panose="02020603050405020304" pitchFamily="18" charset="0"/>
              </a:rPr>
              <a:t>ел </a:t>
            </a:r>
            <a:r>
              <a:rPr lang="ru-RU" sz="3300" dirty="0" smtClean="0">
                <a:latin typeface="Times New Roman" panose="02020603050405020304" pitchFamily="18" charset="0"/>
                <a:cs typeface="Times New Roman" panose="02020603050405020304" pitchFamily="18" charset="0"/>
              </a:rPr>
              <a:t>6ө</a:t>
            </a:r>
            <a:r>
              <a:rPr lang="en-US" sz="3300" dirty="0" smtClean="0">
                <a:latin typeface="Times New Roman" panose="02020603050405020304" pitchFamily="18" charset="0"/>
                <a:cs typeface="Times New Roman" panose="02020603050405020304" pitchFamily="18" charset="0"/>
              </a:rPr>
              <a:t>pi</a:t>
            </a:r>
            <a:r>
              <a:rPr lang="kk-KZ" sz="3300" dirty="0" smtClean="0">
                <a:latin typeface="Times New Roman" panose="02020603050405020304" pitchFamily="18" charset="0"/>
                <a:cs typeface="Times New Roman" panose="02020603050405020304" pitchFamily="18" charset="0"/>
              </a:rPr>
              <a:t>л</a:t>
            </a:r>
            <a:r>
              <a:rPr lang="en-US" sz="3300" dirty="0" err="1" smtClean="0">
                <a:latin typeface="Times New Roman" panose="02020603050405020304" pitchFamily="18" charset="0"/>
                <a:cs typeface="Times New Roman" panose="02020603050405020304" pitchFamily="18" charset="0"/>
              </a:rPr>
              <a:t>i</a:t>
            </a:r>
            <a:r>
              <a:rPr lang="en-US" sz="3300" dirty="0" smtClean="0">
                <a:latin typeface="Times New Roman" panose="02020603050405020304" pitchFamily="18" charset="0"/>
                <a:cs typeface="Times New Roman" panose="02020603050405020304" pitchFamily="18" charset="0"/>
              </a:rPr>
              <a:t> </a:t>
            </a:r>
            <a:r>
              <a:rPr lang="ru-RU" sz="3300" dirty="0" err="1">
                <a:latin typeface="Times New Roman" panose="02020603050405020304" pitchFamily="18" charset="0"/>
                <a:cs typeface="Times New Roman" panose="02020603050405020304" pitchFamily="18" charset="0"/>
              </a:rPr>
              <a:t>деген</a:t>
            </a:r>
            <a:r>
              <a:rPr lang="ru-RU" sz="3300" dirty="0">
                <a:latin typeface="Times New Roman" panose="02020603050405020304" pitchFamily="18" charset="0"/>
                <a:cs typeface="Times New Roman" panose="02020603050405020304" pitchFamily="18" charset="0"/>
              </a:rPr>
              <a:t> </a:t>
            </a:r>
            <a:r>
              <a:rPr lang="ru-RU" sz="3300" dirty="0" err="1">
                <a:latin typeface="Times New Roman" panose="02020603050405020304" pitchFamily="18" charset="0"/>
                <a:cs typeface="Times New Roman" panose="02020603050405020304" pitchFamily="18" charset="0"/>
              </a:rPr>
              <a:t>рудан</a:t>
            </a:r>
            <a:r>
              <a:rPr lang="ru-RU" sz="3300" dirty="0">
                <a:latin typeface="Times New Roman" panose="02020603050405020304" pitchFamily="18" charset="0"/>
                <a:cs typeface="Times New Roman" panose="02020603050405020304" pitchFamily="18" charset="0"/>
              </a:rPr>
              <a:t> </a:t>
            </a:r>
            <a:r>
              <a:rPr lang="ru-RU" sz="3300" dirty="0" err="1">
                <a:latin typeface="Times New Roman" panose="02020603050405020304" pitchFamily="18" charset="0"/>
                <a:cs typeface="Times New Roman" panose="02020603050405020304" pitchFamily="18" charset="0"/>
              </a:rPr>
              <a:t>сайланып</a:t>
            </a:r>
            <a:r>
              <a:rPr lang="ru-RU" sz="3300" dirty="0">
                <a:latin typeface="Times New Roman" panose="02020603050405020304" pitchFamily="18" charset="0"/>
                <a:cs typeface="Times New Roman" panose="02020603050405020304" pitchFamily="18" charset="0"/>
              </a:rPr>
              <a:t> </a:t>
            </a:r>
            <a:r>
              <a:rPr lang="ru-RU" sz="3300" dirty="0" err="1" smtClean="0">
                <a:latin typeface="Times New Roman" panose="02020603050405020304" pitchFamily="18" charset="0"/>
                <a:cs typeface="Times New Roman" panose="02020603050405020304" pitchFamily="18" charset="0"/>
              </a:rPr>
              <a:t>отырған</a:t>
            </a:r>
            <a:r>
              <a:rPr lang="ru-RU" sz="3300" dirty="0">
                <a:latin typeface="Times New Roman" panose="02020603050405020304" pitchFamily="18" charset="0"/>
                <a:cs typeface="Times New Roman" panose="02020603050405020304" pitchFamily="18" charset="0"/>
              </a:rPr>
              <a:t>. </a:t>
            </a:r>
            <a:r>
              <a:rPr lang="ru-RU" sz="3300" dirty="0" err="1" smtClean="0">
                <a:latin typeface="Times New Roman" panose="02020603050405020304" pitchFamily="18" charset="0"/>
                <a:cs typeface="Times New Roman" panose="02020603050405020304" pitchFamily="18" charset="0"/>
              </a:rPr>
              <a:t>Қыпшақ</a:t>
            </a:r>
            <a:r>
              <a:rPr lang="ru-RU" sz="3300" dirty="0" smtClean="0">
                <a:latin typeface="Times New Roman" panose="02020603050405020304" pitchFamily="18" charset="0"/>
                <a:cs typeface="Times New Roman" panose="02020603050405020304" pitchFamily="18" charset="0"/>
              </a:rPr>
              <a:t> </a:t>
            </a:r>
            <a:r>
              <a:rPr lang="ru-RU" sz="3300" dirty="0" err="1" smtClean="0">
                <a:latin typeface="Times New Roman" panose="02020603050405020304" pitchFamily="18" charset="0"/>
                <a:cs typeface="Times New Roman" panose="02020603050405020304" pitchFamily="18" charset="0"/>
              </a:rPr>
              <a:t>хандығының</a:t>
            </a:r>
            <a:r>
              <a:rPr lang="ru-RU" sz="3300" dirty="0" smtClean="0">
                <a:latin typeface="Times New Roman" panose="02020603050405020304" pitchFamily="18" charset="0"/>
                <a:cs typeface="Times New Roman" panose="02020603050405020304" pitchFamily="18" charset="0"/>
              </a:rPr>
              <a:t> </a:t>
            </a:r>
            <a:r>
              <a:rPr lang="ru-RU" sz="3300" dirty="0" err="1">
                <a:latin typeface="Times New Roman" panose="02020603050405020304" pitchFamily="18" charset="0"/>
                <a:cs typeface="Times New Roman" panose="02020603050405020304" pitchFamily="18" charset="0"/>
              </a:rPr>
              <a:t>ордасы</a:t>
            </a:r>
            <a:r>
              <a:rPr lang="ru-RU" sz="3300" dirty="0">
                <a:latin typeface="Times New Roman" panose="02020603050405020304" pitchFamily="18" charset="0"/>
                <a:cs typeface="Times New Roman" panose="02020603050405020304" pitchFamily="18" charset="0"/>
              </a:rPr>
              <a:t> </a:t>
            </a:r>
            <a:r>
              <a:rPr lang="ru-RU" sz="3300" dirty="0" err="1" smtClean="0">
                <a:latin typeface="Times New Roman" panose="02020603050405020304" pitchFamily="18" charset="0"/>
                <a:cs typeface="Times New Roman" panose="02020603050405020304" pitchFamily="18" charset="0"/>
              </a:rPr>
              <a:t>Сығанақ</a:t>
            </a:r>
            <a:r>
              <a:rPr lang="ru-RU" sz="3300" dirty="0" smtClean="0">
                <a:latin typeface="Times New Roman" panose="02020603050405020304" pitchFamily="18" charset="0"/>
                <a:cs typeface="Times New Roman" panose="02020603050405020304" pitchFamily="18" charset="0"/>
              </a:rPr>
              <a:t> </a:t>
            </a:r>
            <a:r>
              <a:rPr lang="ru-RU" sz="3300" dirty="0" err="1" smtClean="0">
                <a:latin typeface="Times New Roman" panose="02020603050405020304" pitchFamily="18" charset="0"/>
                <a:cs typeface="Times New Roman" panose="02020603050405020304" pitchFamily="18" charset="0"/>
              </a:rPr>
              <a:t>қаласында</a:t>
            </a:r>
            <a:r>
              <a:rPr lang="ru-RU" sz="3300" dirty="0" smtClean="0">
                <a:latin typeface="Times New Roman" panose="02020603050405020304" pitchFamily="18" charset="0"/>
                <a:cs typeface="Times New Roman" panose="02020603050405020304" pitchFamily="18" charset="0"/>
              </a:rPr>
              <a:t> </a:t>
            </a:r>
            <a:r>
              <a:rPr lang="ru-RU" sz="3300" dirty="0" err="1">
                <a:latin typeface="Times New Roman" panose="02020603050405020304" pitchFamily="18" charset="0"/>
                <a:cs typeface="Times New Roman" panose="02020603050405020304" pitchFamily="18" charset="0"/>
              </a:rPr>
              <a:t>орналасты</a:t>
            </a:r>
            <a:endParaRPr lang="ru-RU" sz="33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3053720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6"/>
            <a:ext cx="10515600" cy="261891"/>
          </a:xfrm>
        </p:spPr>
        <p:txBody>
          <a:bodyPr>
            <a:noAutofit/>
          </a:bodyPr>
          <a:lstStyle/>
          <a:p>
            <a:pPr algn="ctr"/>
            <a:r>
              <a:rPr lang="kk-KZ" sz="1800" dirty="0" smtClean="0">
                <a:latin typeface="Times New Roman" panose="02020603050405020304" pitchFamily="18" charset="0"/>
                <a:cs typeface="Times New Roman" panose="02020603050405020304" pitchFamily="18" charset="0"/>
              </a:rPr>
              <a:t>9 бет</a:t>
            </a:r>
            <a:endParaRPr lang="ru-RU" sz="1800" dirty="0">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a:xfrm>
            <a:off x="838200" y="905691"/>
            <a:ext cx="10515600" cy="5271272"/>
          </a:xfrm>
        </p:spPr>
        <p:txBody>
          <a:bodyPr>
            <a:normAutofit/>
          </a:bodyPr>
          <a:lstStyle/>
          <a:p>
            <a:pPr algn="just"/>
            <a:r>
              <a:rPr lang="en-US" sz="2000" dirty="0">
                <a:latin typeface="Times New Roman" panose="02020603050405020304" pitchFamily="18" charset="0"/>
                <a:cs typeface="Times New Roman" panose="02020603050405020304" pitchFamily="18" charset="0"/>
              </a:rPr>
              <a:t>XII </a:t>
            </a:r>
            <a:r>
              <a:rPr lang="ru-RU" sz="2000" dirty="0" err="1" smtClean="0">
                <a:latin typeface="Times New Roman" panose="02020603050405020304" pitchFamily="18" charset="0"/>
                <a:cs typeface="Times New Roman" panose="02020603050405020304" pitchFamily="18" charset="0"/>
              </a:rPr>
              <a:t>ғасырда</a:t>
            </a:r>
            <a:r>
              <a:rPr lang="ru-RU" sz="2000" dirty="0" smtClean="0">
                <a:latin typeface="Times New Roman" panose="02020603050405020304" pitchFamily="18" charset="0"/>
                <a:cs typeface="Times New Roman" panose="02020603050405020304" pitchFamily="18" charset="0"/>
              </a:rPr>
              <a:t> </a:t>
            </a:r>
            <a:r>
              <a:rPr lang="ru-RU" sz="2000" dirty="0" err="1" smtClean="0">
                <a:latin typeface="Times New Roman" panose="02020603050405020304" pitchFamily="18" charset="0"/>
                <a:cs typeface="Times New Roman" panose="02020603050405020304" pitchFamily="18" charset="0"/>
              </a:rPr>
              <a:t>Қыпшақ</a:t>
            </a:r>
            <a:r>
              <a:rPr lang="ru-RU" sz="2000" dirty="0" smtClean="0">
                <a:latin typeface="Times New Roman" panose="02020603050405020304" pitchFamily="18" charset="0"/>
                <a:cs typeface="Times New Roman" panose="02020603050405020304" pitchFamily="18" charset="0"/>
              </a:rPr>
              <a:t> </a:t>
            </a:r>
            <a:r>
              <a:rPr lang="ru-RU" sz="2000" dirty="0" err="1" smtClean="0">
                <a:latin typeface="Times New Roman" panose="02020603050405020304" pitchFamily="18" charset="0"/>
                <a:cs typeface="Times New Roman" panose="02020603050405020304" pitchFamily="18" charset="0"/>
              </a:rPr>
              <a:t>хандығы</a:t>
            </a:r>
            <a:r>
              <a:rPr lang="ru-RU" sz="2000" dirty="0" smtClean="0">
                <a:latin typeface="Times New Roman" panose="02020603050405020304" pitchFamily="18" charset="0"/>
                <a:cs typeface="Times New Roman" panose="02020603050405020304" pitchFamily="18" charset="0"/>
              </a:rPr>
              <a:t> </a:t>
            </a:r>
            <a:r>
              <a:rPr lang="ru-RU" sz="2000" dirty="0" err="1" smtClean="0">
                <a:latin typeface="Times New Roman" panose="02020603050405020304" pitchFamily="18" charset="0"/>
                <a:cs typeface="Times New Roman" panose="02020603050405020304" pitchFamily="18" charset="0"/>
              </a:rPr>
              <a:t>бүкіл</a:t>
            </a:r>
            <a:r>
              <a:rPr lang="ru-RU" sz="2000" dirty="0" smtClean="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Еуразия</a:t>
            </a:r>
            <a:r>
              <a:rPr lang="ru-RU" sz="2000" dirty="0">
                <a:latin typeface="Times New Roman" panose="02020603050405020304" pitchFamily="18" charset="0"/>
                <a:cs typeface="Times New Roman" panose="02020603050405020304" pitchFamily="18" charset="0"/>
              </a:rPr>
              <a:t> </a:t>
            </a:r>
            <a:r>
              <a:rPr lang="ru-RU" sz="2000" dirty="0" err="1" smtClean="0">
                <a:latin typeface="Times New Roman" panose="02020603050405020304" pitchFamily="18" charset="0"/>
                <a:cs typeface="Times New Roman" panose="02020603050405020304" pitchFamily="18" charset="0"/>
              </a:rPr>
              <a:t>кеңістігінде</a:t>
            </a:r>
            <a:r>
              <a:rPr lang="ru-RU" sz="2000" dirty="0" smtClean="0">
                <a:latin typeface="Times New Roman" panose="02020603050405020304" pitchFamily="18" charset="0"/>
                <a:cs typeface="Times New Roman" panose="02020603050405020304" pitchFamily="18" charset="0"/>
              </a:rPr>
              <a:t> </a:t>
            </a:r>
            <a:r>
              <a:rPr lang="ru-RU" sz="2000" dirty="0" err="1" smtClean="0">
                <a:latin typeface="Times New Roman" panose="02020603050405020304" pitchFamily="18" charset="0"/>
                <a:cs typeface="Times New Roman" panose="02020603050405020304" pitchFamily="18" charset="0"/>
              </a:rPr>
              <a:t>үстемдік</a:t>
            </a:r>
            <a:r>
              <a:rPr lang="ru-RU" sz="2000" dirty="0" smtClean="0">
                <a:latin typeface="Times New Roman" panose="02020603050405020304" pitchFamily="18" charset="0"/>
                <a:cs typeface="Times New Roman" panose="02020603050405020304" pitchFamily="18" charset="0"/>
              </a:rPr>
              <a:t> </a:t>
            </a:r>
            <a:r>
              <a:rPr lang="en-US" sz="2000" dirty="0" smtClean="0">
                <a:latin typeface="Times New Roman" panose="02020603050405020304" pitchFamily="18" charset="0"/>
                <a:cs typeface="Times New Roman" panose="02020603050405020304" pitchFamily="18" charset="0"/>
              </a:rPr>
              <a:t>e</a:t>
            </a:r>
            <a:r>
              <a:rPr lang="kk-KZ" sz="2000" dirty="0" smtClean="0">
                <a:latin typeface="Times New Roman" panose="02020603050405020304" pitchFamily="18" charset="0"/>
                <a:cs typeface="Times New Roman" panose="02020603050405020304" pitchFamily="18" charset="0"/>
              </a:rPr>
              <a:t>тті</a:t>
            </a:r>
            <a:r>
              <a:rPr lang="en-US" sz="2000" dirty="0" smtClean="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Сол</a:t>
            </a:r>
            <a:r>
              <a:rPr lang="ru-RU" sz="2000" dirty="0">
                <a:latin typeface="Times New Roman" panose="02020603050405020304" pitchFamily="18" charset="0"/>
                <a:cs typeface="Times New Roman" panose="02020603050405020304" pitchFamily="18" charset="0"/>
              </a:rPr>
              <a:t> </a:t>
            </a:r>
            <a:r>
              <a:rPr lang="ru-RU" sz="2000" dirty="0" err="1" smtClean="0">
                <a:latin typeface="Times New Roman" panose="02020603050405020304" pitchFamily="18" charset="0"/>
                <a:cs typeface="Times New Roman" panose="02020603050405020304" pitchFamily="18" charset="0"/>
              </a:rPr>
              <a:t>себепті</a:t>
            </a:r>
            <a:r>
              <a:rPr lang="ru-RU" sz="2000" dirty="0" smtClean="0">
                <a:latin typeface="Times New Roman" panose="02020603050405020304" pitchFamily="18" charset="0"/>
                <a:cs typeface="Times New Roman" panose="02020603050405020304" pitchFamily="18" charset="0"/>
              </a:rPr>
              <a:t>, </a:t>
            </a:r>
            <a:r>
              <a:rPr lang="ru-RU" sz="2000" dirty="0" err="1" smtClean="0">
                <a:latin typeface="Times New Roman" panose="02020603050405020304" pitchFamily="18" charset="0"/>
                <a:cs typeface="Times New Roman" panose="02020603050405020304" pitchFamily="18" charset="0"/>
              </a:rPr>
              <a:t>қыпшақ</a:t>
            </a:r>
            <a:r>
              <a:rPr lang="ru-RU" sz="2000" dirty="0" smtClean="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тайпалары</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орналасу</a:t>
            </a:r>
            <a:r>
              <a:rPr lang="ru-RU" sz="2000" dirty="0">
                <a:latin typeface="Times New Roman" panose="02020603050405020304" pitchFamily="18" charset="0"/>
                <a:cs typeface="Times New Roman" panose="02020603050405020304" pitchFamily="18" charset="0"/>
              </a:rPr>
              <a:t> </a:t>
            </a:r>
            <a:r>
              <a:rPr lang="ru-RU" sz="2000" dirty="0" err="1" smtClean="0">
                <a:latin typeface="Times New Roman" panose="02020603050405020304" pitchFamily="18" charset="0"/>
                <a:cs typeface="Times New Roman" panose="02020603050405020304" pitchFamily="18" charset="0"/>
              </a:rPr>
              <a:t>аймағына</a:t>
            </a:r>
            <a:r>
              <a:rPr lang="ru-RU" sz="2000" dirty="0" smtClean="0">
                <a:latin typeface="Times New Roman" panose="02020603050405020304" pitchFamily="18" charset="0"/>
                <a:cs typeface="Times New Roman" panose="02020603050405020304" pitchFamily="18" charset="0"/>
              </a:rPr>
              <a:t> </a:t>
            </a:r>
            <a:r>
              <a:rPr lang="ru-RU" sz="2000" dirty="0" err="1" smtClean="0">
                <a:latin typeface="Times New Roman" panose="02020603050405020304" pitchFamily="18" charset="0"/>
                <a:cs typeface="Times New Roman" panose="02020603050405020304" pitchFamily="18" charset="0"/>
              </a:rPr>
              <a:t>қарай</a:t>
            </a:r>
            <a:r>
              <a:rPr lang="ru-RU" sz="2000" dirty="0" smtClean="0">
                <a:latin typeface="Times New Roman" panose="02020603050405020304" pitchFamily="18" charset="0"/>
                <a:cs typeface="Times New Roman" panose="02020603050405020304" pitchFamily="18" charset="0"/>
              </a:rPr>
              <a:t> </a:t>
            </a:r>
            <a:r>
              <a:rPr lang="ru-RU" sz="2000" dirty="0" err="1" smtClean="0">
                <a:latin typeface="Times New Roman" panose="02020603050405020304" pitchFamily="18" charset="0"/>
                <a:cs typeface="Times New Roman" panose="02020603050405020304" pitchFamily="18" charset="0"/>
              </a:rPr>
              <a:t>алтай-сібірлік</a:t>
            </a:r>
            <a:r>
              <a:rPr lang="ru-RU" sz="2000" dirty="0" smtClean="0">
                <a:latin typeface="Times New Roman" panose="02020603050405020304" pitchFamily="18" charset="0"/>
                <a:cs typeface="Times New Roman" panose="02020603050405020304" pitchFamily="18" charset="0"/>
              </a:rPr>
              <a:t> </a:t>
            </a:r>
            <a:r>
              <a:rPr lang="ru-RU" sz="2000" dirty="0" err="1" smtClean="0">
                <a:latin typeface="Times New Roman" panose="02020603050405020304" pitchFamily="18" charset="0"/>
                <a:cs typeface="Times New Roman" panose="02020603050405020304" pitchFamily="18" charset="0"/>
              </a:rPr>
              <a:t>қыпшақтар</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далалык</a:t>
            </a:r>
            <a:r>
              <a:rPr lang="ru-RU" sz="2000" dirty="0">
                <a:latin typeface="Times New Roman" panose="02020603050405020304" pitchFamily="18" charset="0"/>
                <a:cs typeface="Times New Roman" panose="02020603050405020304" pitchFamily="18" charset="0"/>
              </a:rPr>
              <a:t> </a:t>
            </a:r>
            <a:r>
              <a:rPr lang="ru-RU" sz="2000" dirty="0" err="1" smtClean="0">
                <a:latin typeface="Times New Roman" panose="02020603050405020304" pitchFamily="18" charset="0"/>
                <a:cs typeface="Times New Roman" panose="02020603050405020304" pitchFamily="18" charset="0"/>
              </a:rPr>
              <a:t>қыпшақтар</a:t>
            </a:r>
            <a:r>
              <a:rPr lang="ru-RU" sz="2000" dirty="0">
                <a:latin typeface="Times New Roman" panose="02020603050405020304" pitchFamily="18" charset="0"/>
                <a:cs typeface="Times New Roman" panose="02020603050405020304" pitchFamily="18" charset="0"/>
              </a:rPr>
              <a:t>, Орал </a:t>
            </a:r>
            <a:r>
              <a:rPr lang="ru-RU" sz="2000" dirty="0" err="1" smtClean="0">
                <a:latin typeface="Times New Roman" panose="02020603050405020304" pitchFamily="18" charset="0"/>
                <a:cs typeface="Times New Roman" panose="02020603050405020304" pitchFamily="18" charset="0"/>
              </a:rPr>
              <a:t>аймағы</a:t>
            </a:r>
            <a:r>
              <a:rPr lang="ru-RU" sz="2000" dirty="0" smtClean="0">
                <a:latin typeface="Times New Roman" panose="02020603050405020304" pitchFamily="18" charset="0"/>
                <a:cs typeface="Times New Roman" panose="02020603050405020304" pitchFamily="18" charset="0"/>
              </a:rPr>
              <a:t> </a:t>
            </a:r>
            <a:r>
              <a:rPr lang="ru-RU" sz="2000" dirty="0" err="1" smtClean="0">
                <a:latin typeface="Times New Roman" panose="02020603050405020304" pitchFamily="18" charset="0"/>
                <a:cs typeface="Times New Roman" panose="02020603050405020304" pitchFamily="18" charset="0"/>
              </a:rPr>
              <a:t>қыпшақтары</a:t>
            </a:r>
            <a:r>
              <a:rPr lang="ru-RU" sz="2000" dirty="0">
                <a:latin typeface="Times New Roman" panose="02020603050405020304" pitchFamily="18" charset="0"/>
                <a:cs typeface="Times New Roman" panose="02020603050405020304" pitchFamily="18" charset="0"/>
              </a:rPr>
              <a:t>, Дон </a:t>
            </a:r>
            <a:r>
              <a:rPr lang="ru-RU" sz="2000" dirty="0" err="1" smtClean="0">
                <a:latin typeface="Times New Roman" panose="02020603050405020304" pitchFamily="18" charset="0"/>
                <a:cs typeface="Times New Roman" panose="02020603050405020304" pitchFamily="18" charset="0"/>
              </a:rPr>
              <a:t>қыпшактары</a:t>
            </a:r>
            <a:r>
              <a:rPr lang="ru-RU" sz="2000" dirty="0">
                <a:latin typeface="Times New Roman" panose="02020603050405020304" pitchFamily="18" charset="0"/>
                <a:cs typeface="Times New Roman" panose="02020603050405020304" pitchFamily="18" charset="0"/>
              </a:rPr>
              <a:t>, </a:t>
            </a:r>
            <a:r>
              <a:rPr lang="ru-RU" sz="2000" dirty="0" err="1" smtClean="0">
                <a:latin typeface="Times New Roman" panose="02020603050405020304" pitchFamily="18" charset="0"/>
                <a:cs typeface="Times New Roman" panose="02020603050405020304" pitchFamily="18" charset="0"/>
              </a:rPr>
              <a:t>днепрлік</a:t>
            </a:r>
            <a:r>
              <a:rPr lang="ru-RU" sz="2000" dirty="0" smtClean="0">
                <a:latin typeface="Times New Roman" panose="02020603050405020304" pitchFamily="18" charset="0"/>
                <a:cs typeface="Times New Roman" panose="02020603050405020304" pitchFamily="18" charset="0"/>
              </a:rPr>
              <a:t> </a:t>
            </a:r>
            <a:r>
              <a:rPr lang="ru-RU" sz="2000" dirty="0" err="1" smtClean="0">
                <a:latin typeface="Times New Roman" panose="02020603050405020304" pitchFamily="18" charset="0"/>
                <a:cs typeface="Times New Roman" panose="02020603050405020304" pitchFamily="18" charset="0"/>
              </a:rPr>
              <a:t>қыпшақтар</a:t>
            </a:r>
            <a:r>
              <a:rPr lang="ru-RU" sz="2000" dirty="0" smtClean="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болып</a:t>
            </a:r>
            <a:r>
              <a:rPr lang="ru-RU" sz="2000" dirty="0">
                <a:latin typeface="Times New Roman" panose="02020603050405020304" pitchFamily="18" charset="0"/>
                <a:cs typeface="Times New Roman" panose="02020603050405020304" pitchFamily="18" charset="0"/>
              </a:rPr>
              <a:t> </a:t>
            </a:r>
            <a:r>
              <a:rPr lang="ru-RU" sz="2000" dirty="0" err="1" smtClean="0">
                <a:latin typeface="Times New Roman" panose="02020603050405020304" pitchFamily="18" charset="0"/>
                <a:cs typeface="Times New Roman" panose="02020603050405020304" pitchFamily="18" charset="0"/>
              </a:rPr>
              <a:t>бірнеше</a:t>
            </a:r>
            <a:r>
              <a:rPr lang="ru-RU" sz="2000" dirty="0" smtClean="0">
                <a:latin typeface="Times New Roman" panose="02020603050405020304" pitchFamily="18" charset="0"/>
                <a:cs typeface="Times New Roman" panose="02020603050405020304" pitchFamily="18" charset="0"/>
              </a:rPr>
              <a:t> </a:t>
            </a:r>
            <a:r>
              <a:rPr lang="ru-RU" sz="2000" dirty="0" err="1" smtClean="0">
                <a:latin typeface="Times New Roman" panose="02020603050405020304" pitchFamily="18" charset="0"/>
                <a:cs typeface="Times New Roman" panose="02020603050405020304" pitchFamily="18" charset="0"/>
              </a:rPr>
              <a:t>топқа</a:t>
            </a:r>
            <a:r>
              <a:rPr lang="ru-RU" sz="2000" dirty="0" smtClean="0">
                <a:latin typeface="Times New Roman" panose="02020603050405020304" pitchFamily="18" charset="0"/>
                <a:cs typeface="Times New Roman" panose="02020603050405020304" pitchFamily="18" charset="0"/>
              </a:rPr>
              <a:t> </a:t>
            </a:r>
            <a:r>
              <a:rPr lang="ru-RU" sz="2000" dirty="0" err="1" smtClean="0">
                <a:latin typeface="Times New Roman" panose="02020603050405020304" pitchFamily="18" charset="0"/>
                <a:cs typeface="Times New Roman" panose="02020603050405020304" pitchFamily="18" charset="0"/>
              </a:rPr>
              <a:t>бөлінген</a:t>
            </a:r>
            <a:r>
              <a:rPr lang="ru-RU" sz="2000" dirty="0" smtClean="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Орыс</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жылнамаларында</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оларды</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половецтер</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Еуропа</a:t>
            </a:r>
            <a:r>
              <a:rPr lang="ru-RU" sz="2000" dirty="0">
                <a:latin typeface="Times New Roman" panose="02020603050405020304" pitchFamily="18" charset="0"/>
                <a:cs typeface="Times New Roman" panose="02020603050405020304" pitchFamily="18" charset="0"/>
              </a:rPr>
              <a:t> </a:t>
            </a:r>
            <a:r>
              <a:rPr lang="ru-RU" sz="2000" dirty="0" err="1" smtClean="0">
                <a:latin typeface="Times New Roman" panose="02020603050405020304" pitchFamily="18" charset="0"/>
                <a:cs typeface="Times New Roman" panose="02020603050405020304" pitchFamily="18" charset="0"/>
              </a:rPr>
              <a:t>деректерінде</a:t>
            </a:r>
            <a:r>
              <a:rPr lang="ru-RU" sz="2000" dirty="0" smtClean="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коман</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немесе</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куман</a:t>
            </a:r>
            <a:r>
              <a:rPr lang="ru-RU" sz="2000" dirty="0">
                <a:latin typeface="Times New Roman" panose="02020603050405020304" pitchFamily="18" charset="0"/>
                <a:cs typeface="Times New Roman" panose="02020603050405020304" pitchFamily="18" charset="0"/>
              </a:rPr>
              <a:t>, </a:t>
            </a:r>
            <a:r>
              <a:rPr lang="ru-RU" sz="2000" dirty="0" err="1" smtClean="0">
                <a:latin typeface="Times New Roman" panose="02020603050405020304" pitchFamily="18" charset="0"/>
                <a:cs typeface="Times New Roman" panose="02020603050405020304" pitchFamily="18" charset="0"/>
              </a:rPr>
              <a:t>Шығыста</a:t>
            </a:r>
            <a:r>
              <a:rPr lang="ru-RU" sz="2000" dirty="0" smtClean="0">
                <a:latin typeface="Times New Roman" panose="02020603050405020304" pitchFamily="18" charset="0"/>
                <a:cs typeface="Times New Roman" panose="02020603050405020304" pitchFamily="18" charset="0"/>
              </a:rPr>
              <a:t> </a:t>
            </a:r>
            <a:r>
              <a:rPr lang="ru-RU" sz="2000" dirty="0" err="1" smtClean="0">
                <a:latin typeface="Times New Roman" panose="02020603050405020304" pitchFamily="18" charset="0"/>
                <a:cs typeface="Times New Roman" panose="02020603050405020304" pitchFamily="18" charset="0"/>
              </a:rPr>
              <a:t>қыпшақ</a:t>
            </a:r>
            <a:r>
              <a:rPr lang="ru-RU" sz="2000" dirty="0" smtClean="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деген</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атаумен</a:t>
            </a:r>
            <a:r>
              <a:rPr lang="ru-RU" sz="2000" dirty="0">
                <a:latin typeface="Times New Roman" panose="02020603050405020304" pitchFamily="18" charset="0"/>
                <a:cs typeface="Times New Roman" panose="02020603050405020304" pitchFamily="18" charset="0"/>
              </a:rPr>
              <a:t> </a:t>
            </a:r>
            <a:r>
              <a:rPr lang="ru-RU" sz="2000" dirty="0" err="1" smtClean="0">
                <a:latin typeface="Times New Roman" panose="02020603050405020304" pitchFamily="18" charset="0"/>
                <a:cs typeface="Times New Roman" panose="02020603050405020304" pitchFamily="18" charset="0"/>
              </a:rPr>
              <a:t>кездеседі</a:t>
            </a:r>
            <a:r>
              <a:rPr lang="ru-RU" sz="2000" dirty="0" smtClean="0">
                <a:latin typeface="Times New Roman" panose="02020603050405020304" pitchFamily="18" charset="0"/>
                <a:cs typeface="Times New Roman" panose="02020603050405020304" pitchFamily="18" charset="0"/>
              </a:rPr>
              <a:t>. </a:t>
            </a:r>
            <a:r>
              <a:rPr lang="ru-RU" sz="2000" dirty="0" err="1" smtClean="0">
                <a:latin typeface="Times New Roman" panose="02020603050405020304" pitchFamily="18" charset="0"/>
                <a:cs typeface="Times New Roman" panose="02020603050405020304" pitchFamily="18" charset="0"/>
              </a:rPr>
              <a:t>Қыпшақтар</a:t>
            </a:r>
            <a:r>
              <a:rPr lang="ru-RU" sz="2000" dirty="0" smtClean="0">
                <a:latin typeface="Times New Roman" panose="02020603050405020304" pitchFamily="18" charset="0"/>
                <a:cs typeface="Times New Roman" panose="02020603050405020304" pitchFamily="18" charset="0"/>
              </a:rPr>
              <a:t> </a:t>
            </a:r>
            <a:r>
              <a:rPr lang="ru-RU" sz="2000" dirty="0">
                <a:latin typeface="Times New Roman" panose="02020603050405020304" pitchFamily="18" charset="0"/>
                <a:cs typeface="Times New Roman" panose="02020603050405020304" pitchFamily="18" charset="0"/>
              </a:rPr>
              <a:t>орта </a:t>
            </a:r>
            <a:r>
              <a:rPr lang="ru-RU" sz="2000" dirty="0" err="1" smtClean="0">
                <a:latin typeface="Times New Roman" panose="02020603050405020304" pitchFamily="18" charset="0"/>
                <a:cs typeface="Times New Roman" panose="02020603050405020304" pitchFamily="18" charset="0"/>
              </a:rPr>
              <a:t>ғасыр</a:t>
            </a:r>
            <a:r>
              <a:rPr lang="ru-RU" sz="2000" dirty="0" smtClean="0">
                <a:latin typeface="Times New Roman" panose="02020603050405020304" pitchFamily="18" charset="0"/>
                <a:cs typeface="Times New Roman" panose="02020603050405020304" pitchFamily="18" charset="0"/>
              </a:rPr>
              <a:t> </a:t>
            </a:r>
            <a:r>
              <a:rPr lang="ru-RU" sz="2000" dirty="0" err="1" smtClean="0">
                <a:latin typeface="Times New Roman" panose="02020603050405020304" pitchFamily="18" charset="0"/>
                <a:cs typeface="Times New Roman" panose="02020603050405020304" pitchFamily="18" charset="0"/>
              </a:rPr>
              <a:t>дәуірінде</a:t>
            </a:r>
            <a:r>
              <a:rPr lang="ru-RU" sz="2000" dirty="0" smtClean="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Еуразия</a:t>
            </a:r>
            <a:r>
              <a:rPr lang="ru-RU" sz="2000" dirty="0">
                <a:latin typeface="Times New Roman" panose="02020603050405020304" pitchFamily="18" charset="0"/>
                <a:cs typeface="Times New Roman" panose="02020603050405020304" pitchFamily="18" charset="0"/>
              </a:rPr>
              <a:t> </a:t>
            </a:r>
            <a:r>
              <a:rPr lang="ru-RU" sz="2000" dirty="0" err="1" smtClean="0">
                <a:latin typeface="Times New Roman" panose="02020603050405020304" pitchFamily="18" charset="0"/>
                <a:cs typeface="Times New Roman" panose="02020603050405020304" pitchFamily="18" charset="0"/>
              </a:rPr>
              <a:t>халықтарымен</a:t>
            </a:r>
            <a:r>
              <a:rPr lang="ru-RU" sz="2000" dirty="0" smtClean="0">
                <a:latin typeface="Times New Roman" panose="02020603050405020304" pitchFamily="18" charset="0"/>
                <a:cs typeface="Times New Roman" panose="02020603050405020304" pitchFamily="18" charset="0"/>
              </a:rPr>
              <a:t> б</a:t>
            </a:r>
            <a:r>
              <a:rPr lang="en-US" sz="2000" dirty="0" err="1" smtClean="0">
                <a:latin typeface="Times New Roman" panose="02020603050405020304" pitchFamily="18" charset="0"/>
                <a:cs typeface="Times New Roman" panose="02020603050405020304" pitchFamily="18" charset="0"/>
              </a:rPr>
              <a:t>ipre</a:t>
            </a:r>
            <a:r>
              <a:rPr lang="en-US" sz="2000" dirty="0" smtClean="0">
                <a:latin typeface="Times New Roman" panose="02020603050405020304" pitchFamily="18" charset="0"/>
                <a:cs typeface="Times New Roman" panose="02020603050405020304" pitchFamily="18" charset="0"/>
              </a:rPr>
              <a:t> </a:t>
            </a:r>
            <a:r>
              <a:rPr lang="kk-KZ" sz="2000" dirty="0" smtClean="0">
                <a:latin typeface="Times New Roman" panose="02020603050405020304" pitchFamily="18" charset="0"/>
                <a:cs typeface="Times New Roman" panose="02020603050405020304" pitchFamily="18" charset="0"/>
              </a:rPr>
              <a:t>Үндістан</a:t>
            </a:r>
            <a:r>
              <a:rPr lang="ru-RU" sz="2000" dirty="0" smtClean="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Мысыр</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Қ</a:t>
            </a:r>
            <a:r>
              <a:rPr lang="ru-RU" sz="2000" dirty="0" err="1" smtClean="0">
                <a:latin typeface="Times New Roman" panose="02020603050405020304" pitchFamily="18" charset="0"/>
                <a:cs typeface="Times New Roman" panose="02020603050405020304" pitchFamily="18" charset="0"/>
              </a:rPr>
              <a:t>ытай</a:t>
            </a:r>
            <a:r>
              <a:rPr lang="ru-RU" sz="2000" dirty="0">
                <a:latin typeface="Times New Roman" panose="02020603050405020304" pitchFamily="18" charset="0"/>
                <a:cs typeface="Times New Roman" panose="02020603050405020304" pitchFamily="18" charset="0"/>
              </a:rPr>
              <a:t>, Византия, Грузия, Болгария, Хорезм </a:t>
            </a:r>
            <a:r>
              <a:rPr lang="ru-RU" sz="2000" dirty="0" err="1" smtClean="0">
                <a:latin typeface="Times New Roman" panose="02020603050405020304" pitchFamily="18" charset="0"/>
                <a:cs typeface="Times New Roman" panose="02020603050405020304" pitchFamily="18" charset="0"/>
              </a:rPr>
              <a:t>сияқты</a:t>
            </a:r>
            <a:r>
              <a:rPr lang="ru-RU" sz="2000" dirty="0" smtClean="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ipi</a:t>
            </a:r>
            <a:r>
              <a:rPr lang="en-US" sz="2000" dirty="0">
                <a:latin typeface="Times New Roman" panose="02020603050405020304" pitchFamily="18" charset="0"/>
                <a:cs typeface="Times New Roman" panose="02020603050405020304" pitchFamily="18" charset="0"/>
              </a:rPr>
              <a:t> </a:t>
            </a:r>
            <a:r>
              <a:rPr lang="ru-RU" sz="2000" dirty="0" err="1" smtClean="0">
                <a:latin typeface="Times New Roman" panose="02020603050405020304" pitchFamily="18" charset="0"/>
                <a:cs typeface="Times New Roman" panose="02020603050405020304" pitchFamily="18" charset="0"/>
              </a:rPr>
              <a:t>мемлекеттердің</a:t>
            </a:r>
            <a:r>
              <a:rPr lang="ru-RU" sz="2000" dirty="0" smtClean="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саяси</a:t>
            </a:r>
            <a:r>
              <a:rPr lang="ru-RU" sz="2000" dirty="0">
                <a:latin typeface="Times New Roman" panose="02020603050405020304" pitchFamily="18" charset="0"/>
                <a:cs typeface="Times New Roman" panose="02020603050405020304" pitchFamily="18" charset="0"/>
              </a:rPr>
              <a:t> </a:t>
            </a:r>
            <a:r>
              <a:rPr lang="ru-RU" sz="2000" dirty="0" err="1" smtClean="0">
                <a:latin typeface="Times New Roman" panose="02020603050405020304" pitchFamily="18" charset="0"/>
                <a:cs typeface="Times New Roman" panose="02020603050405020304" pitchFamily="18" charset="0"/>
              </a:rPr>
              <a:t>және</a:t>
            </a:r>
            <a:r>
              <a:rPr lang="ru-RU" sz="2000" dirty="0" smtClean="0">
                <a:latin typeface="Times New Roman" panose="02020603050405020304" pitchFamily="18" charset="0"/>
                <a:cs typeface="Times New Roman" panose="02020603050405020304" pitchFamily="18" charset="0"/>
              </a:rPr>
              <a:t> </a:t>
            </a:r>
            <a:r>
              <a:rPr lang="ru-RU" sz="2000" dirty="0" err="1" smtClean="0">
                <a:latin typeface="Times New Roman" panose="02020603050405020304" pitchFamily="18" charset="0"/>
                <a:cs typeface="Times New Roman" panose="02020603050405020304" pitchFamily="18" charset="0"/>
              </a:rPr>
              <a:t>мәдени-шаруашылық</a:t>
            </a:r>
            <a:r>
              <a:rPr lang="ru-RU" sz="2000" dirty="0" smtClean="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дамуында</a:t>
            </a:r>
            <a:r>
              <a:rPr lang="ru-RU" sz="2000" dirty="0">
                <a:latin typeface="Times New Roman" panose="02020603050405020304" pitchFamily="18" charset="0"/>
                <a:cs typeface="Times New Roman" panose="02020603050405020304" pitchFamily="18" charset="0"/>
              </a:rPr>
              <a:t> </a:t>
            </a:r>
            <a:r>
              <a:rPr lang="ru-RU" sz="2000" dirty="0" err="1" smtClean="0">
                <a:latin typeface="Times New Roman" panose="02020603050405020304" pitchFamily="18" charset="0"/>
                <a:cs typeface="Times New Roman" panose="02020603050405020304" pitchFamily="18" charset="0"/>
              </a:rPr>
              <a:t>маңызды</a:t>
            </a:r>
            <a:r>
              <a:rPr lang="ru-RU" sz="2000" dirty="0" smtClean="0">
                <a:latin typeface="Times New Roman" panose="02020603050405020304" pitchFamily="18" charset="0"/>
                <a:cs typeface="Times New Roman" panose="02020603050405020304" pitchFamily="18" charset="0"/>
              </a:rPr>
              <a:t> </a:t>
            </a:r>
            <a:r>
              <a:rPr lang="ru-RU" sz="2000" dirty="0" err="1" smtClean="0">
                <a:latin typeface="Times New Roman" panose="02020603050405020304" pitchFamily="18" charset="0"/>
                <a:cs typeface="Times New Roman" panose="02020603050405020304" pitchFamily="18" charset="0"/>
              </a:rPr>
              <a:t>рөл</a:t>
            </a:r>
            <a:r>
              <a:rPr lang="ru-RU" sz="2000" dirty="0" smtClean="0">
                <a:latin typeface="Times New Roman" panose="02020603050405020304" pitchFamily="18" charset="0"/>
                <a:cs typeface="Times New Roman" panose="02020603050405020304" pitchFamily="18" charset="0"/>
              </a:rPr>
              <a:t> </a:t>
            </a:r>
            <a:r>
              <a:rPr lang="ru-RU" sz="2000" dirty="0" err="1" smtClean="0">
                <a:latin typeface="Times New Roman" panose="02020603050405020304" pitchFamily="18" charset="0"/>
                <a:cs typeface="Times New Roman" panose="02020603050405020304" pitchFamily="18" charset="0"/>
              </a:rPr>
              <a:t>атқарды</a:t>
            </a:r>
            <a:r>
              <a:rPr lang="ru-RU" sz="2000" dirty="0">
                <a:latin typeface="Times New Roman" panose="02020603050405020304" pitchFamily="18" charset="0"/>
                <a:cs typeface="Times New Roman" panose="02020603050405020304" pitchFamily="18" charset="0"/>
              </a:rPr>
              <a:t>. </a:t>
            </a:r>
            <a:r>
              <a:rPr lang="ru-RU" sz="2000" dirty="0" err="1" smtClean="0">
                <a:latin typeface="Times New Roman" panose="02020603050405020304" pitchFamily="18" charset="0"/>
                <a:cs typeface="Times New Roman" panose="02020603050405020304" pitchFamily="18" charset="0"/>
              </a:rPr>
              <a:t>Бұл</a:t>
            </a:r>
            <a:r>
              <a:rPr lang="ru-RU" sz="2000" dirty="0" smtClean="0">
                <a:latin typeface="Times New Roman" panose="02020603050405020304" pitchFamily="18" charset="0"/>
                <a:cs typeface="Times New Roman" panose="02020603050405020304" pitchFamily="18" charset="0"/>
              </a:rPr>
              <a:t> </a:t>
            </a:r>
            <a:r>
              <a:rPr lang="ru-RU" sz="2000" dirty="0" err="1" smtClean="0">
                <a:latin typeface="Times New Roman" panose="02020603050405020304" pitchFamily="18" charset="0"/>
                <a:cs typeface="Times New Roman" panose="02020603050405020304" pitchFamily="18" charset="0"/>
              </a:rPr>
              <a:t>кезеңде</a:t>
            </a:r>
            <a:r>
              <a:rPr lang="ru-RU" sz="2000" dirty="0" smtClean="0">
                <a:latin typeface="Times New Roman" panose="02020603050405020304" pitchFamily="18" charset="0"/>
                <a:cs typeface="Times New Roman" panose="02020603050405020304" pitchFamily="18" charset="0"/>
              </a:rPr>
              <a:t> </a:t>
            </a:r>
            <a:r>
              <a:rPr lang="ru-RU" sz="2000" dirty="0" err="1" smtClean="0">
                <a:latin typeface="Times New Roman" panose="02020603050405020304" pitchFamily="18" charset="0"/>
                <a:cs typeface="Times New Roman" panose="02020603050405020304" pitchFamily="18" charset="0"/>
              </a:rPr>
              <a:t>қыпшақ</a:t>
            </a:r>
            <a:r>
              <a:rPr lang="ru-RU" sz="2000" dirty="0" smtClean="0">
                <a:latin typeface="Times New Roman" panose="02020603050405020304" pitchFamily="18" charset="0"/>
                <a:cs typeface="Times New Roman" panose="02020603050405020304" pitchFamily="18" charset="0"/>
              </a:rPr>
              <a:t> </a:t>
            </a:r>
            <a:r>
              <a:rPr lang="kk-KZ" sz="2000" dirty="0" smtClean="0">
                <a:latin typeface="Times New Roman" panose="02020603050405020304" pitchFamily="18" charset="0"/>
                <a:cs typeface="Times New Roman" panose="02020603050405020304" pitchFamily="18" charset="0"/>
              </a:rPr>
              <a:t>тілі</a:t>
            </a:r>
            <a:r>
              <a:rPr lang="en-US" sz="2000" dirty="0" smtClean="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Еуразия</a:t>
            </a:r>
            <a:r>
              <a:rPr lang="ru-RU" sz="2000" dirty="0">
                <a:latin typeface="Times New Roman" panose="02020603050405020304" pitchFamily="18" charset="0"/>
                <a:cs typeface="Times New Roman" panose="02020603050405020304" pitchFamily="18" charset="0"/>
              </a:rPr>
              <a:t> </a:t>
            </a:r>
            <a:r>
              <a:rPr lang="ru-RU" sz="2000" dirty="0" err="1" smtClean="0">
                <a:latin typeface="Times New Roman" panose="02020603050405020304" pitchFamily="18" charset="0"/>
                <a:cs typeface="Times New Roman" panose="02020603050405020304" pitchFamily="18" charset="0"/>
              </a:rPr>
              <a:t>кеңістігінде</a:t>
            </a:r>
            <a:r>
              <a:rPr lang="ru-RU" sz="2000" dirty="0" smtClean="0">
                <a:latin typeface="Times New Roman" panose="02020603050405020304" pitchFamily="18" charset="0"/>
                <a:cs typeface="Times New Roman" panose="02020603050405020304" pitchFamily="18" charset="0"/>
              </a:rPr>
              <a:t> </a:t>
            </a:r>
            <a:r>
              <a:rPr lang="ru-RU" sz="2000" dirty="0" err="1" smtClean="0">
                <a:latin typeface="Times New Roman" panose="02020603050405020304" pitchFamily="18" charset="0"/>
                <a:cs typeface="Times New Roman" panose="02020603050405020304" pitchFamily="18" charset="0"/>
              </a:rPr>
              <a:t>халықаралық</a:t>
            </a:r>
            <a:r>
              <a:rPr lang="ru-RU" sz="2000" dirty="0" smtClean="0">
                <a:latin typeface="Times New Roman" panose="02020603050405020304" pitchFamily="18" charset="0"/>
                <a:cs typeface="Times New Roman" panose="02020603050405020304" pitchFamily="18" charset="0"/>
              </a:rPr>
              <a:t> </a:t>
            </a:r>
            <a:r>
              <a:rPr lang="ru-RU" sz="2000" dirty="0" err="1" smtClean="0">
                <a:latin typeface="Times New Roman" panose="02020603050405020304" pitchFamily="18" charset="0"/>
                <a:cs typeface="Times New Roman" panose="02020603050405020304" pitchFamily="18" charset="0"/>
              </a:rPr>
              <a:t>қарым-қатынас</a:t>
            </a:r>
            <a:r>
              <a:rPr lang="ru-RU" sz="2000" dirty="0" smtClean="0">
                <a:latin typeface="Times New Roman" panose="02020603050405020304" pitchFamily="18" charset="0"/>
                <a:cs typeface="Times New Roman" panose="02020603050405020304" pitchFamily="18" charset="0"/>
              </a:rPr>
              <a:t> </a:t>
            </a:r>
            <a:r>
              <a:rPr lang="ru-RU" sz="2000" dirty="0" err="1" smtClean="0">
                <a:latin typeface="Times New Roman" panose="02020603050405020304" pitchFamily="18" charset="0"/>
                <a:cs typeface="Times New Roman" panose="02020603050405020304" pitchFamily="18" charset="0"/>
              </a:rPr>
              <a:t>тіліне</a:t>
            </a:r>
            <a:r>
              <a:rPr lang="ru-RU" sz="2000" dirty="0" smtClean="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айналды</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Сауда</a:t>
            </a:r>
            <a:r>
              <a:rPr lang="ru-RU" sz="2000" dirty="0">
                <a:latin typeface="Times New Roman" panose="02020603050405020304" pitchFamily="18" charset="0"/>
                <a:cs typeface="Times New Roman" panose="02020603050405020304" pitchFamily="18" charset="0"/>
              </a:rPr>
              <a:t> </a:t>
            </a:r>
            <a:r>
              <a:rPr lang="ru-RU" sz="2000" dirty="0" err="1" smtClean="0">
                <a:latin typeface="Times New Roman" panose="02020603050405020304" pitchFamily="18" charset="0"/>
                <a:cs typeface="Times New Roman" panose="02020603050405020304" pitchFamily="18" charset="0"/>
              </a:rPr>
              <a:t>келісімдері</a:t>
            </a:r>
            <a:r>
              <a:rPr lang="ru-RU" sz="2000" dirty="0" smtClean="0">
                <a:latin typeface="Times New Roman" panose="02020603050405020304" pitchFamily="18" charset="0"/>
                <a:cs typeface="Times New Roman" panose="02020603050405020304" pitchFamily="18" charset="0"/>
              </a:rPr>
              <a:t>, </a:t>
            </a:r>
            <a:r>
              <a:rPr lang="ru-RU" sz="2000" dirty="0" err="1" smtClean="0">
                <a:latin typeface="Times New Roman" panose="02020603050405020304" pitchFamily="18" charset="0"/>
                <a:cs typeface="Times New Roman" panose="02020603050405020304" pitchFamily="18" charset="0"/>
              </a:rPr>
              <a:t>дипломатиялық</a:t>
            </a:r>
            <a:r>
              <a:rPr lang="ru-RU" sz="2000" dirty="0" smtClean="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байланыстар</a:t>
            </a:r>
            <a:r>
              <a:rPr lang="ru-RU" sz="2000" dirty="0">
                <a:latin typeface="Times New Roman" panose="02020603050405020304" pitchFamily="18" charset="0"/>
                <a:cs typeface="Times New Roman" panose="02020603050405020304" pitchFamily="18" charset="0"/>
              </a:rPr>
              <a:t> </a:t>
            </a:r>
            <a:r>
              <a:rPr lang="ru-RU" sz="2000" dirty="0" err="1" smtClean="0">
                <a:latin typeface="Times New Roman" panose="02020603050405020304" pitchFamily="18" charset="0"/>
                <a:cs typeface="Times New Roman" panose="02020603050405020304" pitchFamily="18" charset="0"/>
              </a:rPr>
              <a:t>қыпшақ</a:t>
            </a:r>
            <a:r>
              <a:rPr lang="ru-RU" sz="2000" dirty="0" smtClean="0">
                <a:latin typeface="Times New Roman" panose="02020603050405020304" pitchFamily="18" charset="0"/>
                <a:cs typeface="Times New Roman" panose="02020603050405020304" pitchFamily="18" charset="0"/>
              </a:rPr>
              <a:t> </a:t>
            </a:r>
            <a:r>
              <a:rPr lang="ru-RU" sz="2000" dirty="0" err="1" smtClean="0">
                <a:latin typeface="Times New Roman" panose="02020603050405020304" pitchFamily="18" charset="0"/>
                <a:cs typeface="Times New Roman" panose="02020603050405020304" pitchFamily="18" charset="0"/>
              </a:rPr>
              <a:t>тілінде</a:t>
            </a:r>
            <a:r>
              <a:rPr lang="en-US" sz="2000" dirty="0" smtClean="0">
                <a:latin typeface="Times New Roman" panose="02020603050405020304" pitchFamily="18" charset="0"/>
                <a:cs typeface="Times New Roman" panose="02020603050405020304" pitchFamily="18" charset="0"/>
              </a:rPr>
              <a:t> </a:t>
            </a:r>
            <a:r>
              <a:rPr lang="ru-RU" sz="2000" dirty="0" err="1" smtClean="0">
                <a:latin typeface="Times New Roman" panose="02020603050405020304" pitchFamily="18" charset="0"/>
                <a:cs typeface="Times New Roman" panose="02020603050405020304" pitchFamily="18" charset="0"/>
              </a:rPr>
              <a:t>жүргізілді</a:t>
            </a:r>
            <a:r>
              <a:rPr lang="ru-RU" sz="2000" dirty="0" smtClean="0">
                <a:latin typeface="Times New Roman" panose="02020603050405020304" pitchFamily="18" charset="0"/>
                <a:cs typeface="Times New Roman" panose="02020603050405020304" pitchFamily="18" charset="0"/>
              </a:rPr>
              <a:t> (</a:t>
            </a:r>
            <a:r>
              <a:rPr lang="kk-KZ" sz="2000" dirty="0" smtClean="0">
                <a:latin typeface="Times New Roman" panose="02020603050405020304" pitchFamily="18" charset="0"/>
                <a:cs typeface="Times New Roman" panose="02020603050405020304" pitchFamily="18" charset="0"/>
              </a:rPr>
              <a:t>қазіргі қазақ тілі</a:t>
            </a:r>
            <a:r>
              <a:rPr lang="en-US" sz="2000" dirty="0" smtClean="0">
                <a:latin typeface="Times New Roman" panose="02020603050405020304" pitchFamily="18" charset="0"/>
                <a:cs typeface="Times New Roman" panose="02020603050405020304" pitchFamily="18" charset="0"/>
              </a:rPr>
              <a:t> </a:t>
            </a:r>
            <a:r>
              <a:rPr lang="ru-RU" sz="2000" dirty="0" err="1" smtClean="0">
                <a:latin typeface="Times New Roman" panose="02020603050405020304" pitchFamily="18" charset="0"/>
                <a:cs typeface="Times New Roman" panose="02020603050405020304" pitchFamily="18" charset="0"/>
              </a:rPr>
              <a:t>қыпшақ</a:t>
            </a:r>
            <a:r>
              <a:rPr lang="ru-RU" sz="2000" dirty="0" smtClean="0">
                <a:latin typeface="Times New Roman" panose="02020603050405020304" pitchFamily="18" charset="0"/>
                <a:cs typeface="Times New Roman" panose="02020603050405020304" pitchFamily="18" charset="0"/>
              </a:rPr>
              <a:t> </a:t>
            </a:r>
            <a:r>
              <a:rPr lang="ru-RU" sz="2000" dirty="0" err="1" smtClean="0">
                <a:latin typeface="Times New Roman" panose="02020603050405020304" pitchFamily="18" charset="0"/>
                <a:cs typeface="Times New Roman" panose="02020603050405020304" pitchFamily="18" charset="0"/>
              </a:rPr>
              <a:t>тілі</a:t>
            </a:r>
            <a:r>
              <a:rPr lang="ru-RU" sz="2000" dirty="0" smtClean="0">
                <a:latin typeface="Times New Roman" panose="02020603050405020304" pitchFamily="18" charset="0"/>
                <a:cs typeface="Times New Roman" panose="02020603050405020304" pitchFamily="18" charset="0"/>
              </a:rPr>
              <a:t> </a:t>
            </a:r>
            <a:r>
              <a:rPr lang="ru-RU" sz="2000" dirty="0" err="1" smtClean="0">
                <a:latin typeface="Times New Roman" panose="02020603050405020304" pitchFamily="18" charset="0"/>
                <a:cs typeface="Times New Roman" panose="02020603050405020304" pitchFamily="18" charset="0"/>
              </a:rPr>
              <a:t>негізінде</a:t>
            </a:r>
            <a:r>
              <a:rPr lang="ru-RU" sz="2000" dirty="0" smtClean="0">
                <a:latin typeface="Times New Roman" panose="02020603050405020304" pitchFamily="18" charset="0"/>
                <a:cs typeface="Times New Roman" panose="02020603050405020304" pitchFamily="18" charset="0"/>
              </a:rPr>
              <a:t> </a:t>
            </a:r>
            <a:r>
              <a:rPr lang="ru-RU" sz="2000" dirty="0" err="1" smtClean="0">
                <a:latin typeface="Times New Roman" panose="02020603050405020304" pitchFamily="18" charset="0"/>
                <a:cs typeface="Times New Roman" panose="02020603050405020304" pitchFamily="18" charset="0"/>
              </a:rPr>
              <a:t>қалыптасты</a:t>
            </a:r>
            <a:r>
              <a:rPr lang="ru-RU" sz="2000" dirty="0" smtClean="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Қ</a:t>
            </a:r>
            <a:r>
              <a:rPr lang="ru-RU" sz="2000" dirty="0" err="1" smtClean="0">
                <a:latin typeface="Times New Roman" panose="02020603050405020304" pitchFamily="18" charset="0"/>
                <a:cs typeface="Times New Roman" panose="02020603050405020304" pitchFamily="18" charset="0"/>
              </a:rPr>
              <a:t>ыпшактар</a:t>
            </a:r>
            <a:r>
              <a:rPr lang="ru-RU" sz="2000" dirty="0" smtClean="0">
                <a:latin typeface="Times New Roman" panose="02020603050405020304" pitchFamily="18" charset="0"/>
                <a:cs typeface="Times New Roman" panose="02020603050405020304" pitchFamily="18" charset="0"/>
              </a:rPr>
              <a:t> </a:t>
            </a:r>
            <a:r>
              <a:rPr lang="ru-RU" sz="2000" dirty="0">
                <a:latin typeface="Times New Roman" panose="02020603050405020304" pitchFamily="18" charset="0"/>
                <a:cs typeface="Times New Roman" panose="02020603050405020304" pitchFamily="18" charset="0"/>
              </a:rPr>
              <a:t>- </a:t>
            </a:r>
            <a:r>
              <a:rPr lang="ru-RU" sz="2000" dirty="0" err="1" smtClean="0">
                <a:latin typeface="Times New Roman" panose="02020603050405020304" pitchFamily="18" charset="0"/>
                <a:cs typeface="Times New Roman" panose="02020603050405020304" pitchFamily="18" charset="0"/>
              </a:rPr>
              <a:t>қазақ</a:t>
            </a:r>
            <a:r>
              <a:rPr lang="ru-RU" sz="2000" dirty="0" smtClean="0">
                <a:latin typeface="Times New Roman" panose="02020603050405020304" pitchFamily="18" charset="0"/>
                <a:cs typeface="Times New Roman" panose="02020603050405020304" pitchFamily="18" charset="0"/>
              </a:rPr>
              <a:t>, </a:t>
            </a:r>
            <a:r>
              <a:rPr lang="ru-RU" sz="2000" dirty="0" err="1" smtClean="0">
                <a:latin typeface="Times New Roman" panose="02020603050405020304" pitchFamily="18" charset="0"/>
                <a:cs typeface="Times New Roman" panose="02020603050405020304" pitchFamily="18" charset="0"/>
              </a:rPr>
              <a:t>ноғай</a:t>
            </a:r>
            <a:r>
              <a:rPr lang="ru-RU" sz="2000" dirty="0">
                <a:latin typeface="Times New Roman" panose="02020603050405020304" pitchFamily="18" charset="0"/>
                <a:cs typeface="Times New Roman" panose="02020603050405020304" pitchFamily="18" charset="0"/>
              </a:rPr>
              <a:t>, </a:t>
            </a:r>
            <a:r>
              <a:rPr lang="ru-RU" sz="2000" dirty="0" err="1" smtClean="0">
                <a:latin typeface="Times New Roman" panose="02020603050405020304" pitchFamily="18" charset="0"/>
                <a:cs typeface="Times New Roman" panose="02020603050405020304" pitchFamily="18" charset="0"/>
              </a:rPr>
              <a:t>қырым-сібір-еділ</a:t>
            </a:r>
            <a:r>
              <a:rPr lang="ru-RU" sz="2000" dirty="0" smtClean="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татарлары</a:t>
            </a:r>
            <a:r>
              <a:rPr lang="ru-RU" sz="2000" dirty="0">
                <a:latin typeface="Times New Roman" panose="02020603050405020304" pitchFamily="18" charset="0"/>
                <a:cs typeface="Times New Roman" panose="02020603050405020304" pitchFamily="18" charset="0"/>
              </a:rPr>
              <a:t>, </a:t>
            </a:r>
            <a:r>
              <a:rPr lang="ru-RU" sz="2000" dirty="0" err="1" smtClean="0">
                <a:latin typeface="Times New Roman" panose="02020603050405020304" pitchFamily="18" charset="0"/>
                <a:cs typeface="Times New Roman" panose="02020603050405020304" pitchFamily="18" charset="0"/>
              </a:rPr>
              <a:t>башкұрт</a:t>
            </a:r>
            <a:r>
              <a:rPr lang="ru-RU" sz="2000" dirty="0">
                <a:latin typeface="Times New Roman" panose="02020603050405020304" pitchFamily="18" charset="0"/>
                <a:cs typeface="Times New Roman" panose="02020603050405020304" pitchFamily="18" charset="0"/>
              </a:rPr>
              <a:t>, </a:t>
            </a:r>
            <a:r>
              <a:rPr lang="ru-RU" sz="2000" dirty="0" err="1" smtClean="0">
                <a:latin typeface="Times New Roman" panose="02020603050405020304" pitchFamily="18" charset="0"/>
                <a:cs typeface="Times New Roman" panose="02020603050405020304" pitchFamily="18" charset="0"/>
              </a:rPr>
              <a:t>қарақалпақ</a:t>
            </a:r>
            <a:r>
              <a:rPr lang="ru-RU" sz="2000" dirty="0" smtClean="0">
                <a:latin typeface="Times New Roman" panose="02020603050405020304" pitchFamily="18" charset="0"/>
                <a:cs typeface="Times New Roman" panose="02020603050405020304" pitchFamily="18" charset="0"/>
              </a:rPr>
              <a:t>, </a:t>
            </a:r>
            <a:r>
              <a:rPr lang="ru-RU" sz="2000" dirty="0" err="1" smtClean="0">
                <a:latin typeface="Times New Roman" panose="02020603050405020304" pitchFamily="18" charset="0"/>
                <a:cs typeface="Times New Roman" panose="02020603050405020304" pitchFamily="18" charset="0"/>
              </a:rPr>
              <a:t>өзбек</a:t>
            </a:r>
            <a:r>
              <a:rPr lang="ru-RU" sz="2000" dirty="0">
                <a:latin typeface="Times New Roman" panose="02020603050405020304" pitchFamily="18" charset="0"/>
                <a:cs typeface="Times New Roman" panose="02020603050405020304" pitchFamily="18" charset="0"/>
              </a:rPr>
              <a:t>, </a:t>
            </a:r>
            <a:r>
              <a:rPr lang="ru-RU" sz="2000" dirty="0" err="1" smtClean="0">
                <a:latin typeface="Times New Roman" panose="02020603050405020304" pitchFamily="18" charset="0"/>
                <a:cs typeface="Times New Roman" panose="02020603050405020304" pitchFamily="18" charset="0"/>
              </a:rPr>
              <a:t>қырғыз</a:t>
            </a:r>
            <a:r>
              <a:rPr lang="ru-RU" sz="2000" dirty="0">
                <a:latin typeface="Times New Roman" panose="02020603050405020304" pitchFamily="18" charset="0"/>
                <a:cs typeface="Times New Roman" panose="02020603050405020304" pitchFamily="18" charset="0"/>
              </a:rPr>
              <a:t>, </a:t>
            </a:r>
            <a:r>
              <a:rPr lang="ru-RU" sz="2000" dirty="0" err="1" smtClean="0">
                <a:latin typeface="Times New Roman" panose="02020603050405020304" pitchFamily="18" charset="0"/>
                <a:cs typeface="Times New Roman" panose="02020603050405020304" pitchFamily="18" charset="0"/>
              </a:rPr>
              <a:t>қарашай</a:t>
            </a:r>
            <a:r>
              <a:rPr lang="ru-RU" sz="2000" dirty="0">
                <a:latin typeface="Times New Roman" panose="02020603050405020304" pitchFamily="18" charset="0"/>
                <a:cs typeface="Times New Roman" panose="02020603050405020304" pitchFamily="18" charset="0"/>
              </a:rPr>
              <a:t>, </a:t>
            </a:r>
            <a:r>
              <a:rPr lang="ru-RU" sz="2000" dirty="0" err="1" smtClean="0">
                <a:latin typeface="Times New Roman" panose="02020603050405020304" pitchFamily="18" charset="0"/>
                <a:cs typeface="Times New Roman" panose="02020603050405020304" pitchFamily="18" charset="0"/>
              </a:rPr>
              <a:t>балқар</a:t>
            </a:r>
            <a:r>
              <a:rPr lang="ru-RU" sz="2000" dirty="0">
                <a:latin typeface="Times New Roman" panose="02020603050405020304" pitchFamily="18" charset="0"/>
                <a:cs typeface="Times New Roman" panose="02020603050405020304" pitchFamily="18" charset="0"/>
              </a:rPr>
              <a:t>, </a:t>
            </a:r>
            <a:r>
              <a:rPr lang="ru-RU" sz="2000" dirty="0" err="1" smtClean="0">
                <a:latin typeface="Times New Roman" panose="02020603050405020304" pitchFamily="18" charset="0"/>
                <a:cs typeface="Times New Roman" panose="02020603050405020304" pitchFamily="18" charset="0"/>
              </a:rPr>
              <a:t>құмық</a:t>
            </a:r>
            <a:r>
              <a:rPr lang="ru-RU" sz="2000" dirty="0" smtClean="0">
                <a:latin typeface="Times New Roman" panose="02020603050405020304" pitchFamily="18" charset="0"/>
                <a:cs typeface="Times New Roman" panose="02020603050405020304" pitchFamily="18" charset="0"/>
              </a:rPr>
              <a:t>, </a:t>
            </a:r>
            <a:r>
              <a:rPr lang="ru-RU" sz="2000" dirty="0" err="1" smtClean="0">
                <a:latin typeface="Times New Roman" panose="02020603050405020304" pitchFamily="18" charset="0"/>
                <a:cs typeface="Times New Roman" panose="02020603050405020304" pitchFamily="18" charset="0"/>
              </a:rPr>
              <a:t>түркмен</a:t>
            </a:r>
            <a:r>
              <a:rPr lang="ru-RU" sz="2000" dirty="0" smtClean="0">
                <a:latin typeface="Times New Roman" panose="02020603050405020304" pitchFamily="18" charset="0"/>
                <a:cs typeface="Times New Roman" panose="02020603050405020304" pitchFamily="18" charset="0"/>
              </a:rPr>
              <a:t> </a:t>
            </a:r>
            <a:r>
              <a:rPr lang="ru-RU" sz="2000" dirty="0" err="1" smtClean="0">
                <a:latin typeface="Times New Roman" panose="02020603050405020304" pitchFamily="18" charset="0"/>
                <a:cs typeface="Times New Roman" panose="02020603050405020304" pitchFamily="18" charset="0"/>
              </a:rPr>
              <a:t>сияқты</a:t>
            </a:r>
            <a:r>
              <a:rPr lang="ru-RU" sz="2000" dirty="0" smtClean="0">
                <a:latin typeface="Times New Roman" panose="02020603050405020304" pitchFamily="18" charset="0"/>
                <a:cs typeface="Times New Roman" panose="02020603050405020304" pitchFamily="18" charset="0"/>
              </a:rPr>
              <a:t> </a:t>
            </a:r>
            <a:r>
              <a:rPr lang="ru-RU" sz="2000" dirty="0" err="1" smtClean="0">
                <a:latin typeface="Times New Roman" panose="02020603050405020304" pitchFamily="18" charset="0"/>
                <a:cs typeface="Times New Roman" panose="02020603050405020304" pitchFamily="18" charset="0"/>
              </a:rPr>
              <a:t>түрк</a:t>
            </a:r>
            <a:r>
              <a:rPr lang="ru-RU" sz="2000" dirty="0" smtClean="0">
                <a:latin typeface="Times New Roman" panose="02020603050405020304" pitchFamily="18" charset="0"/>
                <a:cs typeface="Times New Roman" panose="02020603050405020304" pitchFamily="18" charset="0"/>
              </a:rPr>
              <a:t> </a:t>
            </a:r>
            <a:r>
              <a:rPr lang="ru-RU" sz="2000" dirty="0" err="1" smtClean="0">
                <a:latin typeface="Times New Roman" panose="02020603050405020304" pitchFamily="18" charset="0"/>
                <a:cs typeface="Times New Roman" panose="02020603050405020304" pitchFamily="18" charset="0"/>
              </a:rPr>
              <a:t>тілдес</a:t>
            </a:r>
            <a:r>
              <a:rPr lang="ru-RU" sz="2000" dirty="0" smtClean="0">
                <a:latin typeface="Times New Roman" panose="02020603050405020304" pitchFamily="18" charset="0"/>
                <a:cs typeface="Times New Roman" panose="02020603050405020304" pitchFamily="18" charset="0"/>
              </a:rPr>
              <a:t> </a:t>
            </a:r>
            <a:r>
              <a:rPr lang="ru-RU" sz="2000" dirty="0" err="1" smtClean="0">
                <a:latin typeface="Times New Roman" panose="02020603050405020304" pitchFamily="18" charset="0"/>
                <a:cs typeface="Times New Roman" panose="02020603050405020304" pitchFamily="18" charset="0"/>
              </a:rPr>
              <a:t>халықтардың</a:t>
            </a:r>
            <a:r>
              <a:rPr lang="ru-RU" sz="2000" dirty="0" smtClean="0">
                <a:latin typeface="Times New Roman" panose="02020603050405020304" pitchFamily="18" charset="0"/>
                <a:cs typeface="Times New Roman" panose="02020603050405020304" pitchFamily="18" charset="0"/>
              </a:rPr>
              <a:t> </a:t>
            </a:r>
            <a:r>
              <a:rPr lang="ru-RU" sz="2000" dirty="0" err="1" smtClean="0">
                <a:latin typeface="Times New Roman" panose="02020603050405020304" pitchFamily="18" charset="0"/>
                <a:cs typeface="Times New Roman" panose="02020603050405020304" pitchFamily="18" charset="0"/>
              </a:rPr>
              <a:t>этнотегінің</a:t>
            </a:r>
            <a:r>
              <a:rPr lang="ru-RU" sz="2000" dirty="0" smtClean="0">
                <a:latin typeface="Times New Roman" panose="02020603050405020304" pitchFamily="18" charset="0"/>
                <a:cs typeface="Times New Roman" panose="02020603050405020304" pitchFamily="18" charset="0"/>
              </a:rPr>
              <a:t> </a:t>
            </a:r>
            <a:r>
              <a:rPr lang="ru-RU" sz="2000" dirty="0" err="1" smtClean="0">
                <a:latin typeface="Times New Roman" panose="02020603050405020304" pitchFamily="18" charset="0"/>
                <a:cs typeface="Times New Roman" panose="02020603050405020304" pitchFamily="18" charset="0"/>
              </a:rPr>
              <a:t>қалыптасуына</a:t>
            </a:r>
            <a:r>
              <a:rPr lang="ru-RU" sz="2000" dirty="0" smtClean="0">
                <a:latin typeface="Times New Roman" panose="02020603050405020304" pitchFamily="18" charset="0"/>
                <a:cs typeface="Times New Roman" panose="02020603050405020304" pitchFamily="18" charset="0"/>
              </a:rPr>
              <a:t> </a:t>
            </a:r>
            <a:r>
              <a:rPr lang="ru-RU" sz="2000" dirty="0" err="1" smtClean="0">
                <a:latin typeface="Times New Roman" panose="02020603050405020304" pitchFamily="18" charset="0"/>
                <a:cs typeface="Times New Roman" panose="02020603050405020304" pitchFamily="18" charset="0"/>
              </a:rPr>
              <a:t>елеулі</a:t>
            </a:r>
            <a:r>
              <a:rPr lang="ru-RU" sz="2000" dirty="0" smtClean="0">
                <a:latin typeface="Times New Roman" panose="02020603050405020304" pitchFamily="18" charset="0"/>
                <a:cs typeface="Times New Roman" panose="02020603050405020304" pitchFamily="18" charset="0"/>
              </a:rPr>
              <a:t> </a:t>
            </a:r>
            <a:r>
              <a:rPr lang="ru-RU" sz="2000" dirty="0" err="1" smtClean="0">
                <a:latin typeface="Times New Roman" panose="02020603050405020304" pitchFamily="18" charset="0"/>
                <a:cs typeface="Times New Roman" panose="02020603050405020304" pitchFamily="18" charset="0"/>
              </a:rPr>
              <a:t>ықпал</a:t>
            </a:r>
            <a:r>
              <a:rPr lang="ru-RU" sz="2000" dirty="0" smtClean="0">
                <a:latin typeface="Times New Roman" panose="02020603050405020304" pitchFamily="18" charset="0"/>
                <a:cs typeface="Times New Roman" panose="02020603050405020304" pitchFamily="18" charset="0"/>
              </a:rPr>
              <a:t> </a:t>
            </a:r>
            <a:r>
              <a:rPr lang="en-US" sz="2000" dirty="0" smtClean="0">
                <a:latin typeface="Times New Roman" panose="02020603050405020304" pitchFamily="18" charset="0"/>
                <a:cs typeface="Times New Roman" panose="02020603050405020304" pitchFamily="18" charset="0"/>
              </a:rPr>
              <a:t>e</a:t>
            </a:r>
            <a:r>
              <a:rPr lang="kk-KZ" sz="2000" dirty="0" smtClean="0">
                <a:latin typeface="Times New Roman" panose="02020603050405020304" pitchFamily="18" charset="0"/>
                <a:cs typeface="Times New Roman" panose="02020603050405020304" pitchFamily="18" charset="0"/>
              </a:rPr>
              <a:t>тті</a:t>
            </a:r>
            <a:r>
              <a:rPr lang="en-US" sz="2000" dirty="0" smtClean="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Сонымен</a:t>
            </a:r>
            <a:r>
              <a:rPr lang="ru-RU" sz="2000" dirty="0">
                <a:latin typeface="Times New Roman" panose="02020603050405020304" pitchFamily="18" charset="0"/>
                <a:cs typeface="Times New Roman" panose="02020603050405020304" pitchFamily="18" charset="0"/>
              </a:rPr>
              <a:t> </a:t>
            </a:r>
            <a:r>
              <a:rPr lang="ru-RU" sz="2000" dirty="0" smtClean="0">
                <a:latin typeface="Times New Roman" panose="02020603050405020304" pitchFamily="18" charset="0"/>
                <a:cs typeface="Times New Roman" panose="02020603050405020304" pitchFamily="18" charset="0"/>
              </a:rPr>
              <a:t>б</a:t>
            </a:r>
            <a:r>
              <a:rPr lang="en-US" sz="2000" dirty="0" err="1" smtClean="0">
                <a:latin typeface="Times New Roman" panose="02020603050405020304" pitchFamily="18" charset="0"/>
                <a:cs typeface="Times New Roman" panose="02020603050405020304" pitchFamily="18" charset="0"/>
              </a:rPr>
              <a:t>ip</a:t>
            </a:r>
            <a:r>
              <a:rPr lang="kk-KZ" sz="2000" dirty="0" smtClean="0">
                <a:latin typeface="Times New Roman" panose="02020603050405020304" pitchFamily="18" charset="0"/>
                <a:cs typeface="Times New Roman" panose="02020603050405020304" pitchFamily="18" charset="0"/>
              </a:rPr>
              <a:t>г</a:t>
            </a:r>
            <a:r>
              <a:rPr lang="en-US" sz="2000" dirty="0" smtClean="0">
                <a:latin typeface="Times New Roman" panose="02020603050405020304" pitchFamily="18" charset="0"/>
                <a:cs typeface="Times New Roman" panose="02020603050405020304" pitchFamily="18" charset="0"/>
              </a:rPr>
              <a:t>e</a:t>
            </a:r>
            <a:r>
              <a:rPr lang="en-US"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олар</a:t>
            </a:r>
            <a:r>
              <a:rPr lang="ru-RU" sz="2000" dirty="0">
                <a:latin typeface="Times New Roman" panose="02020603050405020304" pitchFamily="18" charset="0"/>
                <a:cs typeface="Times New Roman" panose="02020603050405020304" pitchFamily="18" charset="0"/>
              </a:rPr>
              <a:t> - </a:t>
            </a:r>
            <a:r>
              <a:rPr lang="ru-RU" sz="2000" dirty="0" err="1" smtClean="0">
                <a:latin typeface="Times New Roman" panose="02020603050405020304" pitchFamily="18" charset="0"/>
                <a:cs typeface="Times New Roman" panose="02020603050405020304" pitchFamily="18" charset="0"/>
              </a:rPr>
              <a:t>түрік</a:t>
            </a:r>
            <a:r>
              <a:rPr lang="en-US" sz="2000" dirty="0" smtClean="0">
                <a:latin typeface="Times New Roman" panose="02020603050405020304" pitchFamily="18" charset="0"/>
                <a:cs typeface="Times New Roman" panose="02020603050405020304" pitchFamily="18" charset="0"/>
              </a:rPr>
              <a:t>, </a:t>
            </a:r>
            <a:r>
              <a:rPr lang="ru-RU" sz="2000" dirty="0" err="1" smtClean="0">
                <a:latin typeface="Times New Roman" panose="02020603050405020304" pitchFamily="18" charset="0"/>
                <a:cs typeface="Times New Roman" panose="02020603050405020304" pitchFamily="18" charset="0"/>
              </a:rPr>
              <a:t>венгер</a:t>
            </a:r>
            <a:r>
              <a:rPr lang="ru-RU" sz="2000" dirty="0">
                <a:latin typeface="Times New Roman" panose="02020603050405020304" pitchFamily="18" charset="0"/>
                <a:cs typeface="Times New Roman" panose="02020603050405020304" pitchFamily="18" charset="0"/>
              </a:rPr>
              <a:t>, грузин, болгар, </a:t>
            </a:r>
            <a:r>
              <a:rPr lang="ru-RU" sz="2000" dirty="0" err="1">
                <a:latin typeface="Times New Roman" panose="02020603050405020304" pitchFamily="18" charset="0"/>
                <a:cs typeface="Times New Roman" panose="02020603050405020304" pitchFamily="18" charset="0"/>
              </a:rPr>
              <a:t>орыс</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украин</a:t>
            </a:r>
            <a:r>
              <a:rPr lang="ru-RU" sz="2000" dirty="0">
                <a:latin typeface="Times New Roman" panose="02020603050405020304" pitchFamily="18" charset="0"/>
                <a:cs typeface="Times New Roman" panose="02020603050405020304" pitchFamily="18" charset="0"/>
              </a:rPr>
              <a:t>, </a:t>
            </a:r>
            <a:r>
              <a:rPr lang="ru-RU" sz="2000" dirty="0" smtClean="0">
                <a:latin typeface="Times New Roman" panose="02020603050405020304" pitchFamily="18" charset="0"/>
                <a:cs typeface="Times New Roman" panose="02020603050405020304" pitchFamily="18" charset="0"/>
              </a:rPr>
              <a:t>монгол</a:t>
            </a:r>
            <a:r>
              <a:rPr lang="ru-RU" sz="2000" dirty="0">
                <a:latin typeface="Times New Roman" panose="02020603050405020304" pitchFamily="18" charset="0"/>
                <a:cs typeface="Times New Roman" panose="02020603050405020304" pitchFamily="18" charset="0"/>
              </a:rPr>
              <a:t>, </a:t>
            </a:r>
            <a:r>
              <a:rPr lang="ru-RU" sz="2000" dirty="0" err="1" smtClean="0">
                <a:latin typeface="Times New Roman" panose="02020603050405020304" pitchFamily="18" charset="0"/>
                <a:cs typeface="Times New Roman" panose="02020603050405020304" pitchFamily="18" charset="0"/>
              </a:rPr>
              <a:t>қытай</a:t>
            </a:r>
            <a:r>
              <a:rPr lang="ru-RU" sz="2000" dirty="0">
                <a:latin typeface="Times New Roman" panose="02020603050405020304" pitchFamily="18" charset="0"/>
                <a:cs typeface="Times New Roman" panose="02020603050405020304" pitchFamily="18" charset="0"/>
              </a:rPr>
              <a:t>, </a:t>
            </a:r>
            <a:r>
              <a:rPr lang="ru-RU" sz="2000" dirty="0" err="1" smtClean="0">
                <a:latin typeface="Times New Roman" panose="02020603050405020304" pitchFamily="18" charset="0"/>
                <a:cs typeface="Times New Roman" panose="02020603050405020304" pitchFamily="18" charset="0"/>
              </a:rPr>
              <a:t>үнді</a:t>
            </a:r>
            <a:r>
              <a:rPr lang="ru-RU" sz="2000" dirty="0" smtClean="0">
                <a:latin typeface="Times New Roman" panose="02020603050405020304" pitchFamily="18" charset="0"/>
                <a:cs typeface="Times New Roman" panose="02020603050405020304" pitchFamily="18" charset="0"/>
              </a:rPr>
              <a:t> </a:t>
            </a:r>
            <a:r>
              <a:rPr lang="ru-RU" sz="2000" dirty="0" err="1" smtClean="0">
                <a:latin typeface="Times New Roman" panose="02020603050405020304" pitchFamily="18" charset="0"/>
                <a:cs typeface="Times New Roman" panose="02020603050405020304" pitchFamily="18" charset="0"/>
              </a:rPr>
              <a:t>және</a:t>
            </a:r>
            <a:r>
              <a:rPr lang="ru-RU" sz="2000" dirty="0" smtClean="0">
                <a:latin typeface="Times New Roman" panose="02020603050405020304" pitchFamily="18" charset="0"/>
                <a:cs typeface="Times New Roman" panose="02020603050405020304" pitchFamily="18" charset="0"/>
              </a:rPr>
              <a:t> </a:t>
            </a:r>
            <a:r>
              <a:rPr lang="ru-RU" sz="2000" dirty="0">
                <a:latin typeface="Times New Roman" panose="02020603050405020304" pitchFamily="18" charset="0"/>
                <a:cs typeface="Times New Roman" panose="02020603050405020304" pitchFamily="18" charset="0"/>
              </a:rPr>
              <a:t>араб </a:t>
            </a:r>
            <a:r>
              <a:rPr lang="ru-RU" sz="2000" dirty="0" err="1" smtClean="0">
                <a:latin typeface="Times New Roman" panose="02020603050405020304" pitchFamily="18" charset="0"/>
                <a:cs typeface="Times New Roman" panose="02020603050405020304" pitchFamily="18" charset="0"/>
              </a:rPr>
              <a:t>халықтарының</a:t>
            </a:r>
            <a:r>
              <a:rPr lang="ru-RU" sz="2000" dirty="0" smtClean="0">
                <a:latin typeface="Times New Roman" panose="02020603050405020304" pitchFamily="18" charset="0"/>
                <a:cs typeface="Times New Roman" panose="02020603050405020304" pitchFamily="18" charset="0"/>
              </a:rPr>
              <a:t> </a:t>
            </a:r>
            <a:r>
              <a:rPr lang="ru-RU" sz="2000" dirty="0" err="1" smtClean="0">
                <a:latin typeface="Times New Roman" panose="02020603050405020304" pitchFamily="18" charset="0"/>
                <a:cs typeface="Times New Roman" panose="02020603050405020304" pitchFamily="18" charset="0"/>
              </a:rPr>
              <a:t>кұрамына</a:t>
            </a:r>
            <a:r>
              <a:rPr lang="ru-RU" sz="2000" dirty="0" smtClean="0">
                <a:latin typeface="Times New Roman" panose="02020603050405020304" pitchFamily="18" charset="0"/>
                <a:cs typeface="Times New Roman" panose="02020603050405020304" pitchFamily="18" charset="0"/>
              </a:rPr>
              <a:t> </a:t>
            </a:r>
            <a:r>
              <a:rPr lang="ru-RU" sz="2000" dirty="0">
                <a:latin typeface="Times New Roman" panose="02020603050405020304" pitchFamily="18" charset="0"/>
                <a:cs typeface="Times New Roman" panose="02020603050405020304" pitchFamily="18" charset="0"/>
              </a:rPr>
              <a:t>да </a:t>
            </a:r>
            <a:r>
              <a:rPr lang="ru-RU" sz="2000" dirty="0" err="1" smtClean="0">
                <a:latin typeface="Times New Roman" panose="02020603050405020304" pitchFamily="18" charset="0"/>
                <a:cs typeface="Times New Roman" panose="02020603050405020304" pitchFamily="18" charset="0"/>
              </a:rPr>
              <a:t>кірді</a:t>
            </a:r>
            <a:r>
              <a:rPr lang="ru-RU" sz="2000" dirty="0" smtClean="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Қыпшақ</a:t>
            </a:r>
            <a:r>
              <a:rPr lang="ru-RU" sz="2000" dirty="0">
                <a:latin typeface="Times New Roman" panose="02020603050405020304" pitchFamily="18" charset="0"/>
                <a:cs typeface="Times New Roman" panose="02020603050405020304" pitchFamily="18" charset="0"/>
              </a:rPr>
              <a:t> </a:t>
            </a:r>
            <a:r>
              <a:rPr lang="ru-RU" sz="2000" dirty="0" err="1" smtClean="0">
                <a:latin typeface="Times New Roman" panose="02020603050405020304" pitchFamily="18" charset="0"/>
                <a:cs typeface="Times New Roman" panose="02020603050405020304" pitchFamily="18" charset="0"/>
              </a:rPr>
              <a:t>әулеттері</a:t>
            </a:r>
            <a:r>
              <a:rPr lang="en-US" sz="2000" dirty="0" smtClean="0"/>
              <a:t> </a:t>
            </a:r>
            <a:r>
              <a:rPr lang="ru-RU" sz="2000" dirty="0"/>
              <a:t>Орта </a:t>
            </a:r>
            <a:r>
              <a:rPr lang="ru-RU" sz="2000" dirty="0" err="1" smtClean="0"/>
              <a:t>Азиядағы</a:t>
            </a:r>
            <a:r>
              <a:rPr lang="ru-RU" sz="2000" dirty="0" smtClean="0"/>
              <a:t> </a:t>
            </a:r>
            <a:r>
              <a:rPr lang="ru-RU" sz="2000" dirty="0" err="1" smtClean="0"/>
              <a:t>мемлекеттердің</a:t>
            </a:r>
            <a:r>
              <a:rPr lang="ru-RU" sz="2000" dirty="0" smtClean="0"/>
              <a:t> </a:t>
            </a:r>
            <a:r>
              <a:rPr lang="ru-RU" sz="2000" dirty="0" err="1" smtClean="0"/>
              <a:t>билік</a:t>
            </a:r>
            <a:r>
              <a:rPr lang="ru-RU" sz="2000" dirty="0" smtClean="0"/>
              <a:t> </a:t>
            </a:r>
            <a:r>
              <a:rPr lang="ru-RU" sz="2000" dirty="0" err="1"/>
              <a:t>басында</a:t>
            </a:r>
            <a:r>
              <a:rPr lang="ru-RU" sz="2000" dirty="0"/>
              <a:t> </a:t>
            </a:r>
            <a:r>
              <a:rPr lang="ru-RU" sz="2000" dirty="0" err="1" smtClean="0"/>
              <a:t>тұрды</a:t>
            </a:r>
            <a:r>
              <a:rPr lang="ru-RU" sz="2000" dirty="0"/>
              <a:t>. </a:t>
            </a:r>
            <a:r>
              <a:rPr lang="kk-KZ" sz="2000" dirty="0" err="1" smtClean="0"/>
              <a:t>Ә</a:t>
            </a:r>
            <a:r>
              <a:rPr lang="en-US" sz="2000" dirty="0" err="1" smtClean="0"/>
              <a:t>cipece</a:t>
            </a:r>
            <a:r>
              <a:rPr lang="en-US" sz="2000" dirty="0"/>
              <a:t>, </a:t>
            </a:r>
            <a:r>
              <a:rPr lang="ru-RU" sz="2000" dirty="0" err="1" smtClean="0"/>
              <a:t>олардың</a:t>
            </a:r>
            <a:r>
              <a:rPr lang="ru-RU" sz="2000" dirty="0" smtClean="0"/>
              <a:t> </a:t>
            </a:r>
            <a:r>
              <a:rPr lang="ru-RU" sz="2000" dirty="0" err="1" smtClean="0"/>
              <a:t>ықпалы</a:t>
            </a:r>
            <a:r>
              <a:rPr lang="ru-RU" sz="2000" dirty="0" smtClean="0"/>
              <a:t> </a:t>
            </a:r>
            <a:r>
              <a:rPr lang="ru-RU" sz="2000" dirty="0" err="1"/>
              <a:t>Хорезмде</a:t>
            </a:r>
            <a:r>
              <a:rPr lang="ru-RU" sz="2000" dirty="0"/>
              <a:t> </a:t>
            </a:r>
            <a:r>
              <a:rPr lang="ru-RU" sz="2000" dirty="0" err="1" smtClean="0"/>
              <a:t>күшті</a:t>
            </a:r>
            <a:r>
              <a:rPr lang="ru-RU" sz="2000" dirty="0" smtClean="0"/>
              <a:t> </a:t>
            </a:r>
            <a:r>
              <a:rPr lang="ru-RU" sz="2000" dirty="0" err="1"/>
              <a:t>болды</a:t>
            </a:r>
            <a:r>
              <a:rPr lang="ru-RU" sz="2000" dirty="0"/>
              <a:t>. Хорезм </a:t>
            </a:r>
            <a:r>
              <a:rPr lang="ru-RU" sz="2000" dirty="0" err="1" smtClean="0"/>
              <a:t>шахының</a:t>
            </a:r>
            <a:r>
              <a:rPr lang="ru-RU" sz="2000" dirty="0" smtClean="0"/>
              <a:t> </a:t>
            </a:r>
            <a:r>
              <a:rPr lang="ru-RU" sz="2000" dirty="0" err="1" smtClean="0"/>
              <a:t>мемлекеті</a:t>
            </a:r>
            <a:r>
              <a:rPr lang="ru-RU" sz="2000" dirty="0" smtClean="0"/>
              <a:t> </a:t>
            </a:r>
            <a:r>
              <a:rPr lang="ru-RU" sz="2000" dirty="0"/>
              <a:t>Орта </a:t>
            </a:r>
            <a:r>
              <a:rPr lang="ru-RU" sz="2000" dirty="0" err="1"/>
              <a:t>Азияны</a:t>
            </a:r>
            <a:r>
              <a:rPr lang="ru-RU" sz="2000" dirty="0"/>
              <a:t>, </a:t>
            </a:r>
            <a:r>
              <a:rPr lang="ru-RU" sz="2000" dirty="0" err="1" smtClean="0"/>
              <a:t>Ауғанстан</a:t>
            </a:r>
            <a:r>
              <a:rPr lang="ru-RU" sz="2000" dirty="0" smtClean="0"/>
              <a:t> </a:t>
            </a:r>
            <a:r>
              <a:rPr lang="ru-RU" sz="2000" dirty="0"/>
              <a:t>мен </a:t>
            </a:r>
            <a:r>
              <a:rPr lang="ru-RU" sz="2000" dirty="0" err="1" smtClean="0"/>
              <a:t>Иранның</a:t>
            </a:r>
            <a:r>
              <a:rPr lang="ru-RU" sz="2000" dirty="0" smtClean="0"/>
              <a:t> </a:t>
            </a:r>
            <a:r>
              <a:rPr lang="ru-RU" sz="2000" dirty="0" err="1" smtClean="0"/>
              <a:t>негізгі</a:t>
            </a:r>
            <a:r>
              <a:rPr lang="ru-RU" sz="2000" dirty="0" smtClean="0"/>
              <a:t> </a:t>
            </a:r>
            <a:r>
              <a:rPr lang="ru-RU" sz="2000" dirty="0" err="1" smtClean="0"/>
              <a:t>бөлігін</a:t>
            </a:r>
            <a:r>
              <a:rPr lang="ru-RU" sz="2000" dirty="0" smtClean="0"/>
              <a:t>, </a:t>
            </a:r>
            <a:r>
              <a:rPr lang="ru-RU" sz="2000" dirty="0" err="1" smtClean="0"/>
              <a:t>Оңтүстік</a:t>
            </a:r>
            <a:r>
              <a:rPr lang="ru-RU" sz="2000" dirty="0" smtClean="0"/>
              <a:t> </a:t>
            </a:r>
            <a:r>
              <a:rPr lang="ru-RU" sz="2000" dirty="0" err="1" smtClean="0"/>
              <a:t>Қазақстан</a:t>
            </a:r>
            <a:r>
              <a:rPr lang="ru-RU" sz="2000" dirty="0" smtClean="0"/>
              <a:t> </a:t>
            </a:r>
            <a:r>
              <a:rPr lang="ru-RU" sz="2000" dirty="0" err="1" smtClean="0"/>
              <a:t>аймақтарын</a:t>
            </a:r>
            <a:r>
              <a:rPr lang="ru-RU" sz="2000" dirty="0" smtClean="0"/>
              <a:t> </a:t>
            </a:r>
            <a:r>
              <a:rPr lang="ru-RU" sz="2000" dirty="0" err="1" smtClean="0"/>
              <a:t>қамтып</a:t>
            </a:r>
            <a:r>
              <a:rPr lang="ru-RU" sz="2000" dirty="0" smtClean="0"/>
              <a:t> </a:t>
            </a:r>
            <a:r>
              <a:rPr lang="ru-RU" sz="2000" dirty="0" err="1"/>
              <a:t>жаткан</a:t>
            </a:r>
            <a:r>
              <a:rPr lang="ru-RU" sz="2000" dirty="0"/>
              <a:t> </a:t>
            </a:r>
            <a:r>
              <a:rPr lang="ru-RU" sz="2000" dirty="0" err="1"/>
              <a:t>болатын</a:t>
            </a:r>
            <a:r>
              <a:rPr lang="ru-RU" sz="2000" dirty="0"/>
              <a:t>. </a:t>
            </a:r>
            <a:r>
              <a:rPr lang="ru-RU" sz="2000" dirty="0" err="1" smtClean="0"/>
              <a:t>Хорезмдегі</a:t>
            </a:r>
            <a:r>
              <a:rPr lang="ru-RU" sz="2000" dirty="0" smtClean="0"/>
              <a:t> </a:t>
            </a:r>
            <a:r>
              <a:rPr lang="ru-RU" sz="2000" dirty="0" err="1" smtClean="0"/>
              <a:t>қ</a:t>
            </a:r>
            <a:r>
              <a:rPr lang="ru-RU" sz="2000" dirty="0" err="1" smtClean="0">
                <a:latin typeface="Times New Roman" panose="02020603050405020304" pitchFamily="18" charset="0"/>
                <a:cs typeface="Times New Roman" panose="02020603050405020304" pitchFamily="18" charset="0"/>
              </a:rPr>
              <a:t>ыпшақ</a:t>
            </a:r>
            <a:r>
              <a:rPr lang="ru-RU" sz="2000" dirty="0" smtClean="0"/>
              <a:t> </a:t>
            </a:r>
            <a:r>
              <a:rPr lang="ru-RU" sz="2000" dirty="0" err="1" smtClean="0"/>
              <a:t>әулетінің</a:t>
            </a:r>
            <a:r>
              <a:rPr lang="ru-RU" sz="2000" dirty="0" smtClean="0"/>
              <a:t> </a:t>
            </a:r>
            <a:r>
              <a:rPr lang="ru-RU" sz="2000" dirty="0" err="1" smtClean="0"/>
              <a:t>негізін</a:t>
            </a:r>
            <a:r>
              <a:rPr lang="ru-RU" sz="2000" dirty="0" smtClean="0"/>
              <a:t> </a:t>
            </a:r>
            <a:r>
              <a:rPr lang="ru-RU" sz="2000" dirty="0" err="1"/>
              <a:t>салушы</a:t>
            </a:r>
            <a:r>
              <a:rPr lang="ru-RU" sz="2000" dirty="0"/>
              <a:t> </a:t>
            </a:r>
            <a:r>
              <a:rPr lang="ru-RU" sz="2000" dirty="0" err="1"/>
              <a:t>Кутб</a:t>
            </a:r>
            <a:r>
              <a:rPr lang="ru-RU" sz="2000" dirty="0"/>
              <a:t>-ад-Дин </a:t>
            </a:r>
            <a:r>
              <a:rPr lang="ru-RU" sz="2000" dirty="0" err="1"/>
              <a:t>Мухамед</a:t>
            </a:r>
            <a:r>
              <a:rPr lang="ru-RU" sz="2000" dirty="0"/>
              <a:t> </a:t>
            </a:r>
            <a:r>
              <a:rPr lang="ru-RU" sz="2000" dirty="0" err="1"/>
              <a:t>болды</a:t>
            </a:r>
            <a:r>
              <a:rPr lang="ru-RU" sz="2000" dirty="0"/>
              <a:t>. Ал, </a:t>
            </a:r>
            <a:r>
              <a:rPr lang="ru-RU" sz="2000" dirty="0" err="1"/>
              <a:t>Мысыр</a:t>
            </a:r>
            <a:r>
              <a:rPr lang="ru-RU" sz="2000" dirty="0"/>
              <a:t> </a:t>
            </a:r>
            <a:r>
              <a:rPr lang="ru-RU" sz="2000" dirty="0" err="1"/>
              <a:t>тарихында</a:t>
            </a:r>
            <a:r>
              <a:rPr lang="ru-RU" sz="2000" dirty="0"/>
              <a:t> </a:t>
            </a:r>
            <a:r>
              <a:rPr lang="ru-RU" sz="2000" dirty="0" err="1" smtClean="0">
                <a:latin typeface="Times New Roman" panose="02020603050405020304" pitchFamily="18" charset="0"/>
                <a:cs typeface="Times New Roman" panose="02020603050405020304" pitchFamily="18" charset="0"/>
              </a:rPr>
              <a:t>қыпшақ</a:t>
            </a:r>
            <a:r>
              <a:rPr lang="ru-RU" sz="2000" dirty="0" smtClean="0"/>
              <a:t> </a:t>
            </a:r>
            <a:r>
              <a:rPr lang="ru-RU" sz="2000" dirty="0" err="1" smtClean="0"/>
              <a:t>Бейбарыс</a:t>
            </a:r>
            <a:r>
              <a:rPr lang="ru-RU" sz="2000" dirty="0" smtClean="0"/>
              <a:t> </a:t>
            </a:r>
            <a:r>
              <a:rPr lang="ru-RU" sz="2000" dirty="0" err="1" smtClean="0"/>
              <a:t>султанның</a:t>
            </a:r>
            <a:r>
              <a:rPr lang="ru-RU" sz="2000" dirty="0" smtClean="0"/>
              <a:t> </a:t>
            </a:r>
            <a:r>
              <a:rPr lang="ru-RU" sz="2000" dirty="0" err="1" smtClean="0"/>
              <a:t>терең</a:t>
            </a:r>
            <a:r>
              <a:rPr lang="ru-RU" sz="2000" dirty="0" smtClean="0"/>
              <a:t> </a:t>
            </a:r>
            <a:r>
              <a:rPr lang="ru-RU" sz="2000" dirty="0" err="1" smtClean="0"/>
              <a:t>із</a:t>
            </a:r>
            <a:r>
              <a:rPr lang="ru-RU" sz="2000" dirty="0" smtClean="0"/>
              <a:t> </a:t>
            </a:r>
            <a:r>
              <a:rPr lang="ru-RU" sz="2000" dirty="0" err="1" smtClean="0"/>
              <a:t>қалдырғаны</a:t>
            </a:r>
            <a:r>
              <a:rPr lang="ru-RU" sz="2000" dirty="0" smtClean="0"/>
              <a:t> </a:t>
            </a:r>
            <a:r>
              <a:rPr lang="ru-RU" sz="2000" dirty="0" err="1"/>
              <a:t>баршага</a:t>
            </a:r>
            <a:r>
              <a:rPr lang="ru-RU" sz="2000" dirty="0"/>
              <a:t> </a:t>
            </a:r>
            <a:r>
              <a:rPr lang="ru-RU" sz="2000" dirty="0" err="1"/>
              <a:t>аян</a:t>
            </a:r>
            <a:r>
              <a:rPr lang="ru-RU" sz="2000" dirty="0"/>
              <a:t>. </a:t>
            </a:r>
            <a:endParaRPr lang="ru-RU"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5207084"/>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105</TotalTime>
  <Words>2563</Words>
  <Application>Microsoft Office PowerPoint</Application>
  <PresentationFormat>Широкоэкранный</PresentationFormat>
  <Paragraphs>41</Paragraphs>
  <Slides>10</Slides>
  <Notes>0</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10</vt:i4>
      </vt:variant>
    </vt:vector>
  </HeadingPairs>
  <TitlesOfParts>
    <vt:vector size="15" baseType="lpstr">
      <vt:lpstr>Arial</vt:lpstr>
      <vt:lpstr>Calibri</vt:lpstr>
      <vt:lpstr>Calibri Light</vt:lpstr>
      <vt:lpstr>Times New Roman</vt:lpstr>
      <vt:lpstr>Тема Office</vt:lpstr>
      <vt:lpstr>2 –лекция 2.1. Tүрік және Батыс Tүрік қағанаттары</vt:lpstr>
      <vt:lpstr>2 бет</vt:lpstr>
      <vt:lpstr>3 бет</vt:lpstr>
      <vt:lpstr>4 бет</vt:lpstr>
      <vt:lpstr>5 бет</vt:lpstr>
      <vt:lpstr>6 бет</vt:lpstr>
      <vt:lpstr>7 бет</vt:lpstr>
      <vt:lpstr>8 бет</vt:lpstr>
      <vt:lpstr>9 бет</vt:lpstr>
      <vt:lpstr>10 бет</vt:lpstr>
    </vt:vector>
  </TitlesOfParts>
  <Company>SPecialiST RePack</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 –лекция 2.1. Tүрік және Батыс Tүрік қағанаттары</dc:title>
  <dc:creator>Апа</dc:creator>
  <cp:lastModifiedBy>Апа</cp:lastModifiedBy>
  <cp:revision>14</cp:revision>
  <dcterms:created xsi:type="dcterms:W3CDTF">2022-09-05T17:54:59Z</dcterms:created>
  <dcterms:modified xsi:type="dcterms:W3CDTF">2023-01-16T19:35:26Z</dcterms:modified>
</cp:coreProperties>
</file>