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6"/>
  </p:notesMasterIdLst>
  <p:handoutMasterIdLst>
    <p:handoutMasterId r:id="rId27"/>
  </p:handoutMasterIdLst>
  <p:sldIdLst>
    <p:sldId id="256" r:id="rId2"/>
    <p:sldId id="455" r:id="rId3"/>
    <p:sldId id="472" r:id="rId4"/>
    <p:sldId id="473" r:id="rId5"/>
    <p:sldId id="474" r:id="rId6"/>
    <p:sldId id="475" r:id="rId7"/>
    <p:sldId id="476" r:id="rId8"/>
    <p:sldId id="477" r:id="rId9"/>
    <p:sldId id="456" r:id="rId10"/>
    <p:sldId id="457" r:id="rId11"/>
    <p:sldId id="458" r:id="rId12"/>
    <p:sldId id="459" r:id="rId13"/>
    <p:sldId id="460" r:id="rId14"/>
    <p:sldId id="461" r:id="rId15"/>
    <p:sldId id="462" r:id="rId16"/>
    <p:sldId id="463" r:id="rId17"/>
    <p:sldId id="464" r:id="rId18"/>
    <p:sldId id="465" r:id="rId19"/>
    <p:sldId id="466" r:id="rId20"/>
    <p:sldId id="467" r:id="rId21"/>
    <p:sldId id="468" r:id="rId22"/>
    <p:sldId id="469" r:id="rId23"/>
    <p:sldId id="470" r:id="rId24"/>
    <p:sldId id="471" r:id="rId25"/>
  </p:sldIdLst>
  <p:sldSz cx="9144000" cy="6858000" type="screen4x3"/>
  <p:notesSz cx="7099300" cy="10234613"/>
  <p:embeddedFontLst>
    <p:embeddedFont>
      <p:font typeface="Book Antiqua" panose="02040602050305030304" pitchFamily="18" charset="0"/>
      <p:regular r:id="rId28"/>
      <p:bold r:id="rId29"/>
      <p:italic r:id="rId30"/>
      <p:boldItalic r:id="rId31"/>
    </p:embeddedFont>
    <p:embeddedFont>
      <p:font typeface="Lucida Sans" panose="020B0602030504020204" pitchFamily="34" charset="0"/>
      <p:regular r:id="rId32"/>
      <p:bold r:id="rId33"/>
      <p:italic r:id="rId34"/>
      <p:boldItalic r:id="rId35"/>
    </p:embeddedFont>
    <p:embeddedFont>
      <p:font typeface="Wingdings 2" panose="05020102010507070707" pitchFamily="18" charset="2"/>
      <p:regular r:id="rId36"/>
    </p:embeddedFont>
    <p:embeddedFont>
      <p:font typeface="Wingdings 3" panose="05040102010807070707" pitchFamily="18" charset="2"/>
      <p:regular r:id="rId37"/>
    </p:embeddedFont>
  </p:embeddedFontLst>
  <p:custDataLst>
    <p:tags r:id="rId38"/>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3" d="100"/>
          <a:sy n="53" d="100"/>
        </p:scale>
        <p:origin x="-2604" y="-10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font" Target="fonts/font7.fntdata"/><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font" Target="fonts/font10.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font" Target="fonts/font8.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14339"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14340"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6294719F-BF3D-4F9A-A71D-7298FEA96CBE}" type="slidenum">
              <a:rPr lang="en-US" altLang="en-US"/>
              <a:pPr/>
              <a:t>‹#›</a:t>
            </a:fld>
            <a:endParaRPr lang="en-US" altLang="en-US"/>
          </a:p>
        </p:txBody>
      </p:sp>
    </p:spTree>
    <p:extLst>
      <p:ext uri="{BB962C8B-B14F-4D97-AF65-F5344CB8AC3E}">
        <p14:creationId xmlns:p14="http://schemas.microsoft.com/office/powerpoint/2010/main" val="79823756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2058" name="Rectangle 10"/>
          <p:cNvSpPr>
            <a:spLocks noGrp="1" noChangeArrowheads="1"/>
          </p:cNvSpPr>
          <p:nvPr>
            <p:ph type="body" sz="quarter" idx="3"/>
          </p:nvPr>
        </p:nvSpPr>
        <p:spPr bwMode="auto">
          <a:xfrm>
            <a:off x="946150" y="4862513"/>
            <a:ext cx="5207000" cy="460375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2060" name="Rectangle 12"/>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B65C5749-4BB0-4696-B722-455B4881640A}" type="slidenum">
              <a:rPr lang="en-US" altLang="en-US"/>
              <a:pPr/>
              <a:t>‹#›</a:t>
            </a:fld>
            <a:endParaRPr lang="en-US" altLang="en-US"/>
          </a:p>
        </p:txBody>
      </p:sp>
      <p:sp>
        <p:nvSpPr>
          <p:cNvPr id="8" name="Slide Image Placeholder 7"/>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en-US" noProof="0"/>
          </a:p>
        </p:txBody>
      </p:sp>
    </p:spTree>
    <p:extLst>
      <p:ext uri="{BB962C8B-B14F-4D97-AF65-F5344CB8AC3E}">
        <p14:creationId xmlns:p14="http://schemas.microsoft.com/office/powerpoint/2010/main" val="657613259"/>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990600" y="768350"/>
            <a:ext cx="5118100"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765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765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BDC83E-23AF-4754-9A76-924BA1EB6ECD}" type="slidenum">
              <a:rPr kumimoji="0" lang="en-US" altLang="en-US" sz="1300"/>
              <a:pPr/>
              <a:t>1</a:t>
            </a:fld>
            <a:endParaRPr kumimoji="0" lang="en-US" altLang="en-US" sz="1300"/>
          </a:p>
        </p:txBody>
      </p:sp>
      <p:sp>
        <p:nvSpPr>
          <p:cNvPr id="276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7655"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Tree>
    <p:extLst>
      <p:ext uri="{BB962C8B-B14F-4D97-AF65-F5344CB8AC3E}">
        <p14:creationId xmlns:p14="http://schemas.microsoft.com/office/powerpoint/2010/main" val="2889276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68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68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687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687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98D90D26-7330-4F20-B5CA-1C6FE287206E}" type="slidenum">
              <a:rPr kumimoji="0" lang="en-US" altLang="en-US" sz="1300"/>
              <a:pPr/>
              <a:t>10</a:t>
            </a:fld>
            <a:endParaRPr kumimoji="0" lang="en-US" altLang="en-US" sz="1300"/>
          </a:p>
        </p:txBody>
      </p:sp>
    </p:spTree>
    <p:extLst>
      <p:ext uri="{BB962C8B-B14F-4D97-AF65-F5344CB8AC3E}">
        <p14:creationId xmlns:p14="http://schemas.microsoft.com/office/powerpoint/2010/main" val="16813694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789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789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789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789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7AAEE0-EF06-400A-A6EE-8C04FE552A05}" type="slidenum">
              <a:rPr kumimoji="0" lang="en-US" altLang="en-US" sz="1300"/>
              <a:pPr/>
              <a:t>11</a:t>
            </a:fld>
            <a:endParaRPr kumimoji="0" lang="en-US" altLang="en-US" sz="1300"/>
          </a:p>
        </p:txBody>
      </p:sp>
    </p:spTree>
    <p:extLst>
      <p:ext uri="{BB962C8B-B14F-4D97-AF65-F5344CB8AC3E}">
        <p14:creationId xmlns:p14="http://schemas.microsoft.com/office/powerpoint/2010/main" val="253792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89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89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89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89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41BE90-FA3B-4505-A6C0-A47F3D9CE908}" type="slidenum">
              <a:rPr kumimoji="0" lang="en-US" altLang="en-US" sz="1300"/>
              <a:pPr/>
              <a:t>12</a:t>
            </a:fld>
            <a:endParaRPr kumimoji="0" lang="en-US" altLang="en-US" sz="1300"/>
          </a:p>
        </p:txBody>
      </p:sp>
    </p:spTree>
    <p:extLst>
      <p:ext uri="{BB962C8B-B14F-4D97-AF65-F5344CB8AC3E}">
        <p14:creationId xmlns:p14="http://schemas.microsoft.com/office/powerpoint/2010/main" val="1301919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994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994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994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994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9A320D-006B-407E-89BD-9F51EFFF2ECD}" type="slidenum">
              <a:rPr kumimoji="0" lang="en-US" altLang="en-US" sz="1300"/>
              <a:pPr/>
              <a:t>13</a:t>
            </a:fld>
            <a:endParaRPr kumimoji="0" lang="en-US" altLang="en-US" sz="1300"/>
          </a:p>
        </p:txBody>
      </p:sp>
    </p:spTree>
    <p:extLst>
      <p:ext uri="{BB962C8B-B14F-4D97-AF65-F5344CB8AC3E}">
        <p14:creationId xmlns:p14="http://schemas.microsoft.com/office/powerpoint/2010/main" val="1192786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096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096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096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096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8B0C040-F5EC-4917-93B5-BA07BCC59E2F}" type="slidenum">
              <a:rPr kumimoji="0" lang="en-US" altLang="en-US" sz="1300"/>
              <a:pPr/>
              <a:t>14</a:t>
            </a:fld>
            <a:endParaRPr kumimoji="0" lang="en-US" altLang="en-US" sz="1300"/>
          </a:p>
        </p:txBody>
      </p:sp>
    </p:spTree>
    <p:extLst>
      <p:ext uri="{BB962C8B-B14F-4D97-AF65-F5344CB8AC3E}">
        <p14:creationId xmlns:p14="http://schemas.microsoft.com/office/powerpoint/2010/main" val="26506878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198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198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199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199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FD4E26-8D13-465A-A49C-E57A990C4A0C}" type="slidenum">
              <a:rPr kumimoji="0" lang="en-US" altLang="en-US" sz="1300"/>
              <a:pPr/>
              <a:t>15</a:t>
            </a:fld>
            <a:endParaRPr kumimoji="0" lang="en-US" altLang="en-US" sz="1300"/>
          </a:p>
        </p:txBody>
      </p:sp>
    </p:spTree>
    <p:extLst>
      <p:ext uri="{BB962C8B-B14F-4D97-AF65-F5344CB8AC3E}">
        <p14:creationId xmlns:p14="http://schemas.microsoft.com/office/powerpoint/2010/main" val="25206932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301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301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301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301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619BE3-B174-4B7B-BF90-22D32620B82A}" type="slidenum">
              <a:rPr kumimoji="0" lang="en-US" altLang="en-US" sz="1300"/>
              <a:pPr/>
              <a:t>16</a:t>
            </a:fld>
            <a:endParaRPr kumimoji="0" lang="en-US" altLang="en-US" sz="1300"/>
          </a:p>
        </p:txBody>
      </p:sp>
    </p:spTree>
    <p:extLst>
      <p:ext uri="{BB962C8B-B14F-4D97-AF65-F5344CB8AC3E}">
        <p14:creationId xmlns:p14="http://schemas.microsoft.com/office/powerpoint/2010/main" val="31026811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403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403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403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403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1A7569-B2F2-414B-82B6-98FEF9BD79F2}" type="slidenum">
              <a:rPr kumimoji="0" lang="en-US" altLang="en-US" sz="1300"/>
              <a:pPr/>
              <a:t>17</a:t>
            </a:fld>
            <a:endParaRPr kumimoji="0" lang="en-US" altLang="en-US" sz="1300"/>
          </a:p>
        </p:txBody>
      </p:sp>
    </p:spTree>
    <p:extLst>
      <p:ext uri="{BB962C8B-B14F-4D97-AF65-F5344CB8AC3E}">
        <p14:creationId xmlns:p14="http://schemas.microsoft.com/office/powerpoint/2010/main" val="23724818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506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506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506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50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12DA479-DCDF-4EC2-8FD0-4413D512CAB2}" type="slidenum">
              <a:rPr kumimoji="0" lang="en-US" altLang="en-US" sz="1300"/>
              <a:pPr/>
              <a:t>18</a:t>
            </a:fld>
            <a:endParaRPr kumimoji="0" lang="en-US" altLang="en-US" sz="1300"/>
          </a:p>
        </p:txBody>
      </p:sp>
    </p:spTree>
    <p:extLst>
      <p:ext uri="{BB962C8B-B14F-4D97-AF65-F5344CB8AC3E}">
        <p14:creationId xmlns:p14="http://schemas.microsoft.com/office/powerpoint/2010/main" val="23598893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608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60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60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60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3B64706-3502-4407-8903-4A76A290412F}" type="slidenum">
              <a:rPr kumimoji="0" lang="en-US" altLang="en-US" sz="1300"/>
              <a:pPr/>
              <a:t>19</a:t>
            </a:fld>
            <a:endParaRPr kumimoji="0" lang="en-US" altLang="en-US" sz="1300"/>
          </a:p>
        </p:txBody>
      </p:sp>
    </p:spTree>
    <p:extLst>
      <p:ext uri="{BB962C8B-B14F-4D97-AF65-F5344CB8AC3E}">
        <p14:creationId xmlns:p14="http://schemas.microsoft.com/office/powerpoint/2010/main" val="71131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867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867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867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867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BC4E7D9-F9AC-4881-B23F-35C97999C235}" type="slidenum">
              <a:rPr kumimoji="0" lang="en-US" altLang="en-US" sz="1300"/>
              <a:pPr/>
              <a:t>2</a:t>
            </a:fld>
            <a:endParaRPr kumimoji="0" lang="en-US" altLang="en-US" sz="1300"/>
          </a:p>
        </p:txBody>
      </p:sp>
    </p:spTree>
    <p:extLst>
      <p:ext uri="{BB962C8B-B14F-4D97-AF65-F5344CB8AC3E}">
        <p14:creationId xmlns:p14="http://schemas.microsoft.com/office/powerpoint/2010/main" val="320894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71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71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71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71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B8FA27-FA50-4A11-AE15-FE6753AFF99D}" type="slidenum">
              <a:rPr kumimoji="0" lang="en-US" altLang="en-US" sz="1300"/>
              <a:pPr/>
              <a:t>20</a:t>
            </a:fld>
            <a:endParaRPr kumimoji="0" lang="en-US" altLang="en-US" sz="1300"/>
          </a:p>
        </p:txBody>
      </p:sp>
    </p:spTree>
    <p:extLst>
      <p:ext uri="{BB962C8B-B14F-4D97-AF65-F5344CB8AC3E}">
        <p14:creationId xmlns:p14="http://schemas.microsoft.com/office/powerpoint/2010/main" val="22116048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813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813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813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813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2F6331-C080-40B9-A13C-3B8AA321F1E4}" type="slidenum">
              <a:rPr kumimoji="0" lang="en-US" altLang="en-US" sz="1300"/>
              <a:pPr/>
              <a:t>21</a:t>
            </a:fld>
            <a:endParaRPr kumimoji="0" lang="en-US" altLang="en-US" sz="1300"/>
          </a:p>
        </p:txBody>
      </p:sp>
    </p:spTree>
    <p:extLst>
      <p:ext uri="{BB962C8B-B14F-4D97-AF65-F5344CB8AC3E}">
        <p14:creationId xmlns:p14="http://schemas.microsoft.com/office/powerpoint/2010/main" val="29918833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915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915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915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915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77144E4-6DE4-4E09-817F-570CF00318F2}" type="slidenum">
              <a:rPr kumimoji="0" lang="en-US" altLang="en-US" sz="1300"/>
              <a:pPr/>
              <a:t>22</a:t>
            </a:fld>
            <a:endParaRPr kumimoji="0" lang="en-US" altLang="en-US" sz="1300"/>
          </a:p>
        </p:txBody>
      </p:sp>
    </p:spTree>
    <p:extLst>
      <p:ext uri="{BB962C8B-B14F-4D97-AF65-F5344CB8AC3E}">
        <p14:creationId xmlns:p14="http://schemas.microsoft.com/office/powerpoint/2010/main" val="20525296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018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018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018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018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6E54DE-7C7F-44EE-BCD0-6AD7F3164556}" type="slidenum">
              <a:rPr kumimoji="0" lang="en-US" altLang="en-US" sz="1300"/>
              <a:pPr/>
              <a:t>23</a:t>
            </a:fld>
            <a:endParaRPr kumimoji="0" lang="en-US" altLang="en-US" sz="1300"/>
          </a:p>
        </p:txBody>
      </p:sp>
    </p:spTree>
    <p:extLst>
      <p:ext uri="{BB962C8B-B14F-4D97-AF65-F5344CB8AC3E}">
        <p14:creationId xmlns:p14="http://schemas.microsoft.com/office/powerpoint/2010/main" val="17561598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120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120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120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120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4C3613-FA07-4734-9AED-1EFD4A22757E}" type="slidenum">
              <a:rPr kumimoji="0" lang="en-US" altLang="en-US" sz="1300"/>
              <a:pPr/>
              <a:t>24</a:t>
            </a:fld>
            <a:endParaRPr kumimoji="0" lang="en-US" altLang="en-US" sz="1300"/>
          </a:p>
        </p:txBody>
      </p:sp>
    </p:spTree>
    <p:extLst>
      <p:ext uri="{BB962C8B-B14F-4D97-AF65-F5344CB8AC3E}">
        <p14:creationId xmlns:p14="http://schemas.microsoft.com/office/powerpoint/2010/main" val="2105171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701F9E8-2E34-41DE-8275-3A164BBF1F1B}" type="slidenum">
              <a:rPr kumimoji="0" lang="en-US" altLang="en-US" sz="1300"/>
              <a:pPr/>
              <a:t>3</a:t>
            </a:fld>
            <a:endParaRPr kumimoji="0" lang="en-US" altLang="en-US" sz="1300"/>
          </a:p>
        </p:txBody>
      </p:sp>
    </p:spTree>
    <p:extLst>
      <p:ext uri="{BB962C8B-B14F-4D97-AF65-F5344CB8AC3E}">
        <p14:creationId xmlns:p14="http://schemas.microsoft.com/office/powerpoint/2010/main" val="2479042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58F617-BDA1-4974-85EE-9FA357ACBB2D}" type="slidenum">
              <a:rPr kumimoji="0" lang="en-US" altLang="en-US" sz="1300"/>
              <a:pPr/>
              <a:t>4</a:t>
            </a:fld>
            <a:endParaRPr kumimoji="0" lang="en-US" altLang="en-US" sz="1300"/>
          </a:p>
        </p:txBody>
      </p:sp>
    </p:spTree>
    <p:extLst>
      <p:ext uri="{BB962C8B-B14F-4D97-AF65-F5344CB8AC3E}">
        <p14:creationId xmlns:p14="http://schemas.microsoft.com/office/powerpoint/2010/main" val="2924483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174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174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175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175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E77BECE-F7AC-411E-91CB-12DCDA8E506A}" type="slidenum">
              <a:rPr kumimoji="0" lang="en-US" altLang="en-US" sz="1300"/>
              <a:pPr/>
              <a:t>5</a:t>
            </a:fld>
            <a:endParaRPr kumimoji="0" lang="en-US" altLang="en-US" sz="1300"/>
          </a:p>
        </p:txBody>
      </p:sp>
    </p:spTree>
    <p:extLst>
      <p:ext uri="{BB962C8B-B14F-4D97-AF65-F5344CB8AC3E}">
        <p14:creationId xmlns:p14="http://schemas.microsoft.com/office/powerpoint/2010/main" val="3916816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27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27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0C18D7-672B-4BB0-A9F3-897680328CE7}" type="slidenum">
              <a:rPr kumimoji="0" lang="en-US" altLang="en-US" sz="1300"/>
              <a:pPr/>
              <a:t>6</a:t>
            </a:fld>
            <a:endParaRPr kumimoji="0" lang="en-US" altLang="en-US" sz="1300"/>
          </a:p>
        </p:txBody>
      </p:sp>
    </p:spTree>
    <p:extLst>
      <p:ext uri="{BB962C8B-B14F-4D97-AF65-F5344CB8AC3E}">
        <p14:creationId xmlns:p14="http://schemas.microsoft.com/office/powerpoint/2010/main" val="3989507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379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379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379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379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D4BACC-701E-4E9E-8158-6A91C13EEB29}" type="slidenum">
              <a:rPr kumimoji="0" lang="en-US" altLang="en-US" sz="1300"/>
              <a:pPr/>
              <a:t>7</a:t>
            </a:fld>
            <a:endParaRPr kumimoji="0" lang="en-US" altLang="en-US" sz="1300"/>
          </a:p>
        </p:txBody>
      </p:sp>
    </p:spTree>
    <p:extLst>
      <p:ext uri="{BB962C8B-B14F-4D97-AF65-F5344CB8AC3E}">
        <p14:creationId xmlns:p14="http://schemas.microsoft.com/office/powerpoint/2010/main" val="2659864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48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48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482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482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2E254B-3100-4320-B65F-30A67273E8BF}" type="slidenum">
              <a:rPr kumimoji="0" lang="en-US" altLang="en-US" sz="1300"/>
              <a:pPr/>
              <a:t>8</a:t>
            </a:fld>
            <a:endParaRPr kumimoji="0" lang="en-US" altLang="en-US" sz="1300"/>
          </a:p>
        </p:txBody>
      </p:sp>
    </p:spTree>
    <p:extLst>
      <p:ext uri="{BB962C8B-B14F-4D97-AF65-F5344CB8AC3E}">
        <p14:creationId xmlns:p14="http://schemas.microsoft.com/office/powerpoint/2010/main" val="621224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584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584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584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584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9116F9-DF64-475F-AED3-28E25B5D37E7}" type="slidenum">
              <a:rPr kumimoji="0" lang="en-US" altLang="en-US" sz="1300"/>
              <a:pPr/>
              <a:t>9</a:t>
            </a:fld>
            <a:endParaRPr kumimoji="0" lang="en-US" altLang="en-US" sz="1300"/>
          </a:p>
        </p:txBody>
      </p:sp>
    </p:spTree>
    <p:extLst>
      <p:ext uri="{BB962C8B-B14F-4D97-AF65-F5344CB8AC3E}">
        <p14:creationId xmlns:p14="http://schemas.microsoft.com/office/powerpoint/2010/main" val="1363032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11/28/2025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315CBBDA-D76C-44E0-93CF-33D213AE64DC}" type="slidenum">
              <a:rPr lang="en-US" altLang="en-US"/>
              <a:pPr/>
              <a:t>‹#›</a:t>
            </a:fld>
            <a:endParaRPr lang="en-US" altLang="en-US"/>
          </a:p>
        </p:txBody>
      </p:sp>
    </p:spTree>
    <p:extLst>
      <p:ext uri="{BB962C8B-B14F-4D97-AF65-F5344CB8AC3E}">
        <p14:creationId xmlns:p14="http://schemas.microsoft.com/office/powerpoint/2010/main" val="3837759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1E19A46A-A3E7-4289-8EDB-DE931E18AB5D}" type="slidenum">
              <a:rPr lang="en-US" altLang="en-US"/>
              <a:pPr/>
              <a:t>‹#›</a:t>
            </a:fld>
            <a:endParaRPr lang="en-US" altLang="en-US"/>
          </a:p>
        </p:txBody>
      </p:sp>
    </p:spTree>
    <p:extLst>
      <p:ext uri="{BB962C8B-B14F-4D97-AF65-F5344CB8AC3E}">
        <p14:creationId xmlns:p14="http://schemas.microsoft.com/office/powerpoint/2010/main" val="179952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18BAEAA2-B375-4502-8E97-4F47DC244168}" type="slidenum">
              <a:rPr lang="en-US" altLang="en-US"/>
              <a:pPr/>
              <a:t>‹#›</a:t>
            </a:fld>
            <a:endParaRPr lang="en-US" altLang="en-US"/>
          </a:p>
        </p:txBody>
      </p:sp>
    </p:spTree>
    <p:extLst>
      <p:ext uri="{BB962C8B-B14F-4D97-AF65-F5344CB8AC3E}">
        <p14:creationId xmlns:p14="http://schemas.microsoft.com/office/powerpoint/2010/main" val="29769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E12A515C-663E-4AD4-BB65-06AE7DACF4A7}" type="slidenum">
              <a:rPr lang="en-US" altLang="en-US"/>
              <a:pPr/>
              <a:t>‹#›</a:t>
            </a:fld>
            <a:endParaRPr lang="en-US" altLang="en-US"/>
          </a:p>
        </p:txBody>
      </p:sp>
    </p:spTree>
    <p:extLst>
      <p:ext uri="{BB962C8B-B14F-4D97-AF65-F5344CB8AC3E}">
        <p14:creationId xmlns:p14="http://schemas.microsoft.com/office/powerpoint/2010/main" val="2127893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11/28/2025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BE18056F-7695-4AC2-9771-6D217AE0259F}" type="slidenum">
              <a:rPr lang="en-US" altLang="en-US"/>
              <a:pPr/>
              <a:t>‹#›</a:t>
            </a:fld>
            <a:endParaRPr lang="en-US" altLang="en-US"/>
          </a:p>
        </p:txBody>
      </p:sp>
    </p:spTree>
    <p:extLst>
      <p:ext uri="{BB962C8B-B14F-4D97-AF65-F5344CB8AC3E}">
        <p14:creationId xmlns:p14="http://schemas.microsoft.com/office/powerpoint/2010/main" val="2677730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11/28/2025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A4788FC8-F465-4B98-A3B4-848A8F691175}" type="slidenum">
              <a:rPr lang="en-US" altLang="en-US"/>
              <a:pPr/>
              <a:t>‹#›</a:t>
            </a:fld>
            <a:endParaRPr lang="en-US" altLang="en-US"/>
          </a:p>
        </p:txBody>
      </p:sp>
    </p:spTree>
    <p:extLst>
      <p:ext uri="{BB962C8B-B14F-4D97-AF65-F5344CB8AC3E}">
        <p14:creationId xmlns:p14="http://schemas.microsoft.com/office/powerpoint/2010/main" val="1706378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11/28/2025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70226041-D6D9-40C5-BEBB-66AF3FFAE407}" type="slidenum">
              <a:rPr lang="en-US" altLang="en-US"/>
              <a:pPr/>
              <a:t>‹#›</a:t>
            </a:fld>
            <a:endParaRPr lang="en-US" altLang="en-US"/>
          </a:p>
        </p:txBody>
      </p:sp>
    </p:spTree>
    <p:extLst>
      <p:ext uri="{BB962C8B-B14F-4D97-AF65-F5344CB8AC3E}">
        <p14:creationId xmlns:p14="http://schemas.microsoft.com/office/powerpoint/2010/main" val="77829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11/28/2025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C90BF12D-D8CA-469E-9D67-1ACB30B74A8C}" type="slidenum">
              <a:rPr lang="en-US" altLang="en-US"/>
              <a:pPr/>
              <a:t>‹#›</a:t>
            </a:fld>
            <a:endParaRPr lang="en-US" altLang="en-US"/>
          </a:p>
        </p:txBody>
      </p:sp>
    </p:spTree>
    <p:extLst>
      <p:ext uri="{BB962C8B-B14F-4D97-AF65-F5344CB8AC3E}">
        <p14:creationId xmlns:p14="http://schemas.microsoft.com/office/powerpoint/2010/main" val="897727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11/28/2025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1233D671-41A6-48C6-8148-FA6E10A99CDE}" type="slidenum">
              <a:rPr lang="en-US" altLang="en-US"/>
              <a:pPr/>
              <a:t>‹#›</a:t>
            </a:fld>
            <a:endParaRPr lang="en-US" altLang="en-US"/>
          </a:p>
        </p:txBody>
      </p:sp>
    </p:spTree>
    <p:extLst>
      <p:ext uri="{BB962C8B-B14F-4D97-AF65-F5344CB8AC3E}">
        <p14:creationId xmlns:p14="http://schemas.microsoft.com/office/powerpoint/2010/main" val="1230998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11/28/2025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0889613D-6012-4C73-B0DA-A7EB5E391206}" type="slidenum">
              <a:rPr lang="en-US" altLang="en-US"/>
              <a:pPr/>
              <a:t>‹#›</a:t>
            </a:fld>
            <a:endParaRPr lang="en-US" altLang="en-US"/>
          </a:p>
        </p:txBody>
      </p:sp>
    </p:spTree>
    <p:extLst>
      <p:ext uri="{BB962C8B-B14F-4D97-AF65-F5344CB8AC3E}">
        <p14:creationId xmlns:p14="http://schemas.microsoft.com/office/powerpoint/2010/main" val="296396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11/28/2025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07FAC89D-A5D0-403D-88D2-E56982478688}" type="slidenum">
              <a:rPr lang="en-US" altLang="en-US"/>
              <a:pPr/>
              <a:t>‹#›</a:t>
            </a:fld>
            <a:endParaRPr lang="en-US" altLang="en-US"/>
          </a:p>
        </p:txBody>
      </p:sp>
    </p:spTree>
    <p:extLst>
      <p:ext uri="{BB962C8B-B14F-4D97-AF65-F5344CB8AC3E}">
        <p14:creationId xmlns:p14="http://schemas.microsoft.com/office/powerpoint/2010/main" val="2328025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r>
              <a:rPr lang="en-US"/>
              <a:t>11/28/2025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87C5B210-8F7C-4C35-BB99-6A5F902BC16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a:lvl2pPr algn="ctr" rtl="0" eaLnBrk="0" fontAlgn="base" hangingPunct="0">
        <a:spcBef>
          <a:spcPct val="0"/>
        </a:spcBef>
        <a:spcAft>
          <a:spcPct val="0"/>
        </a:spcAft>
        <a:defRPr sz="4100" b="1">
          <a:solidFill>
            <a:schemeClr val="tx1"/>
          </a:solidFill>
          <a:latin typeface="Times New Roman" pitchFamily="18" charset="0"/>
        </a:defRPr>
      </a:lvl2pPr>
      <a:lvl3pPr algn="ctr" rtl="0" eaLnBrk="0" fontAlgn="base" hangingPunct="0">
        <a:spcBef>
          <a:spcPct val="0"/>
        </a:spcBef>
        <a:spcAft>
          <a:spcPct val="0"/>
        </a:spcAft>
        <a:defRPr sz="4100" b="1">
          <a:solidFill>
            <a:schemeClr val="tx1"/>
          </a:solidFill>
          <a:latin typeface="Times New Roman" pitchFamily="18" charset="0"/>
        </a:defRPr>
      </a:lvl3pPr>
      <a:lvl4pPr algn="ctr" rtl="0" eaLnBrk="0" fontAlgn="base" hangingPunct="0">
        <a:spcBef>
          <a:spcPct val="0"/>
        </a:spcBef>
        <a:spcAft>
          <a:spcPct val="0"/>
        </a:spcAft>
        <a:defRPr sz="4100" b="1">
          <a:solidFill>
            <a:schemeClr val="tx1"/>
          </a:solidFill>
          <a:latin typeface="Times New Roman" pitchFamily="18" charset="0"/>
        </a:defRPr>
      </a:lvl4pPr>
      <a:lvl5pPr algn="ctr" rtl="0" eaLnBrk="0" fontAlgn="base" hangingPunct="0">
        <a:spcBef>
          <a:spcPct val="0"/>
        </a:spcBef>
        <a:spcAft>
          <a:spcPct val="0"/>
        </a:spcAft>
        <a:defRPr sz="4100" b="1">
          <a:solidFill>
            <a:schemeClr val="tx1"/>
          </a:solidFill>
          <a:latin typeface="Times New Roman" pitchFamily="18"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Arial"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Arial"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Arial"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Arial"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Arial"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Training (Chapter 14)</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latin typeface="Arial" panose="020B0604020202020204" pitchFamily="34" charset="0"/>
              </a:rPr>
              <a:t>Week 15 (Session 37)</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November 28, 2025</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2) The output gap is the</a:t>
            </a:r>
          </a:p>
          <a:p>
            <a:pPr>
              <a:buFont typeface="Lucida Sans" panose="020B0602030504020204" pitchFamily="34" charset="0"/>
              <a:buNone/>
              <a:defRPr/>
            </a:pPr>
            <a:r>
              <a:rPr lang="en-US" sz="2400" dirty="0"/>
              <a:t>A) percentage deviation of real GDP from potential GDP.</a:t>
            </a:r>
          </a:p>
          <a:p>
            <a:pPr>
              <a:buFont typeface="Lucida Sans" panose="020B0602030504020204" pitchFamily="34" charset="0"/>
              <a:buNone/>
              <a:defRPr/>
            </a:pPr>
            <a:r>
              <a:rPr lang="en-US" sz="2400" dirty="0"/>
              <a:t>B) percentage increase in the economic growth rate of real GDP.</a:t>
            </a:r>
          </a:p>
          <a:p>
            <a:pPr>
              <a:buFont typeface="Lucida Sans" panose="020B0602030504020204" pitchFamily="34" charset="0"/>
              <a:buNone/>
              <a:defRPr/>
            </a:pPr>
            <a:r>
              <a:rPr lang="en-US" sz="2400" dirty="0"/>
              <a:t>C) difference in graduation levels between high school and college.</a:t>
            </a:r>
          </a:p>
          <a:p>
            <a:pPr>
              <a:buFont typeface="Lucida Sans" panose="020B0602030504020204" pitchFamily="34" charset="0"/>
              <a:buNone/>
              <a:defRPr/>
            </a:pPr>
            <a:r>
              <a:rPr lang="en-US" sz="2400" dirty="0"/>
              <a:t>D) difference between actual inflation and core inflation.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8E51B06-EEB6-4C82-9CFF-86A9BBC2DCA5}" type="slidenum">
              <a:rPr kumimoji="0" lang="en-US" altLang="en-US" sz="1200">
                <a:solidFill>
                  <a:srgbClr val="000000"/>
                </a:solidFill>
              </a:rPr>
              <a:pPr eaLnBrk="1" hangingPunct="1"/>
              <a:t>10</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3) Equilibrium in the market for bank reserves determines the</a:t>
            </a:r>
          </a:p>
          <a:p>
            <a:pPr>
              <a:buFont typeface="Lucida Sans" panose="020B0602030504020204" pitchFamily="34" charset="0"/>
              <a:buNone/>
              <a:defRPr/>
            </a:pPr>
            <a:r>
              <a:rPr lang="en-US" sz="2400" dirty="0"/>
              <a:t>A) federal funds rate. </a:t>
            </a:r>
          </a:p>
          <a:p>
            <a:pPr>
              <a:buFont typeface="Lucida Sans" panose="020B0602030504020204" pitchFamily="34" charset="0"/>
              <a:buNone/>
              <a:defRPr/>
            </a:pPr>
            <a:r>
              <a:rPr lang="en-US" sz="2400" dirty="0"/>
              <a:t>B) exchange rate.</a:t>
            </a:r>
          </a:p>
          <a:p>
            <a:pPr>
              <a:buFont typeface="Lucida Sans" panose="020B0602030504020204" pitchFamily="34" charset="0"/>
              <a:buNone/>
              <a:defRPr/>
            </a:pPr>
            <a:r>
              <a:rPr lang="en-US" sz="2400" dirty="0"/>
              <a:t>C) 30-year Treasury bond rate. </a:t>
            </a:r>
          </a:p>
          <a:p>
            <a:pPr>
              <a:buFont typeface="Lucida Sans" panose="020B0602030504020204" pitchFamily="34" charset="0"/>
              <a:buNone/>
              <a:defRPr/>
            </a:pPr>
            <a:r>
              <a:rPr lang="en-US" sz="2400" dirty="0"/>
              <a:t>D) inflation rate.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D853E91-09C8-4750-988E-CDFD748F3F66}" type="slidenum">
              <a:rPr kumimoji="0" lang="en-US" altLang="en-US" sz="1200">
                <a:solidFill>
                  <a:srgbClr val="000000"/>
                </a:solidFill>
              </a:rPr>
              <a:pPr eaLnBrk="1" hangingPunct="1"/>
              <a:t>11</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4) By using open market operations, the Federal Reserve</a:t>
            </a:r>
          </a:p>
          <a:p>
            <a:pPr>
              <a:buFont typeface="Lucida Sans" panose="020B0602030504020204" pitchFamily="34" charset="0"/>
              <a:buNone/>
              <a:defRPr/>
            </a:pPr>
            <a:r>
              <a:rPr lang="en-US" sz="2400" dirty="0"/>
              <a:t>A) adjusts the supply </a:t>
            </a:r>
            <a:r>
              <a:rPr lang="en-US" sz="2400" i="1" dirty="0"/>
              <a:t>and </a:t>
            </a:r>
            <a:r>
              <a:rPr lang="en-US" sz="2400" dirty="0"/>
              <a:t>demand of reserves to keep the federal funds interest rate equal to its target.</a:t>
            </a:r>
          </a:p>
          <a:p>
            <a:pPr>
              <a:buFont typeface="Lucida Sans" panose="020B0602030504020204" pitchFamily="34" charset="0"/>
              <a:buNone/>
              <a:defRPr/>
            </a:pPr>
            <a:r>
              <a:rPr lang="en-US" sz="2400" dirty="0"/>
              <a:t>B) controls banks’ demand for reserves, thereby keeping the federal funds rate equal to its target.</a:t>
            </a:r>
          </a:p>
          <a:p>
            <a:pPr>
              <a:buFont typeface="Lucida Sans" panose="020B0602030504020204" pitchFamily="34" charset="0"/>
              <a:buNone/>
              <a:defRPr/>
            </a:pPr>
            <a:r>
              <a:rPr lang="en-US" sz="2400" dirty="0"/>
              <a:t>C) adjusts the supply of reserves to keep the federal funds interest rate equal to its target.</a:t>
            </a:r>
          </a:p>
          <a:p>
            <a:pPr>
              <a:buFont typeface="Lucida Sans" panose="020B0602030504020204" pitchFamily="34" charset="0"/>
              <a:buNone/>
              <a:defRPr/>
            </a:pPr>
            <a:r>
              <a:rPr lang="en-US" sz="2400" dirty="0"/>
              <a:t>D) adjusts the demand of reserves to keep bank rates in line with the federal funds rate target.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CFFA2C0-82DB-4A7F-9F3D-26B415550E75}" type="slidenum">
              <a:rPr kumimoji="0" lang="en-US" altLang="en-US" sz="1200">
                <a:solidFill>
                  <a:srgbClr val="000000"/>
                </a:solidFill>
              </a:rPr>
              <a:pPr eaLnBrk="1" hangingPunct="1"/>
              <a:t>12</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5) To increase the quantity of money in the economy, the Federal Reserve is likely to</a:t>
            </a:r>
          </a:p>
          <a:p>
            <a:pPr>
              <a:buFont typeface="Lucida Sans" panose="020B0602030504020204" pitchFamily="34" charset="0"/>
              <a:buNone/>
              <a:defRPr/>
            </a:pPr>
            <a:r>
              <a:rPr lang="en-US" sz="2400" dirty="0"/>
              <a:t>A) sell government securities in an open market operation.</a:t>
            </a:r>
          </a:p>
          <a:p>
            <a:pPr>
              <a:buFont typeface="Lucida Sans" panose="020B0602030504020204" pitchFamily="34" charset="0"/>
              <a:buNone/>
              <a:defRPr/>
            </a:pPr>
            <a:r>
              <a:rPr lang="en-US" sz="2400" dirty="0"/>
              <a:t>B) lower tax rates</a:t>
            </a:r>
          </a:p>
          <a:p>
            <a:pPr>
              <a:buFont typeface="Lucida Sans" panose="020B0602030504020204" pitchFamily="34" charset="0"/>
              <a:buNone/>
              <a:defRPr/>
            </a:pPr>
            <a:r>
              <a:rPr lang="en-US" sz="2400" dirty="0"/>
              <a:t>C) buy government securities in an open market operation.</a:t>
            </a:r>
          </a:p>
          <a:p>
            <a:pPr>
              <a:buFont typeface="Lucida Sans" panose="020B0602030504020204" pitchFamily="34" charset="0"/>
              <a:buNone/>
              <a:defRPr/>
            </a:pPr>
            <a:r>
              <a:rPr lang="en-US" sz="2400" dirty="0"/>
              <a:t>D) print more money and give it to the banks.</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0DAFA23-C926-4496-B4CE-E9BF08D54CFB}" type="slidenum">
              <a:rPr kumimoji="0" lang="en-US" altLang="en-US" sz="1200">
                <a:solidFill>
                  <a:srgbClr val="000000"/>
                </a:solidFill>
              </a:rPr>
              <a:pPr eaLnBrk="1" hangingPunct="1"/>
              <a:t>13</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6) If the Fed wants to increase the quantity of money, it can</a:t>
            </a:r>
          </a:p>
          <a:p>
            <a:pPr>
              <a:buFont typeface="Lucida Sans" panose="020B0602030504020204" pitchFamily="34" charset="0"/>
              <a:buNone/>
              <a:defRPr/>
            </a:pPr>
            <a:r>
              <a:rPr lang="en-US" sz="2400" dirty="0"/>
              <a:t>A) increase the government budget deficit. </a:t>
            </a:r>
          </a:p>
          <a:p>
            <a:pPr>
              <a:buFont typeface="Lucida Sans" panose="020B0602030504020204" pitchFamily="34" charset="0"/>
              <a:buNone/>
              <a:defRPr/>
            </a:pPr>
            <a:r>
              <a:rPr lang="en-US" sz="2400" dirty="0"/>
              <a:t>B) purchase U.S. government securities.</a:t>
            </a:r>
          </a:p>
          <a:p>
            <a:pPr>
              <a:buFont typeface="Lucida Sans" panose="020B0602030504020204" pitchFamily="34" charset="0"/>
              <a:buNone/>
              <a:defRPr/>
            </a:pPr>
            <a:r>
              <a:rPr lang="en-US" sz="2400" dirty="0"/>
              <a:t>C) lower income tax rates. </a:t>
            </a:r>
          </a:p>
          <a:p>
            <a:pPr>
              <a:buFont typeface="Lucida Sans" panose="020B0602030504020204" pitchFamily="34" charset="0"/>
              <a:buNone/>
              <a:defRPr/>
            </a:pPr>
            <a:r>
              <a:rPr lang="en-US" sz="2400" dirty="0"/>
              <a:t>D) raise the exchange rate.</a:t>
            </a:r>
          </a:p>
          <a:p>
            <a:pPr marL="650875" indent="-514350">
              <a:buFont typeface="Lucida Sans" panose="020B0602030504020204" pitchFamily="34" charset="0"/>
              <a:buNone/>
              <a:defRPr/>
            </a:pPr>
            <a:r>
              <a:rPr lang="en-US" sz="2600" dirty="0"/>
              <a:t>	</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1CA9D1BC-B137-4E9F-847D-F2E76A6D7499}" type="slidenum">
              <a:rPr kumimoji="0" lang="en-US" altLang="en-US" sz="1200">
                <a:solidFill>
                  <a:srgbClr val="000000"/>
                </a:solidFill>
              </a:rPr>
              <a:pPr eaLnBrk="1" hangingPunct="1"/>
              <a:t>14</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7) When the Fed raises the federal funds rate,</a:t>
            </a:r>
          </a:p>
          <a:p>
            <a:pPr>
              <a:buFont typeface="Lucida Sans" panose="020B0602030504020204" pitchFamily="34" charset="0"/>
              <a:buNone/>
              <a:defRPr/>
            </a:pPr>
            <a:r>
              <a:rPr lang="en-US" sz="2400" dirty="0"/>
              <a:t>A) consumption increases.</a:t>
            </a:r>
          </a:p>
          <a:p>
            <a:pPr>
              <a:buFont typeface="Lucida Sans" panose="020B0602030504020204" pitchFamily="34" charset="0"/>
              <a:buNone/>
              <a:defRPr/>
            </a:pPr>
            <a:r>
              <a:rPr lang="en-US" sz="2400" dirty="0"/>
              <a:t>B) net exports increase.</a:t>
            </a:r>
          </a:p>
          <a:p>
            <a:pPr>
              <a:buFont typeface="Lucida Sans" panose="020B0602030504020204" pitchFamily="34" charset="0"/>
              <a:buNone/>
              <a:defRPr/>
            </a:pPr>
            <a:r>
              <a:rPr lang="en-US" sz="2400" dirty="0"/>
              <a:t>C) the value of the dollar rises on the foreign exchange market.</a:t>
            </a:r>
          </a:p>
          <a:p>
            <a:pPr>
              <a:buFont typeface="Lucida Sans" panose="020B0602030504020204" pitchFamily="34" charset="0"/>
              <a:buNone/>
              <a:defRPr/>
            </a:pPr>
            <a:r>
              <a:rPr lang="en-US" sz="2400" dirty="0"/>
              <a:t>D) the value of the dollar falls on the foreign exchange market.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CA5F9D5-FB10-47DE-868A-DEE5888438D9}" type="slidenum">
              <a:rPr kumimoji="0" lang="en-US" altLang="en-US" sz="1200">
                <a:solidFill>
                  <a:srgbClr val="000000"/>
                </a:solidFill>
              </a:rPr>
              <a:pPr eaLnBrk="1" hangingPunct="1"/>
              <a:t>15</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8) Suppose that initially real GDP equals potential GDP. Then an increase in aggregate demand occurs. According to the Taylor rule, the Fed should ________ the federal funds rate by ________ government securities in the open market.</a:t>
            </a:r>
          </a:p>
          <a:p>
            <a:pPr>
              <a:buFont typeface="Lucida Sans" panose="020B0602030504020204" pitchFamily="34" charset="0"/>
              <a:buNone/>
              <a:defRPr/>
            </a:pPr>
            <a:r>
              <a:rPr lang="en-US" sz="2400" dirty="0"/>
              <a:t>A) raise; selling </a:t>
            </a:r>
          </a:p>
          <a:p>
            <a:pPr>
              <a:buFont typeface="Lucida Sans" panose="020B0602030504020204" pitchFamily="34" charset="0"/>
              <a:buNone/>
              <a:defRPr/>
            </a:pPr>
            <a:r>
              <a:rPr lang="en-US" sz="2400" dirty="0"/>
              <a:t>B) lower; selling </a:t>
            </a:r>
          </a:p>
          <a:p>
            <a:pPr>
              <a:buFont typeface="Lucida Sans" panose="020B0602030504020204" pitchFamily="34" charset="0"/>
              <a:buNone/>
              <a:defRPr/>
            </a:pPr>
            <a:r>
              <a:rPr lang="en-US" sz="2400" dirty="0"/>
              <a:t>C) lower; buying </a:t>
            </a:r>
          </a:p>
          <a:p>
            <a:pPr>
              <a:buFont typeface="Lucida Sans" panose="020B0602030504020204" pitchFamily="34" charset="0"/>
              <a:buNone/>
              <a:defRPr/>
            </a:pPr>
            <a:r>
              <a:rPr lang="en-US" sz="2400" dirty="0"/>
              <a:t>D) raise; buying</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CC88017-6147-4082-935C-E28F8F18048A}" type="slidenum">
              <a:rPr kumimoji="0" lang="en-US" altLang="en-US" sz="1200">
                <a:solidFill>
                  <a:srgbClr val="000000"/>
                </a:solidFill>
              </a:rPr>
              <a:pPr eaLnBrk="1" hangingPunct="1"/>
              <a:t>16</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9) A rise in the federal funds rate</a:t>
            </a:r>
          </a:p>
          <a:p>
            <a:pPr>
              <a:buFont typeface="Lucida Sans" panose="020B0602030504020204" pitchFamily="34" charset="0"/>
              <a:buNone/>
              <a:defRPr/>
            </a:pPr>
            <a:r>
              <a:rPr lang="en-US" sz="2400" dirty="0"/>
              <a:t>A) lowers the long-term real interest rate.</a:t>
            </a:r>
          </a:p>
          <a:p>
            <a:pPr>
              <a:buFont typeface="Lucida Sans" panose="020B0602030504020204" pitchFamily="34" charset="0"/>
              <a:buNone/>
              <a:defRPr/>
            </a:pPr>
            <a:r>
              <a:rPr lang="en-US" sz="2400" dirty="0"/>
              <a:t>B) does not change the long-term real interest rate.</a:t>
            </a:r>
          </a:p>
          <a:p>
            <a:pPr>
              <a:buFont typeface="Lucida Sans" panose="020B0602030504020204" pitchFamily="34" charset="0"/>
              <a:buNone/>
              <a:defRPr/>
            </a:pPr>
            <a:r>
              <a:rPr lang="en-US" sz="2400" dirty="0"/>
              <a:t>C) may raise or lower the long-term real interest rate, depending on whether the demand for </a:t>
            </a:r>
            <a:r>
              <a:rPr lang="en-US" sz="2400" dirty="0" err="1"/>
              <a:t>loanable</a:t>
            </a:r>
            <a:r>
              <a:rPr lang="en-US" sz="2400" dirty="0"/>
              <a:t> funds curve has a negative or a positive slope.</a:t>
            </a:r>
          </a:p>
          <a:p>
            <a:pPr>
              <a:buFont typeface="Lucida Sans" panose="020B0602030504020204" pitchFamily="34" charset="0"/>
              <a:buNone/>
              <a:defRPr/>
            </a:pPr>
            <a:r>
              <a:rPr lang="en-US" sz="2400" dirty="0"/>
              <a:t>D) raises the long-term real interest rate.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4B80465-8172-44CA-96ED-F1D599D5F8EC}" type="slidenum">
              <a:rPr kumimoji="0" lang="en-US" altLang="en-US" sz="1200">
                <a:solidFill>
                  <a:srgbClr val="000000"/>
                </a:solidFill>
              </a:rPr>
              <a:pPr eaLnBrk="1" hangingPunct="1"/>
              <a:t>17</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10) The Taylor rule</a:t>
            </a:r>
          </a:p>
          <a:p>
            <a:pPr>
              <a:buFont typeface="Lucida Sans" panose="020B0602030504020204" pitchFamily="34" charset="0"/>
              <a:buNone/>
              <a:defRPr/>
            </a:pPr>
            <a:r>
              <a:rPr lang="en-US" sz="2400" dirty="0"/>
              <a:t>A) ignores price level stability to focus on responding to fluctuations in real GDP.</a:t>
            </a:r>
          </a:p>
          <a:p>
            <a:pPr>
              <a:buFont typeface="Lucida Sans" panose="020B0602030504020204" pitchFamily="34" charset="0"/>
              <a:buNone/>
              <a:defRPr/>
            </a:pPr>
            <a:r>
              <a:rPr lang="en-US" sz="2400" dirty="0"/>
              <a:t>B) focuses on only fluctuations in real GDP.</a:t>
            </a:r>
          </a:p>
          <a:p>
            <a:pPr>
              <a:buFont typeface="Lucida Sans" panose="020B0602030504020204" pitchFamily="34" charset="0"/>
              <a:buNone/>
              <a:defRPr/>
            </a:pPr>
            <a:r>
              <a:rPr lang="en-US" sz="2400" dirty="0"/>
              <a:t>C) is the rule actually followed by the Fed.</a:t>
            </a:r>
          </a:p>
          <a:p>
            <a:pPr>
              <a:buFont typeface="Lucida Sans" panose="020B0602030504020204" pitchFamily="34" charset="0"/>
              <a:buNone/>
              <a:defRPr/>
            </a:pPr>
            <a:r>
              <a:rPr lang="en-US" sz="2400" dirty="0"/>
              <a:t>D) shows how the Fed could set the federal funds rate.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2A94B28C-01A0-4009-B10F-D910F3D723B2}" type="slidenum">
              <a:rPr kumimoji="0" lang="en-US" altLang="en-US" sz="1200">
                <a:solidFill>
                  <a:srgbClr val="000000"/>
                </a:solidFill>
              </a:rPr>
              <a:pPr eaLnBrk="1" hangingPunct="1"/>
              <a:t>18</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11) Suppose the equilibrium real interest rate is 2 percent per year, inflation is 2.5 percent and the output gap is 1 percent. Using the Taylor rule, what is the federal funds rate?</a:t>
            </a:r>
          </a:p>
          <a:p>
            <a:pPr>
              <a:buFont typeface="Lucida Sans" panose="020B0602030504020204" pitchFamily="34" charset="0"/>
              <a:buNone/>
              <a:defRPr/>
            </a:pPr>
            <a:r>
              <a:rPr lang="en-US" sz="2400" dirty="0"/>
              <a:t>A) 3.5 percent </a:t>
            </a:r>
          </a:p>
          <a:p>
            <a:pPr>
              <a:buFont typeface="Lucida Sans" panose="020B0602030504020204" pitchFamily="34" charset="0"/>
              <a:buNone/>
              <a:defRPr/>
            </a:pPr>
            <a:r>
              <a:rPr lang="en-US" sz="2400" dirty="0"/>
              <a:t>B) 3 percent </a:t>
            </a:r>
          </a:p>
          <a:p>
            <a:pPr>
              <a:buFont typeface="Lucida Sans" panose="020B0602030504020204" pitchFamily="34" charset="0"/>
              <a:buNone/>
              <a:defRPr/>
            </a:pPr>
            <a:r>
              <a:rPr lang="en-US" sz="2400" dirty="0"/>
              <a:t>C) 5.5 percent </a:t>
            </a:r>
          </a:p>
          <a:p>
            <a:pPr>
              <a:buFont typeface="Lucida Sans" panose="020B0602030504020204" pitchFamily="34" charset="0"/>
              <a:buNone/>
              <a:defRPr/>
            </a:pPr>
            <a:r>
              <a:rPr lang="en-US" sz="2400" dirty="0"/>
              <a:t>D) 5.25 percent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5451D27-6F4C-4CBD-920B-E2A03BCD2257}" type="slidenum">
              <a:rPr kumimoji="0" lang="en-US" altLang="en-US" sz="1200">
                <a:solidFill>
                  <a:srgbClr val="000000"/>
                </a:solidFill>
              </a:rPr>
              <a:pPr eaLnBrk="1" hangingPunct="1"/>
              <a:t>19</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Outline</a:t>
            </a:r>
          </a:p>
        </p:txBody>
      </p:sp>
      <p:sp>
        <p:nvSpPr>
          <p:cNvPr id="3075" name="Content Placeholder 2"/>
          <p:cNvSpPr>
            <a:spLocks noGrp="1"/>
          </p:cNvSpPr>
          <p:nvPr>
            <p:ph idx="1"/>
          </p:nvPr>
        </p:nvSpPr>
        <p:spPr/>
        <p:txBody>
          <a:bodyPr/>
          <a:lstStyle/>
          <a:p>
            <a:pPr marL="650875" indent="-514350">
              <a:buFont typeface="Wingdings" panose="05000000000000000000" pitchFamily="2" charset="2"/>
              <a:buChar char="§"/>
            </a:pPr>
            <a:r>
              <a:rPr lang="en-US" altLang="en-US" sz="2600">
                <a:latin typeface="Arial" panose="020B0604020202020204" pitchFamily="34" charset="0"/>
              </a:rPr>
              <a:t>Questions (Chapter 14)</a:t>
            </a:r>
          </a:p>
          <a:p>
            <a:pPr marL="650875" indent="-514350">
              <a:buFont typeface="Wingdings" panose="05000000000000000000" pitchFamily="2" charset="2"/>
              <a:buChar char="§"/>
            </a:pPr>
            <a:r>
              <a:rPr lang="en-US" altLang="en-US" sz="2600">
                <a:latin typeface="Arial" panose="020B0604020202020204" pitchFamily="34" charset="0"/>
              </a:rPr>
              <a:t>Training (Chapter 14)</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359CB49-4B2D-4498-A7D8-EA1C7D7E3A13}"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12) Suppose the inflation rate is 3 percent and the output gap is -1 percent. Assuming the equilibrium real interest rate is 2 percent, using the Taylor rule, what target should the Fed set for the federal funds rate?</a:t>
            </a:r>
          </a:p>
          <a:p>
            <a:pPr>
              <a:buFont typeface="Lucida Sans" panose="020B0602030504020204" pitchFamily="34" charset="0"/>
              <a:buNone/>
              <a:defRPr/>
            </a:pPr>
            <a:r>
              <a:rPr lang="en-US" sz="2400" dirty="0"/>
              <a:t>A) 1 percent </a:t>
            </a:r>
          </a:p>
          <a:p>
            <a:pPr>
              <a:buFont typeface="Lucida Sans" panose="020B0602030504020204" pitchFamily="34" charset="0"/>
              <a:buNone/>
              <a:defRPr/>
            </a:pPr>
            <a:r>
              <a:rPr lang="en-US" sz="2400" dirty="0"/>
              <a:t>B) 4 percent </a:t>
            </a:r>
          </a:p>
          <a:p>
            <a:pPr>
              <a:buFont typeface="Lucida Sans" panose="020B0602030504020204" pitchFamily="34" charset="0"/>
              <a:buNone/>
              <a:defRPr/>
            </a:pPr>
            <a:r>
              <a:rPr lang="en-US" sz="2400" dirty="0"/>
              <a:t>C) 5 percent </a:t>
            </a:r>
          </a:p>
          <a:p>
            <a:pPr>
              <a:buFont typeface="Lucida Sans" panose="020B0602030504020204" pitchFamily="34" charset="0"/>
              <a:buNone/>
              <a:defRPr/>
            </a:pPr>
            <a:r>
              <a:rPr lang="en-US" sz="2400" dirty="0"/>
              <a:t>D) 6 percent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7EAF2B2-195C-4EFB-815C-BA2F111E2FFF}" type="slidenum">
              <a:rPr kumimoji="0" lang="en-US" altLang="en-US" sz="1200">
                <a:solidFill>
                  <a:srgbClr val="000000"/>
                </a:solidFill>
              </a:rPr>
              <a:pPr eaLnBrk="1" hangingPunct="1"/>
              <a:t>20</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22531"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40CA257-B123-4038-A801-2E542C44855F}" type="slidenum">
              <a:rPr kumimoji="0" lang="en-US" altLang="en-US" sz="1200">
                <a:solidFill>
                  <a:srgbClr val="000000"/>
                </a:solidFill>
              </a:rPr>
              <a:pPr eaLnBrk="1" hangingPunct="1"/>
              <a:t>21</a:t>
            </a:fld>
            <a:endParaRPr kumimoji="0" lang="en-US" altLang="en-US" sz="1200">
              <a:solidFill>
                <a:srgbClr val="000000"/>
              </a:solidFill>
            </a:endParaRPr>
          </a:p>
        </p:txBody>
      </p:sp>
      <p:pic>
        <p:nvPicPr>
          <p:cNvPr id="2253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563" y="1914525"/>
            <a:ext cx="45720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13) The figure above shows the demand for money in </a:t>
            </a:r>
            <a:r>
              <a:rPr lang="en-US" sz="2400" dirty="0" err="1"/>
              <a:t>Kiteland</a:t>
            </a:r>
            <a:r>
              <a:rPr lang="en-US" sz="2400" dirty="0"/>
              <a:t>.</a:t>
            </a:r>
          </a:p>
          <a:p>
            <a:pPr>
              <a:buFont typeface="Lucida Sans" panose="020B0602030504020204" pitchFamily="34" charset="0"/>
              <a:buNone/>
              <a:defRPr/>
            </a:pPr>
            <a:r>
              <a:rPr lang="en-US" sz="2400" dirty="0"/>
              <a:t>a) If the </a:t>
            </a:r>
            <a:r>
              <a:rPr lang="en-US" sz="2400" dirty="0" err="1"/>
              <a:t>Kiteland</a:t>
            </a:r>
            <a:r>
              <a:rPr lang="en-US" sz="2400" dirty="0"/>
              <a:t> Central Bank has set the quantity of money so that the equilibrium interest rate is 4 percent, draw the supply of money curve.</a:t>
            </a:r>
          </a:p>
          <a:p>
            <a:pPr>
              <a:buFont typeface="Lucida Sans" panose="020B0602030504020204" pitchFamily="34" charset="0"/>
              <a:buNone/>
              <a:defRPr/>
            </a:pPr>
            <a:r>
              <a:rPr lang="en-US" sz="2400" dirty="0"/>
              <a:t>b) Suppose that </a:t>
            </a:r>
            <a:r>
              <a:rPr lang="en-US" sz="2400" dirty="0" err="1"/>
              <a:t>Kiteland’s</a:t>
            </a:r>
            <a:r>
              <a:rPr lang="en-US" sz="2400" dirty="0"/>
              <a:t> Central Bank wants to raise the interest rate by 1 percentage point. By how much must it change the quantity of real money?</a:t>
            </a:r>
          </a:p>
          <a:p>
            <a:pPr>
              <a:buFont typeface="Lucida Sans" panose="020B0602030504020204" pitchFamily="34" charset="0"/>
              <a:buNone/>
              <a:defRPr/>
            </a:pPr>
            <a:r>
              <a:rPr lang="en-US" sz="2400" dirty="0"/>
              <a:t>c) In order to change the quantity of money to raise the interest rate by one percentage point, if the Central Bank uses an open market operation, does it make an open market purchase or an open market sale? Explain your answer.</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45270B7-E21E-4C3C-9ADB-B4E0F65C83FF}" type="slidenum">
              <a:rPr kumimoji="0" lang="en-US" altLang="en-US" sz="1200">
                <a:solidFill>
                  <a:srgbClr val="000000"/>
                </a:solidFill>
              </a:rPr>
              <a:pPr eaLnBrk="1" hangingPunct="1"/>
              <a:t>22</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2000"/>
                                        <p:tgtEl>
                                          <p:spTgt spid="5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fade">
                                      <p:cBhvr>
                                        <p:cTn id="22" dur="20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24579"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7EEC017-7820-4B79-A346-F848CAE5D2B0}" type="slidenum">
              <a:rPr kumimoji="0" lang="en-US" altLang="en-US" sz="1200">
                <a:solidFill>
                  <a:srgbClr val="000000"/>
                </a:solidFill>
              </a:rPr>
              <a:pPr eaLnBrk="1" hangingPunct="1"/>
              <a:t>23</a:t>
            </a:fld>
            <a:endParaRPr kumimoji="0" lang="en-US" altLang="en-US" sz="1200">
              <a:solidFill>
                <a:srgbClr val="000000"/>
              </a:solidFill>
            </a:endParaRPr>
          </a:p>
        </p:txBody>
      </p:sp>
      <p:pic>
        <p:nvPicPr>
          <p:cNvPr id="2458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88" y="2024063"/>
            <a:ext cx="4572000" cy="424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a) See the figure above. When the supply of money is 250 billion </a:t>
            </a:r>
            <a:r>
              <a:rPr lang="en-US" sz="2400" dirty="0" err="1"/>
              <a:t>yuks</a:t>
            </a:r>
            <a:r>
              <a:rPr lang="en-US" sz="2400" dirty="0"/>
              <a:t>, or </a:t>
            </a:r>
            <a:r>
              <a:rPr lang="en-US" sz="2400" i="1" dirty="0"/>
              <a:t>MS</a:t>
            </a:r>
            <a:r>
              <a:rPr lang="en-US" sz="2400" i="1" baseline="-25000" dirty="0"/>
              <a:t>0</a:t>
            </a:r>
            <a:r>
              <a:rPr lang="en-US" sz="2400" i="1" dirty="0"/>
              <a:t>, </a:t>
            </a:r>
            <a:r>
              <a:rPr lang="en-US" sz="2400" dirty="0"/>
              <a:t>the interest rate is 4 percent</a:t>
            </a:r>
          </a:p>
          <a:p>
            <a:pPr>
              <a:buFont typeface="Lucida Sans" panose="020B0602030504020204" pitchFamily="34" charset="0"/>
              <a:buNone/>
              <a:defRPr/>
            </a:pPr>
            <a:r>
              <a:rPr lang="en-US" sz="2400" dirty="0"/>
              <a:t>b) See the figure above. To raise the interest rate from 4 percent to 5 percent, the Central Bank decreases the supply of money from 250 billion </a:t>
            </a:r>
            <a:r>
              <a:rPr lang="en-US" sz="2400" dirty="0" err="1"/>
              <a:t>yuks</a:t>
            </a:r>
            <a:r>
              <a:rPr lang="en-US" sz="2400" dirty="0"/>
              <a:t>, </a:t>
            </a:r>
            <a:r>
              <a:rPr lang="en-US" sz="2400" i="1" dirty="0"/>
              <a:t>MS</a:t>
            </a:r>
            <a:r>
              <a:rPr lang="en-US" sz="2400" i="1" baseline="-25000" dirty="0"/>
              <a:t>0</a:t>
            </a:r>
            <a:r>
              <a:rPr lang="en-US" sz="2400" i="1" dirty="0"/>
              <a:t>, </a:t>
            </a:r>
            <a:r>
              <a:rPr lang="en-US" sz="2400" dirty="0"/>
              <a:t>to 150 billion </a:t>
            </a:r>
            <a:r>
              <a:rPr lang="en-US" sz="2400" dirty="0" err="1"/>
              <a:t>yuks</a:t>
            </a:r>
            <a:r>
              <a:rPr lang="en-US" sz="2400" i="1" dirty="0"/>
              <a:t>, MS</a:t>
            </a:r>
            <a:r>
              <a:rPr lang="en-US" sz="2400" i="1" baseline="-25000" dirty="0"/>
              <a:t>1</a:t>
            </a:r>
            <a:r>
              <a:rPr lang="en-US" sz="2400" i="1" dirty="0"/>
              <a:t>. So the Central Bank decreases the quantity of real </a:t>
            </a:r>
            <a:r>
              <a:rPr lang="en-US" sz="2400" dirty="0"/>
              <a:t>money by 100 billion </a:t>
            </a:r>
            <a:r>
              <a:rPr lang="en-US" sz="2400" dirty="0" err="1"/>
              <a:t>yuks</a:t>
            </a:r>
            <a:r>
              <a:rPr lang="en-US" sz="2400" dirty="0"/>
              <a:t>.</a:t>
            </a:r>
          </a:p>
          <a:p>
            <a:pPr>
              <a:buFont typeface="Lucida Sans" panose="020B0602030504020204" pitchFamily="34" charset="0"/>
              <a:buNone/>
              <a:defRPr/>
            </a:pPr>
            <a:r>
              <a:rPr lang="en-US" sz="2400" dirty="0"/>
              <a:t>c) The Central Bank conducts an open market sale. As it does so, the bank reserves decrease, the banks cut their lending until the amount of loans is consistent with the new level of reserves. As bank loans decrease, the quantity of money decreases.</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88723FD-3631-4C7A-8F0D-F30647F05B1C}" type="slidenum">
              <a:rPr kumimoji="0" lang="en-US" altLang="en-US" sz="1200">
                <a:solidFill>
                  <a:srgbClr val="000000"/>
                </a:solidFill>
              </a:rPr>
              <a:pPr eaLnBrk="1" hangingPunct="1"/>
              <a:t>24</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20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14)</a:t>
            </a:r>
          </a:p>
        </p:txBody>
      </p:sp>
      <p:sp>
        <p:nvSpPr>
          <p:cNvPr id="4099"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1. What are the objectives of monetary policy?</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91629661-4935-46E0-A7A2-D03635D68BA4}" type="slidenum">
              <a:rPr kumimoji="0" lang="en-US" altLang="en-US" sz="1200">
                <a:solidFill>
                  <a:srgbClr val="000000"/>
                </a:solidFill>
              </a:rPr>
              <a:pPr eaLnBrk="1" hangingPunct="1"/>
              <a:t>3</a:t>
            </a:fld>
            <a:endParaRPr kumimoji="0" lang="en-US" altLang="en-US" sz="1200">
              <a:solidFill>
                <a:srgbClr val="000000"/>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14)</a:t>
            </a:r>
          </a:p>
        </p:txBody>
      </p:sp>
      <p:sp>
        <p:nvSpPr>
          <p:cNvPr id="5123"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2. Are the goals of monetary policy in harmony or in conflict </a:t>
            </a:r>
          </a:p>
          <a:p>
            <a:pPr marL="971550" lvl="1" indent="-514350">
              <a:buFont typeface="Lucida Sans" panose="020B0602030504020204" pitchFamily="34" charset="0"/>
              <a:buNone/>
            </a:pPr>
            <a:r>
              <a:rPr lang="en-US" altLang="en-US" sz="2200">
                <a:latin typeface="Arial" panose="020B0604020202020204" pitchFamily="34" charset="0"/>
              </a:rPr>
              <a:t>(a) in the long run and </a:t>
            </a:r>
          </a:p>
          <a:p>
            <a:pPr marL="971550" lvl="1" indent="-514350">
              <a:buFont typeface="Lucida Sans" panose="020B0602030504020204" pitchFamily="34" charset="0"/>
              <a:buNone/>
            </a:pPr>
            <a:r>
              <a:rPr lang="en-US" altLang="en-US" sz="2200">
                <a:latin typeface="Arial" panose="020B0604020202020204" pitchFamily="34" charset="0"/>
              </a:rPr>
              <a:t>(b) in the short run?</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C1FA318-B206-4329-B428-4815C3C5730C}" type="slidenum">
              <a:rPr kumimoji="0" lang="en-US" altLang="en-US" sz="1200">
                <a:solidFill>
                  <a:srgbClr val="000000"/>
                </a:solidFill>
              </a:rPr>
              <a:pPr eaLnBrk="1" hangingPunct="1"/>
              <a:t>4</a:t>
            </a:fld>
            <a:endParaRPr kumimoji="0" lang="en-US" altLang="en-US" sz="1200">
              <a:solidFill>
                <a:srgbClr val="000000"/>
              </a:solidFill>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14)</a:t>
            </a:r>
          </a:p>
        </p:txBody>
      </p:sp>
      <p:sp>
        <p:nvSpPr>
          <p:cNvPr id="6147"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3. What is the core inflation rate and how does it differ from the overall CPI inflation rate?</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5A461BC-2A92-4C4F-8E65-C5A17684D02F}" type="slidenum">
              <a:rPr kumimoji="0" lang="en-US" altLang="en-US" sz="1200">
                <a:solidFill>
                  <a:srgbClr val="000000"/>
                </a:solidFill>
              </a:rPr>
              <a:pPr eaLnBrk="1" hangingPunct="1"/>
              <a:t>5</a:t>
            </a:fld>
            <a:endParaRPr kumimoji="0" lang="en-US" altLang="en-US" sz="1200">
              <a:solidFill>
                <a:srgbClr val="000000"/>
              </a:solidFill>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14)</a:t>
            </a:r>
          </a:p>
        </p:txBody>
      </p:sp>
      <p:sp>
        <p:nvSpPr>
          <p:cNvPr id="7171"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4. What happens when the central bank buys or sells securities in the open market?</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265EB8FC-309D-4C6E-BF53-027B2AD80F50}" type="slidenum">
              <a:rPr kumimoji="0" lang="en-US" altLang="en-US" sz="1200">
                <a:solidFill>
                  <a:srgbClr val="000000"/>
                </a:solidFill>
              </a:rPr>
              <a:pPr eaLnBrk="1" hangingPunct="1"/>
              <a:t>6</a:t>
            </a:fld>
            <a:endParaRPr kumimoji="0" lang="en-US" altLang="en-US" sz="1200">
              <a:solidFill>
                <a:srgbClr val="000000"/>
              </a:solidFill>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14)</a:t>
            </a:r>
          </a:p>
        </p:txBody>
      </p:sp>
      <p:sp>
        <p:nvSpPr>
          <p:cNvPr id="8195"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5. Do interest rates fluctuate in response to the central bank’s actions?</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C345146-ED6E-41BF-991D-ABE178927B68}" type="slidenum">
              <a:rPr kumimoji="0" lang="en-US" altLang="en-US" sz="1200">
                <a:solidFill>
                  <a:srgbClr val="000000"/>
                </a:solidFill>
              </a:rPr>
              <a:pPr eaLnBrk="1" hangingPunct="1"/>
              <a:t>7</a:t>
            </a:fld>
            <a:endParaRPr kumimoji="0" lang="en-US" altLang="en-US" sz="1200">
              <a:solidFill>
                <a:srgbClr val="000000"/>
              </a:solidFill>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14)</a:t>
            </a:r>
          </a:p>
        </p:txBody>
      </p:sp>
      <p:sp>
        <p:nvSpPr>
          <p:cNvPr id="9219"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6. How do the central bank’s actions change the exchange rate of the country?</a:t>
            </a:r>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FC5BCD8A-A301-4A9F-B77F-29B3407A5E98}" type="slidenum">
              <a:rPr kumimoji="0" lang="en-US" altLang="en-US" sz="1200">
                <a:solidFill>
                  <a:srgbClr val="000000"/>
                </a:solidFill>
              </a:rPr>
              <a:pPr eaLnBrk="1" hangingPunct="1"/>
              <a:t>8</a:t>
            </a:fld>
            <a:endParaRPr kumimoji="0" lang="en-US" altLang="en-US" sz="1200">
              <a:solidFill>
                <a:srgbClr val="000000"/>
              </a:solidFill>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14)</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 When the output gap is positive, it represents ________ gap, and when it is negative, it represents</a:t>
            </a:r>
          </a:p>
          <a:p>
            <a:pPr>
              <a:buFont typeface="Lucida Sans" panose="020B0602030504020204" pitchFamily="34" charset="0"/>
              <a:buNone/>
              <a:defRPr/>
            </a:pPr>
            <a:r>
              <a:rPr lang="en-US" sz="2400" dirty="0"/>
              <a:t>________ gap.</a:t>
            </a:r>
          </a:p>
          <a:p>
            <a:pPr>
              <a:buFont typeface="Lucida Sans" panose="020B0602030504020204" pitchFamily="34" charset="0"/>
              <a:buNone/>
              <a:defRPr/>
            </a:pPr>
            <a:r>
              <a:rPr lang="en-US" sz="2400" dirty="0"/>
              <a:t>A) an inflationary; an employment </a:t>
            </a:r>
          </a:p>
          <a:p>
            <a:pPr>
              <a:buFont typeface="Lucida Sans" panose="020B0602030504020204" pitchFamily="34" charset="0"/>
              <a:buNone/>
              <a:defRPr/>
            </a:pPr>
            <a:r>
              <a:rPr lang="en-US" sz="2400" dirty="0"/>
              <a:t>B) an inflationary; a recessionary</a:t>
            </a:r>
          </a:p>
          <a:p>
            <a:pPr>
              <a:buFont typeface="Lucida Sans" panose="020B0602030504020204" pitchFamily="34" charset="0"/>
              <a:buNone/>
              <a:defRPr/>
            </a:pPr>
            <a:r>
              <a:rPr lang="en-US" sz="2400" dirty="0"/>
              <a:t>C) a recessionary; an inflationary </a:t>
            </a:r>
          </a:p>
          <a:p>
            <a:pPr>
              <a:buFont typeface="Lucida Sans" panose="020B0602030504020204" pitchFamily="34" charset="0"/>
              <a:buNone/>
              <a:defRPr/>
            </a:pPr>
            <a:r>
              <a:rPr lang="en-US" sz="2400" dirty="0"/>
              <a:t>D) an employment; an unemployment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11/28/2025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ED863E41-DD60-49F8-B946-0CDBEE912B8C}" type="slidenum">
              <a:rPr kumimoji="0" lang="en-US" altLang="en-US" sz="1200">
                <a:solidFill>
                  <a:srgbClr val="000000"/>
                </a:solidFill>
              </a:rPr>
              <a:pPr eaLnBrk="1" hangingPunct="1"/>
              <a:t>9</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6278</TotalTime>
  <Words>1551</Words>
  <Application>Microsoft Office PowerPoint</Application>
  <PresentationFormat>On-screen Show (4:3)</PresentationFormat>
  <Paragraphs>272</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Wingdings</vt:lpstr>
      <vt:lpstr>Lucida Sans</vt:lpstr>
      <vt:lpstr>Arial</vt:lpstr>
      <vt:lpstr>Book Antiqua</vt:lpstr>
      <vt:lpstr>Wingdings 3</vt:lpstr>
      <vt:lpstr>Wingdings 2</vt:lpstr>
      <vt:lpstr>Times New Roman</vt:lpstr>
      <vt:lpstr>Apex</vt:lpstr>
      <vt:lpstr>ECN2102 macroeconomics (3 Credits/5 ECTS)  Training (Chapter 14)</vt:lpstr>
      <vt:lpstr>Outline</vt:lpstr>
      <vt:lpstr>Questions (Chapter 14)</vt:lpstr>
      <vt:lpstr>Questions (Chapter 14)</vt:lpstr>
      <vt:lpstr>Questions (Chapter 14)</vt:lpstr>
      <vt:lpstr>Questions (Chapter 14)</vt:lpstr>
      <vt:lpstr>Questions (Chapter 14)</vt:lpstr>
      <vt:lpstr>Questions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lpstr>Training (Chapter 14)</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dc:creator>Madumarov Eldar</dc:creator>
  <cp:lastModifiedBy>Reviewer </cp:lastModifiedBy>
  <cp:revision>446</cp:revision>
  <dcterms:created xsi:type="dcterms:W3CDTF">1998-07-20T20:52:32Z</dcterms:created>
  <dcterms:modified xsi:type="dcterms:W3CDTF">2025-11-23T10:55:58Z</dcterms:modified>
</cp:coreProperties>
</file>