
<file path=[Content_Types].xml><?xml version="1.0" encoding="utf-8"?>
<Types xmlns="http://schemas.openxmlformats.org/package/2006/content-types">
  <Default Extension="emf" ContentType="image/x-emf"/>
  <Default Extension="fntdata" ContentType="application/x-fontdata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embedTrueTypeFonts="1" saveSubsetFonts="1">
  <p:sldMasterIdLst>
    <p:sldMasterId id="2147483684" r:id="rId1"/>
  </p:sldMasterIdLst>
  <p:notesMasterIdLst>
    <p:notesMasterId r:id="rId22"/>
  </p:notesMasterIdLst>
  <p:handoutMasterIdLst>
    <p:handoutMasterId r:id="rId23"/>
  </p:handoutMasterIdLst>
  <p:sldIdLst>
    <p:sldId id="256" r:id="rId2"/>
    <p:sldId id="455" r:id="rId3"/>
    <p:sldId id="456" r:id="rId4"/>
    <p:sldId id="457" r:id="rId5"/>
    <p:sldId id="458" r:id="rId6"/>
    <p:sldId id="459" r:id="rId7"/>
    <p:sldId id="460" r:id="rId8"/>
    <p:sldId id="461" r:id="rId9"/>
    <p:sldId id="462" r:id="rId10"/>
    <p:sldId id="463" r:id="rId11"/>
    <p:sldId id="464" r:id="rId12"/>
    <p:sldId id="465" r:id="rId13"/>
    <p:sldId id="466" r:id="rId14"/>
    <p:sldId id="467" r:id="rId15"/>
    <p:sldId id="468" r:id="rId16"/>
    <p:sldId id="469" r:id="rId17"/>
    <p:sldId id="470" r:id="rId18"/>
    <p:sldId id="471" r:id="rId19"/>
    <p:sldId id="472" r:id="rId20"/>
    <p:sldId id="473" r:id="rId21"/>
  </p:sldIdLst>
  <p:sldSz cx="9144000" cy="6858000" type="screen4x3"/>
  <p:notesSz cx="7099300" cy="10234613"/>
  <p:embeddedFontLst>
    <p:embeddedFont>
      <p:font typeface="Book Antiqua" panose="02040602050305030304" pitchFamily="18" charset="0"/>
      <p:regular r:id="rId24"/>
      <p:bold r:id="rId25"/>
      <p:italic r:id="rId26"/>
      <p:boldItalic r:id="rId27"/>
    </p:embeddedFont>
    <p:embeddedFont>
      <p:font typeface="Lucida Sans" panose="020B0602030504020204" pitchFamily="34" charset="0"/>
      <p:regular r:id="rId28"/>
      <p:bold r:id="rId29"/>
      <p:italic r:id="rId30"/>
      <p:boldItalic r:id="rId31"/>
    </p:embeddedFont>
    <p:embeddedFont>
      <p:font typeface="Wingdings 2" panose="05020102010507070707" pitchFamily="18" charset="2"/>
      <p:regular r:id="rId32"/>
    </p:embeddedFont>
    <p:embeddedFont>
      <p:font typeface="Wingdings 3" panose="05040102010807070707" pitchFamily="18" charset="2"/>
      <p:regular r:id="rId33"/>
    </p:embeddedFont>
  </p:embeddedFontLst>
  <p:custDataLst>
    <p:tags r:id="rId34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3">
          <p15:clr>
            <a:srgbClr val="A4A3A4"/>
          </p15:clr>
        </p15:guide>
        <p15:guide id="2" pos="223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3399"/>
    <a:srgbClr val="336699"/>
    <a:srgbClr val="008080"/>
    <a:srgbClr val="009999"/>
    <a:srgbClr val="FF9966"/>
    <a:srgbClr val="99FFFF"/>
    <a:srgbClr val="CCECFF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75626" autoAdjust="0"/>
  </p:normalViewPr>
  <p:slideViewPr>
    <p:cSldViewPr>
      <p:cViewPr varScale="1">
        <p:scale>
          <a:sx n="86" d="100"/>
          <a:sy n="86" d="100"/>
        </p:scale>
        <p:origin x="2334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3" d="100"/>
          <a:sy n="53" d="100"/>
        </p:scale>
        <p:origin x="-2604" y="-102"/>
      </p:cViewPr>
      <p:guideLst>
        <p:guide orient="horz" pos="3223"/>
        <p:guide pos="223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font" Target="fonts/font3.fntdata"/><Relationship Id="rId21" Type="http://schemas.openxmlformats.org/officeDocument/2006/relationships/slide" Target="slides/slide20.xml"/><Relationship Id="rId34" Type="http://schemas.openxmlformats.org/officeDocument/2006/relationships/tags" Target="tags/tag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font" Target="fonts/font2.fntdata"/><Relationship Id="rId33" Type="http://schemas.openxmlformats.org/officeDocument/2006/relationships/font" Target="fonts/font10.fntdata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font" Target="fonts/font6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font" Target="fonts/font1.fntdata"/><Relationship Id="rId32" Type="http://schemas.openxmlformats.org/officeDocument/2006/relationships/font" Target="fonts/font9.fntdata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28" Type="http://schemas.openxmlformats.org/officeDocument/2006/relationships/font" Target="fonts/font5.fntdata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font" Target="fonts/font8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font" Target="fonts/font4.fntdata"/><Relationship Id="rId30" Type="http://schemas.openxmlformats.org/officeDocument/2006/relationships/font" Target="fonts/font7.fntdata"/><Relationship Id="rId35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 eaLnBrk="0" hangingPunct="0">
              <a:defRPr kumimoji="0" sz="1300"/>
            </a:lvl1pPr>
          </a:lstStyle>
          <a:p>
            <a:pPr>
              <a:defRPr/>
            </a:pPr>
            <a:r>
              <a:rPr lang="en-US"/>
              <a:t>Presentation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2725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 eaLnBrk="0" hangingPunct="0">
              <a:defRPr kumimoji="0" sz="1300"/>
            </a:lvl1pPr>
          </a:lstStyle>
          <a:p>
            <a:pPr>
              <a:defRPr/>
            </a:pPr>
            <a:r>
              <a:rPr lang="en-US"/>
              <a:t>Monday, September 7, 2009</a:t>
            </a:r>
          </a:p>
        </p:txBody>
      </p:sp>
      <p:sp>
        <p:nvSpPr>
          <p:cNvPr id="1434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723438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 eaLnBrk="0" hangingPunct="0">
              <a:defRPr kumimoji="0" sz="1300"/>
            </a:lvl1pPr>
          </a:lstStyle>
          <a:p>
            <a:pPr>
              <a:defRPr/>
            </a:pPr>
            <a:r>
              <a:rPr lang="en-US"/>
              <a:t>ECN 3184-1 Eldar Madumarov</a:t>
            </a:r>
          </a:p>
        </p:txBody>
      </p:sp>
      <p:sp>
        <p:nvSpPr>
          <p:cNvPr id="1434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2725" y="9723438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 eaLnBrk="0" hangingPunct="0">
              <a:defRPr kumimoji="0" sz="1300"/>
            </a:lvl1pPr>
          </a:lstStyle>
          <a:p>
            <a:fld id="{34D9BEAA-D4E1-49D1-BC85-3620212FEBC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06974189"/>
      </p:ext>
    </p:extLst>
  </p:cSld>
  <p:clrMap bg1="lt1" tx1="dk1" bg2="lt2" tx2="dk2" accent1="accent1" accent2="accent2" accent3="accent3" accent4="accent4" accent5="accent5" accent6="accent6" hlink="hlink" folHlink="folHlink"/>
  <p:hf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6" name="Rectangle 8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 eaLnBrk="0" hangingPunct="0">
              <a:defRPr kumimoji="0" sz="1300"/>
            </a:lvl1pPr>
          </a:lstStyle>
          <a:p>
            <a:pPr>
              <a:defRPr/>
            </a:pPr>
            <a:r>
              <a:rPr lang="en-US"/>
              <a:t>Presentation</a:t>
            </a:r>
          </a:p>
        </p:txBody>
      </p:sp>
      <p:sp>
        <p:nvSpPr>
          <p:cNvPr id="2058" name="Rectangle 10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46150" y="4862513"/>
            <a:ext cx="5207000" cy="4603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2059" name="Rectangle 11"/>
          <p:cNvSpPr>
            <a:spLocks noGrp="1" noChangeArrowheads="1"/>
          </p:cNvSpPr>
          <p:nvPr>
            <p:ph type="dt" idx="1"/>
          </p:nvPr>
        </p:nvSpPr>
        <p:spPr bwMode="auto">
          <a:xfrm>
            <a:off x="4022725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 eaLnBrk="0" hangingPunct="0">
              <a:defRPr kumimoji="0" sz="1300"/>
            </a:lvl1pPr>
          </a:lstStyle>
          <a:p>
            <a:pPr>
              <a:defRPr/>
            </a:pPr>
            <a:r>
              <a:rPr lang="en-US"/>
              <a:t>Monday, September 7, 2009</a:t>
            </a:r>
          </a:p>
        </p:txBody>
      </p:sp>
      <p:sp>
        <p:nvSpPr>
          <p:cNvPr id="2060" name="Rectangle 12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723438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 eaLnBrk="0" hangingPunct="0">
              <a:defRPr kumimoji="0" sz="1300"/>
            </a:lvl1pPr>
          </a:lstStyle>
          <a:p>
            <a:pPr>
              <a:defRPr/>
            </a:pPr>
            <a:r>
              <a:rPr lang="en-US"/>
              <a:t>ECN 3184-1 Eldar Madumarov</a:t>
            </a:r>
          </a:p>
        </p:txBody>
      </p:sp>
      <p:sp>
        <p:nvSpPr>
          <p:cNvPr id="2061" name="Rectangle 13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2725" y="9723438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 eaLnBrk="0" hangingPunct="0">
              <a:defRPr kumimoji="0" sz="1300"/>
            </a:lvl1pPr>
          </a:lstStyle>
          <a:p>
            <a:fld id="{1380667C-0228-4D43-A47F-CE25460F88BA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8" name="Slide Image Placeholder 7"/>
          <p:cNvSpPr>
            <a:spLocks noGrp="1" noRot="1" noChangeAspect="1"/>
          </p:cNvSpPr>
          <p:nvPr>
            <p:ph type="sldImg" idx="2"/>
          </p:nvPr>
        </p:nvSpPr>
        <p:spPr>
          <a:xfrm>
            <a:off x="992188" y="768350"/>
            <a:ext cx="5114925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377385403"/>
      </p:ext>
    </p:extLst>
  </p:cSld>
  <p:clrMap bg1="lt1" tx1="dk1" bg2="lt2" tx2="dk2" accent1="accent1" accent2="accent2" accent3="accent3" accent4="accent4" accent5="accent5" accent6="accent6" hlink="hlink" folHlink="folHlink"/>
  <p:hf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Wingdings" pitchFamily="2" charset="2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Wingdings" pitchFamily="2" charset="2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Wingdings" pitchFamily="2" charset="2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Wingdings" pitchFamily="2" charset="2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Wingdings" pitchFamily="2" charset="2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990600" y="768350"/>
            <a:ext cx="5118100" cy="3838575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253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en-US"/>
          </a:p>
        </p:txBody>
      </p:sp>
      <p:sp>
        <p:nvSpPr>
          <p:cNvPr id="22532" name="Date Placeholder 3"/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kumimoji="0" lang="en-US" altLang="en-US" sz="1300"/>
              <a:t>Monday, September 7, 2009</a:t>
            </a:r>
          </a:p>
        </p:txBody>
      </p:sp>
      <p:sp>
        <p:nvSpPr>
          <p:cNvPr id="22533" name="Slide Number Placeholder 4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C7F705CA-5E1E-4EFD-AAEF-723DB5FDE93C}" type="slidenum">
              <a:rPr kumimoji="0" lang="en-US" altLang="en-US" sz="1300"/>
              <a:pPr/>
              <a:t>1</a:t>
            </a:fld>
            <a:endParaRPr kumimoji="0" lang="en-US" altLang="en-US" sz="1300"/>
          </a:p>
        </p:txBody>
      </p:sp>
      <p:sp>
        <p:nvSpPr>
          <p:cNvPr id="22534" name="Footer Placeholder 5"/>
          <p:cNvSpPr>
            <a:spLocks noGrp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kumimoji="0" lang="en-US" altLang="en-US" sz="1300"/>
              <a:t>ECN 3184-1 Eldar Madumarov</a:t>
            </a:r>
          </a:p>
        </p:txBody>
      </p:sp>
      <p:sp>
        <p:nvSpPr>
          <p:cNvPr id="22535" name="Header Placeholder 6"/>
          <p:cNvSpPr>
            <a:spLocks noGrp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kumimoji="0" lang="en-US" altLang="en-US" sz="1300"/>
              <a:t>Presentation</a:t>
            </a:r>
          </a:p>
        </p:txBody>
      </p:sp>
    </p:spTree>
    <p:extLst>
      <p:ext uri="{BB962C8B-B14F-4D97-AF65-F5344CB8AC3E}">
        <p14:creationId xmlns:p14="http://schemas.microsoft.com/office/powerpoint/2010/main" val="193753545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457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en-US"/>
          </a:p>
        </p:txBody>
      </p:sp>
      <p:sp>
        <p:nvSpPr>
          <p:cNvPr id="24580" name="Header Placeholder 3"/>
          <p:cNvSpPr>
            <a:spLocks noGrp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kumimoji="0" lang="en-US" altLang="en-US" sz="1300"/>
              <a:t>Presentation</a:t>
            </a:r>
          </a:p>
        </p:txBody>
      </p:sp>
      <p:sp>
        <p:nvSpPr>
          <p:cNvPr id="24581" name="Date Placeholder 4"/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kumimoji="0" lang="en-US" altLang="en-US" sz="1300"/>
              <a:t>Monday, September 7, 2009</a:t>
            </a:r>
          </a:p>
        </p:txBody>
      </p:sp>
      <p:sp>
        <p:nvSpPr>
          <p:cNvPr id="24582" name="Footer Placeholder 5"/>
          <p:cNvSpPr>
            <a:spLocks noGrp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kumimoji="0" lang="en-US" altLang="en-US" sz="1300"/>
              <a:t>ECN 3184-1 Eldar Madumarov</a:t>
            </a:r>
          </a:p>
        </p:txBody>
      </p:sp>
      <p:sp>
        <p:nvSpPr>
          <p:cNvPr id="24583" name="Slide Number Placeholder 6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EDA81E69-C567-4902-A47B-BDA3601FC989}" type="slidenum">
              <a:rPr kumimoji="0" lang="en-US" altLang="en-US" sz="1300"/>
              <a:pPr/>
              <a:t>10</a:t>
            </a:fld>
            <a:endParaRPr kumimoji="0" lang="en-US" altLang="en-US" sz="1300"/>
          </a:p>
        </p:txBody>
      </p:sp>
    </p:spTree>
    <p:extLst>
      <p:ext uri="{BB962C8B-B14F-4D97-AF65-F5344CB8AC3E}">
        <p14:creationId xmlns:p14="http://schemas.microsoft.com/office/powerpoint/2010/main" val="171196650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457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en-US"/>
          </a:p>
        </p:txBody>
      </p:sp>
      <p:sp>
        <p:nvSpPr>
          <p:cNvPr id="24580" name="Header Placeholder 3"/>
          <p:cNvSpPr>
            <a:spLocks noGrp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kumimoji="0" lang="en-US" altLang="en-US" sz="1300"/>
              <a:t>Presentation</a:t>
            </a:r>
          </a:p>
        </p:txBody>
      </p:sp>
      <p:sp>
        <p:nvSpPr>
          <p:cNvPr id="24581" name="Date Placeholder 4"/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kumimoji="0" lang="en-US" altLang="en-US" sz="1300"/>
              <a:t>Monday, September 7, 2009</a:t>
            </a:r>
          </a:p>
        </p:txBody>
      </p:sp>
      <p:sp>
        <p:nvSpPr>
          <p:cNvPr id="24582" name="Footer Placeholder 5"/>
          <p:cNvSpPr>
            <a:spLocks noGrp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kumimoji="0" lang="en-US" altLang="en-US" sz="1300"/>
              <a:t>ECN 3184-1 Eldar Madumarov</a:t>
            </a:r>
          </a:p>
        </p:txBody>
      </p:sp>
      <p:sp>
        <p:nvSpPr>
          <p:cNvPr id="24583" name="Slide Number Placeholder 6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EDA81E69-C567-4902-A47B-BDA3601FC989}" type="slidenum">
              <a:rPr kumimoji="0" lang="en-US" altLang="en-US" sz="1300"/>
              <a:pPr/>
              <a:t>11</a:t>
            </a:fld>
            <a:endParaRPr kumimoji="0" lang="en-US" altLang="en-US" sz="1300"/>
          </a:p>
        </p:txBody>
      </p:sp>
    </p:spTree>
    <p:extLst>
      <p:ext uri="{BB962C8B-B14F-4D97-AF65-F5344CB8AC3E}">
        <p14:creationId xmlns:p14="http://schemas.microsoft.com/office/powerpoint/2010/main" val="324120769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457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en-US"/>
          </a:p>
        </p:txBody>
      </p:sp>
      <p:sp>
        <p:nvSpPr>
          <p:cNvPr id="24580" name="Header Placeholder 3"/>
          <p:cNvSpPr>
            <a:spLocks noGrp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kumimoji="0" lang="en-US" altLang="en-US" sz="1300"/>
              <a:t>Presentation</a:t>
            </a:r>
          </a:p>
        </p:txBody>
      </p:sp>
      <p:sp>
        <p:nvSpPr>
          <p:cNvPr id="24581" name="Date Placeholder 4"/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kumimoji="0" lang="en-US" altLang="en-US" sz="1300"/>
              <a:t>Monday, September 7, 2009</a:t>
            </a:r>
          </a:p>
        </p:txBody>
      </p:sp>
      <p:sp>
        <p:nvSpPr>
          <p:cNvPr id="24582" name="Footer Placeholder 5"/>
          <p:cNvSpPr>
            <a:spLocks noGrp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kumimoji="0" lang="en-US" altLang="en-US" sz="1300"/>
              <a:t>ECN 3184-1 Eldar Madumarov</a:t>
            </a:r>
          </a:p>
        </p:txBody>
      </p:sp>
      <p:sp>
        <p:nvSpPr>
          <p:cNvPr id="24583" name="Slide Number Placeholder 6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EDA81E69-C567-4902-A47B-BDA3601FC989}" type="slidenum">
              <a:rPr kumimoji="0" lang="en-US" altLang="en-US" sz="1300"/>
              <a:pPr/>
              <a:t>12</a:t>
            </a:fld>
            <a:endParaRPr kumimoji="0" lang="en-US" altLang="en-US" sz="1300"/>
          </a:p>
        </p:txBody>
      </p:sp>
    </p:spTree>
    <p:extLst>
      <p:ext uri="{BB962C8B-B14F-4D97-AF65-F5344CB8AC3E}">
        <p14:creationId xmlns:p14="http://schemas.microsoft.com/office/powerpoint/2010/main" val="212635803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457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en-US"/>
          </a:p>
        </p:txBody>
      </p:sp>
      <p:sp>
        <p:nvSpPr>
          <p:cNvPr id="24580" name="Header Placeholder 3"/>
          <p:cNvSpPr>
            <a:spLocks noGrp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kumimoji="0" lang="en-US" altLang="en-US" sz="1300"/>
              <a:t>Presentation</a:t>
            </a:r>
          </a:p>
        </p:txBody>
      </p:sp>
      <p:sp>
        <p:nvSpPr>
          <p:cNvPr id="24581" name="Date Placeholder 4"/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kumimoji="0" lang="en-US" altLang="en-US" sz="1300"/>
              <a:t>Monday, September 7, 2009</a:t>
            </a:r>
          </a:p>
        </p:txBody>
      </p:sp>
      <p:sp>
        <p:nvSpPr>
          <p:cNvPr id="24582" name="Footer Placeholder 5"/>
          <p:cNvSpPr>
            <a:spLocks noGrp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kumimoji="0" lang="en-US" altLang="en-US" sz="1300"/>
              <a:t>ECN 3184-1 Eldar Madumarov</a:t>
            </a:r>
          </a:p>
        </p:txBody>
      </p:sp>
      <p:sp>
        <p:nvSpPr>
          <p:cNvPr id="24583" name="Slide Number Placeholder 6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EDA81E69-C567-4902-A47B-BDA3601FC989}" type="slidenum">
              <a:rPr kumimoji="0" lang="en-US" altLang="en-US" sz="1300"/>
              <a:pPr/>
              <a:t>13</a:t>
            </a:fld>
            <a:endParaRPr kumimoji="0" lang="en-US" altLang="en-US" sz="1300"/>
          </a:p>
        </p:txBody>
      </p:sp>
    </p:spTree>
    <p:extLst>
      <p:ext uri="{BB962C8B-B14F-4D97-AF65-F5344CB8AC3E}">
        <p14:creationId xmlns:p14="http://schemas.microsoft.com/office/powerpoint/2010/main" val="214148819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457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en-US"/>
          </a:p>
        </p:txBody>
      </p:sp>
      <p:sp>
        <p:nvSpPr>
          <p:cNvPr id="24580" name="Header Placeholder 3"/>
          <p:cNvSpPr>
            <a:spLocks noGrp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kumimoji="0" lang="en-US" altLang="en-US" sz="1300"/>
              <a:t>Presentation</a:t>
            </a:r>
          </a:p>
        </p:txBody>
      </p:sp>
      <p:sp>
        <p:nvSpPr>
          <p:cNvPr id="24581" name="Date Placeholder 4"/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kumimoji="0" lang="en-US" altLang="en-US" sz="1300"/>
              <a:t>Monday, September 7, 2009</a:t>
            </a:r>
          </a:p>
        </p:txBody>
      </p:sp>
      <p:sp>
        <p:nvSpPr>
          <p:cNvPr id="24582" name="Footer Placeholder 5"/>
          <p:cNvSpPr>
            <a:spLocks noGrp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kumimoji="0" lang="en-US" altLang="en-US" sz="1300"/>
              <a:t>ECN 3184-1 Eldar Madumarov</a:t>
            </a:r>
          </a:p>
        </p:txBody>
      </p:sp>
      <p:sp>
        <p:nvSpPr>
          <p:cNvPr id="24583" name="Slide Number Placeholder 6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EDA81E69-C567-4902-A47B-BDA3601FC989}" type="slidenum">
              <a:rPr kumimoji="0" lang="en-US" altLang="en-US" sz="1300"/>
              <a:pPr/>
              <a:t>14</a:t>
            </a:fld>
            <a:endParaRPr kumimoji="0" lang="en-US" altLang="en-US" sz="1300"/>
          </a:p>
        </p:txBody>
      </p:sp>
    </p:spTree>
    <p:extLst>
      <p:ext uri="{BB962C8B-B14F-4D97-AF65-F5344CB8AC3E}">
        <p14:creationId xmlns:p14="http://schemas.microsoft.com/office/powerpoint/2010/main" val="75340812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457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en-US"/>
          </a:p>
        </p:txBody>
      </p:sp>
      <p:sp>
        <p:nvSpPr>
          <p:cNvPr id="24580" name="Header Placeholder 3"/>
          <p:cNvSpPr>
            <a:spLocks noGrp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kumimoji="0" lang="en-US" altLang="en-US" sz="1300"/>
              <a:t>Presentation</a:t>
            </a:r>
          </a:p>
        </p:txBody>
      </p:sp>
      <p:sp>
        <p:nvSpPr>
          <p:cNvPr id="24581" name="Date Placeholder 4"/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kumimoji="0" lang="en-US" altLang="en-US" sz="1300"/>
              <a:t>Monday, September 7, 2009</a:t>
            </a:r>
          </a:p>
        </p:txBody>
      </p:sp>
      <p:sp>
        <p:nvSpPr>
          <p:cNvPr id="24582" name="Footer Placeholder 5"/>
          <p:cNvSpPr>
            <a:spLocks noGrp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kumimoji="0" lang="en-US" altLang="en-US" sz="1300"/>
              <a:t>ECN 3184-1 Eldar Madumarov</a:t>
            </a:r>
          </a:p>
        </p:txBody>
      </p:sp>
      <p:sp>
        <p:nvSpPr>
          <p:cNvPr id="24583" name="Slide Number Placeholder 6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EDA81E69-C567-4902-A47B-BDA3601FC989}" type="slidenum">
              <a:rPr kumimoji="0" lang="en-US" altLang="en-US" sz="1300"/>
              <a:pPr/>
              <a:t>15</a:t>
            </a:fld>
            <a:endParaRPr kumimoji="0" lang="en-US" altLang="en-US" sz="1300"/>
          </a:p>
        </p:txBody>
      </p:sp>
    </p:spTree>
    <p:extLst>
      <p:ext uri="{BB962C8B-B14F-4D97-AF65-F5344CB8AC3E}">
        <p14:creationId xmlns:p14="http://schemas.microsoft.com/office/powerpoint/2010/main" val="73747104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457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en-US"/>
          </a:p>
        </p:txBody>
      </p:sp>
      <p:sp>
        <p:nvSpPr>
          <p:cNvPr id="24580" name="Header Placeholder 3"/>
          <p:cNvSpPr>
            <a:spLocks noGrp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kumimoji="0" lang="en-US" altLang="en-US" sz="1300"/>
              <a:t>Presentation</a:t>
            </a:r>
          </a:p>
        </p:txBody>
      </p:sp>
      <p:sp>
        <p:nvSpPr>
          <p:cNvPr id="24581" name="Date Placeholder 4"/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kumimoji="0" lang="en-US" altLang="en-US" sz="1300"/>
              <a:t>Monday, September 7, 2009</a:t>
            </a:r>
          </a:p>
        </p:txBody>
      </p:sp>
      <p:sp>
        <p:nvSpPr>
          <p:cNvPr id="24582" name="Footer Placeholder 5"/>
          <p:cNvSpPr>
            <a:spLocks noGrp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kumimoji="0" lang="en-US" altLang="en-US" sz="1300"/>
              <a:t>ECN 3184-1 Eldar Madumarov</a:t>
            </a:r>
          </a:p>
        </p:txBody>
      </p:sp>
      <p:sp>
        <p:nvSpPr>
          <p:cNvPr id="24583" name="Slide Number Placeholder 6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EDA81E69-C567-4902-A47B-BDA3601FC989}" type="slidenum">
              <a:rPr kumimoji="0" lang="en-US" altLang="en-US" sz="1300"/>
              <a:pPr/>
              <a:t>16</a:t>
            </a:fld>
            <a:endParaRPr kumimoji="0" lang="en-US" altLang="en-US" sz="1300"/>
          </a:p>
        </p:txBody>
      </p:sp>
    </p:spTree>
    <p:extLst>
      <p:ext uri="{BB962C8B-B14F-4D97-AF65-F5344CB8AC3E}">
        <p14:creationId xmlns:p14="http://schemas.microsoft.com/office/powerpoint/2010/main" val="4017142973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457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en-US"/>
          </a:p>
        </p:txBody>
      </p:sp>
      <p:sp>
        <p:nvSpPr>
          <p:cNvPr id="24580" name="Header Placeholder 3"/>
          <p:cNvSpPr>
            <a:spLocks noGrp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kumimoji="0" lang="en-US" altLang="en-US" sz="1300"/>
              <a:t>Presentation</a:t>
            </a:r>
          </a:p>
        </p:txBody>
      </p:sp>
      <p:sp>
        <p:nvSpPr>
          <p:cNvPr id="24581" name="Date Placeholder 4"/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kumimoji="0" lang="en-US" altLang="en-US" sz="1300"/>
              <a:t>Monday, September 7, 2009</a:t>
            </a:r>
          </a:p>
        </p:txBody>
      </p:sp>
      <p:sp>
        <p:nvSpPr>
          <p:cNvPr id="24582" name="Footer Placeholder 5"/>
          <p:cNvSpPr>
            <a:spLocks noGrp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kumimoji="0" lang="en-US" altLang="en-US" sz="1300"/>
              <a:t>ECN 3184-1 Eldar Madumarov</a:t>
            </a:r>
          </a:p>
        </p:txBody>
      </p:sp>
      <p:sp>
        <p:nvSpPr>
          <p:cNvPr id="24583" name="Slide Number Placeholder 6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EDA81E69-C567-4902-A47B-BDA3601FC989}" type="slidenum">
              <a:rPr kumimoji="0" lang="en-US" altLang="en-US" sz="1300"/>
              <a:pPr/>
              <a:t>17</a:t>
            </a:fld>
            <a:endParaRPr kumimoji="0" lang="en-US" altLang="en-US" sz="1300"/>
          </a:p>
        </p:txBody>
      </p:sp>
    </p:spTree>
    <p:extLst>
      <p:ext uri="{BB962C8B-B14F-4D97-AF65-F5344CB8AC3E}">
        <p14:creationId xmlns:p14="http://schemas.microsoft.com/office/powerpoint/2010/main" val="12433836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457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en-US"/>
          </a:p>
        </p:txBody>
      </p:sp>
      <p:sp>
        <p:nvSpPr>
          <p:cNvPr id="24580" name="Header Placeholder 3"/>
          <p:cNvSpPr>
            <a:spLocks noGrp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kumimoji="0" lang="en-US" altLang="en-US" sz="1300"/>
              <a:t>Presentation</a:t>
            </a:r>
          </a:p>
        </p:txBody>
      </p:sp>
      <p:sp>
        <p:nvSpPr>
          <p:cNvPr id="24581" name="Date Placeholder 4"/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kumimoji="0" lang="en-US" altLang="en-US" sz="1300"/>
              <a:t>Monday, September 7, 2009</a:t>
            </a:r>
          </a:p>
        </p:txBody>
      </p:sp>
      <p:sp>
        <p:nvSpPr>
          <p:cNvPr id="24582" name="Footer Placeholder 5"/>
          <p:cNvSpPr>
            <a:spLocks noGrp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kumimoji="0" lang="en-US" altLang="en-US" sz="1300"/>
              <a:t>ECN 3184-1 Eldar Madumarov</a:t>
            </a:r>
          </a:p>
        </p:txBody>
      </p:sp>
      <p:sp>
        <p:nvSpPr>
          <p:cNvPr id="24583" name="Slide Number Placeholder 6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EDA81E69-C567-4902-A47B-BDA3601FC989}" type="slidenum">
              <a:rPr kumimoji="0" lang="en-US" altLang="en-US" sz="1300"/>
              <a:pPr/>
              <a:t>18</a:t>
            </a:fld>
            <a:endParaRPr kumimoji="0" lang="en-US" altLang="en-US" sz="1300"/>
          </a:p>
        </p:txBody>
      </p:sp>
    </p:spTree>
    <p:extLst>
      <p:ext uri="{BB962C8B-B14F-4D97-AF65-F5344CB8AC3E}">
        <p14:creationId xmlns:p14="http://schemas.microsoft.com/office/powerpoint/2010/main" val="3925378166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457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en-US"/>
          </a:p>
        </p:txBody>
      </p:sp>
      <p:sp>
        <p:nvSpPr>
          <p:cNvPr id="24580" name="Header Placeholder 3"/>
          <p:cNvSpPr>
            <a:spLocks noGrp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kumimoji="0" lang="en-US" altLang="en-US" sz="1300"/>
              <a:t>Presentation</a:t>
            </a:r>
          </a:p>
        </p:txBody>
      </p:sp>
      <p:sp>
        <p:nvSpPr>
          <p:cNvPr id="24581" name="Date Placeholder 4"/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kumimoji="0" lang="en-US" altLang="en-US" sz="1300"/>
              <a:t>Monday, September 7, 2009</a:t>
            </a:r>
          </a:p>
        </p:txBody>
      </p:sp>
      <p:sp>
        <p:nvSpPr>
          <p:cNvPr id="24582" name="Footer Placeholder 5"/>
          <p:cNvSpPr>
            <a:spLocks noGrp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kumimoji="0" lang="en-US" altLang="en-US" sz="1300"/>
              <a:t>ECN 3184-1 Eldar Madumarov</a:t>
            </a:r>
          </a:p>
        </p:txBody>
      </p:sp>
      <p:sp>
        <p:nvSpPr>
          <p:cNvPr id="24583" name="Slide Number Placeholder 6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EDA81E69-C567-4902-A47B-BDA3601FC989}" type="slidenum">
              <a:rPr kumimoji="0" lang="en-US" altLang="en-US" sz="1300"/>
              <a:pPr/>
              <a:t>19</a:t>
            </a:fld>
            <a:endParaRPr kumimoji="0" lang="en-US" altLang="en-US" sz="1300"/>
          </a:p>
        </p:txBody>
      </p:sp>
    </p:spTree>
    <p:extLst>
      <p:ext uri="{BB962C8B-B14F-4D97-AF65-F5344CB8AC3E}">
        <p14:creationId xmlns:p14="http://schemas.microsoft.com/office/powerpoint/2010/main" val="256018272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en-US"/>
          </a:p>
        </p:txBody>
      </p:sp>
      <p:sp>
        <p:nvSpPr>
          <p:cNvPr id="23556" name="Header Placeholder 3"/>
          <p:cNvSpPr>
            <a:spLocks noGrp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kumimoji="0" lang="en-US" altLang="en-US" sz="1300"/>
              <a:t>Presentation</a:t>
            </a:r>
          </a:p>
        </p:txBody>
      </p:sp>
      <p:sp>
        <p:nvSpPr>
          <p:cNvPr id="23557" name="Date Placeholder 4"/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kumimoji="0" lang="en-US" altLang="en-US" sz="1300"/>
              <a:t>Monday, September 7, 2009</a:t>
            </a:r>
          </a:p>
        </p:txBody>
      </p:sp>
      <p:sp>
        <p:nvSpPr>
          <p:cNvPr id="23558" name="Footer Placeholder 5"/>
          <p:cNvSpPr>
            <a:spLocks noGrp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kumimoji="0" lang="en-US" altLang="en-US" sz="1300"/>
              <a:t>ECN 3184-1 Eldar Madumarov</a:t>
            </a:r>
          </a:p>
        </p:txBody>
      </p:sp>
      <p:sp>
        <p:nvSpPr>
          <p:cNvPr id="23559" name="Slide Number Placeholder 6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6039E2F8-68E3-4E15-A4D4-8155D7790D35}" type="slidenum">
              <a:rPr kumimoji="0" lang="en-US" altLang="en-US" sz="1300"/>
              <a:pPr/>
              <a:t>2</a:t>
            </a:fld>
            <a:endParaRPr kumimoji="0" lang="en-US" altLang="en-US" sz="1300"/>
          </a:p>
        </p:txBody>
      </p:sp>
    </p:spTree>
    <p:extLst>
      <p:ext uri="{BB962C8B-B14F-4D97-AF65-F5344CB8AC3E}">
        <p14:creationId xmlns:p14="http://schemas.microsoft.com/office/powerpoint/2010/main" val="2582159163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457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en-US"/>
          </a:p>
        </p:txBody>
      </p:sp>
      <p:sp>
        <p:nvSpPr>
          <p:cNvPr id="24580" name="Header Placeholder 3"/>
          <p:cNvSpPr>
            <a:spLocks noGrp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kumimoji="0" lang="en-US" altLang="en-US" sz="1300"/>
              <a:t>Presentation</a:t>
            </a:r>
          </a:p>
        </p:txBody>
      </p:sp>
      <p:sp>
        <p:nvSpPr>
          <p:cNvPr id="24581" name="Date Placeholder 4"/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kumimoji="0" lang="en-US" altLang="en-US" sz="1300"/>
              <a:t>Monday, September 7, 2009</a:t>
            </a:r>
          </a:p>
        </p:txBody>
      </p:sp>
      <p:sp>
        <p:nvSpPr>
          <p:cNvPr id="24582" name="Footer Placeholder 5"/>
          <p:cNvSpPr>
            <a:spLocks noGrp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kumimoji="0" lang="en-US" altLang="en-US" sz="1300"/>
              <a:t>ECN 3184-1 Eldar Madumarov</a:t>
            </a:r>
          </a:p>
        </p:txBody>
      </p:sp>
      <p:sp>
        <p:nvSpPr>
          <p:cNvPr id="24583" name="Slide Number Placeholder 6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EDA81E69-C567-4902-A47B-BDA3601FC989}" type="slidenum">
              <a:rPr kumimoji="0" lang="en-US" altLang="en-US" sz="1300"/>
              <a:pPr/>
              <a:t>20</a:t>
            </a:fld>
            <a:endParaRPr kumimoji="0" lang="en-US" altLang="en-US" sz="1300"/>
          </a:p>
        </p:txBody>
      </p:sp>
    </p:spTree>
    <p:extLst>
      <p:ext uri="{BB962C8B-B14F-4D97-AF65-F5344CB8AC3E}">
        <p14:creationId xmlns:p14="http://schemas.microsoft.com/office/powerpoint/2010/main" val="325654568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457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en-US"/>
          </a:p>
        </p:txBody>
      </p:sp>
      <p:sp>
        <p:nvSpPr>
          <p:cNvPr id="24580" name="Header Placeholder 3"/>
          <p:cNvSpPr>
            <a:spLocks noGrp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kumimoji="0" lang="en-US" altLang="en-US" sz="1300"/>
              <a:t>Presentation</a:t>
            </a:r>
          </a:p>
        </p:txBody>
      </p:sp>
      <p:sp>
        <p:nvSpPr>
          <p:cNvPr id="24581" name="Date Placeholder 4"/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kumimoji="0" lang="en-US" altLang="en-US" sz="1300"/>
              <a:t>Monday, September 7, 2009</a:t>
            </a:r>
          </a:p>
        </p:txBody>
      </p:sp>
      <p:sp>
        <p:nvSpPr>
          <p:cNvPr id="24582" name="Footer Placeholder 5"/>
          <p:cNvSpPr>
            <a:spLocks noGrp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kumimoji="0" lang="en-US" altLang="en-US" sz="1300"/>
              <a:t>ECN 3184-1 Eldar Madumarov</a:t>
            </a:r>
          </a:p>
        </p:txBody>
      </p:sp>
      <p:sp>
        <p:nvSpPr>
          <p:cNvPr id="24583" name="Slide Number Placeholder 6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EDA81E69-C567-4902-A47B-BDA3601FC989}" type="slidenum">
              <a:rPr kumimoji="0" lang="en-US" altLang="en-US" sz="1300"/>
              <a:pPr/>
              <a:t>3</a:t>
            </a:fld>
            <a:endParaRPr kumimoji="0" lang="en-US" altLang="en-US" sz="1300"/>
          </a:p>
        </p:txBody>
      </p:sp>
    </p:spTree>
    <p:extLst>
      <p:ext uri="{BB962C8B-B14F-4D97-AF65-F5344CB8AC3E}">
        <p14:creationId xmlns:p14="http://schemas.microsoft.com/office/powerpoint/2010/main" val="392717921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457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en-US"/>
          </a:p>
        </p:txBody>
      </p:sp>
      <p:sp>
        <p:nvSpPr>
          <p:cNvPr id="24580" name="Header Placeholder 3"/>
          <p:cNvSpPr>
            <a:spLocks noGrp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kumimoji="0" lang="en-US" altLang="en-US" sz="1300"/>
              <a:t>Presentation</a:t>
            </a:r>
          </a:p>
        </p:txBody>
      </p:sp>
      <p:sp>
        <p:nvSpPr>
          <p:cNvPr id="24581" name="Date Placeholder 4"/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kumimoji="0" lang="en-US" altLang="en-US" sz="1300"/>
              <a:t>Monday, September 7, 2009</a:t>
            </a:r>
          </a:p>
        </p:txBody>
      </p:sp>
      <p:sp>
        <p:nvSpPr>
          <p:cNvPr id="24582" name="Footer Placeholder 5"/>
          <p:cNvSpPr>
            <a:spLocks noGrp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kumimoji="0" lang="en-US" altLang="en-US" sz="1300"/>
              <a:t>ECN 3184-1 Eldar Madumarov</a:t>
            </a:r>
          </a:p>
        </p:txBody>
      </p:sp>
      <p:sp>
        <p:nvSpPr>
          <p:cNvPr id="24583" name="Slide Number Placeholder 6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EDA81E69-C567-4902-A47B-BDA3601FC989}" type="slidenum">
              <a:rPr kumimoji="0" lang="en-US" altLang="en-US" sz="1300"/>
              <a:pPr/>
              <a:t>4</a:t>
            </a:fld>
            <a:endParaRPr kumimoji="0" lang="en-US" altLang="en-US" sz="1300"/>
          </a:p>
        </p:txBody>
      </p:sp>
    </p:spTree>
    <p:extLst>
      <p:ext uri="{BB962C8B-B14F-4D97-AF65-F5344CB8AC3E}">
        <p14:creationId xmlns:p14="http://schemas.microsoft.com/office/powerpoint/2010/main" val="406816711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457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en-US"/>
          </a:p>
        </p:txBody>
      </p:sp>
      <p:sp>
        <p:nvSpPr>
          <p:cNvPr id="24580" name="Header Placeholder 3"/>
          <p:cNvSpPr>
            <a:spLocks noGrp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kumimoji="0" lang="en-US" altLang="en-US" sz="1300"/>
              <a:t>Presentation</a:t>
            </a:r>
          </a:p>
        </p:txBody>
      </p:sp>
      <p:sp>
        <p:nvSpPr>
          <p:cNvPr id="24581" name="Date Placeholder 4"/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kumimoji="0" lang="en-US" altLang="en-US" sz="1300"/>
              <a:t>Monday, September 7, 2009</a:t>
            </a:r>
          </a:p>
        </p:txBody>
      </p:sp>
      <p:sp>
        <p:nvSpPr>
          <p:cNvPr id="24582" name="Footer Placeholder 5"/>
          <p:cNvSpPr>
            <a:spLocks noGrp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kumimoji="0" lang="en-US" altLang="en-US" sz="1300"/>
              <a:t>ECN 3184-1 Eldar Madumarov</a:t>
            </a:r>
          </a:p>
        </p:txBody>
      </p:sp>
      <p:sp>
        <p:nvSpPr>
          <p:cNvPr id="24583" name="Slide Number Placeholder 6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EDA81E69-C567-4902-A47B-BDA3601FC989}" type="slidenum">
              <a:rPr kumimoji="0" lang="en-US" altLang="en-US" sz="1300"/>
              <a:pPr/>
              <a:t>5</a:t>
            </a:fld>
            <a:endParaRPr kumimoji="0" lang="en-US" altLang="en-US" sz="1300"/>
          </a:p>
        </p:txBody>
      </p:sp>
    </p:spTree>
    <p:extLst>
      <p:ext uri="{BB962C8B-B14F-4D97-AF65-F5344CB8AC3E}">
        <p14:creationId xmlns:p14="http://schemas.microsoft.com/office/powerpoint/2010/main" val="424328965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457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en-US"/>
          </a:p>
        </p:txBody>
      </p:sp>
      <p:sp>
        <p:nvSpPr>
          <p:cNvPr id="24580" name="Header Placeholder 3"/>
          <p:cNvSpPr>
            <a:spLocks noGrp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kumimoji="0" lang="en-US" altLang="en-US" sz="1300"/>
              <a:t>Presentation</a:t>
            </a:r>
          </a:p>
        </p:txBody>
      </p:sp>
      <p:sp>
        <p:nvSpPr>
          <p:cNvPr id="24581" name="Date Placeholder 4"/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kumimoji="0" lang="en-US" altLang="en-US" sz="1300"/>
              <a:t>Monday, September 7, 2009</a:t>
            </a:r>
          </a:p>
        </p:txBody>
      </p:sp>
      <p:sp>
        <p:nvSpPr>
          <p:cNvPr id="24582" name="Footer Placeholder 5"/>
          <p:cNvSpPr>
            <a:spLocks noGrp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kumimoji="0" lang="en-US" altLang="en-US" sz="1300"/>
              <a:t>ECN 3184-1 Eldar Madumarov</a:t>
            </a:r>
          </a:p>
        </p:txBody>
      </p:sp>
      <p:sp>
        <p:nvSpPr>
          <p:cNvPr id="24583" name="Slide Number Placeholder 6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EDA81E69-C567-4902-A47B-BDA3601FC989}" type="slidenum">
              <a:rPr kumimoji="0" lang="en-US" altLang="en-US" sz="1300"/>
              <a:pPr/>
              <a:t>6</a:t>
            </a:fld>
            <a:endParaRPr kumimoji="0" lang="en-US" altLang="en-US" sz="1300"/>
          </a:p>
        </p:txBody>
      </p:sp>
    </p:spTree>
    <p:extLst>
      <p:ext uri="{BB962C8B-B14F-4D97-AF65-F5344CB8AC3E}">
        <p14:creationId xmlns:p14="http://schemas.microsoft.com/office/powerpoint/2010/main" val="373183776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457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en-US"/>
          </a:p>
        </p:txBody>
      </p:sp>
      <p:sp>
        <p:nvSpPr>
          <p:cNvPr id="24580" name="Header Placeholder 3"/>
          <p:cNvSpPr>
            <a:spLocks noGrp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kumimoji="0" lang="en-US" altLang="en-US" sz="1300"/>
              <a:t>Presentation</a:t>
            </a:r>
          </a:p>
        </p:txBody>
      </p:sp>
      <p:sp>
        <p:nvSpPr>
          <p:cNvPr id="24581" name="Date Placeholder 4"/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kumimoji="0" lang="en-US" altLang="en-US" sz="1300"/>
              <a:t>Monday, September 7, 2009</a:t>
            </a:r>
          </a:p>
        </p:txBody>
      </p:sp>
      <p:sp>
        <p:nvSpPr>
          <p:cNvPr id="24582" name="Footer Placeholder 5"/>
          <p:cNvSpPr>
            <a:spLocks noGrp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kumimoji="0" lang="en-US" altLang="en-US" sz="1300"/>
              <a:t>ECN 3184-1 Eldar Madumarov</a:t>
            </a:r>
          </a:p>
        </p:txBody>
      </p:sp>
      <p:sp>
        <p:nvSpPr>
          <p:cNvPr id="24583" name="Slide Number Placeholder 6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EDA81E69-C567-4902-A47B-BDA3601FC989}" type="slidenum">
              <a:rPr kumimoji="0" lang="en-US" altLang="en-US" sz="1300"/>
              <a:pPr/>
              <a:t>7</a:t>
            </a:fld>
            <a:endParaRPr kumimoji="0" lang="en-US" altLang="en-US" sz="1300"/>
          </a:p>
        </p:txBody>
      </p:sp>
    </p:spTree>
    <p:extLst>
      <p:ext uri="{BB962C8B-B14F-4D97-AF65-F5344CB8AC3E}">
        <p14:creationId xmlns:p14="http://schemas.microsoft.com/office/powerpoint/2010/main" val="180332903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457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en-US"/>
          </a:p>
        </p:txBody>
      </p:sp>
      <p:sp>
        <p:nvSpPr>
          <p:cNvPr id="24580" name="Header Placeholder 3"/>
          <p:cNvSpPr>
            <a:spLocks noGrp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kumimoji="0" lang="en-US" altLang="en-US" sz="1300"/>
              <a:t>Presentation</a:t>
            </a:r>
          </a:p>
        </p:txBody>
      </p:sp>
      <p:sp>
        <p:nvSpPr>
          <p:cNvPr id="24581" name="Date Placeholder 4"/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kumimoji="0" lang="en-US" altLang="en-US" sz="1300"/>
              <a:t>Monday, September 7, 2009</a:t>
            </a:r>
          </a:p>
        </p:txBody>
      </p:sp>
      <p:sp>
        <p:nvSpPr>
          <p:cNvPr id="24582" name="Footer Placeholder 5"/>
          <p:cNvSpPr>
            <a:spLocks noGrp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kumimoji="0" lang="en-US" altLang="en-US" sz="1300"/>
              <a:t>ECN 3184-1 Eldar Madumarov</a:t>
            </a:r>
          </a:p>
        </p:txBody>
      </p:sp>
      <p:sp>
        <p:nvSpPr>
          <p:cNvPr id="24583" name="Slide Number Placeholder 6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EDA81E69-C567-4902-A47B-BDA3601FC989}" type="slidenum">
              <a:rPr kumimoji="0" lang="en-US" altLang="en-US" sz="1300"/>
              <a:pPr/>
              <a:t>8</a:t>
            </a:fld>
            <a:endParaRPr kumimoji="0" lang="en-US" altLang="en-US" sz="1300"/>
          </a:p>
        </p:txBody>
      </p:sp>
    </p:spTree>
    <p:extLst>
      <p:ext uri="{BB962C8B-B14F-4D97-AF65-F5344CB8AC3E}">
        <p14:creationId xmlns:p14="http://schemas.microsoft.com/office/powerpoint/2010/main" val="157711466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457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en-US"/>
          </a:p>
        </p:txBody>
      </p:sp>
      <p:sp>
        <p:nvSpPr>
          <p:cNvPr id="24580" name="Header Placeholder 3"/>
          <p:cNvSpPr>
            <a:spLocks noGrp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kumimoji="0" lang="en-US" altLang="en-US" sz="1300"/>
              <a:t>Presentation</a:t>
            </a:r>
          </a:p>
        </p:txBody>
      </p:sp>
      <p:sp>
        <p:nvSpPr>
          <p:cNvPr id="24581" name="Date Placeholder 4"/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kumimoji="0" lang="en-US" altLang="en-US" sz="1300"/>
              <a:t>Monday, September 7, 2009</a:t>
            </a:r>
          </a:p>
        </p:txBody>
      </p:sp>
      <p:sp>
        <p:nvSpPr>
          <p:cNvPr id="24582" name="Footer Placeholder 5"/>
          <p:cNvSpPr>
            <a:spLocks noGrp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kumimoji="0" lang="en-US" altLang="en-US" sz="1300"/>
              <a:t>ECN 3184-1 Eldar Madumarov</a:t>
            </a:r>
          </a:p>
        </p:txBody>
      </p:sp>
      <p:sp>
        <p:nvSpPr>
          <p:cNvPr id="24583" name="Slide Number Placeholder 6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EDA81E69-C567-4902-A47B-BDA3601FC989}" type="slidenum">
              <a:rPr kumimoji="0" lang="en-US" altLang="en-US" sz="1300"/>
              <a:pPr/>
              <a:t>9</a:t>
            </a:fld>
            <a:endParaRPr kumimoji="0" lang="en-US" altLang="en-US" sz="1300"/>
          </a:p>
        </p:txBody>
      </p:sp>
    </p:spTree>
    <p:extLst>
      <p:ext uri="{BB962C8B-B14F-4D97-AF65-F5344CB8AC3E}">
        <p14:creationId xmlns:p14="http://schemas.microsoft.com/office/powerpoint/2010/main" val="25095164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lIns="45720" tIns="0" rIns="45720" bIns="0" anchor="b">
            <a:scene3d>
              <a:camera prst="orthographicFront"/>
              <a:lightRig rig="soft" dir="t">
                <a:rot lat="0" lon="0" rev="17220000"/>
              </a:lightRig>
            </a:scene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11/14/2025</a:t>
            </a:r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ECN2102</a:t>
            </a:r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132649D-BE3C-4969-86BB-53417E3F848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69914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11/14/2025</a:t>
            </a:r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ECN2102</a:t>
            </a:r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040988D-5244-4B19-92E7-9235ECB3F42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762929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11/14/2025</a:t>
            </a:r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ECN2102</a:t>
            </a:r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32E211-24CC-4D99-8A63-511C79AD28B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470006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11/14/2025</a:t>
            </a:r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ECN2102</a:t>
            </a:r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C53F229-9CC5-449A-93E3-06163D3FBF7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286511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11/14/2025</a:t>
            </a:r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ECN2102</a:t>
            </a:r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5A608DE-1AF5-43D4-9EC0-425217CD306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039955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11/14/2025</a:t>
            </a:r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ECN2102</a:t>
            </a:r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B602006-C21D-4F20-83A8-B4C215158E7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523994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11/14/2025</a:t>
            </a:r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ECN2102</a:t>
            </a:r>
          </a:p>
        </p:txBody>
      </p:sp>
      <p:sp>
        <p:nvSpPr>
          <p:cNvPr id="9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B57ED75-13DF-4BDC-BDC5-6612EADBFF4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254783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11/14/2025</a:t>
            </a:r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ECN2102</a:t>
            </a:r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D7A8FE8-66DE-4503-A237-DDD0FAEC764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096946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11/14/2025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ECN2102</a:t>
            </a:r>
          </a:p>
        </p:txBody>
      </p:sp>
      <p:sp>
        <p:nvSpPr>
          <p:cNvPr id="4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EBD8DD9-257C-4B3F-AEE1-3E553FF414F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130611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11/14/2025</a:t>
            </a:r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ECN2102</a:t>
            </a:r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586558-0C8E-465B-8F07-96869E8C368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2679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>
            <a:lvl1pPr indent="0">
              <a:buNone/>
              <a:defRPr sz="3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rIns="45720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11/14/2025</a:t>
            </a:r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ECN2102</a:t>
            </a:r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A6F611B-BAEE-4F88-B7BE-A99823B0C3C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916206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708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 smtClean="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pPr>
              <a:defRPr/>
            </a:pPr>
            <a:r>
              <a:rPr lang="en-US"/>
              <a:t>11/14/2025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pPr>
              <a:defRPr/>
            </a:pPr>
            <a:r>
              <a:rPr lang="en-US"/>
              <a:t>ECN2102</a:t>
            </a:r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wrap="square" lIns="0" tIns="45720" rIns="0" bIns="45720" numCol="1" anchor="b" anchorCtr="0" compatLnSpc="1">
            <a:prstTxWarp prst="textNoShape">
              <a:avLst/>
            </a:prstTxWarp>
          </a:bodyPr>
          <a:lstStyle>
            <a:lvl1pPr algn="r">
              <a:defRPr kumimoji="0" sz="1200">
                <a:solidFill>
                  <a:srgbClr val="000000"/>
                </a:solidFill>
              </a:defRPr>
            </a:lvl1pPr>
          </a:lstStyle>
          <a:p>
            <a:fld id="{65A5FB8C-9B0A-47A7-851E-1F92562C2215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100" b="1" kern="120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Times New Roman" pitchFamily="18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Lucida Sans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Lucida Sans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Lucida Sans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Lucida Sans" pitchFamily="34" charset="0"/>
        </a:defRPr>
      </a:lvl9pPr>
    </p:titleStyle>
    <p:bodyStyle>
      <a:lvl1pPr marL="547688" indent="-411163" algn="l" rtl="0" eaLnBrk="0" fontAlgn="base" hangingPunct="0">
        <a:spcBef>
          <a:spcPct val="20000"/>
        </a:spcBef>
        <a:spcAft>
          <a:spcPct val="0"/>
        </a:spcAft>
        <a:buClr>
          <a:srgbClr val="000000"/>
        </a:buClr>
        <a:buSzPct val="65000"/>
        <a:buFont typeface="Lucida Sans" panose="020B0602030504020204" pitchFamily="34" charset="0"/>
        <a:buChar char=""/>
        <a:defRPr sz="2800" kern="1200">
          <a:solidFill>
            <a:schemeClr val="tx1"/>
          </a:solidFill>
          <a:latin typeface="Arial" charset="0"/>
          <a:ea typeface="+mn-ea"/>
          <a:cs typeface="+mn-cs"/>
        </a:defRPr>
      </a:lvl1pPr>
      <a:lvl2pPr marL="868363" indent="-282575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80000"/>
        <a:buFont typeface="Lucida Sans" panose="020B0602030504020204" pitchFamily="34" charset="0"/>
        <a:buChar char=""/>
        <a:defRPr sz="2400" kern="1200">
          <a:solidFill>
            <a:schemeClr val="tx1"/>
          </a:solidFill>
          <a:latin typeface="Arial" charset="0"/>
          <a:ea typeface="+mn-ea"/>
          <a:cs typeface="+mn-cs"/>
        </a:defRPr>
      </a:lvl2pPr>
      <a:lvl3pPr marL="1133475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95000"/>
        <a:buFont typeface="Book Antiqua" panose="02040602050305030304" pitchFamily="18" charset="0"/>
        <a:buChar char=""/>
        <a:defRPr sz="2200" kern="1200">
          <a:solidFill>
            <a:schemeClr val="tx1"/>
          </a:solidFill>
          <a:latin typeface="Arial" charset="0"/>
          <a:ea typeface="+mn-ea"/>
          <a:cs typeface="+mn-cs"/>
        </a:defRPr>
      </a:lvl3pPr>
      <a:lvl4pPr marL="1352550" indent="-182563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100000"/>
        <a:buFont typeface="Wingdings 2" panose="05020102010507070707" pitchFamily="18" charset="2"/>
        <a:buChar char=""/>
        <a:defRPr sz="2000" kern="1200">
          <a:solidFill>
            <a:schemeClr val="tx1"/>
          </a:solidFill>
          <a:latin typeface="Arial" charset="0"/>
          <a:ea typeface="+mn-ea"/>
          <a:cs typeface="+mn-cs"/>
        </a:defRPr>
      </a:lvl4pPr>
      <a:lvl5pPr marL="1544638" indent="-182563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Font typeface="Lucida Sans" panose="020B0602030504020204" pitchFamily="34" charset="0"/>
        <a:buChar char=""/>
        <a:defRPr sz="2000" kern="1200">
          <a:solidFill>
            <a:schemeClr val="tx1"/>
          </a:solidFill>
          <a:latin typeface="Arial" charset="0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/>
        <p:txBody>
          <a:bodyPr>
            <a:sp3d prstMaterial="softEdge">
              <a:bevelT w="38100" h="38100"/>
            </a:sp3d>
          </a:bodyPr>
          <a:lstStyle/>
          <a:p>
            <a:pPr>
              <a:defRPr/>
            </a:pPr>
            <a:r>
              <a:rPr lang="en-US" sz="2200" dirty="0">
                <a:effectLst/>
                <a:latin typeface="+mj-lt"/>
              </a:rPr>
              <a:t>ECN2102 macroeconomics (3 Credits/5 ECTS) </a:t>
            </a:r>
            <a:br>
              <a:rPr lang="en-US" dirty="0">
                <a:latin typeface="+mj-lt"/>
              </a:rPr>
            </a:br>
            <a:r>
              <a:rPr lang="en-US" cap="small" dirty="0">
                <a:latin typeface="+mj-lt"/>
              </a:rPr>
              <a:t>Training (Chapter 12)</a:t>
            </a:r>
            <a:endParaRPr lang="en-US" sz="3900" cap="small" dirty="0">
              <a:latin typeface="+mj-lt"/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57313" y="4000500"/>
            <a:ext cx="6400800" cy="1752600"/>
          </a:xfrm>
        </p:spPr>
        <p:txBody>
          <a:bodyPr/>
          <a:lstStyle/>
          <a:p>
            <a:pPr eaLnBrk="1" hangingPunct="1"/>
            <a:r>
              <a:rPr lang="en-US" altLang="en-US" dirty="0">
                <a:latin typeface="Arial" panose="020B0604020202020204" pitchFamily="34" charset="0"/>
              </a:rPr>
              <a:t>Week 13 (Session 34)</a:t>
            </a:r>
          </a:p>
          <a:p>
            <a:pPr eaLnBrk="1" hangingPunct="1"/>
            <a:endParaRPr lang="en-US" altLang="en-US" dirty="0">
              <a:latin typeface="Arial" panose="020B0604020202020204" pitchFamily="34" charset="0"/>
            </a:endParaRPr>
          </a:p>
          <a:p>
            <a:pPr eaLnBrk="1" hangingPunct="1"/>
            <a:r>
              <a:rPr lang="en-US" altLang="en-US" dirty="0">
                <a:latin typeface="Arial" panose="020B0604020202020204" pitchFamily="34" charset="0"/>
              </a:rPr>
              <a:t>Instructor: Eldar Madumarov</a:t>
            </a:r>
          </a:p>
        </p:txBody>
      </p:sp>
      <p:sp>
        <p:nvSpPr>
          <p:cNvPr id="2052" name="TextBox 3"/>
          <p:cNvSpPr txBox="1">
            <a:spLocks noChangeArrowheads="1"/>
          </p:cNvSpPr>
          <p:nvPr/>
        </p:nvSpPr>
        <p:spPr bwMode="auto">
          <a:xfrm>
            <a:off x="4932040" y="6072188"/>
            <a:ext cx="37861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dirty="0"/>
              <a:t>November 14, 2025</a:t>
            </a:r>
          </a:p>
        </p:txBody>
      </p:sp>
    </p:spTree>
  </p:cSld>
  <p:clrMapOvr>
    <a:masterClrMapping/>
  </p:clrMapOvr>
  <p:transition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pPr>
              <a:defRPr/>
            </a:pPr>
            <a:r>
              <a:rPr lang="en-US" dirty="0">
                <a:latin typeface="+mj-lt"/>
              </a:rPr>
              <a:t>Training (Chapter 12)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  <a:defRPr/>
            </a:pPr>
            <a:r>
              <a:rPr lang="en-US" dirty="0"/>
              <a:t>7) When a cost-push inflation starts</a:t>
            </a:r>
          </a:p>
          <a:p>
            <a:pPr>
              <a:buNone/>
              <a:defRPr/>
            </a:pPr>
            <a:r>
              <a:rPr lang="en-US" dirty="0"/>
              <a:t>A) the price level rises and real GDP decreases.</a:t>
            </a:r>
          </a:p>
          <a:p>
            <a:pPr>
              <a:buNone/>
              <a:defRPr/>
            </a:pPr>
            <a:r>
              <a:rPr lang="en-US" dirty="0"/>
              <a:t>B) real GDP rises faster than the quantity of money.</a:t>
            </a:r>
          </a:p>
          <a:p>
            <a:pPr>
              <a:buNone/>
              <a:defRPr/>
            </a:pPr>
            <a:r>
              <a:rPr lang="en-US" dirty="0"/>
              <a:t>C) the price level falls and the money wages rises.</a:t>
            </a:r>
          </a:p>
          <a:p>
            <a:pPr>
              <a:buNone/>
              <a:defRPr/>
            </a:pPr>
            <a:r>
              <a:rPr lang="en-US" dirty="0"/>
              <a:t>D) the short-run aggregate supply curve shifts rightward.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11/14/2025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ECN2102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0ACE562D-AB3D-471D-A8BF-DB6CCF3C1FFE}" type="slidenum">
              <a:rPr kumimoji="0" lang="en-US" altLang="en-US" sz="1200">
                <a:solidFill>
                  <a:srgbClr val="000000"/>
                </a:solidFill>
              </a:rPr>
              <a:pPr eaLnBrk="1" hangingPunct="1"/>
              <a:t>10</a:t>
            </a:fld>
            <a:endParaRPr kumimoji="0" lang="en-US" altLang="en-US" sz="12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20344107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pPr>
              <a:defRPr/>
            </a:pPr>
            <a:r>
              <a:rPr lang="en-US" dirty="0">
                <a:latin typeface="+mj-lt"/>
              </a:rPr>
              <a:t>Training (Chapter 12)</a:t>
            </a:r>
          </a:p>
        </p:txBody>
      </p:sp>
      <p:pic>
        <p:nvPicPr>
          <p:cNvPr id="3" name="Content Placeholder 2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2487292" y="1600200"/>
            <a:ext cx="4169415" cy="4708525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11/14/2025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ECN2102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0ACE562D-AB3D-471D-A8BF-DB6CCF3C1FFE}" type="slidenum">
              <a:rPr kumimoji="0" lang="en-US" altLang="en-US" sz="1200">
                <a:solidFill>
                  <a:srgbClr val="000000"/>
                </a:solidFill>
              </a:rPr>
              <a:pPr eaLnBrk="1" hangingPunct="1"/>
              <a:t>11</a:t>
            </a:fld>
            <a:endParaRPr kumimoji="0" lang="en-US" altLang="en-US" sz="12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6338699"/>
      </p:ext>
    </p:extLst>
  </p:cSld>
  <p:clrMapOvr>
    <a:masterClrMapping/>
  </p:clrMapOvr>
  <p:transition>
    <p:fad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pPr>
              <a:defRPr/>
            </a:pPr>
            <a:r>
              <a:rPr lang="en-US" dirty="0">
                <a:latin typeface="+mj-lt"/>
              </a:rPr>
              <a:t>Training (Chapter 12)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  <a:defRPr/>
            </a:pPr>
            <a:r>
              <a:rPr lang="en-US" dirty="0"/>
              <a:t>8) In the above, which figure shows the start of a cost-push inflation?</a:t>
            </a:r>
          </a:p>
          <a:p>
            <a:pPr>
              <a:buNone/>
              <a:defRPr/>
            </a:pPr>
            <a:r>
              <a:rPr lang="en-US" dirty="0"/>
              <a:t>A) Figure A </a:t>
            </a:r>
          </a:p>
          <a:p>
            <a:pPr>
              <a:buNone/>
              <a:defRPr/>
            </a:pPr>
            <a:r>
              <a:rPr lang="en-US" dirty="0"/>
              <a:t>B) Figure B </a:t>
            </a:r>
          </a:p>
          <a:p>
            <a:pPr>
              <a:buNone/>
              <a:defRPr/>
            </a:pPr>
            <a:r>
              <a:rPr lang="en-US" dirty="0"/>
              <a:t>C) Figure C </a:t>
            </a:r>
          </a:p>
          <a:p>
            <a:pPr>
              <a:buNone/>
              <a:defRPr/>
            </a:pPr>
            <a:r>
              <a:rPr lang="en-US" dirty="0"/>
              <a:t>D) Figure D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11/14/2025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ECN2102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0ACE562D-AB3D-471D-A8BF-DB6CCF3C1FFE}" type="slidenum">
              <a:rPr kumimoji="0" lang="en-US" altLang="en-US" sz="1200">
                <a:solidFill>
                  <a:srgbClr val="000000"/>
                </a:solidFill>
              </a:rPr>
              <a:pPr eaLnBrk="1" hangingPunct="1"/>
              <a:t>12</a:t>
            </a:fld>
            <a:endParaRPr kumimoji="0" lang="en-US" altLang="en-US" sz="12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1037552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pPr>
              <a:defRPr/>
            </a:pPr>
            <a:r>
              <a:rPr lang="en-US" dirty="0">
                <a:latin typeface="+mj-lt"/>
              </a:rPr>
              <a:t>Training (Chapter 12)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  <a:defRPr/>
            </a:pPr>
            <a:r>
              <a:rPr lang="en-US" dirty="0"/>
              <a:t>9) When the price level is rising and simultaneously real GDP is decreasing</a:t>
            </a:r>
          </a:p>
          <a:p>
            <a:pPr>
              <a:buNone/>
              <a:defRPr/>
            </a:pPr>
            <a:r>
              <a:rPr lang="en-US" dirty="0"/>
              <a:t>A) stagflation occurs. </a:t>
            </a:r>
          </a:p>
          <a:p>
            <a:pPr>
              <a:buNone/>
              <a:defRPr/>
            </a:pPr>
            <a:r>
              <a:rPr lang="en-US" dirty="0"/>
              <a:t>B) the Fed has increased the discount rate.</a:t>
            </a:r>
          </a:p>
          <a:p>
            <a:pPr>
              <a:buNone/>
              <a:defRPr/>
            </a:pPr>
            <a:r>
              <a:rPr lang="en-US" dirty="0"/>
              <a:t>C) there is an expansionary gap. </a:t>
            </a:r>
          </a:p>
          <a:p>
            <a:pPr>
              <a:buNone/>
              <a:defRPr/>
            </a:pPr>
            <a:r>
              <a:rPr lang="en-US" dirty="0"/>
              <a:t>D) the natural unemployment rate increases.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11/14/2025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ECN2102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0ACE562D-AB3D-471D-A8BF-DB6CCF3C1FFE}" type="slidenum">
              <a:rPr kumimoji="0" lang="en-US" altLang="en-US" sz="1200">
                <a:solidFill>
                  <a:srgbClr val="000000"/>
                </a:solidFill>
              </a:rPr>
              <a:pPr eaLnBrk="1" hangingPunct="1"/>
              <a:t>13</a:t>
            </a:fld>
            <a:endParaRPr kumimoji="0" lang="en-US" altLang="en-US" sz="12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9865099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pPr>
              <a:defRPr/>
            </a:pPr>
            <a:r>
              <a:rPr lang="en-US" dirty="0">
                <a:latin typeface="+mj-lt"/>
              </a:rPr>
              <a:t>Training (Chapter 12)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  <a:defRPr/>
            </a:pPr>
            <a:r>
              <a:rPr lang="en-US" dirty="0"/>
              <a:t>10) Demand-pull inflation occurs when</a:t>
            </a:r>
          </a:p>
          <a:p>
            <a:pPr>
              <a:buNone/>
              <a:defRPr/>
            </a:pPr>
            <a:r>
              <a:rPr lang="en-US" dirty="0"/>
              <a:t>A) aggregate demand increases persistently.</a:t>
            </a:r>
          </a:p>
          <a:p>
            <a:pPr>
              <a:buNone/>
              <a:defRPr/>
            </a:pPr>
            <a:r>
              <a:rPr lang="en-US" dirty="0"/>
              <a:t>B) oil prices increase substantially.</a:t>
            </a:r>
          </a:p>
          <a:p>
            <a:pPr>
              <a:buNone/>
              <a:defRPr/>
            </a:pPr>
            <a:r>
              <a:rPr lang="en-US" dirty="0"/>
              <a:t>C) the government increases its expenditures.</a:t>
            </a:r>
          </a:p>
          <a:p>
            <a:pPr>
              <a:buNone/>
              <a:defRPr/>
            </a:pPr>
            <a:r>
              <a:rPr lang="en-US" dirty="0"/>
              <a:t>D) aggregate supply and aggregate demand decrease persistently.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11/14/2025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ECN2102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0ACE562D-AB3D-471D-A8BF-DB6CCF3C1FFE}" type="slidenum">
              <a:rPr kumimoji="0" lang="en-US" altLang="en-US" sz="1200">
                <a:solidFill>
                  <a:srgbClr val="000000"/>
                </a:solidFill>
              </a:rPr>
              <a:pPr eaLnBrk="1" hangingPunct="1"/>
              <a:t>14</a:t>
            </a:fld>
            <a:endParaRPr kumimoji="0" lang="en-US" altLang="en-US" sz="12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8823849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pPr>
              <a:defRPr/>
            </a:pPr>
            <a:r>
              <a:rPr lang="en-US" dirty="0">
                <a:latin typeface="+mj-lt"/>
              </a:rPr>
              <a:t>Training (Chapter 12)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  <a:defRPr/>
            </a:pPr>
            <a:r>
              <a:rPr lang="en-US" dirty="0"/>
              <a:t>11) During a deflation, the inflation rate is</a:t>
            </a:r>
          </a:p>
          <a:p>
            <a:pPr>
              <a:buNone/>
              <a:defRPr/>
            </a:pPr>
            <a:r>
              <a:rPr lang="en-US" dirty="0"/>
              <a:t>A) positive and not changing. </a:t>
            </a:r>
          </a:p>
          <a:p>
            <a:pPr>
              <a:buNone/>
              <a:defRPr/>
            </a:pPr>
            <a:r>
              <a:rPr lang="en-US" dirty="0"/>
              <a:t>B) negative.</a:t>
            </a:r>
          </a:p>
          <a:p>
            <a:pPr>
              <a:buNone/>
              <a:defRPr/>
            </a:pPr>
            <a:r>
              <a:rPr lang="en-US" dirty="0"/>
              <a:t>C) positive and rising. </a:t>
            </a:r>
          </a:p>
          <a:p>
            <a:pPr>
              <a:buNone/>
              <a:defRPr/>
            </a:pPr>
            <a:r>
              <a:rPr lang="en-US" dirty="0"/>
              <a:t>D) positive and falling.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11/14/2025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ECN2102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0ACE562D-AB3D-471D-A8BF-DB6CCF3C1FFE}" type="slidenum">
              <a:rPr kumimoji="0" lang="en-US" altLang="en-US" sz="1200">
                <a:solidFill>
                  <a:srgbClr val="000000"/>
                </a:solidFill>
              </a:rPr>
              <a:pPr eaLnBrk="1" hangingPunct="1"/>
              <a:t>15</a:t>
            </a:fld>
            <a:endParaRPr kumimoji="0" lang="en-US" altLang="en-US" sz="12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21041010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pPr>
              <a:defRPr/>
            </a:pPr>
            <a:r>
              <a:rPr lang="en-US" dirty="0">
                <a:latin typeface="+mj-lt"/>
              </a:rPr>
              <a:t>Training (Chapter 12)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  <a:defRPr/>
            </a:pPr>
            <a:r>
              <a:rPr lang="en-US" dirty="0"/>
              <a:t>12) Suppose the velocity of circulation increases by 2 percent and potential GDP grows by 4 percent. The trend inflation rate will equal zero if the quantity of money grows by</a:t>
            </a:r>
          </a:p>
          <a:p>
            <a:pPr>
              <a:buNone/>
              <a:defRPr/>
            </a:pPr>
            <a:r>
              <a:rPr lang="en-US" dirty="0"/>
              <a:t>A) 0 percent. </a:t>
            </a:r>
          </a:p>
          <a:p>
            <a:pPr>
              <a:buNone/>
              <a:defRPr/>
            </a:pPr>
            <a:r>
              <a:rPr lang="en-US" dirty="0"/>
              <a:t>B) -2 percent. </a:t>
            </a:r>
          </a:p>
          <a:p>
            <a:pPr>
              <a:buNone/>
              <a:defRPr/>
            </a:pPr>
            <a:r>
              <a:rPr lang="en-US" dirty="0"/>
              <a:t>C) 2 percent. </a:t>
            </a:r>
          </a:p>
          <a:p>
            <a:pPr>
              <a:buNone/>
              <a:defRPr/>
            </a:pPr>
            <a:r>
              <a:rPr lang="en-US" dirty="0"/>
              <a:t>D) 4 percent.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11/14/2025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ECN2102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0ACE562D-AB3D-471D-A8BF-DB6CCF3C1FFE}" type="slidenum">
              <a:rPr kumimoji="0" lang="en-US" altLang="en-US" sz="1200">
                <a:solidFill>
                  <a:srgbClr val="000000"/>
                </a:solidFill>
              </a:rPr>
              <a:pPr eaLnBrk="1" hangingPunct="1"/>
              <a:t>16</a:t>
            </a:fld>
            <a:endParaRPr kumimoji="0" lang="en-US" altLang="en-US" sz="12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005689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pPr>
              <a:defRPr/>
            </a:pPr>
            <a:r>
              <a:rPr lang="en-US" dirty="0">
                <a:latin typeface="+mj-lt"/>
              </a:rPr>
              <a:t>Training (Chapter 12)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  <a:defRPr/>
            </a:pPr>
            <a:r>
              <a:rPr lang="en-US" dirty="0"/>
              <a:t>13) Suppose the velocity of circulation increases by 3 percent and potential GDP grows </a:t>
            </a:r>
            <a:r>
              <a:rPr lang="en-US"/>
              <a:t>by 4 </a:t>
            </a:r>
            <a:r>
              <a:rPr lang="en-US" dirty="0"/>
              <a:t>percent. The trend inflation rate will equal zero if the quantity of money grows by</a:t>
            </a:r>
          </a:p>
          <a:p>
            <a:pPr>
              <a:buNone/>
              <a:defRPr/>
            </a:pPr>
            <a:r>
              <a:rPr lang="en-US" dirty="0"/>
              <a:t>A) 4 percent. </a:t>
            </a:r>
          </a:p>
          <a:p>
            <a:pPr>
              <a:buNone/>
              <a:defRPr/>
            </a:pPr>
            <a:r>
              <a:rPr lang="en-US" dirty="0"/>
              <a:t>B) 3 percent. </a:t>
            </a:r>
          </a:p>
          <a:p>
            <a:pPr>
              <a:buNone/>
              <a:defRPr/>
            </a:pPr>
            <a:r>
              <a:rPr lang="en-US" dirty="0"/>
              <a:t>C) 1 percent. </a:t>
            </a:r>
          </a:p>
          <a:p>
            <a:pPr>
              <a:buNone/>
              <a:defRPr/>
            </a:pPr>
            <a:r>
              <a:rPr lang="en-US" dirty="0"/>
              <a:t>D) 0 percent.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11/14/2025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ECN2102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0ACE562D-AB3D-471D-A8BF-DB6CCF3C1FFE}" type="slidenum">
              <a:rPr kumimoji="0" lang="en-US" altLang="en-US" sz="1200">
                <a:solidFill>
                  <a:srgbClr val="000000"/>
                </a:solidFill>
              </a:rPr>
              <a:pPr eaLnBrk="1" hangingPunct="1"/>
              <a:t>17</a:t>
            </a:fld>
            <a:endParaRPr kumimoji="0" lang="en-US" altLang="en-US" sz="12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22297316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pPr>
              <a:defRPr/>
            </a:pPr>
            <a:r>
              <a:rPr lang="en-US" dirty="0">
                <a:latin typeface="+mj-lt"/>
              </a:rPr>
              <a:t>Training (Chapter 12)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  <a:defRPr/>
            </a:pPr>
            <a:r>
              <a:rPr lang="en-US" dirty="0"/>
              <a:t>14) A Phillips curve shows the relationship between the</a:t>
            </a:r>
          </a:p>
          <a:p>
            <a:pPr>
              <a:buNone/>
              <a:defRPr/>
            </a:pPr>
            <a:r>
              <a:rPr lang="en-US" dirty="0"/>
              <a:t>A) inflation rate and real GDP. </a:t>
            </a:r>
          </a:p>
          <a:p>
            <a:pPr>
              <a:buNone/>
              <a:defRPr/>
            </a:pPr>
            <a:r>
              <a:rPr lang="en-US" dirty="0"/>
              <a:t>B) price level and real GDP.</a:t>
            </a:r>
          </a:p>
          <a:p>
            <a:pPr>
              <a:buNone/>
              <a:defRPr/>
            </a:pPr>
            <a:r>
              <a:rPr lang="en-US" dirty="0"/>
              <a:t>C) inflation rate and the unemployment rate. </a:t>
            </a:r>
          </a:p>
          <a:p>
            <a:pPr>
              <a:buNone/>
              <a:defRPr/>
            </a:pPr>
            <a:r>
              <a:rPr lang="en-US" dirty="0"/>
              <a:t>D) unemployment rate and real GDP.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11/14/2025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ECN2102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0ACE562D-AB3D-471D-A8BF-DB6CCF3C1FFE}" type="slidenum">
              <a:rPr kumimoji="0" lang="en-US" altLang="en-US" sz="1200">
                <a:solidFill>
                  <a:srgbClr val="000000"/>
                </a:solidFill>
              </a:rPr>
              <a:pPr eaLnBrk="1" hangingPunct="1"/>
              <a:t>18</a:t>
            </a:fld>
            <a:endParaRPr kumimoji="0" lang="en-US" altLang="en-US" sz="12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7716273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pPr>
              <a:defRPr/>
            </a:pPr>
            <a:r>
              <a:rPr lang="en-US" dirty="0">
                <a:latin typeface="+mj-lt"/>
              </a:rPr>
              <a:t>Training (Chapter 12)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  <a:defRPr/>
            </a:pPr>
            <a:r>
              <a:rPr lang="en-US" sz="2600" dirty="0"/>
              <a:t>15) Suppose that last year the economy of </a:t>
            </a:r>
            <a:r>
              <a:rPr lang="en-US" sz="2600" dirty="0" err="1"/>
              <a:t>Suffera</a:t>
            </a:r>
            <a:r>
              <a:rPr lang="en-US" sz="2600" dirty="0"/>
              <a:t> was experiencing an expected inflation rate of 8 percent and unemployment rate of 12 percent. An unexpected increase in the inflation rate would</a:t>
            </a:r>
          </a:p>
          <a:p>
            <a:pPr>
              <a:buNone/>
              <a:defRPr/>
            </a:pPr>
            <a:r>
              <a:rPr lang="en-US" sz="2600" dirty="0"/>
              <a:t>A) increase the unemployment rate.</a:t>
            </a:r>
          </a:p>
          <a:p>
            <a:pPr>
              <a:buNone/>
              <a:defRPr/>
            </a:pPr>
            <a:r>
              <a:rPr lang="en-US" sz="2600" dirty="0"/>
              <a:t>B) increase the inflation rate but have no effect on the unemployment rate.</a:t>
            </a:r>
          </a:p>
          <a:p>
            <a:pPr>
              <a:buNone/>
              <a:defRPr/>
            </a:pPr>
            <a:r>
              <a:rPr lang="en-US" sz="2600" dirty="0"/>
              <a:t>C) increase the inflation rate and decrease the unemployment rate.</a:t>
            </a:r>
          </a:p>
          <a:p>
            <a:pPr>
              <a:buNone/>
              <a:defRPr/>
            </a:pPr>
            <a:r>
              <a:rPr lang="en-US" sz="2600" dirty="0"/>
              <a:t>D) None of the above answers is correct.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11/14/2025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ECN2102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0ACE562D-AB3D-471D-A8BF-DB6CCF3C1FFE}" type="slidenum">
              <a:rPr kumimoji="0" lang="en-US" altLang="en-US" sz="1200">
                <a:solidFill>
                  <a:srgbClr val="000000"/>
                </a:solidFill>
              </a:rPr>
              <a:pPr eaLnBrk="1" hangingPunct="1"/>
              <a:t>19</a:t>
            </a:fld>
            <a:endParaRPr kumimoji="0" lang="en-US" altLang="en-US" sz="12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87830242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pPr>
              <a:defRPr/>
            </a:pPr>
            <a:r>
              <a:rPr lang="en-US" dirty="0">
                <a:latin typeface="+mj-lt"/>
              </a:rPr>
              <a:t>Outline</a:t>
            </a:r>
          </a:p>
        </p:txBody>
      </p:sp>
      <p:sp>
        <p:nvSpPr>
          <p:cNvPr id="307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50875" indent="-514350">
              <a:buFont typeface="Wingdings" panose="05000000000000000000" pitchFamily="2" charset="2"/>
              <a:buChar char="§"/>
            </a:pPr>
            <a:r>
              <a:rPr lang="en-US" altLang="en-US" sz="2600" dirty="0">
                <a:latin typeface="Arial" panose="020B0604020202020204" pitchFamily="34" charset="0"/>
              </a:rPr>
              <a:t>Training (Chapter 12)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11/14/2025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ECN2102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1E5B4A1D-B3B6-48BD-85FE-58D67F3CE265}" type="slidenum">
              <a:rPr kumimoji="0" lang="en-US" altLang="en-US" sz="1200">
                <a:solidFill>
                  <a:srgbClr val="000000"/>
                </a:solidFill>
              </a:rPr>
              <a:pPr eaLnBrk="1" hangingPunct="1"/>
              <a:t>2</a:t>
            </a:fld>
            <a:endParaRPr kumimoji="0" lang="en-US" altLang="en-US" sz="1200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>
    <p:fade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pPr>
              <a:defRPr/>
            </a:pPr>
            <a:r>
              <a:rPr lang="en-US" dirty="0">
                <a:latin typeface="+mj-lt"/>
              </a:rPr>
              <a:t>Training (Chapter 12)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  <a:defRPr/>
            </a:pPr>
            <a:r>
              <a:rPr lang="en-US" dirty="0"/>
              <a:t>16) The long-run Phillips curve is</a:t>
            </a:r>
          </a:p>
          <a:p>
            <a:pPr>
              <a:buNone/>
              <a:defRPr/>
            </a:pPr>
            <a:r>
              <a:rPr lang="en-US" dirty="0"/>
              <a:t>A) the horizontal sum of the short-run Phillips curves.</a:t>
            </a:r>
          </a:p>
          <a:p>
            <a:pPr>
              <a:buNone/>
              <a:defRPr/>
            </a:pPr>
            <a:r>
              <a:rPr lang="en-US" dirty="0"/>
              <a:t>B) vertical at potential GDP.</a:t>
            </a:r>
          </a:p>
          <a:p>
            <a:pPr>
              <a:buNone/>
              <a:defRPr/>
            </a:pPr>
            <a:r>
              <a:rPr lang="en-US" dirty="0"/>
              <a:t>C) the vertical sum of the short-run Phillips curves.</a:t>
            </a:r>
          </a:p>
          <a:p>
            <a:pPr>
              <a:buNone/>
              <a:defRPr/>
            </a:pPr>
            <a:r>
              <a:rPr lang="en-US" dirty="0"/>
              <a:t>D) vertical at the natural unemployment rate.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11/14/2025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ECN2102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0ACE562D-AB3D-471D-A8BF-DB6CCF3C1FFE}" type="slidenum">
              <a:rPr kumimoji="0" lang="en-US" altLang="en-US" sz="1200">
                <a:solidFill>
                  <a:srgbClr val="000000"/>
                </a:solidFill>
              </a:rPr>
              <a:pPr eaLnBrk="1" hangingPunct="1"/>
              <a:t>20</a:t>
            </a:fld>
            <a:endParaRPr kumimoji="0" lang="en-US" altLang="en-US" sz="12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86816018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pPr>
              <a:defRPr/>
            </a:pPr>
            <a:r>
              <a:rPr lang="en-US" dirty="0">
                <a:latin typeface="+mj-lt"/>
              </a:rPr>
              <a:t>Training (Chapter 12)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  <a:defRPr/>
            </a:pPr>
            <a:r>
              <a:rPr lang="en-US" sz="2600" dirty="0"/>
              <a:t>1) The Keynesian explanation of the business cycle is based on</a:t>
            </a:r>
          </a:p>
          <a:p>
            <a:pPr>
              <a:buNone/>
              <a:defRPr/>
            </a:pPr>
            <a:r>
              <a:rPr lang="en-US" sz="2600" dirty="0"/>
              <a:t>A) fluctuations in business confidence.</a:t>
            </a:r>
          </a:p>
          <a:p>
            <a:pPr>
              <a:buNone/>
              <a:defRPr/>
            </a:pPr>
            <a:r>
              <a:rPr lang="en-US" sz="2600" dirty="0"/>
              <a:t>B) shifts in monetary policy undertaken by the Federal Reserve.</a:t>
            </a:r>
          </a:p>
          <a:p>
            <a:pPr>
              <a:buNone/>
              <a:defRPr/>
            </a:pPr>
            <a:r>
              <a:rPr lang="en-US" sz="2600" dirty="0"/>
              <a:t>C) unstable inflationary expectations.</a:t>
            </a:r>
          </a:p>
          <a:p>
            <a:pPr>
              <a:buNone/>
              <a:defRPr/>
            </a:pPr>
            <a:r>
              <a:rPr lang="en-US" sz="2600" dirty="0"/>
              <a:t>D) the inability of government policy-makers to predict the future course of the economy.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11/14/2025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ECN2102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0ACE562D-AB3D-471D-A8BF-DB6CCF3C1FFE}" type="slidenum">
              <a:rPr kumimoji="0" lang="en-US" altLang="en-US" sz="1200">
                <a:solidFill>
                  <a:srgbClr val="000000"/>
                </a:solidFill>
              </a:rPr>
              <a:pPr eaLnBrk="1" hangingPunct="1"/>
              <a:t>3</a:t>
            </a:fld>
            <a:endParaRPr kumimoji="0" lang="en-US" altLang="en-US" sz="1200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pPr>
              <a:defRPr/>
            </a:pPr>
            <a:r>
              <a:rPr lang="en-US" dirty="0">
                <a:latin typeface="+mj-lt"/>
              </a:rPr>
              <a:t>Training (Chapter 12)</a:t>
            </a:r>
          </a:p>
        </p:txBody>
      </p:sp>
      <p:pic>
        <p:nvPicPr>
          <p:cNvPr id="3" name="Content Placeholder 2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2108023" y="1600200"/>
            <a:ext cx="4927954" cy="4708525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11/14/2025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ECN2102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0ACE562D-AB3D-471D-A8BF-DB6CCF3C1FFE}" type="slidenum">
              <a:rPr kumimoji="0" lang="en-US" altLang="en-US" sz="1200">
                <a:solidFill>
                  <a:srgbClr val="000000"/>
                </a:solidFill>
              </a:rPr>
              <a:pPr eaLnBrk="1" hangingPunct="1"/>
              <a:t>4</a:t>
            </a:fld>
            <a:endParaRPr kumimoji="0" lang="en-US" altLang="en-US" sz="12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9900823"/>
      </p:ext>
    </p:extLst>
  </p:cSld>
  <p:clrMapOvr>
    <a:masterClrMapping/>
  </p:clrMapOvr>
  <p:transition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pPr>
              <a:defRPr/>
            </a:pPr>
            <a:r>
              <a:rPr lang="en-US" dirty="0">
                <a:latin typeface="+mj-lt"/>
              </a:rPr>
              <a:t>Training (Chapter 12)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  <a:defRPr/>
            </a:pPr>
            <a:r>
              <a:rPr lang="en-US" sz="2600" dirty="0"/>
              <a:t>2) In the above figure, suppose that the economy has moved from point A to point C. According to the monetarist theory of the business cycle, what could have caused this movement?</a:t>
            </a:r>
          </a:p>
          <a:p>
            <a:pPr>
              <a:buNone/>
              <a:defRPr/>
            </a:pPr>
            <a:r>
              <a:rPr lang="en-US" sz="2600" dirty="0"/>
              <a:t>A) an increase in the growth rate of the quantity of money</a:t>
            </a:r>
          </a:p>
          <a:p>
            <a:pPr>
              <a:buNone/>
              <a:defRPr/>
            </a:pPr>
            <a:r>
              <a:rPr lang="en-US" sz="2600" dirty="0"/>
              <a:t>B) an increase in the money wage rate</a:t>
            </a:r>
          </a:p>
          <a:p>
            <a:pPr>
              <a:buNone/>
              <a:defRPr/>
            </a:pPr>
            <a:r>
              <a:rPr lang="en-US" sz="2600" dirty="0"/>
              <a:t>C) a decrease in the growth rate of the quantity of money</a:t>
            </a:r>
          </a:p>
          <a:p>
            <a:pPr>
              <a:buNone/>
              <a:defRPr/>
            </a:pPr>
            <a:r>
              <a:rPr lang="en-US" sz="2600" dirty="0"/>
              <a:t>D) an increase in uncertainty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11/14/2025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ECN2102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0ACE562D-AB3D-471D-A8BF-DB6CCF3C1FFE}" type="slidenum">
              <a:rPr kumimoji="0" lang="en-US" altLang="en-US" sz="1200">
                <a:solidFill>
                  <a:srgbClr val="000000"/>
                </a:solidFill>
              </a:rPr>
              <a:pPr eaLnBrk="1" hangingPunct="1"/>
              <a:t>5</a:t>
            </a:fld>
            <a:endParaRPr kumimoji="0" lang="en-US" altLang="en-US" sz="12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51158143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pPr>
              <a:defRPr/>
            </a:pPr>
            <a:r>
              <a:rPr lang="en-US" dirty="0">
                <a:latin typeface="+mj-lt"/>
              </a:rPr>
              <a:t>Training (Chapter 12)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  <a:defRPr/>
            </a:pPr>
            <a:r>
              <a:rPr lang="en-US" sz="2600" dirty="0"/>
              <a:t>3) In the above figure, suppose that the economy has moved from point D to point B. According to the monetarist theory of the business cycle, what could have caused this movement?</a:t>
            </a:r>
          </a:p>
          <a:p>
            <a:pPr>
              <a:buNone/>
              <a:defRPr/>
            </a:pPr>
            <a:r>
              <a:rPr lang="en-US" sz="2600" dirty="0"/>
              <a:t>A) an increase in uncertainty about future sales and profits</a:t>
            </a:r>
          </a:p>
          <a:p>
            <a:pPr>
              <a:buNone/>
              <a:defRPr/>
            </a:pPr>
            <a:r>
              <a:rPr lang="en-US" sz="2600" dirty="0"/>
              <a:t>B) a decrease in the money wage rate</a:t>
            </a:r>
          </a:p>
          <a:p>
            <a:pPr>
              <a:buNone/>
              <a:defRPr/>
            </a:pPr>
            <a:r>
              <a:rPr lang="en-US" sz="2600" dirty="0"/>
              <a:t>C) an increase in the money wage rate</a:t>
            </a:r>
          </a:p>
          <a:p>
            <a:pPr>
              <a:buNone/>
              <a:defRPr/>
            </a:pPr>
            <a:r>
              <a:rPr lang="en-US" sz="2600" dirty="0"/>
              <a:t>D) an increase in the growth rate of the quantity of money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11/14/2025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ECN2102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0ACE562D-AB3D-471D-A8BF-DB6CCF3C1FFE}" type="slidenum">
              <a:rPr kumimoji="0" lang="en-US" altLang="en-US" sz="1200">
                <a:solidFill>
                  <a:srgbClr val="000000"/>
                </a:solidFill>
              </a:rPr>
              <a:pPr eaLnBrk="1" hangingPunct="1"/>
              <a:t>6</a:t>
            </a:fld>
            <a:endParaRPr kumimoji="0" lang="en-US" altLang="en-US" sz="12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85664924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pPr>
              <a:defRPr/>
            </a:pPr>
            <a:r>
              <a:rPr lang="en-US" dirty="0">
                <a:latin typeface="+mj-lt"/>
              </a:rPr>
              <a:t>Training (Chapter 12)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  <a:defRPr/>
            </a:pPr>
            <a:r>
              <a:rPr lang="en-US" sz="2600" dirty="0"/>
              <a:t>4) The business cycle impulse in the new classical theory of the business cycle is</a:t>
            </a:r>
          </a:p>
          <a:p>
            <a:pPr>
              <a:buNone/>
              <a:defRPr/>
            </a:pPr>
            <a:r>
              <a:rPr lang="en-US" sz="2600" dirty="0"/>
              <a:t>A) fluctuations in investment coupled with rigid wages.</a:t>
            </a:r>
          </a:p>
          <a:p>
            <a:pPr>
              <a:buNone/>
              <a:defRPr/>
            </a:pPr>
            <a:r>
              <a:rPr lang="en-US" sz="2600" dirty="0"/>
              <a:t>B) fluctuations in money growth with rigid wages.</a:t>
            </a:r>
          </a:p>
          <a:p>
            <a:pPr>
              <a:buNone/>
              <a:defRPr/>
            </a:pPr>
            <a:r>
              <a:rPr lang="en-US" sz="2600" dirty="0"/>
              <a:t>C) unexpected changes in aggregate demand.</a:t>
            </a:r>
          </a:p>
          <a:p>
            <a:pPr>
              <a:buNone/>
              <a:defRPr/>
            </a:pPr>
            <a:r>
              <a:rPr lang="en-US" sz="2600" dirty="0"/>
              <a:t>D) expected changes in aggregate demand.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11/14/2025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ECN2102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0ACE562D-AB3D-471D-A8BF-DB6CCF3C1FFE}" type="slidenum">
              <a:rPr kumimoji="0" lang="en-US" altLang="en-US" sz="1200">
                <a:solidFill>
                  <a:srgbClr val="000000"/>
                </a:solidFill>
              </a:rPr>
              <a:pPr eaLnBrk="1" hangingPunct="1"/>
              <a:t>7</a:t>
            </a:fld>
            <a:endParaRPr kumimoji="0" lang="en-US" altLang="en-US" sz="12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65503388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pPr>
              <a:defRPr/>
            </a:pPr>
            <a:r>
              <a:rPr lang="en-US" dirty="0">
                <a:latin typeface="+mj-lt"/>
              </a:rPr>
              <a:t>Training (Chapter 12)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  <a:defRPr/>
            </a:pPr>
            <a:r>
              <a:rPr lang="en-US" sz="2600" dirty="0"/>
              <a:t>5) According to the new classical theory, ________ policy changes have no effect on real GDP and according to the new Keynesian theory, ________ policy changes have an effect on real GDP.</a:t>
            </a:r>
          </a:p>
          <a:p>
            <a:pPr>
              <a:buNone/>
              <a:defRPr/>
            </a:pPr>
            <a:r>
              <a:rPr lang="en-US" sz="2600" dirty="0"/>
              <a:t>A) unexpected; expected </a:t>
            </a:r>
          </a:p>
          <a:p>
            <a:pPr>
              <a:buNone/>
              <a:defRPr/>
            </a:pPr>
            <a:r>
              <a:rPr lang="en-US" sz="2600" dirty="0"/>
              <a:t>B) fiscal; fiscal</a:t>
            </a:r>
          </a:p>
          <a:p>
            <a:pPr>
              <a:buNone/>
              <a:defRPr/>
            </a:pPr>
            <a:r>
              <a:rPr lang="en-US" sz="2600" dirty="0"/>
              <a:t>C) expected; expected </a:t>
            </a:r>
          </a:p>
          <a:p>
            <a:pPr>
              <a:buNone/>
              <a:defRPr/>
            </a:pPr>
            <a:r>
              <a:rPr lang="en-US" sz="2600" dirty="0"/>
              <a:t>D) fiscal; monetary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11/14/2025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ECN2102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0ACE562D-AB3D-471D-A8BF-DB6CCF3C1FFE}" type="slidenum">
              <a:rPr kumimoji="0" lang="en-US" altLang="en-US" sz="1200">
                <a:solidFill>
                  <a:srgbClr val="000000"/>
                </a:solidFill>
              </a:rPr>
              <a:pPr eaLnBrk="1" hangingPunct="1"/>
              <a:t>8</a:t>
            </a:fld>
            <a:endParaRPr kumimoji="0" lang="en-US" altLang="en-US" sz="12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5457254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pPr>
              <a:defRPr/>
            </a:pPr>
            <a:r>
              <a:rPr lang="en-US" dirty="0">
                <a:latin typeface="+mj-lt"/>
              </a:rPr>
              <a:t>Training (Chapter 12)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  <a:defRPr/>
            </a:pPr>
            <a:r>
              <a:rPr lang="en-US" dirty="0"/>
              <a:t>6) Demand-pull inflation starts with</a:t>
            </a:r>
          </a:p>
          <a:p>
            <a:pPr>
              <a:buNone/>
              <a:defRPr/>
            </a:pPr>
            <a:r>
              <a:rPr lang="en-US" dirty="0"/>
              <a:t>A) an increase in aggregate demand.</a:t>
            </a:r>
          </a:p>
          <a:p>
            <a:pPr>
              <a:buNone/>
              <a:defRPr/>
            </a:pPr>
            <a:r>
              <a:rPr lang="en-US" dirty="0"/>
              <a:t>B) an increase in short-run aggregate supply.</a:t>
            </a:r>
          </a:p>
          <a:p>
            <a:pPr>
              <a:buNone/>
              <a:defRPr/>
            </a:pPr>
            <a:r>
              <a:rPr lang="en-US" dirty="0"/>
              <a:t>C) a decrease in aggregate demand.</a:t>
            </a:r>
          </a:p>
          <a:p>
            <a:pPr>
              <a:buNone/>
              <a:defRPr/>
            </a:pPr>
            <a:r>
              <a:rPr lang="en-US" dirty="0"/>
              <a:t>D) a decrease in short-run aggregate supply.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11/14/2025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ECN2102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0ACE562D-AB3D-471D-A8BF-DB6CCF3C1FFE}" type="slidenum">
              <a:rPr kumimoji="0" lang="en-US" altLang="en-US" sz="1200">
                <a:solidFill>
                  <a:srgbClr val="000000"/>
                </a:solidFill>
              </a:rPr>
              <a:pPr eaLnBrk="1" hangingPunct="1"/>
              <a:t>9</a:t>
            </a:fld>
            <a:endParaRPr kumimoji="0" lang="en-US" altLang="en-US" sz="12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9776014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INEDINNAVIGATOR" val="False"/>
  <p:tag name="HOTSPOTTYPE" val="NextSlide"/>
  <p:tag name="BRANCHTO" val="0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6311</TotalTime>
  <Words>1253</Words>
  <Application>Microsoft Office PowerPoint</Application>
  <PresentationFormat>On-screen Show (4:3)</PresentationFormat>
  <Paragraphs>242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8" baseType="lpstr">
      <vt:lpstr>Wingdings</vt:lpstr>
      <vt:lpstr>Lucida Sans</vt:lpstr>
      <vt:lpstr>Arial</vt:lpstr>
      <vt:lpstr>Book Antiqua</vt:lpstr>
      <vt:lpstr>Wingdings 3</vt:lpstr>
      <vt:lpstr>Wingdings 2</vt:lpstr>
      <vt:lpstr>Times New Roman</vt:lpstr>
      <vt:lpstr>Apex</vt:lpstr>
      <vt:lpstr>ECN2102 macroeconomics (3 Credits/5 ECTS)  Training (Chapter 12)</vt:lpstr>
      <vt:lpstr>Outline</vt:lpstr>
      <vt:lpstr>Training (Chapter 12)</vt:lpstr>
      <vt:lpstr>Training (Chapter 12)</vt:lpstr>
      <vt:lpstr>Training (Chapter 12)</vt:lpstr>
      <vt:lpstr>Training (Chapter 12)</vt:lpstr>
      <vt:lpstr>Training (Chapter 12)</vt:lpstr>
      <vt:lpstr>Training (Chapter 12)</vt:lpstr>
      <vt:lpstr>Training (Chapter 12)</vt:lpstr>
      <vt:lpstr>Training (Chapter 12)</vt:lpstr>
      <vt:lpstr>Training (Chapter 12)</vt:lpstr>
      <vt:lpstr>Training (Chapter 12)</vt:lpstr>
      <vt:lpstr>Training (Chapter 12)</vt:lpstr>
      <vt:lpstr>Training (Chapter 12)</vt:lpstr>
      <vt:lpstr>Training (Chapter 12)</vt:lpstr>
      <vt:lpstr>Training (Chapter 12)</vt:lpstr>
      <vt:lpstr>Training (Chapter 12)</vt:lpstr>
      <vt:lpstr>Training (Chapter 12)</vt:lpstr>
      <vt:lpstr>Training (Chapter 12)</vt:lpstr>
      <vt:lpstr>Training (Chapter 12)</vt:lpstr>
    </vt:vector>
  </TitlesOfParts>
  <Company>Florida State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ECN3184 Econometric Methods (3 Credits) Section 1 Two-Variable  Regression Analysis</dc:title>
  <dc:creator>Madumarov Eldar</dc:creator>
  <cp:lastModifiedBy>Reviewer </cp:lastModifiedBy>
  <cp:revision>449</cp:revision>
  <dcterms:created xsi:type="dcterms:W3CDTF">1998-07-20T20:52:32Z</dcterms:created>
  <dcterms:modified xsi:type="dcterms:W3CDTF">2025-11-09T09:45:38Z</dcterms:modified>
</cp:coreProperties>
</file>