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FF6AB09-4432-4A58-800C-62225D2C69DF}" type="datetimeFigureOut">
              <a:rPr lang="ru-RU" smtClean="0"/>
              <a:t>12.01.2023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113240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F6AB09-4432-4A58-800C-62225D2C69DF}" type="datetimeFigureOut">
              <a:rPr lang="ru-RU" smtClean="0"/>
              <a:t>12.01.2023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1801174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F6AB09-4432-4A58-800C-62225D2C69DF}" type="datetimeFigureOut">
              <a:rPr lang="ru-RU" smtClean="0"/>
              <a:t>12.01.2023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360969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F6AB09-4432-4A58-800C-62225D2C69DF}" type="datetimeFigureOut">
              <a:rPr lang="ru-RU" smtClean="0"/>
              <a:t>12.01.2023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174848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FF6AB09-4432-4A58-800C-62225D2C69DF}" type="datetimeFigureOut">
              <a:rPr lang="ru-RU" smtClean="0"/>
              <a:t>12.01.2023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337771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FF6AB09-4432-4A58-800C-62225D2C69DF}" type="datetimeFigureOut">
              <a:rPr lang="ru-RU" smtClean="0"/>
              <a:t>12.01.2023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2751914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FF6AB09-4432-4A58-800C-62225D2C69DF}" type="datetimeFigureOut">
              <a:rPr lang="ru-RU" smtClean="0"/>
              <a:t>12.01.2023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4081499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FF6AB09-4432-4A58-800C-62225D2C69DF}" type="datetimeFigureOut">
              <a:rPr lang="ru-RU" smtClean="0"/>
              <a:t>12.01.2023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4256128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FF6AB09-4432-4A58-800C-62225D2C69DF}" type="datetimeFigureOut">
              <a:rPr lang="ru-RU" smtClean="0"/>
              <a:t>12.01.2023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48437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FF6AB09-4432-4A58-800C-62225D2C69DF}" type="datetimeFigureOut">
              <a:rPr lang="ru-RU" smtClean="0"/>
              <a:t>12.01.2023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117668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FF6AB09-4432-4A58-800C-62225D2C69DF}" type="datetimeFigureOut">
              <a:rPr lang="ru-RU" smtClean="0"/>
              <a:t>12.01.2023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77192D-A858-4053-8DF0-BB7DF30C146F}" type="slidenum">
              <a:rPr lang="ru-RU" smtClean="0"/>
              <a:t>‹#›</a:t>
            </a:fld>
            <a:endParaRPr lang="ru-RU"/>
          </a:p>
        </p:txBody>
      </p:sp>
    </p:spTree>
    <p:extLst>
      <p:ext uri="{BB962C8B-B14F-4D97-AF65-F5344CB8AC3E}">
        <p14:creationId xmlns:p14="http://schemas.microsoft.com/office/powerpoint/2010/main" val="2664699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F6AB09-4432-4A58-800C-62225D2C69DF}" type="datetimeFigureOut">
              <a:rPr lang="ru-RU" smtClean="0"/>
              <a:t>12.01.2023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77192D-A858-4053-8DF0-BB7DF30C146F}" type="slidenum">
              <a:rPr lang="ru-RU" smtClean="0"/>
              <a:t>‹#›</a:t>
            </a:fld>
            <a:endParaRPr lang="ru-RU"/>
          </a:p>
        </p:txBody>
      </p:sp>
    </p:spTree>
    <p:extLst>
      <p:ext uri="{BB962C8B-B14F-4D97-AF65-F5344CB8AC3E}">
        <p14:creationId xmlns:p14="http://schemas.microsoft.com/office/powerpoint/2010/main" val="3445760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2000" y="488730"/>
            <a:ext cx="11430000" cy="5391807"/>
          </a:xfrm>
        </p:spPr>
        <p:txBody>
          <a:bodyPr>
            <a:normAutofit fontScale="90000"/>
          </a:bodyPr>
          <a:lstStyle/>
          <a:p>
            <a:r>
              <a:rPr lang="ru-RU" b="1" dirty="0"/>
              <a:t>ЕЖЕЛ</a:t>
            </a:r>
            <a:r>
              <a:rPr lang="kk-KZ" b="1" dirty="0"/>
              <a:t>ГІ</a:t>
            </a:r>
            <a:r>
              <a:rPr lang="ru-RU" b="1" dirty="0"/>
              <a:t> ЗАМАНДА</a:t>
            </a:r>
            <a:r>
              <a:rPr lang="kk-KZ" b="1" dirty="0"/>
              <a:t>Ғ</a:t>
            </a:r>
            <a:r>
              <a:rPr lang="ru-RU" b="1" dirty="0"/>
              <a:t>Ы </a:t>
            </a:r>
            <a:r>
              <a:rPr lang="kk-KZ" b="1" dirty="0"/>
              <a:t>Қ</a:t>
            </a:r>
            <a:r>
              <a:rPr lang="ru-RU" b="1" dirty="0"/>
              <a:t>АЗА</a:t>
            </a:r>
            <a:r>
              <a:rPr lang="kk-KZ" b="1" dirty="0"/>
              <a:t>Қ</a:t>
            </a:r>
            <a:r>
              <a:rPr lang="ru-RU" b="1" dirty="0"/>
              <a:t>СТАН</a:t>
            </a:r>
            <a:r>
              <a:rPr lang="ru-RU" dirty="0"/>
              <a:t/>
            </a:r>
            <a:br>
              <a:rPr lang="ru-RU" dirty="0"/>
            </a:br>
            <a:r>
              <a:rPr lang="ru-RU" dirty="0" smtClean="0"/>
              <a:t/>
            </a:r>
            <a:br>
              <a:rPr lang="ru-RU" dirty="0" smtClean="0"/>
            </a:br>
            <a:r>
              <a:rPr lang="ru-RU" dirty="0"/>
              <a:t/>
            </a:r>
            <a:br>
              <a:rPr lang="ru-RU" dirty="0"/>
            </a:br>
            <a:r>
              <a:rPr lang="ru-RU" b="1" dirty="0" smtClean="0"/>
              <a:t>1.1</a:t>
            </a:r>
            <a:r>
              <a:rPr lang="ru-RU" b="1" dirty="0"/>
              <a:t>. </a:t>
            </a:r>
            <a:r>
              <a:rPr lang="ru-RU" b="1" dirty="0" err="1"/>
              <a:t>Тас</a:t>
            </a:r>
            <a:r>
              <a:rPr lang="ru-RU" b="1" dirty="0"/>
              <a:t> </a:t>
            </a:r>
            <a:r>
              <a:rPr lang="ru-RU" b="1" dirty="0" err="1"/>
              <a:t>дәyipi</a:t>
            </a:r>
            <a:r>
              <a:rPr lang="ru-RU" b="1" dirty="0"/>
              <a:t>: </a:t>
            </a:r>
            <a:r>
              <a:rPr lang="ru-RU" b="1" dirty="0" err="1"/>
              <a:t>кезендер</a:t>
            </a:r>
            <a:r>
              <a:rPr lang="ru-RU" b="1" dirty="0"/>
              <a:t>, </a:t>
            </a:r>
            <a:r>
              <a:rPr lang="ru-RU" b="1" dirty="0" err="1"/>
              <a:t>тарихи</a:t>
            </a:r>
            <a:r>
              <a:rPr lang="ru-RU" b="1" dirty="0"/>
              <a:t> </a:t>
            </a:r>
            <a:r>
              <a:rPr lang="ru-RU" b="1" dirty="0" err="1"/>
              <a:t>ескертк</a:t>
            </a:r>
            <a:r>
              <a:rPr lang="kk-KZ" b="1" dirty="0"/>
              <a:t>і</a:t>
            </a:r>
            <a:r>
              <a:rPr lang="ru-RU" b="1" dirty="0" err="1"/>
              <a:t>штер</a:t>
            </a:r>
            <a:r>
              <a:rPr lang="kk-KZ" b="1" dirty="0"/>
              <a:t>. </a:t>
            </a:r>
            <a:r>
              <a:rPr lang="ru-RU" b="1" dirty="0"/>
              <a:t> </a:t>
            </a:r>
            <a:r>
              <a:rPr lang="ru-RU" b="1" dirty="0" err="1"/>
              <a:t>Te</a:t>
            </a:r>
            <a:r>
              <a:rPr lang="kk-KZ" b="1" dirty="0"/>
              <a:t>м</a:t>
            </a:r>
            <a:r>
              <a:rPr lang="ru-RU" b="1" dirty="0" err="1"/>
              <a:t>ip</a:t>
            </a:r>
            <a:r>
              <a:rPr lang="ru-RU" b="1" dirty="0"/>
              <a:t> </a:t>
            </a:r>
            <a:r>
              <a:rPr lang="kk-KZ" b="1" dirty="0"/>
              <a:t>дәу</a:t>
            </a:r>
            <a:r>
              <a:rPr lang="ru-RU" b="1" dirty="0" err="1"/>
              <a:t>ipi</a:t>
            </a:r>
            <a:r>
              <a:rPr lang="kk-KZ" b="1" dirty="0"/>
              <a:t>н</a:t>
            </a:r>
            <a:r>
              <a:rPr lang="ru-RU" b="1" dirty="0"/>
              <a:t>e </a:t>
            </a:r>
            <a:r>
              <a:rPr lang="kk-KZ" b="1" dirty="0"/>
              <a:t>ө</a:t>
            </a:r>
            <a:r>
              <a:rPr lang="ru-RU" b="1" dirty="0"/>
              <a:t>ту: энеолит, </a:t>
            </a:r>
            <a:r>
              <a:rPr lang="ru-RU" b="1" dirty="0" err="1"/>
              <a:t>Ботай</a:t>
            </a:r>
            <a:r>
              <a:rPr lang="ru-RU" b="1" dirty="0"/>
              <a:t> </a:t>
            </a:r>
            <a:r>
              <a:rPr lang="ru-RU" b="1" dirty="0" err="1"/>
              <a:t>мәдение</a:t>
            </a:r>
            <a:r>
              <a:rPr lang="kk-KZ" b="1" dirty="0"/>
              <a:t>ті.</a:t>
            </a:r>
            <a:r>
              <a:rPr lang="ru-RU" dirty="0"/>
              <a:t/>
            </a:r>
            <a:br>
              <a:rPr lang="ru-RU" dirty="0"/>
            </a:br>
            <a:endParaRPr lang="ru-RU" dirty="0"/>
          </a:p>
        </p:txBody>
      </p:sp>
      <p:sp>
        <p:nvSpPr>
          <p:cNvPr id="3" name="Подзаголовок 2"/>
          <p:cNvSpPr>
            <a:spLocks noGrp="1"/>
          </p:cNvSpPr>
          <p:nvPr>
            <p:ph type="subTitle" idx="1"/>
          </p:nvPr>
        </p:nvSpPr>
        <p:spPr>
          <a:xfrm>
            <a:off x="1555531" y="5486400"/>
            <a:ext cx="9144000" cy="394137"/>
          </a:xfrm>
        </p:spPr>
        <p:txBody>
          <a:bodyPr>
            <a:normAutofit lnSpcReduction="10000"/>
          </a:bodyPr>
          <a:lstStyle/>
          <a:p>
            <a:endParaRPr lang="ru-RU" dirty="0"/>
          </a:p>
        </p:txBody>
      </p:sp>
    </p:spTree>
    <p:extLst>
      <p:ext uri="{BB962C8B-B14F-4D97-AF65-F5344CB8AC3E}">
        <p14:creationId xmlns:p14="http://schemas.microsoft.com/office/powerpoint/2010/main" val="1650647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38916"/>
          </a:xfrm>
        </p:spPr>
        <p:txBody>
          <a:bodyPr>
            <a:normAutofit/>
          </a:bodyPr>
          <a:lstStyle/>
          <a:p>
            <a:pPr algn="ctr"/>
            <a:r>
              <a:rPr lang="kk-KZ" sz="2000" b="1" dirty="0" smtClean="0">
                <a:latin typeface="Times New Roman" panose="02020603050405020304" pitchFamily="18" charset="0"/>
                <a:cs typeface="Times New Roman" panose="02020603050405020304" pitchFamily="18" charset="0"/>
              </a:rPr>
              <a:t>2 бет</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72967" y="961697"/>
            <a:ext cx="11256578" cy="5738648"/>
          </a:xfrm>
        </p:spPr>
        <p:txBody>
          <a:bodyPr>
            <a:normAutofit lnSpcReduction="10000"/>
          </a:bodyPr>
          <a:lstStyle/>
          <a:p>
            <a:pPr algn="just"/>
            <a:r>
              <a:rPr lang="ru-RU" dirty="0" err="1"/>
              <a:t>Тас</a:t>
            </a:r>
            <a:r>
              <a:rPr lang="ru-RU" dirty="0"/>
              <a:t> </a:t>
            </a:r>
            <a:r>
              <a:rPr lang="ru-RU" dirty="0" err="1"/>
              <a:t>дәyipi</a:t>
            </a:r>
            <a:r>
              <a:rPr lang="ru-RU" dirty="0"/>
              <a:t> </a:t>
            </a:r>
            <a:r>
              <a:rPr lang="ru-RU" dirty="0" err="1"/>
              <a:t>б.з.д</a:t>
            </a:r>
            <a:r>
              <a:rPr lang="ru-RU" dirty="0"/>
              <a:t>. 2,5 млн. </a:t>
            </a:r>
            <a:r>
              <a:rPr lang="ru-RU" dirty="0" err="1"/>
              <a:t>жылдай</a:t>
            </a:r>
            <a:r>
              <a:rPr lang="ru-RU" dirty="0"/>
              <a:t> </a:t>
            </a:r>
            <a:r>
              <a:rPr lang="ru-RU" dirty="0" err="1"/>
              <a:t>бурын</a:t>
            </a:r>
            <a:r>
              <a:rPr lang="ru-RU" dirty="0"/>
              <a:t> </a:t>
            </a:r>
            <a:r>
              <a:rPr lang="ru-RU" dirty="0" err="1"/>
              <a:t>басталып</a:t>
            </a:r>
            <a:r>
              <a:rPr lang="ru-RU" dirty="0"/>
              <a:t>, </a:t>
            </a:r>
            <a:r>
              <a:rPr lang="ru-RU" dirty="0" err="1"/>
              <a:t>б.з.д</a:t>
            </a:r>
            <a:r>
              <a:rPr lang="ru-RU" dirty="0"/>
              <a:t>. </a:t>
            </a:r>
            <a:r>
              <a:rPr lang="kk-KZ" dirty="0"/>
              <a:t>ІІІ </a:t>
            </a:r>
            <a:r>
              <a:rPr lang="ru-RU" dirty="0" err="1"/>
              <a:t>мынжылдықта</a:t>
            </a:r>
            <a:r>
              <a:rPr lang="ru-RU" dirty="0"/>
              <a:t> </a:t>
            </a:r>
            <a:r>
              <a:rPr lang="ru-RU" dirty="0" err="1"/>
              <a:t>ая</a:t>
            </a:r>
            <a:r>
              <a:rPr lang="kk-KZ" dirty="0"/>
              <a:t>қ</a:t>
            </a:r>
            <a:r>
              <a:rPr lang="ru-RU" dirty="0" err="1"/>
              <a:t>талды</a:t>
            </a:r>
            <a:r>
              <a:rPr lang="ru-RU" dirty="0"/>
              <a:t>, </a:t>
            </a:r>
            <a:r>
              <a:rPr lang="ru-RU" dirty="0" err="1"/>
              <a:t>яғни</a:t>
            </a:r>
            <a:r>
              <a:rPr lang="ru-RU" dirty="0"/>
              <a:t> 2 млн. </a:t>
            </a:r>
            <a:r>
              <a:rPr lang="ru-RU" dirty="0" err="1"/>
              <a:t>жылдан</a:t>
            </a:r>
            <a:r>
              <a:rPr lang="ru-RU" dirty="0"/>
              <a:t> </a:t>
            </a:r>
            <a:r>
              <a:rPr lang="ru-RU" dirty="0" err="1"/>
              <a:t>астам</a:t>
            </a:r>
            <a:r>
              <a:rPr lang="ru-RU" dirty="0"/>
              <a:t> </a:t>
            </a:r>
            <a:r>
              <a:rPr lang="ru-RU" dirty="0" err="1"/>
              <a:t>кезе</a:t>
            </a:r>
            <a:r>
              <a:rPr lang="kk-KZ" dirty="0"/>
              <a:t>ңді қ</a:t>
            </a:r>
            <a:r>
              <a:rPr lang="ru-RU" dirty="0" err="1"/>
              <a:t>амтиды</a:t>
            </a:r>
            <a:r>
              <a:rPr lang="ru-RU" dirty="0"/>
              <a:t>. </a:t>
            </a:r>
            <a:r>
              <a:rPr lang="ru-RU" dirty="0" err="1"/>
              <a:t>Тас</a:t>
            </a:r>
            <a:r>
              <a:rPr lang="ru-RU" dirty="0"/>
              <a:t> </a:t>
            </a:r>
            <a:r>
              <a:rPr lang="ru-RU" dirty="0" err="1"/>
              <a:t>дәyipi</a:t>
            </a:r>
            <a:r>
              <a:rPr lang="ru-RU" dirty="0"/>
              <a:t>: палеолит (</a:t>
            </a:r>
            <a:r>
              <a:rPr lang="ru-RU" dirty="0" err="1"/>
              <a:t>ежелгі</a:t>
            </a:r>
            <a:r>
              <a:rPr lang="ru-RU" dirty="0"/>
              <a:t>), мезолит (орта), неолит (</a:t>
            </a:r>
            <a:r>
              <a:rPr lang="ru-RU" dirty="0" err="1"/>
              <a:t>жана</a:t>
            </a:r>
            <a:r>
              <a:rPr lang="ru-RU" dirty="0"/>
              <a:t>) </a:t>
            </a:r>
            <a:r>
              <a:rPr lang="ru-RU" dirty="0" err="1"/>
              <a:t>болып</a:t>
            </a:r>
            <a:r>
              <a:rPr lang="ru-RU" dirty="0"/>
              <a:t> </a:t>
            </a:r>
            <a:r>
              <a:rPr lang="ru-RU" dirty="0" err="1"/>
              <a:t>уш</a:t>
            </a:r>
            <a:r>
              <a:rPr lang="ru-RU" dirty="0"/>
              <a:t> </a:t>
            </a:r>
            <a:r>
              <a:rPr lang="ru-RU" dirty="0" err="1"/>
              <a:t>кезенге</a:t>
            </a:r>
            <a:r>
              <a:rPr lang="ru-RU" dirty="0"/>
              <a:t> б</a:t>
            </a:r>
            <a:r>
              <a:rPr lang="kk-KZ" dirty="0"/>
              <a:t>өлінеді. </a:t>
            </a:r>
            <a:endParaRPr lang="ru-RU" dirty="0"/>
          </a:p>
          <a:p>
            <a:pPr algn="just"/>
            <a:r>
              <a:rPr lang="kk-KZ" dirty="0"/>
              <a:t>Ең ежелгі адамның қалдықтары және </a:t>
            </a:r>
            <a:r>
              <a:rPr lang="kk-KZ" dirty="0" smtClean="0"/>
              <a:t>іздері </a:t>
            </a:r>
            <a:r>
              <a:rPr lang="kk-KZ" dirty="0"/>
              <a:t>Шығыс Африкадағы Танзанияның Олдувай шатқалынан табылды. Оны «homo habilis» - «</a:t>
            </a:r>
            <a:r>
              <a:rPr lang="kk-KZ" dirty="0" smtClean="0"/>
              <a:t>enті адам</a:t>
            </a:r>
            <a:r>
              <a:rPr lang="kk-KZ" dirty="0"/>
              <a:t>» деп, ал мәдениеті «шой тас» деп </a:t>
            </a:r>
            <a:r>
              <a:rPr lang="kk-KZ" dirty="0" smtClean="0"/>
              <a:t>аталды.</a:t>
            </a:r>
          </a:p>
          <a:p>
            <a:pPr algn="just"/>
            <a:r>
              <a:rPr lang="kk-KZ" dirty="0"/>
              <a:t>Археологиялық ескерткіштердің табылған жері бойынша ежелгі мәдениет </a:t>
            </a:r>
            <a:r>
              <a:rPr lang="kk-KZ" dirty="0" smtClean="0">
                <a:solidFill>
                  <a:srgbClr val="FF0000"/>
                </a:solidFill>
              </a:rPr>
              <a:t>олдувайлық </a:t>
            </a:r>
            <a:r>
              <a:rPr lang="kk-KZ" dirty="0"/>
              <a:t>деп аталып кетті. </a:t>
            </a:r>
            <a:r>
              <a:rPr lang="kk-KZ" dirty="0" smtClean="0"/>
              <a:t>Уақыты </a:t>
            </a:r>
            <a:r>
              <a:rPr lang="kk-KZ" dirty="0"/>
              <a:t>2,5 млн - 700 мың жыл бұрынғы кезенді қамтиды. Бұдан </a:t>
            </a:r>
            <a:r>
              <a:rPr lang="kk-KZ" dirty="0" smtClean="0"/>
              <a:t>бepi </a:t>
            </a:r>
            <a:r>
              <a:rPr lang="kk-KZ" dirty="0"/>
              <a:t>700 мың - 140 мың жыл бұрынғы аралыққа </a:t>
            </a:r>
            <a:r>
              <a:rPr lang="kk-KZ" dirty="0">
                <a:solidFill>
                  <a:srgbClr val="FF0000"/>
                </a:solidFill>
              </a:rPr>
              <a:t>шель және ашель мәдениеттері </a:t>
            </a:r>
            <a:r>
              <a:rPr lang="kk-KZ" dirty="0"/>
              <a:t>(франциядагы Шель және Ашель калаларының атымен аталған) тән болады. Бұл мәдениеттер төменгі палеолитке кіреді. </a:t>
            </a:r>
            <a:r>
              <a:rPr lang="kk-KZ" dirty="0">
                <a:solidFill>
                  <a:srgbClr val="FF0000"/>
                </a:solidFill>
              </a:rPr>
              <a:t>Орта палеолит </a:t>
            </a:r>
            <a:r>
              <a:rPr lang="kk-KZ" dirty="0"/>
              <a:t>- бұл 140 мың - 40 мың жыл аралығындағы кезең, Ашель және Мустье (Франциядағы үңгірдің аты) мәдениеттері қалыптасқан уақыт аралығы.</a:t>
            </a:r>
            <a:endParaRPr lang="ru-RU" dirty="0"/>
          </a:p>
          <a:p>
            <a:endParaRPr lang="ru-RU" dirty="0"/>
          </a:p>
        </p:txBody>
      </p:sp>
    </p:spTree>
    <p:extLst>
      <p:ext uri="{BB962C8B-B14F-4D97-AF65-F5344CB8AC3E}">
        <p14:creationId xmlns:p14="http://schemas.microsoft.com/office/powerpoint/2010/main" val="171544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23151"/>
          </a:xfrm>
        </p:spPr>
        <p:txBody>
          <a:bodyPr>
            <a:normAutofit/>
          </a:bodyPr>
          <a:lstStyle/>
          <a:p>
            <a:pPr algn="ctr"/>
            <a:r>
              <a:rPr lang="kk-KZ" sz="2000" b="1" dirty="0" smtClean="0"/>
              <a:t>3 бет</a:t>
            </a:r>
            <a:endParaRPr lang="ru-RU" sz="2000" b="1" dirty="0"/>
          </a:p>
        </p:txBody>
      </p:sp>
      <p:sp>
        <p:nvSpPr>
          <p:cNvPr id="3" name="Объект 2"/>
          <p:cNvSpPr>
            <a:spLocks noGrp="1"/>
          </p:cNvSpPr>
          <p:nvPr>
            <p:ph idx="1"/>
          </p:nvPr>
        </p:nvSpPr>
        <p:spPr>
          <a:xfrm>
            <a:off x="838199" y="788276"/>
            <a:ext cx="11080531" cy="5864772"/>
          </a:xfrm>
        </p:spPr>
        <p:txBody>
          <a:bodyPr>
            <a:normAutofit fontScale="92500" lnSpcReduction="10000"/>
          </a:bodyPr>
          <a:lstStyle/>
          <a:p>
            <a:pPr algn="just"/>
            <a:r>
              <a:rPr lang="kk-KZ" dirty="0" smtClean="0"/>
              <a:t>Алғашкы </a:t>
            </a:r>
            <a:r>
              <a:rPr lang="kk-KZ" dirty="0"/>
              <a:t>адамдардың пайда болган жеріне қатысты екі түрлі </a:t>
            </a:r>
            <a:r>
              <a:rPr lang="kk-KZ" dirty="0" smtClean="0"/>
              <a:t>көзқарас: </a:t>
            </a:r>
            <a:r>
              <a:rPr lang="kk-KZ" dirty="0" smtClean="0">
                <a:solidFill>
                  <a:srgbClr val="FF0000"/>
                </a:solidFill>
              </a:rPr>
              <a:t>1 </a:t>
            </a:r>
            <a:r>
              <a:rPr lang="kk-KZ" dirty="0">
                <a:solidFill>
                  <a:srgbClr val="FF0000"/>
                </a:solidFill>
              </a:rPr>
              <a:t>бағыты </a:t>
            </a:r>
            <a:r>
              <a:rPr lang="kk-KZ" dirty="0"/>
              <a:t>(полицентристік) бойынша, адамзаттың пайда болган жері Африка, Азия, Еуропа </a:t>
            </a:r>
            <a:r>
              <a:rPr lang="kk-KZ" dirty="0" smtClean="0"/>
              <a:t>кұрлығы. </a:t>
            </a:r>
            <a:r>
              <a:rPr lang="kk-KZ" dirty="0" smtClean="0">
                <a:solidFill>
                  <a:srgbClr val="FF0000"/>
                </a:solidFill>
              </a:rPr>
              <a:t>2.</a:t>
            </a:r>
            <a:r>
              <a:rPr lang="kk-KZ" dirty="0" smtClean="0"/>
              <a:t> </a:t>
            </a:r>
            <a:r>
              <a:rPr lang="kk-KZ" dirty="0"/>
              <a:t>(моноцентристік) бойынша - адамзат бip жерде, атап айтқанда - Солтүстік Шығыс Африкада, Алдыңғы және Оңтүстік Азияда пайда болды да, (өйткені ежелгі гоминидтердің негізгі шоғыр-шоғыр қалдықтарын археологтар осы жерлерден тапкан) содан кейін ғана жер шарының барлық аймақтарына қоныстанған деген тұжырым жасайды. Осы екінші көзкарасты қолдаушылар анағурлым </a:t>
            </a:r>
            <a:r>
              <a:rPr lang="kk-KZ" dirty="0" smtClean="0"/>
              <a:t>көп.</a:t>
            </a:r>
          </a:p>
          <a:p>
            <a:r>
              <a:rPr lang="kk-KZ" dirty="0" smtClean="0"/>
              <a:t>Қазак </a:t>
            </a:r>
            <a:r>
              <a:rPr lang="kk-KZ" dirty="0"/>
              <a:t>жері, яғни қазіргі Қазақстан аумағы төменгі палеолит - шель-ашель кезеңінен басталып ежелгі адамның пайда болуы мен қалыптасу аймағына кіреді.</a:t>
            </a:r>
            <a:r>
              <a:rPr lang="kk-KZ" dirty="0" smtClean="0"/>
              <a:t> </a:t>
            </a:r>
            <a:r>
              <a:rPr lang="kk-KZ" dirty="0"/>
              <a:t>Қазақстан аумағында адамның болған iздері, тастан жасалған енбек құралдары</a:t>
            </a:r>
            <a:endParaRPr lang="ru-RU" dirty="0"/>
          </a:p>
          <a:p>
            <a:r>
              <a:rPr lang="kk-KZ" dirty="0"/>
              <a:t>- кескіш, қырғыш, тескіштер - төменгі палеолитке, ягни 1 млн. жыл бұрынғы кезеңге жатады. Өзінің даму барысында бұл адам «homo erectus» - «бойын түзеген адам» кезең деңгейінде турған eді. Ол от жағуды әpi оны қолдануды білді, аңшылықпен, терімшілікпен айналысқан. </a:t>
            </a:r>
            <a:endParaRPr lang="ru-RU" dirty="0"/>
          </a:p>
        </p:txBody>
      </p:sp>
    </p:spTree>
    <p:extLst>
      <p:ext uri="{BB962C8B-B14F-4D97-AF65-F5344CB8AC3E}">
        <p14:creationId xmlns:p14="http://schemas.microsoft.com/office/powerpoint/2010/main" val="4120353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65496"/>
          </a:xfrm>
        </p:spPr>
        <p:txBody>
          <a:bodyPr>
            <a:normAutofit fontScale="90000"/>
          </a:bodyPr>
          <a:lstStyle/>
          <a:p>
            <a:pPr algn="ctr"/>
            <a:r>
              <a:rPr lang="kk-KZ" dirty="0" smtClean="0"/>
              <a:t>4 бет</a:t>
            </a:r>
            <a:endParaRPr lang="ru-RU" dirty="0"/>
          </a:p>
        </p:txBody>
      </p:sp>
      <p:sp>
        <p:nvSpPr>
          <p:cNvPr id="3" name="Объект 2"/>
          <p:cNvSpPr>
            <a:spLocks noGrp="1"/>
          </p:cNvSpPr>
          <p:nvPr>
            <p:ph idx="1"/>
          </p:nvPr>
        </p:nvSpPr>
        <p:spPr>
          <a:xfrm>
            <a:off x="838200" y="630621"/>
            <a:ext cx="11049000" cy="5943599"/>
          </a:xfrm>
        </p:spPr>
        <p:txBody>
          <a:bodyPr>
            <a:normAutofit lnSpcReduction="10000"/>
          </a:bodyPr>
          <a:lstStyle/>
          <a:p>
            <a:pPr algn="just"/>
            <a:r>
              <a:rPr lang="kk-KZ" dirty="0" smtClean="0"/>
              <a:t>Ерте </a:t>
            </a:r>
            <a:r>
              <a:rPr lang="kk-KZ" dirty="0"/>
              <a:t>палеолит тұрақтары Жамбыл облысы, Каратау каласының </a:t>
            </a:r>
            <a:r>
              <a:rPr lang="kk-KZ" dirty="0" smtClean="0"/>
              <a:t>солтүстік </a:t>
            </a:r>
            <a:r>
              <a:rPr lang="kk-KZ" dirty="0" smtClean="0"/>
              <a:t>шығысы, бұл </a:t>
            </a:r>
            <a:r>
              <a:rPr lang="kk-KZ" dirty="0"/>
              <a:t>тұрақтар Бөріқазған, Тәңірқазған деп аталады. </a:t>
            </a:r>
            <a:r>
              <a:rPr lang="kk-KZ" dirty="0" smtClean="0"/>
              <a:t>Орталық  </a:t>
            </a:r>
            <a:r>
              <a:rPr lang="kk-KZ" dirty="0"/>
              <a:t>Қазақстанда - Сарыарқаның солтүстік-шығысында орналасқан </a:t>
            </a:r>
            <a:r>
              <a:rPr lang="kk-KZ" dirty="0" smtClean="0"/>
              <a:t>Құдайкөл </a:t>
            </a:r>
            <a:r>
              <a:rPr lang="kk-KZ" dirty="0"/>
              <a:t>тұрағы, Жезқазған тубегіндегі Жаманайбат, Карағанды облысы Жезді ауданындағы Обалысай тұрактары. Шығыс </a:t>
            </a:r>
            <a:r>
              <a:rPr lang="kk-KZ" dirty="0" smtClean="0"/>
              <a:t>Қазақстанда </a:t>
            </a:r>
            <a:r>
              <a:rPr lang="kk-KZ" dirty="0"/>
              <a:t>Kүршім ауданының </a:t>
            </a:r>
            <a:r>
              <a:rPr lang="kk-KZ" dirty="0" smtClean="0"/>
              <a:t>Қаратоғай </a:t>
            </a:r>
            <a:r>
              <a:rPr lang="kk-KZ" dirty="0"/>
              <a:t>ауылы маңындагы Қолғуты өзенінің жағасында орналасқан. Онтустік Қазақстандағы төменгі палеолиттің археологиялык казбаларының Азия және Африка аумақтарынан табылған осындай қазбалармен (материалы мен дайындау техникасы бойынша) үлкен ұксастықтары мен сәйкестіктері бар</a:t>
            </a:r>
            <a:r>
              <a:rPr lang="kk-KZ" dirty="0" smtClean="0"/>
              <a:t>.</a:t>
            </a:r>
          </a:p>
          <a:p>
            <a:pPr algn="just"/>
            <a:r>
              <a:rPr lang="kk-KZ" dirty="0"/>
              <a:t> Сонғы палеолит б.з.д. 40 мың - 10 мьң жылдықтар кезеңін камтиды. Бұл кезеңде адамдар Жер шарының барлык климаттык белдеулеріне коныстанып, нәсілдер мен нәсілдік топтардың топтардың қалыптасуы жүрді. </a:t>
            </a:r>
            <a:endParaRPr lang="ru-RU" dirty="0"/>
          </a:p>
        </p:txBody>
      </p:sp>
    </p:spTree>
    <p:extLst>
      <p:ext uri="{BB962C8B-B14F-4D97-AF65-F5344CB8AC3E}">
        <p14:creationId xmlns:p14="http://schemas.microsoft.com/office/powerpoint/2010/main" val="353360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60089"/>
          </a:xfrm>
        </p:spPr>
        <p:txBody>
          <a:bodyPr>
            <a:noAutofit/>
          </a:bodyPr>
          <a:lstStyle/>
          <a:p>
            <a:pPr algn="ctr"/>
            <a:r>
              <a:rPr lang="kk-KZ" sz="2000" b="1" dirty="0" smtClean="0"/>
              <a:t>5 бет</a:t>
            </a:r>
            <a:endParaRPr lang="ru-RU" sz="2000" b="1" dirty="0"/>
          </a:p>
        </p:txBody>
      </p:sp>
      <p:sp>
        <p:nvSpPr>
          <p:cNvPr id="3" name="Объект 2"/>
          <p:cNvSpPr>
            <a:spLocks noGrp="1"/>
          </p:cNvSpPr>
          <p:nvPr>
            <p:ph idx="1"/>
          </p:nvPr>
        </p:nvSpPr>
        <p:spPr>
          <a:xfrm>
            <a:off x="838200" y="725214"/>
            <a:ext cx="11127828" cy="5707117"/>
          </a:xfrm>
        </p:spPr>
        <p:txBody>
          <a:bodyPr>
            <a:normAutofit fontScale="92500" lnSpcReduction="20000"/>
          </a:bodyPr>
          <a:lstStyle/>
          <a:p>
            <a:pPr algn="just"/>
            <a:r>
              <a:rPr lang="kk-KZ" dirty="0"/>
              <a:t>Қоғамдық катынастар рулық қауымньң кұрылуымен басталып, коғамдық ұйым ретінде рулар пайда болды. Рулық ұйым аналық ру жүйесі негізінде кұрылды. Әйелдің үй шаруашылығындағы белсенділігі, ұрпақ жалғастырушы ретіндегі қасиеті айкындалып, қауымдағы басшылық орынды әйел иеленді. Бұл адамныңың қазіргі табиғи типі «homo sapiens» - «саналы адамның калыптасу уакыты болды. Оның рухани саладағы түсінігі  күрделеніп, дін мен өнердің алғашкы нысандары, негізінен жан-жануарлардың кейіп-кескініне ену арқылы оларға билік жүргізі ceнімі аңшылыктың сиқырлы піріне табынушылық кең тарады. </a:t>
            </a:r>
            <a:endParaRPr lang="kk-KZ" dirty="0" smtClean="0"/>
          </a:p>
          <a:p>
            <a:pPr algn="just"/>
            <a:r>
              <a:rPr lang="kk-KZ" dirty="0"/>
              <a:t>Онтүстік Қазақстандағы Шолаққорған қалашығының батысындағы Ащысай тұрағы, Шығыс Қазақстанның Бұктырма өзенінің оң жағалауындағы Үңгір турағы, сол Шығыс Қазақстандағы Қанай, Свинчатка және басқа да тұрақтар сонғы палеолит ескерткіштері болып табылады. Сонғы палеолиттің еңбек кұралдары Онтүстік Қазақстанда Каратау жотасынан, Шығыс Қазакстанда Epтіс анғарларынан, Сарысу </a:t>
            </a:r>
            <a:endParaRPr lang="ru-RU" dirty="0"/>
          </a:p>
          <a:p>
            <a:pPr algn="just"/>
            <a:r>
              <a:rPr lang="kk-KZ" dirty="0"/>
              <a:t>өзені мен Солтүстік Балкаш аймағынан табылған. Бүгінгі күні соңғы палеолиттің барлығы 150-ге жуық тастан жасалған және 20-ға жуық сүйектен жасалған кұралдары белгілі болып отыр. Бұл кезеңде адамдар ағаш пен сүйектен, теріден жасанды тұрактар тұргыза бастаган. </a:t>
            </a:r>
            <a:endParaRPr lang="ru-RU" dirty="0"/>
          </a:p>
          <a:p>
            <a:pPr algn="just"/>
            <a:endParaRPr lang="ru-RU" dirty="0"/>
          </a:p>
        </p:txBody>
      </p:sp>
    </p:spTree>
    <p:extLst>
      <p:ext uri="{BB962C8B-B14F-4D97-AF65-F5344CB8AC3E}">
        <p14:creationId xmlns:p14="http://schemas.microsoft.com/office/powerpoint/2010/main" val="520390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9309"/>
          </a:xfrm>
        </p:spPr>
        <p:txBody>
          <a:bodyPr>
            <a:noAutofit/>
          </a:bodyPr>
          <a:lstStyle/>
          <a:p>
            <a:pPr algn="ctr"/>
            <a:r>
              <a:rPr lang="kk-KZ" sz="1600" dirty="0" smtClean="0">
                <a:latin typeface="Times New Roman" panose="02020603050405020304" pitchFamily="18" charset="0"/>
                <a:cs typeface="Times New Roman" panose="02020603050405020304" pitchFamily="18" charset="0"/>
              </a:rPr>
              <a:t>6 бет</a:t>
            </a:r>
            <a:endParaRPr lang="ru-RU" sz="1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644434"/>
            <a:ext cx="10515600" cy="5854337"/>
          </a:xfrm>
        </p:spPr>
        <p:txBody>
          <a:bodyPr>
            <a:normAutofit/>
          </a:bodyPr>
          <a:lstStyle/>
          <a:p>
            <a:pPr algn="just"/>
            <a:r>
              <a:rPr lang="kk-KZ" sz="1900" dirty="0">
                <a:latin typeface="Times New Roman" panose="02020603050405020304" pitchFamily="18" charset="0"/>
                <a:cs typeface="Times New Roman" panose="02020603050405020304" pitchFamily="18" charset="0"/>
              </a:rPr>
              <a:t>Ежелгі тас ғасырынан (палеолит) жана тас ғасырына (неолит) ауысуының аралығы орта тас ғасыры (мезолит) болып есептеледі. Ол біздің заманымыздан бұрынғы X-V мыңжылдықтарды қамтиды. Мезолит климаттың жылынуымен, мамонттар мен жүнді мүйізтұмсықтылардың өліп бітуімен сипатталады. Мезолит кезінде адамдар садақ пен жебені ойлап тапты. Садақ пен жебенің ойлап табылуы адамзат санасындағы үлкен жетістік болып табылады. Мезолит тұрактарының негізінен өзен, көлдер жағалауында орналасқаны анықталған. Epтic, Есіл, Тобыл, Жайық өзендерінің аңғарларындағы, Манғыстаудағы (Қызылсу) мезолит тұрактары белгілі болып отыр</a:t>
            </a:r>
            <a:r>
              <a:rPr lang="kk-KZ" sz="1900" dirty="0" smtClean="0">
                <a:latin typeface="Times New Roman" panose="02020603050405020304" pitchFamily="18" charset="0"/>
                <a:cs typeface="Times New Roman" panose="02020603050405020304" pitchFamily="18" charset="0"/>
              </a:rPr>
              <a:t>.</a:t>
            </a:r>
          </a:p>
          <a:p>
            <a:pPr algn="just"/>
            <a:r>
              <a:rPr lang="kk-KZ" sz="1900" dirty="0">
                <a:latin typeface="Times New Roman" panose="02020603050405020304" pitchFamily="18" charset="0"/>
                <a:cs typeface="Times New Roman" panose="02020603050405020304" pitchFamily="18" charset="0"/>
              </a:rPr>
              <a:t>Дамудың келесі сатысы неолит - жана тас ғасыры мен энеолит - мыс ғасыры, ғягни металл ғасырына өту кезеңі болып табылады. Неолит б.з.б. V—III мыңжылдықты, ал энеолит б.з.д. III-II мыңжылдықтьң екінші ширегін қамтиды. Бұл кезең тасты өңдеу техникасының ерекше дамыған дәуірі болып есептеледі. Тас кұралдарын жасауда тегістеу, бұрғылау, кесу тәрізді күрделі тәсілдер қолданылған. </a:t>
            </a:r>
            <a:r>
              <a:rPr lang="kk-KZ" sz="2000" dirty="0">
                <a:latin typeface="Times New Roman" panose="02020603050405020304" pitchFamily="18" charset="0"/>
                <a:cs typeface="Times New Roman" panose="02020603050405020304" pitchFamily="18" charset="0"/>
              </a:rPr>
              <a:t>Тұтыну шаруашылығы өнімді шаруашылыққа ауысты, ягни аңшылық пен терімшілік негізінде малшылық пен eгіншілік қалыптасты. Қарапайым тау-кен ici, тоқымашылық, керамика жасау ici, яғни кәсіп түрлері пайда болды. Алғашкы жасанды материал - отқа төзімді сазбалшық өндіріле бастады. Қоғамдьқ ұйымдар жүйесі күрделеніп, тайпалар мен тайпалык одақтар кұрылды. Қазақстанда сол кезеннің 600-дан астам археологиялык ескертюштері белгілі. Мұндай тұрақтар Oңтүстік Қазақстан облысындағы Караүнгір турағы, Атырау облысы Кұлсары  тұрағы, Шығыс Қазақстанда Белокаменка ауылы маңында Қызылсу турағы, Солтүстік Қазакстанда Пеньки тұрақтары, сонымен бірге бұл аймақтан бірнеше неолиттік молалар табылған. Маңқыстауда Сенек тұрағы, Бозащы түбегіндегі -шебір турағы. </a:t>
            </a:r>
            <a:endParaRPr lang="ru-RU" sz="2000" dirty="0">
              <a:latin typeface="Times New Roman" panose="02020603050405020304" pitchFamily="18" charset="0"/>
              <a:cs typeface="Times New Roman" panose="02020603050405020304" pitchFamily="18" charset="0"/>
            </a:endParaRPr>
          </a:p>
          <a:p>
            <a:pPr algn="just"/>
            <a:endParaRPr lang="ru-RU" sz="1900" dirty="0"/>
          </a:p>
          <a:p>
            <a:pPr mar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679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6726"/>
          </a:xfrm>
        </p:spPr>
        <p:txBody>
          <a:bodyPr>
            <a:noAutofit/>
          </a:bodyPr>
          <a:lstStyle/>
          <a:p>
            <a:pPr algn="ctr"/>
            <a:r>
              <a:rPr lang="kk-KZ" sz="2000" dirty="0" smtClean="0">
                <a:latin typeface="Times New Roman" panose="02020603050405020304" pitchFamily="18" charset="0"/>
                <a:cs typeface="Times New Roman" panose="02020603050405020304" pitchFamily="18" charset="0"/>
              </a:rPr>
              <a:t>7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661852"/>
            <a:ext cx="11197046" cy="6113417"/>
          </a:xfrm>
        </p:spPr>
        <p:txBody>
          <a:bodyPr>
            <a:noAutofit/>
          </a:bodyPr>
          <a:lstStyle/>
          <a:p>
            <a:pPr algn="just"/>
            <a:r>
              <a:rPr lang="kk-KZ" sz="1800" dirty="0">
                <a:latin typeface="Times New Roman" panose="02020603050405020304" pitchFamily="18" charset="0"/>
                <a:cs typeface="Times New Roman" panose="02020603050405020304" pitchFamily="18" charset="0"/>
              </a:rPr>
              <a:t>Неолит кезеңіне жататын бip-бipiне ұқсас ежелгі тұрақтардан тұратын бірнеше археологиялық мәдениеттер қалыптасқан. </a:t>
            </a:r>
            <a:r>
              <a:rPr lang="kk-KZ" sz="1800" dirty="0" smtClean="0">
                <a:latin typeface="Times New Roman" panose="02020603050405020304" pitchFamily="18" charset="0"/>
                <a:cs typeface="Times New Roman" panose="02020603050405020304" pitchFamily="18" charset="0"/>
              </a:rPr>
              <a:t>Оларға </a:t>
            </a:r>
            <a:r>
              <a:rPr lang="kk-KZ" sz="1800" dirty="0">
                <a:latin typeface="Times New Roman" panose="02020603050405020304" pitchFamily="18" charset="0"/>
                <a:cs typeface="Times New Roman" panose="02020603050405020304" pitchFamily="18" charset="0"/>
              </a:rPr>
              <a:t>Қазақстан мен Орта Азияньң едәуір бөлігін қамтитын Батыс Қазақстандағы Келтеминар мәдениеті (Каракалпакстандагы Келтеминар каналының атымен аталган), Акмола облысындагы Атбасар ауданында көбірек шоғырланған </a:t>
            </a:r>
            <a:r>
              <a:rPr lang="kk-KZ" sz="1800" dirty="0" smtClean="0">
                <a:latin typeface="Times New Roman" panose="02020603050405020304" pitchFamily="18" charset="0"/>
                <a:cs typeface="Times New Roman" panose="02020603050405020304" pitchFamily="18" charset="0"/>
              </a:rPr>
              <a:t>тұрақтардың </a:t>
            </a:r>
            <a:r>
              <a:rPr lang="kk-KZ" sz="1800" dirty="0">
                <a:latin typeface="Times New Roman" panose="02020603050405020304" pitchFamily="18" charset="0"/>
                <a:cs typeface="Times New Roman" panose="02020603050405020304" pitchFamily="18" charset="0"/>
              </a:rPr>
              <a:t>Атбасар </a:t>
            </a:r>
            <a:r>
              <a:rPr lang="kk-KZ" sz="1800" dirty="0" smtClean="0">
                <a:latin typeface="Times New Roman" panose="02020603050405020304" pitchFamily="18" charset="0"/>
                <a:cs typeface="Times New Roman" panose="02020603050405020304" pitchFamily="18" charset="0"/>
              </a:rPr>
              <a:t>мәдениеті</a:t>
            </a:r>
            <a:r>
              <a:rPr lang="kk-KZ" sz="1800" dirty="0">
                <a:latin typeface="Times New Roman" panose="02020603050405020304" pitchFamily="18" charset="0"/>
                <a:cs typeface="Times New Roman" panose="02020603050405020304" pitchFamily="18" charset="0"/>
              </a:rPr>
              <a:t>, сондай-ақ көптеген ecкерткіштер Торгай жылғасында тұрған (Маханжар, Дузбай және т.б. тұрақтар) Маханжар мәдениеті</a:t>
            </a:r>
            <a:r>
              <a:rPr lang="kk-KZ" sz="1800" dirty="0" smtClean="0">
                <a:latin typeface="Times New Roman" panose="02020603050405020304" pitchFamily="18" charset="0"/>
                <a:cs typeface="Times New Roman" panose="02020603050405020304" pitchFamily="18" charset="0"/>
              </a:rPr>
              <a:t>.</a:t>
            </a:r>
            <a:r>
              <a:rPr lang="kk-KZ" sz="1800" dirty="0">
                <a:latin typeface="Times New Roman" panose="02020603050405020304" pitchFamily="18" charset="0"/>
                <a:cs typeface="Times New Roman" panose="02020603050405020304" pitchFamily="18" charset="0"/>
              </a:rPr>
              <a:t> Энеолит дәуірінде адамдардың өміріне металдардың, әcipece мыстан жасалған куралдардың көптеп енуі тән болды. Бұл жаңа археологиялық ескерткіштерден жайпақ түпті, оюға толы керамиканы, ұсақ мүсіншілерді, тұрғын үй құрылыстарын көре аламыз. Мыс кұралдарыньң eнуі оңтүстік аймақтарда диқаншылар мен малшылардьң дамуына ықпал етті. Далалық аймақтағы малшылыктың дамуымен қоса энеолиттің тас өндірісі де қоса дамыды. Далалық аймақтағы энеолит Көкшетау облысындағы Ботай бекетінің жанындағы елді мекеннің атымен аталған-Ботай мәдениеті.  Ол Солтүстік Қазақстанның далалық энеолитін бейнелейді және ол б.з.б. III-II мыңжылдықтарга сәйкес келеді.  Сонымен тас ғасыры аяқталып, металл ғасыры басталды. Kөpiп отырғанымыздай, адамның қалыптасуы мен дамуын кезеңдерге бөлу адамдардың еңбек құралдарын жасау үшін тас, мыс, қола, темір сияқты табиғи материалдарды игepyi негізге алынады. Адамның қалыптасуы мен дамуының өте ерте кезеңін әрқилы атауга болады. Мәселен, алғашкы қауымдық құрылыс. Ceбебі, алғашқы қауымдық құрылыс кезінде адам толык мәніндегі саналы адам ретінде қалыптасты, оның мәдениеті пайда болды, еңбектің қарапайым кұралдарын пайдалана отырып аңшылықпен, терімшілікпен айналысты. Оларды игергеннен кейн адамдар eгін өcipiп, аңдарды қолға үйрете бастады. Қауымдық болатын ceбебі: адамдардың ұйымы қарапайым болды. Оларда әлеуметтік және мүліктік тұргыда жіктелу болмады, қауымда топтар мен таптар, мемлекет жоқ болды. </a:t>
            </a:r>
            <a:endParaRPr lang="kk-KZ" sz="1800" dirty="0" smtClean="0">
              <a:latin typeface="Times New Roman" panose="02020603050405020304" pitchFamily="18" charset="0"/>
              <a:cs typeface="Times New Roman" panose="02020603050405020304" pitchFamily="18" charset="0"/>
            </a:endParaRPr>
          </a:p>
          <a:p>
            <a:r>
              <a:rPr lang="kk-KZ" sz="1800" b="1" dirty="0">
                <a:latin typeface="Times New Roman" panose="02020603050405020304" pitchFamily="18" charset="0"/>
                <a:cs typeface="Times New Roman" panose="02020603050405020304" pitchFamily="18" charset="0"/>
              </a:rPr>
              <a:t>1.2. Қола дәуірі. Андронов мәдениеті. Kөшпелі қоғам негізінің қалануы.</a:t>
            </a:r>
            <a:endParaRPr lang="ru-RU" sz="1800" dirty="0">
              <a:latin typeface="Times New Roman" panose="02020603050405020304" pitchFamily="18" charset="0"/>
              <a:cs typeface="Times New Roman" panose="02020603050405020304" pitchFamily="18" charset="0"/>
            </a:endParaRPr>
          </a:p>
          <a:p>
            <a:r>
              <a:rPr lang="kk-KZ" sz="1800" dirty="0">
                <a:latin typeface="Times New Roman" panose="02020603050405020304" pitchFamily="18" charset="0"/>
                <a:cs typeface="Times New Roman" panose="02020603050405020304" pitchFamily="18" charset="0"/>
              </a:rPr>
              <a:t> Б.з.д. II мыңжылдықта Еуразия даласында қола ойлап табылды. Қазақстан аумағын мекендеген тайпалардың археологиялық ескерткіштері жалпы атаумен Андронов мәдениеті деп аталды. Өйткені, алғашқы қазылып  алынған ескерткіштер Оңтүстік </a:t>
            </a:r>
            <a:r>
              <a:rPr lang="kk-KZ" sz="1800" dirty="0" smtClean="0">
                <a:latin typeface="Times New Roman" panose="02020603050405020304" pitchFamily="18" charset="0"/>
                <a:cs typeface="Times New Roman" panose="02020603050405020304" pitchFamily="18" charset="0"/>
              </a:rPr>
              <a:t>Сібірдегі </a:t>
            </a:r>
            <a:r>
              <a:rPr lang="kk-KZ" sz="1800" dirty="0">
                <a:latin typeface="Times New Roman" panose="02020603050405020304" pitchFamily="18" charset="0"/>
                <a:cs typeface="Times New Roman" panose="02020603050405020304" pitchFamily="18" charset="0"/>
              </a:rPr>
              <a:t>Ачинск каласының маңындағы Андроново селосының жанынан табылуына байланысты Андроновмәдениеті деген атау берген. Онда 1913 жылы Б.Андрианов археологиялык қазба жұмыстарын жүргізген. Сөйтіп, Андронов мәдени қауымдастығын зерттеу тарихы токсан жылға жуық уакытқа созылған. Осы уакыт ішінде еуразияның аса ipi мәдени-тарихи кұрылымының материалдық және рухани өмірі туралы бай мәліметтер алынды.</a:t>
            </a:r>
            <a:endParaRPr lang="ru-RU" sz="18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635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88018"/>
          </a:xfrm>
        </p:spPr>
        <p:txBody>
          <a:bodyPr>
            <a:noAutofit/>
          </a:bodyPr>
          <a:lstStyle/>
          <a:p>
            <a:pPr algn="ctr"/>
            <a:r>
              <a:rPr lang="kk-KZ" sz="2000" dirty="0" smtClean="0">
                <a:latin typeface="Times New Roman" panose="02020603050405020304" pitchFamily="18" charset="0"/>
                <a:cs typeface="Times New Roman" panose="02020603050405020304" pitchFamily="18" charset="0"/>
              </a:rPr>
              <a:t>8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801189"/>
            <a:ext cx="11144794" cy="5375774"/>
          </a:xfrm>
        </p:spPr>
        <p:txBody>
          <a:bodyPr>
            <a:noAutofit/>
          </a:bodyPr>
          <a:lstStyle/>
          <a:p>
            <a:pPr algn="just"/>
            <a:r>
              <a:rPr lang="kk-KZ" sz="1800" dirty="0">
                <a:latin typeface="Times New Roman" panose="02020603050405020304" pitchFamily="18" charset="0"/>
                <a:cs typeface="Times New Roman" panose="02020603050405020304" pitchFamily="18" charset="0"/>
              </a:rPr>
              <a:t>Андронов </a:t>
            </a:r>
            <a:r>
              <a:rPr lang="kk-KZ" sz="1800" dirty="0" smtClean="0">
                <a:latin typeface="Times New Roman" panose="02020603050405020304" pitchFamily="18" charset="0"/>
                <a:cs typeface="Times New Roman" panose="02020603050405020304" pitchFamily="18" charset="0"/>
              </a:rPr>
              <a:t>мәдениеті Оңтүстік </a:t>
            </a:r>
            <a:r>
              <a:rPr lang="kk-KZ" sz="1800" dirty="0">
                <a:latin typeface="Times New Roman" panose="02020603050405020304" pitchFamily="18" charset="0"/>
                <a:cs typeface="Times New Roman" panose="02020603050405020304" pitchFamily="18" charset="0"/>
              </a:rPr>
              <a:t>Ciбip мен Қазақстанның кең-байтақ кеңістігін, Оралдың </a:t>
            </a:r>
            <a:r>
              <a:rPr lang="kk-KZ" sz="1800" dirty="0" smtClean="0">
                <a:latin typeface="Times New Roman" panose="02020603050405020304" pitchFamily="18" charset="0"/>
                <a:cs typeface="Times New Roman" panose="02020603050405020304" pitchFamily="18" charset="0"/>
              </a:rPr>
              <a:t>жақын аймақтары </a:t>
            </a:r>
            <a:r>
              <a:rPr lang="kk-KZ" sz="1800" dirty="0">
                <a:latin typeface="Times New Roman" panose="02020603050405020304" pitchFamily="18" charset="0"/>
                <a:cs typeface="Times New Roman" panose="02020603050405020304" pitchFamily="18" charset="0"/>
              </a:rPr>
              <a:t>мен Орта Азияның аудандарын қамтыды. Андронов мәдениетінің негізгі орталықтарының бipi Қазақстан аумағы болды. Андроновшылар - бұл тегі жағынан туысқан, антропологиялык, лингвистикалық кұрылымы мен шаруашылык-мәдени өмipi бойынша жакын тайпалар. Археологиялық мәліметтер негіздегендей, Андронов тайпаларыньщ басым бөлiгi отырықшылық өміp салтын кешкен. Андроновшылар бақташылығы сәл басымдау малшылықпен және егіншілікпен айналыскан. Андронов мәдениетінің белгісі ретінде мәйітті бүгілген күйінде бip жақ жанымен, </a:t>
            </a:r>
            <a:r>
              <a:rPr lang="kk-KZ" sz="1800" dirty="0" smtClean="0">
                <a:latin typeface="Times New Roman" panose="02020603050405020304" pitchFamily="18" charset="0"/>
                <a:cs typeface="Times New Roman" panose="02020603050405020304" pitchFamily="18" charset="0"/>
              </a:rPr>
              <a:t>тақта </a:t>
            </a:r>
            <a:r>
              <a:rPr lang="kk-KZ" sz="1800" dirty="0">
                <a:latin typeface="Times New Roman" panose="02020603050405020304" pitchFamily="18" charset="0"/>
                <a:cs typeface="Times New Roman" panose="02020603050405020304" pitchFamily="18" charset="0"/>
              </a:rPr>
              <a:t>тастардан </a:t>
            </a:r>
            <a:r>
              <a:rPr lang="kk-KZ" sz="1800" dirty="0" smtClean="0">
                <a:latin typeface="Times New Roman" panose="02020603050405020304" pitchFamily="18" charset="0"/>
                <a:cs typeface="Times New Roman" panose="02020603050405020304" pitchFamily="18" charset="0"/>
              </a:rPr>
              <a:t>кұралган </a:t>
            </a:r>
            <a:r>
              <a:rPr lang="kk-KZ" sz="1800" dirty="0">
                <a:latin typeface="Times New Roman" panose="02020603050405020304" pitchFamily="18" charset="0"/>
                <a:cs typeface="Times New Roman" panose="02020603050405020304" pitchFamily="18" charset="0"/>
              </a:rPr>
              <a:t>«сандық тасқа» немесе тік бұрышты қима </a:t>
            </a:r>
            <a:r>
              <a:rPr lang="kk-KZ" sz="1800" dirty="0" smtClean="0">
                <a:latin typeface="Times New Roman" panose="02020603050405020304" pitchFamily="18" charset="0"/>
                <a:cs typeface="Times New Roman" panose="02020603050405020304" pitchFamily="18" charset="0"/>
              </a:rPr>
              <a:t>шұнкырларға </a:t>
            </a:r>
            <a:r>
              <a:rPr lang="kk-KZ" sz="1800" dirty="0">
                <a:latin typeface="Times New Roman" panose="02020603050405020304" pitchFamily="18" charset="0"/>
                <a:cs typeface="Times New Roman" panose="02020603050405020304" pitchFamily="18" charset="0"/>
              </a:rPr>
              <a:t>жаткызылатын өзіндік жерлеу салты калыптасқан. </a:t>
            </a:r>
            <a:endParaRPr lang="kk-KZ" sz="1800" dirty="0" smtClean="0">
              <a:latin typeface="Times New Roman" panose="02020603050405020304" pitchFamily="18" charset="0"/>
              <a:cs typeface="Times New Roman" panose="02020603050405020304" pitchFamily="18" charset="0"/>
            </a:endParaRPr>
          </a:p>
          <a:p>
            <a:pPr algn="just"/>
            <a:r>
              <a:rPr lang="kk-KZ" sz="1800" dirty="0">
                <a:latin typeface="Times New Roman" panose="02020603050405020304" pitchFamily="18" charset="0"/>
                <a:cs typeface="Times New Roman" panose="02020603050405020304" pitchFamily="18" charset="0"/>
              </a:rPr>
              <a:t>Андронов мэдениеті мынадай үш кезеңге бөлінеді: ерте қола - б.д.д. XVIII— XVI ғасырлар, орта қола - б.д.д. XV—XII ғасырлар, соңғы қола - б.д.д. XII—VIII ғасырлар аралығын қамтиды. </a:t>
            </a:r>
            <a:r>
              <a:rPr lang="ru-RU" sz="1800" dirty="0" err="1">
                <a:latin typeface="Times New Roman" panose="02020603050405020304" pitchFamily="18" charset="0"/>
                <a:cs typeface="Times New Roman" panose="02020603050405020304" pitchFamily="18" charset="0"/>
              </a:rPr>
              <a:t>Орталық</a:t>
            </a:r>
            <a:r>
              <a:rPr lang="kk-KZ" sz="1800" dirty="0">
                <a:latin typeface="Times New Roman" panose="02020603050405020304" pitchFamily="18" charset="0"/>
                <a:cs typeface="Times New Roman" panose="02020603050405020304" pitchFamily="18" charset="0"/>
              </a:rPr>
              <a:t> Қ</a:t>
            </a:r>
            <a:r>
              <a:rPr lang="ru-RU" sz="1800" dirty="0" err="1">
                <a:latin typeface="Times New Roman" panose="02020603050405020304" pitchFamily="18" charset="0"/>
                <a:cs typeface="Times New Roman" panose="02020603050405020304" pitchFamily="18" charset="0"/>
              </a:rPr>
              <a:t>азақстанда</a:t>
            </a:r>
            <a:r>
              <a:rPr lang="ru-RU" sz="1800" dirty="0">
                <a:latin typeface="Times New Roman" panose="02020603050405020304" pitchFamily="18" charset="0"/>
                <a:cs typeface="Times New Roman" panose="02020603050405020304" pitchFamily="18" charset="0"/>
              </a:rPr>
              <a:t> Андронов м</a:t>
            </a:r>
            <a:r>
              <a:rPr lang="kk-KZ" sz="1800" dirty="0">
                <a:latin typeface="Times New Roman" panose="02020603050405020304" pitchFamily="18" charset="0"/>
                <a:cs typeface="Times New Roman" panose="02020603050405020304" pitchFamily="18" charset="0"/>
              </a:rPr>
              <a:t>ә</a:t>
            </a:r>
            <a:r>
              <a:rPr lang="ru-RU" sz="1800" dirty="0" err="1">
                <a:latin typeface="Times New Roman" panose="02020603050405020304" pitchFamily="18" charset="0"/>
                <a:cs typeface="Times New Roman" panose="02020603050405020304" pitchFamily="18" charset="0"/>
              </a:rPr>
              <a:t>дениет</a:t>
            </a:r>
            <a:r>
              <a:rPr lang="kk-KZ" sz="1800" dirty="0">
                <a:latin typeface="Times New Roman" panose="02020603050405020304" pitchFamily="18" charset="0"/>
                <a:cs typeface="Times New Roman" panose="02020603050405020304" pitchFamily="18" charset="0"/>
              </a:rPr>
              <a:t>інің</a:t>
            </a:r>
            <a:r>
              <a:rPr lang="ru-RU" sz="1800" dirty="0">
                <a:latin typeface="Times New Roman" panose="02020603050405020304" pitchFamily="18" charset="0"/>
                <a:cs typeface="Times New Roman" panose="02020603050405020304" pitchFamily="18" charset="0"/>
              </a:rPr>
              <a:t> 30-дан </a:t>
            </a:r>
            <a:r>
              <a:rPr lang="ru-RU" sz="1800" dirty="0" err="1">
                <a:latin typeface="Times New Roman" panose="02020603050405020304" pitchFamily="18" charset="0"/>
                <a:cs typeface="Times New Roman" panose="02020603050405020304" pitchFamily="18" charset="0"/>
              </a:rPr>
              <a:t>астам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меке</a:t>
            </a:r>
            <a:r>
              <a:rPr lang="kk-KZ" sz="1800" dirty="0">
                <a:latin typeface="Times New Roman" panose="02020603050405020304" pitchFamily="18" charset="0"/>
                <a:cs typeface="Times New Roman" panose="02020603050405020304" pitchFamily="18" charset="0"/>
              </a:rPr>
              <a:t>ні</a:t>
            </a:r>
            <a:r>
              <a:rPr lang="ru-RU" sz="1800" dirty="0">
                <a:latin typeface="Times New Roman" panose="02020603050405020304" pitchFamily="18" charset="0"/>
                <a:cs typeface="Times New Roman" panose="02020603050405020304" pitchFamily="18" charset="0"/>
              </a:rPr>
              <a:t>, 150-ден аса </a:t>
            </a:r>
            <a:r>
              <a:rPr lang="ru-RU" sz="1800" dirty="0" err="1">
                <a:latin typeface="Times New Roman" panose="02020603050405020304" pitchFamily="18" charset="0"/>
                <a:cs typeface="Times New Roman" panose="02020603050405020304" pitchFamily="18" charset="0"/>
              </a:rPr>
              <a:t>моласы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табылды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Мұның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ерте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кезе</a:t>
            </a:r>
            <a:r>
              <a:rPr lang="kk-KZ" sz="1800" dirty="0">
                <a:latin typeface="Times New Roman" panose="02020603050405020304" pitchFamily="18" charset="0"/>
                <a:cs typeface="Times New Roman" panose="02020603050405020304" pitchFamily="18" charset="0"/>
              </a:rPr>
              <a:t>ңі</a:t>
            </a:r>
            <a:r>
              <a:rPr lang="ru-RU" sz="1800" dirty="0">
                <a:latin typeface="Times New Roman" panose="02020603050405020304" pitchFamily="18" charset="0"/>
                <a:cs typeface="Times New Roman" panose="02020603050405020304" pitchFamily="18" charset="0"/>
              </a:rPr>
              <a:t> - Нура </a:t>
            </a:r>
            <a:r>
              <a:rPr lang="kk-KZ" sz="1800" dirty="0">
                <a:latin typeface="Times New Roman" panose="02020603050405020304" pitchFamily="18" charset="0"/>
                <a:cs typeface="Times New Roman" panose="02020603050405020304" pitchFamily="18" charset="0"/>
              </a:rPr>
              <a:t>өзені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алқабынан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табылғандыктан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нуралык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кезе</a:t>
            </a:r>
            <a:r>
              <a:rPr lang="kk-KZ" sz="1800" dirty="0">
                <a:latin typeface="Times New Roman" panose="02020603050405020304" pitchFamily="18" charset="0"/>
                <a:cs typeface="Times New Roman" panose="02020603050405020304" pitchFamily="18" charset="0"/>
              </a:rPr>
              <a:t>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аталган</a:t>
            </a:r>
            <a:r>
              <a:rPr lang="ru-RU" sz="1800" dirty="0">
                <a:latin typeface="Times New Roman" panose="02020603050405020304" pitchFamily="18" charset="0"/>
                <a:cs typeface="Times New Roman" panose="02020603050405020304" pitchFamily="18" charset="0"/>
              </a:rPr>
              <a:t>. Орта </a:t>
            </a:r>
            <a:r>
              <a:rPr lang="ru-RU" sz="1800" dirty="0" err="1">
                <a:latin typeface="Times New Roman" panose="02020603050405020304" pitchFamily="18" charset="0"/>
                <a:cs typeface="Times New Roman" panose="02020603050405020304" pitchFamily="18" charset="0"/>
              </a:rPr>
              <a:t>кезе</a:t>
            </a:r>
            <a:r>
              <a:rPr lang="kk-KZ" sz="1800" dirty="0">
                <a:latin typeface="Times New Roman" panose="02020603050405020304" pitchFamily="18" charset="0"/>
                <a:cs typeface="Times New Roman" panose="02020603050405020304" pitchFamily="18" charset="0"/>
              </a:rPr>
              <a:t>ңі</a:t>
            </a:r>
            <a:r>
              <a:rPr lang="ru-RU" sz="1800" dirty="0">
                <a:latin typeface="Times New Roman" panose="02020603050405020304" pitchFamily="18" charset="0"/>
                <a:cs typeface="Times New Roman" panose="02020603050405020304" pitchFamily="18" charset="0"/>
              </a:rPr>
              <a:t> - Атасу </a:t>
            </a:r>
            <a:r>
              <a:rPr lang="kk-KZ" sz="1800" dirty="0">
                <a:latin typeface="Times New Roman" panose="02020603050405020304" pitchFamily="18" charset="0"/>
                <a:cs typeface="Times New Roman" panose="02020603050405020304" pitchFamily="18" charset="0"/>
              </a:rPr>
              <a:t>өзені алқабын</a:t>
            </a:r>
            <a:r>
              <a:rPr lang="ru-RU" sz="1800" dirty="0" err="1">
                <a:latin typeface="Times New Roman" panose="02020603050405020304" pitchFamily="18" charset="0"/>
                <a:cs typeface="Times New Roman" panose="02020603050405020304" pitchFamily="18" charset="0"/>
              </a:rPr>
              <a:t>дагы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молалар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тобы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бойынша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атасулык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кезең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аталады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Сонғы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кезен</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 - </a:t>
            </a:r>
            <a:r>
              <a:rPr lang="ru-RU" sz="1800" dirty="0" err="1">
                <a:latin typeface="Times New Roman" panose="02020603050405020304" pitchFamily="18" charset="0"/>
                <a:cs typeface="Times New Roman" panose="02020603050405020304" pitchFamily="18" charset="0"/>
              </a:rPr>
              <a:t>беғазы-дәнд</a:t>
            </a:r>
            <a:r>
              <a:rPr lang="kk-KZ" sz="1800" dirty="0">
                <a:latin typeface="Times New Roman" panose="02020603050405020304" pitchFamily="18" charset="0"/>
                <a:cs typeface="Times New Roman" panose="02020603050405020304" pitchFamily="18" charset="0"/>
              </a:rPr>
              <a:t>і</a:t>
            </a:r>
            <a:r>
              <a:rPr lang="ru-RU" sz="1800" dirty="0" err="1">
                <a:latin typeface="Times New Roman" panose="02020603050405020304" pitchFamily="18" charset="0"/>
                <a:cs typeface="Times New Roman" panose="02020603050405020304" pitchFamily="18" charset="0"/>
              </a:rPr>
              <a:t>байлық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кезен</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аталды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Бул</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кезеңге</a:t>
            </a:r>
            <a:r>
              <a:rPr lang="kk-KZ" sz="1800" dirty="0">
                <a:latin typeface="Times New Roman" panose="02020603050405020304" pitchFamily="18" charset="0"/>
                <a:cs typeface="Times New Roman" panose="02020603050405020304" pitchFamily="18" charset="0"/>
              </a:rPr>
              <a:t> Қ</a:t>
            </a:r>
            <a:r>
              <a:rPr lang="ru-RU" sz="1800" dirty="0">
                <a:latin typeface="Times New Roman" panose="02020603050405020304" pitchFamily="18" charset="0"/>
                <a:cs typeface="Times New Roman" panose="02020603050405020304" pitchFamily="18" charset="0"/>
              </a:rPr>
              <a:t>ара</a:t>
            </a:r>
            <a:r>
              <a:rPr lang="kk-KZ" sz="1800" dirty="0">
                <a:latin typeface="Times New Roman" panose="02020603050405020304" pitchFamily="18" charset="0"/>
                <a:cs typeface="Times New Roman" panose="02020603050405020304" pitchFamily="18" charset="0"/>
              </a:rPr>
              <a:t>ғ</a:t>
            </a:r>
            <a:r>
              <a:rPr lang="ru-RU" sz="1800" dirty="0" err="1">
                <a:latin typeface="Times New Roman" panose="02020603050405020304" pitchFamily="18" charset="0"/>
                <a:cs typeface="Times New Roman" panose="02020603050405020304" pitchFamily="18" charset="0"/>
              </a:rPr>
              <a:t>андыға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жакын</a:t>
            </a:r>
            <a:r>
              <a:rPr lang="ru-RU" sz="1800" dirty="0">
                <a:latin typeface="Times New Roman" panose="02020603050405020304" pitchFamily="18" charset="0"/>
                <a:cs typeface="Times New Roman" panose="02020603050405020304" pitchFamily="18" charset="0"/>
              </a:rPr>
              <a:t> Д</a:t>
            </a:r>
            <a:r>
              <a:rPr lang="kk-KZ" sz="1800" dirty="0">
                <a:latin typeface="Times New Roman" panose="02020603050405020304" pitchFamily="18" charset="0"/>
                <a:cs typeface="Times New Roman" panose="02020603050405020304" pitchFamily="18" charset="0"/>
              </a:rPr>
              <a:t>ә</a:t>
            </a:r>
            <a:r>
              <a:rPr lang="ru-RU" sz="1800" dirty="0" err="1">
                <a:latin typeface="Times New Roman" panose="02020603050405020304" pitchFamily="18" charset="0"/>
                <a:cs typeface="Times New Roman" panose="02020603050405020304" pitchFamily="18" charset="0"/>
              </a:rPr>
              <a:t>нд</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бай </a:t>
            </a:r>
            <a:r>
              <a:rPr lang="ru-RU" sz="1800" dirty="0" err="1">
                <a:latin typeface="Times New Roman" panose="02020603050405020304" pitchFamily="18" charset="0"/>
                <a:cs typeface="Times New Roman" panose="02020603050405020304" pitchFamily="18" charset="0"/>
              </a:rPr>
              <a:t>ауылынан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жэне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Солт</a:t>
            </a:r>
            <a:r>
              <a:rPr lang="kk-KZ" sz="1800" dirty="0">
                <a:latin typeface="Times New Roman" panose="02020603050405020304" pitchFamily="18" charset="0"/>
                <a:cs typeface="Times New Roman" panose="02020603050405020304" pitchFamily="18" charset="0"/>
              </a:rPr>
              <a:t>үстік</a:t>
            </a:r>
            <a:r>
              <a:rPr lang="ru-RU" sz="1800" dirty="0">
                <a:latin typeface="Times New Roman" panose="02020603050405020304" pitchFamily="18" charset="0"/>
                <a:cs typeface="Times New Roman" panose="02020603050405020304" pitchFamily="18" charset="0"/>
              </a:rPr>
              <a:t> Балхаш т</a:t>
            </a:r>
            <a:r>
              <a:rPr lang="kk-KZ" sz="1800" dirty="0">
                <a:latin typeface="Times New Roman" panose="02020603050405020304" pitchFamily="18" charset="0"/>
                <a:cs typeface="Times New Roman" panose="02020603050405020304" pitchFamily="18" charset="0"/>
              </a:rPr>
              <a:t>ұ</a:t>
            </a:r>
            <a:r>
              <a:rPr lang="ru-RU" sz="1800" dirty="0" err="1">
                <a:latin typeface="Times New Roman" panose="02020603050405020304" pitchFamily="18" charset="0"/>
                <a:cs typeface="Times New Roman" panose="02020603050405020304" pitchFamily="18" charset="0"/>
              </a:rPr>
              <a:t>сындағы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Бегазы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сайынан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табылған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ескерт</a:t>
            </a:r>
            <a:r>
              <a:rPr lang="kk-KZ" sz="1800" dirty="0">
                <a:latin typeface="Times New Roman" panose="02020603050405020304" pitchFamily="18" charset="0"/>
                <a:cs typeface="Times New Roman" panose="02020603050405020304" pitchFamily="18" charset="0"/>
              </a:rPr>
              <a:t>кіш</a:t>
            </a:r>
            <a:r>
              <a:rPr lang="ru-RU" sz="1800" dirty="0">
                <a:latin typeface="Times New Roman" panose="02020603050405020304" pitchFamily="18" charset="0"/>
                <a:cs typeface="Times New Roman" panose="02020603050405020304" pitchFamily="18" charset="0"/>
              </a:rPr>
              <a:t>тер ж</a:t>
            </a:r>
            <a:r>
              <a:rPr lang="kk-KZ" sz="1800" dirty="0">
                <a:latin typeface="Times New Roman" panose="02020603050405020304" pitchFamily="18" charset="0"/>
                <a:cs typeface="Times New Roman" panose="02020603050405020304" pitchFamily="18" charset="0"/>
              </a:rPr>
              <a:t>үйесі кіреді.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Солтүст</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к </a:t>
            </a:r>
            <a:r>
              <a:rPr lang="kk-KZ" sz="1800" dirty="0">
                <a:latin typeface="Times New Roman" panose="02020603050405020304" pitchFamily="18" charset="0"/>
                <a:cs typeface="Times New Roman" panose="02020603050405020304" pitchFamily="18" charset="0"/>
              </a:rPr>
              <a:t>Қ</a:t>
            </a:r>
            <a:r>
              <a:rPr lang="ru-RU" sz="1800" dirty="0" err="1">
                <a:latin typeface="Times New Roman" panose="02020603050405020304" pitchFamily="18" charset="0"/>
                <a:cs typeface="Times New Roman" panose="02020603050405020304" pitchFamily="18" charset="0"/>
              </a:rPr>
              <a:t>азақстанда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Ботай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ауданын</a:t>
            </a:r>
            <a:r>
              <a:rPr lang="kk-KZ" sz="1800" dirty="0">
                <a:latin typeface="Times New Roman" panose="02020603050405020304" pitchFamily="18" charset="0"/>
                <a:cs typeface="Times New Roman" panose="02020603050405020304" pitchFamily="18" charset="0"/>
              </a:rPr>
              <a:t>д</a:t>
            </a:r>
            <a:r>
              <a:rPr lang="ru-RU" sz="1800" dirty="0">
                <a:latin typeface="Times New Roman" panose="02020603050405020304" pitchFamily="18" charset="0"/>
                <a:cs typeface="Times New Roman" panose="02020603050405020304" pitchFamily="18" charset="0"/>
              </a:rPr>
              <a:t>а</a:t>
            </a:r>
            <a:r>
              <a:rPr lang="kk-KZ" sz="1800" dirty="0">
                <a:latin typeface="Times New Roman" panose="02020603050405020304" pitchFamily="18" charset="0"/>
                <a:cs typeface="Times New Roman" panose="02020603050405020304" pitchFamily="18" charset="0"/>
              </a:rPr>
              <a:t>ғ</a:t>
            </a:r>
            <a:r>
              <a:rPr lang="ru-RU" sz="1800" dirty="0">
                <a:latin typeface="Times New Roman" panose="02020603050405020304" pitchFamily="18" charset="0"/>
                <a:cs typeface="Times New Roman" panose="02020603050405020304" pitchFamily="18" charset="0"/>
              </a:rPr>
              <a:t>ы </a:t>
            </a:r>
            <a:r>
              <a:rPr lang="ru-RU" sz="1800" dirty="0" err="1">
                <a:latin typeface="Times New Roman" panose="02020603050405020304" pitchFamily="18" charset="0"/>
                <a:cs typeface="Times New Roman" panose="02020603050405020304" pitchFamily="18" charset="0"/>
              </a:rPr>
              <a:t>ерте</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қ</a:t>
            </a:r>
            <a:r>
              <a:rPr lang="ru-RU" sz="1800" dirty="0" err="1">
                <a:latin typeface="Times New Roman" panose="02020603050405020304" pitchFamily="18" charset="0"/>
                <a:cs typeface="Times New Roman" panose="02020603050405020304" pitchFamily="18" charset="0"/>
              </a:rPr>
              <a:t>ола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ескерт</a:t>
            </a:r>
            <a:r>
              <a:rPr lang="kk-KZ" sz="1800" dirty="0">
                <a:latin typeface="Times New Roman" panose="02020603050405020304" pitchFamily="18" charset="0"/>
                <a:cs typeface="Times New Roman" panose="02020603050405020304" pitchFamily="18" charset="0"/>
              </a:rPr>
              <a:t>кіш</a:t>
            </a:r>
            <a:r>
              <a:rPr lang="ru-RU" sz="1800" dirty="0">
                <a:latin typeface="Times New Roman" panose="02020603050405020304" pitchFamily="18" charset="0"/>
                <a:cs typeface="Times New Roman" panose="02020603050405020304" pitchFamily="18" charset="0"/>
              </a:rPr>
              <a:t>тер</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табылды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Сол</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уакыттарда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тұракты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елд</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мекендер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пайда</a:t>
            </a:r>
            <a:r>
              <a:rPr lang="ru-RU" sz="1800" dirty="0">
                <a:latin typeface="Times New Roman" panose="02020603050405020304" pitchFamily="18" charset="0"/>
                <a:cs typeface="Times New Roman" panose="02020603050405020304" pitchFamily="18" charset="0"/>
              </a:rPr>
              <a:t> бола </a:t>
            </a:r>
            <a:r>
              <a:rPr lang="ru-RU" sz="1800" dirty="0" err="1">
                <a:latin typeface="Times New Roman" panose="02020603050405020304" pitchFamily="18" charset="0"/>
                <a:cs typeface="Times New Roman" panose="02020603050405020304" pitchFamily="18" charset="0"/>
              </a:rPr>
              <a:t>бастады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Оларды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қалалардың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алғашкы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бастауы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болды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санауға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толык</a:t>
            </a:r>
            <a:r>
              <a:rPr lang="ru-RU" sz="1800" dirty="0">
                <a:latin typeface="Times New Roman" panose="02020603050405020304" pitchFamily="18" charset="0"/>
                <a:cs typeface="Times New Roman" panose="02020603050405020304" pitchFamily="18" charset="0"/>
              </a:rPr>
              <a:t> не</a:t>
            </a:r>
            <a:r>
              <a:rPr lang="kk-KZ" sz="1800" dirty="0">
                <a:latin typeface="Times New Roman" panose="02020603050405020304" pitchFamily="18" charset="0"/>
                <a:cs typeface="Times New Roman" panose="02020603050405020304" pitchFamily="18" charset="0"/>
              </a:rPr>
              <a:t>гіз</a:t>
            </a:r>
            <a:r>
              <a:rPr lang="ru-RU" sz="1800" dirty="0">
                <a:latin typeface="Times New Roman" panose="02020603050405020304" pitchFamily="18" charset="0"/>
                <a:cs typeface="Times New Roman" panose="02020603050405020304" pitchFamily="18" charset="0"/>
              </a:rPr>
              <a:t> бар. Кола </a:t>
            </a:r>
            <a:r>
              <a:rPr lang="kk-KZ" sz="1800" dirty="0">
                <a:latin typeface="Times New Roman" panose="02020603050405020304" pitchFamily="18" charset="0"/>
                <a:cs typeface="Times New Roman" panose="02020603050405020304" pitchFamily="18" charset="0"/>
              </a:rPr>
              <a:t>дәуіріндегі Қ</a:t>
            </a:r>
            <a:r>
              <a:rPr lang="ru-RU" sz="1800" dirty="0" err="1">
                <a:latin typeface="Times New Roman" panose="02020603050405020304" pitchFamily="18" charset="0"/>
                <a:cs typeface="Times New Roman" panose="02020603050405020304" pitchFamily="18" charset="0"/>
              </a:rPr>
              <a:t>азакстан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аумағында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болған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Аркайым</a:t>
            </a:r>
            <a:r>
              <a:rPr lang="ru-RU" sz="1800" dirty="0">
                <a:latin typeface="Times New Roman" panose="02020603050405020304" pitchFamily="18" charset="0"/>
                <a:cs typeface="Times New Roman" panose="02020603050405020304" pitchFamily="18" charset="0"/>
              </a:rPr>
              <a:t>, Кент </a:t>
            </a:r>
            <a:r>
              <a:rPr lang="ru-RU" sz="1800" dirty="0" err="1">
                <a:latin typeface="Times New Roman" panose="02020603050405020304" pitchFamily="18" charset="0"/>
                <a:cs typeface="Times New Roman" panose="02020603050405020304" pitchFamily="18" charset="0"/>
              </a:rPr>
              <a:t>және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басқа</a:t>
            </a:r>
            <a:r>
              <a:rPr lang="ru-RU" sz="1800" dirty="0">
                <a:latin typeface="Times New Roman" panose="02020603050405020304" pitchFamily="18" charset="0"/>
                <a:cs typeface="Times New Roman" panose="02020603050405020304" pitchFamily="18" charset="0"/>
              </a:rPr>
              <a:t> да </a:t>
            </a:r>
            <a:r>
              <a:rPr lang="ru-RU" sz="1800" dirty="0" err="1">
                <a:latin typeface="Times New Roman" panose="02020603050405020304" pitchFamily="18" charset="0"/>
                <a:cs typeface="Times New Roman" panose="02020603050405020304" pitchFamily="18" charset="0"/>
              </a:rPr>
              <a:t>қоныстарды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алғашқы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қалалардың</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үлгісі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рет</a:t>
            </a:r>
            <a:r>
              <a:rPr lang="kk-KZ" sz="1800" dirty="0">
                <a:latin typeface="Times New Roman" panose="02020603050405020304" pitchFamily="18" charset="0"/>
                <a:cs typeface="Times New Roman" panose="02020603050405020304" pitchFamily="18" charset="0"/>
              </a:rPr>
              <a:t>інде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алу</a:t>
            </a:r>
            <a:r>
              <a:rPr lang="kk-KZ" sz="1800" dirty="0">
                <a:latin typeface="Times New Roman" panose="02020603050405020304" pitchFamily="18" charset="0"/>
                <a:cs typeface="Times New Roman" panose="02020603050405020304" pitchFamily="18" charset="0"/>
              </a:rPr>
              <a:t>ғ</a:t>
            </a:r>
            <a:r>
              <a:rPr lang="ru-RU" sz="1800" dirty="0">
                <a:latin typeface="Times New Roman" panose="02020603050405020304" pitchFamily="18" charset="0"/>
                <a:cs typeface="Times New Roman" panose="02020603050405020304" pitchFamily="18" charset="0"/>
              </a:rPr>
              <a:t>а </a:t>
            </a:r>
            <a:r>
              <a:rPr lang="ru-RU" sz="1800" dirty="0" err="1">
                <a:latin typeface="Times New Roman" panose="02020603050405020304" pitchFamily="18" charset="0"/>
                <a:cs typeface="Times New Roman" panose="02020603050405020304" pitchFamily="18" charset="0"/>
              </a:rPr>
              <a:t>болады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Олар</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өзіне тән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қарапайым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сәулет</a:t>
            </a:r>
            <a:r>
              <a:rPr lang="kk-KZ" sz="1800" dirty="0">
                <a:latin typeface="Times New Roman" panose="02020603050405020304" pitchFamily="18" charset="0"/>
                <a:cs typeface="Times New Roman" panose="02020603050405020304" pitchFamily="18" charset="0"/>
              </a:rPr>
              <a:t>тік құ</a:t>
            </a:r>
            <a:r>
              <a:rPr lang="ru-RU" sz="1800" dirty="0" err="1">
                <a:latin typeface="Times New Roman" panose="02020603050405020304" pitchFamily="18" charset="0"/>
                <a:cs typeface="Times New Roman" panose="02020603050405020304" pitchFamily="18" charset="0"/>
              </a:rPr>
              <a:t>рылымдарымен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ерекшеленді</a:t>
            </a:r>
            <a:r>
              <a:rPr lang="kk-KZ" sz="1800" dirty="0">
                <a:latin typeface="Times New Roman" panose="02020603050405020304" pitchFamily="18" charset="0"/>
                <a:cs typeface="Times New Roman" panose="02020603050405020304" pitchFamily="18" charset="0"/>
              </a:rPr>
              <a:t>: қ</a:t>
            </a:r>
            <a:r>
              <a:rPr lang="ru-RU" sz="1800" dirty="0" err="1">
                <a:latin typeface="Times New Roman" panose="02020603050405020304" pitchFamily="18" charset="0"/>
                <a:cs typeface="Times New Roman" panose="02020603050405020304" pitchFamily="18" charset="0"/>
              </a:rPr>
              <a:t>орғаныс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кұрылысы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сумен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жабдыктау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жуйе</a:t>
            </a:r>
            <a:r>
              <a:rPr lang="kk-KZ" sz="1800" dirty="0">
                <a:latin typeface="Times New Roman" panose="02020603050405020304" pitchFamily="18" charset="0"/>
                <a:cs typeface="Times New Roman" panose="02020603050405020304" pitchFamily="18" charset="0"/>
              </a:rPr>
              <a:t>сі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ғибадатханасы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дамыған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кәсібі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болды</a:t>
            </a:r>
            <a:r>
              <a:rPr lang="ru-RU" sz="1800" dirty="0">
                <a:latin typeface="Times New Roman" panose="02020603050405020304" pitchFamily="18" charset="0"/>
                <a:cs typeface="Times New Roman" panose="02020603050405020304" pitchFamily="18" charset="0"/>
              </a:rPr>
              <a:t>. Евразия </a:t>
            </a:r>
            <a:r>
              <a:rPr lang="ru-RU" sz="1800" dirty="0" err="1">
                <a:latin typeface="Times New Roman" panose="02020603050405020304" pitchFamily="18" charset="0"/>
                <a:cs typeface="Times New Roman" panose="02020603050405020304" pitchFamily="18" charset="0"/>
              </a:rPr>
              <a:t>даласында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қола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ғасырының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б.з.д</a:t>
            </a:r>
            <a:r>
              <a:rPr lang="ru-RU" sz="1800" dirty="0">
                <a:latin typeface="Times New Roman" panose="02020603050405020304" pitchFamily="18" charset="0"/>
                <a:cs typeface="Times New Roman" panose="02020603050405020304" pitchFamily="18" charset="0"/>
              </a:rPr>
              <a:t>. XVIII—XVI г.) </a:t>
            </a:r>
            <a:r>
              <a:rPr lang="ru-RU" sz="1800" dirty="0" err="1">
                <a:latin typeface="Times New Roman" panose="02020603050405020304" pitchFamily="18" charset="0"/>
                <a:cs typeface="Times New Roman" panose="02020603050405020304" pitchFamily="18" charset="0"/>
              </a:rPr>
              <a:t>көпке</a:t>
            </a:r>
            <a:r>
              <a:rPr lang="kk-KZ" sz="1800" dirty="0">
                <a:latin typeface="Times New Roman" panose="02020603050405020304" pitchFamily="18" charset="0"/>
                <a:cs typeface="Times New Roman" panose="02020603050405020304" pitchFamily="18" charset="0"/>
              </a:rPr>
              <a:t> белгілі </a:t>
            </a:r>
            <a:r>
              <a:rPr lang="ru-RU" sz="1800" dirty="0">
                <a:latin typeface="Times New Roman" panose="02020603050405020304" pitchFamily="18" charset="0"/>
                <a:cs typeface="Times New Roman" panose="02020603050405020304" pitchFamily="18" charset="0"/>
              </a:rPr>
              <a:t>б</a:t>
            </a:r>
            <a:r>
              <a:rPr lang="kk-KZ" sz="1800" dirty="0">
                <a:latin typeface="Times New Roman" panose="02020603050405020304" pitchFamily="18" charset="0"/>
                <a:cs typeface="Times New Roman" panose="02020603050405020304" pitchFamily="18" charset="0"/>
              </a:rPr>
              <a:t>і</a:t>
            </a:r>
            <a:r>
              <a:rPr lang="ru-RU" sz="1800" dirty="0" err="1">
                <a:latin typeface="Times New Roman" panose="02020603050405020304" pitchFamily="18" charset="0"/>
                <a:cs typeface="Times New Roman" panose="02020603050405020304" pitchFamily="18" charset="0"/>
              </a:rPr>
              <a:t>рден</a:t>
            </a:r>
            <a:r>
              <a:rPr lang="ru-RU" sz="1800" dirty="0">
                <a:latin typeface="Times New Roman" panose="02020603050405020304" pitchFamily="18" charset="0"/>
                <a:cs typeface="Times New Roman" panose="02020603050405020304" pitchFamily="18" charset="0"/>
              </a:rPr>
              <a:t>-б</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р </a:t>
            </a:r>
            <a:r>
              <a:rPr lang="ru-RU" sz="1800" dirty="0" err="1">
                <a:latin typeface="Times New Roman" panose="02020603050405020304" pitchFamily="18" charset="0"/>
                <a:cs typeface="Times New Roman" panose="02020603050405020304" pitchFamily="18" charset="0"/>
              </a:rPr>
              <a:t>археологиялык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ескерт</a:t>
            </a:r>
            <a:r>
              <a:rPr lang="kk-KZ" sz="1800" dirty="0">
                <a:latin typeface="Times New Roman" panose="02020603050405020304" pitchFamily="18" charset="0"/>
                <a:cs typeface="Times New Roman" panose="02020603050405020304" pitchFamily="18" charset="0"/>
              </a:rPr>
              <a:t>кіш-бекініс </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Арқайым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елд</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мекен</a:t>
            </a:r>
            <a:r>
              <a:rPr lang="kk-KZ" sz="1800" dirty="0">
                <a:latin typeface="Times New Roman" panose="02020603050405020304" pitchFamily="18" charset="0"/>
                <a:cs typeface="Times New Roman" panose="02020603050405020304" pitchFamily="18" charset="0"/>
              </a:rPr>
              <a:t>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болып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табылады</a:t>
            </a:r>
            <a:r>
              <a:rPr lang="ru-RU" sz="1800" dirty="0" smtClean="0">
                <a:latin typeface="Times New Roman" panose="02020603050405020304" pitchFamily="18" charset="0"/>
                <a:cs typeface="Times New Roman" panose="02020603050405020304" pitchFamily="18" charset="0"/>
              </a:rPr>
              <a:t>.</a:t>
            </a:r>
          </a:p>
          <a:p>
            <a:pPr algn="just"/>
            <a:r>
              <a:rPr lang="ru-RU" sz="1800" dirty="0" err="1">
                <a:latin typeface="Times New Roman" panose="02020603050405020304" pitchFamily="18" charset="0"/>
                <a:cs typeface="Times New Roman" panose="02020603050405020304" pitchFamily="18" charset="0"/>
              </a:rPr>
              <a:t>Коныстард</a:t>
            </a:r>
            <a:r>
              <a:rPr lang="kk-KZ" sz="1800" dirty="0">
                <a:latin typeface="Times New Roman" panose="02020603050405020304" pitchFamily="18" charset="0"/>
                <a:cs typeface="Times New Roman" panose="02020603050405020304" pitchFamily="18" charset="0"/>
              </a:rPr>
              <a:t>ың </a:t>
            </a:r>
            <a:r>
              <a:rPr lang="ru-RU" sz="1800" dirty="0" err="1">
                <a:latin typeface="Times New Roman" panose="02020603050405020304" pitchFamily="18" charset="0"/>
                <a:cs typeface="Times New Roman" panose="02020603050405020304" pitchFamily="18" charset="0"/>
              </a:rPr>
              <a:t>ауданы</a:t>
            </a:r>
            <a:r>
              <a:rPr lang="ru-RU" sz="1800" dirty="0">
                <a:latin typeface="Times New Roman" panose="02020603050405020304" pitchFamily="18" charset="0"/>
                <a:cs typeface="Times New Roman" panose="02020603050405020304" pitchFamily="18" charset="0"/>
              </a:rPr>
              <a:t> 25-тен 150 </a:t>
            </a:r>
            <a:r>
              <a:rPr lang="ru-RU" sz="1800" dirty="0" err="1">
                <a:latin typeface="Times New Roman" panose="02020603050405020304" pitchFamily="18" charset="0"/>
                <a:cs typeface="Times New Roman" panose="02020603050405020304" pitchFamily="18" charset="0"/>
              </a:rPr>
              <a:t>шаршы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метрге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дей</a:t>
            </a:r>
            <a:r>
              <a:rPr lang="kk-KZ" sz="1800" dirty="0">
                <a:latin typeface="Times New Roman" panose="02020603050405020304" pitchFamily="18" charset="0"/>
                <a:cs typeface="Times New Roman" panose="02020603050405020304" pitchFamily="18" charset="0"/>
              </a:rPr>
              <a:t>ін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ұзын</a:t>
            </a:r>
            <a:r>
              <a:rPr lang="ru-RU" sz="1800" dirty="0">
                <a:latin typeface="Times New Roman" panose="02020603050405020304" pitchFamily="18" charset="0"/>
                <a:cs typeface="Times New Roman" panose="02020603050405020304" pitchFamily="18" charset="0"/>
              </a:rPr>
              <a:t> саны 10-нан 20-га </a:t>
            </a:r>
            <a:r>
              <a:rPr lang="ru-RU" sz="1800" dirty="0" err="1">
                <a:latin typeface="Times New Roman" panose="02020603050405020304" pitchFamily="18" charset="0"/>
                <a:cs typeface="Times New Roman" panose="02020603050405020304" pitchFamily="18" charset="0"/>
              </a:rPr>
              <a:t>дей</a:t>
            </a:r>
            <a:r>
              <a:rPr lang="kk-KZ" sz="1800" dirty="0">
                <a:latin typeface="Times New Roman" panose="02020603050405020304" pitchFamily="18" charset="0"/>
                <a:cs typeface="Times New Roman" panose="02020603050405020304" pitchFamily="18" charset="0"/>
              </a:rPr>
              <a:t>ін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баратын</a:t>
            </a:r>
            <a:r>
              <a:rPr lang="ru-RU" sz="1800" dirty="0">
                <a:latin typeface="Times New Roman" panose="02020603050405020304" pitchFamily="18" charset="0"/>
                <a:cs typeface="Times New Roman" panose="02020603050405020304" pitchFamily="18" charset="0"/>
              </a:rPr>
              <a:t>, 1-1,5 метр </a:t>
            </a:r>
            <a:r>
              <a:rPr lang="ru-RU" sz="1800" dirty="0" err="1">
                <a:latin typeface="Times New Roman" panose="02020603050405020304" pitchFamily="18" charset="0"/>
                <a:cs typeface="Times New Roman" panose="02020603050405020304" pitchFamily="18" charset="0"/>
              </a:rPr>
              <a:t>жерге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ен</a:t>
            </a:r>
            <a:r>
              <a:rPr lang="kk-KZ" sz="1800" dirty="0">
                <a:latin typeface="Times New Roman" panose="02020603050405020304" pitchFamily="18" charset="0"/>
                <a:cs typeface="Times New Roman" panose="02020603050405020304" pitchFamily="18" charset="0"/>
              </a:rPr>
              <a:t>гізілген қ</a:t>
            </a:r>
            <a:r>
              <a:rPr lang="ru-RU" sz="1800" dirty="0" err="1">
                <a:latin typeface="Times New Roman" panose="02020603050405020304" pitchFamily="18" charset="0"/>
                <a:cs typeface="Times New Roman" panose="02020603050405020304" pitchFamily="18" charset="0"/>
              </a:rPr>
              <a:t>има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ағаштар</a:t>
            </a:r>
            <a:r>
              <a:rPr lang="ru-RU" sz="1800" dirty="0">
                <a:latin typeface="Times New Roman" panose="02020603050405020304" pitchFamily="18" charset="0"/>
                <a:cs typeface="Times New Roman" panose="02020603050405020304" pitchFamily="18" charset="0"/>
              </a:rPr>
              <a:t> т</a:t>
            </a:r>
            <a:r>
              <a:rPr lang="kk-KZ" sz="1800" dirty="0">
                <a:latin typeface="Times New Roman" panose="02020603050405020304" pitchFamily="18" charset="0"/>
                <a:cs typeface="Times New Roman" panose="02020603050405020304" pitchFamily="18" charset="0"/>
              </a:rPr>
              <a:t>үріндегі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улкен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жертелелерден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турады</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Қос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шатырлы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немесе</a:t>
            </a:r>
            <a:r>
              <a:rPr lang="ru-RU" sz="1800" dirty="0">
                <a:latin typeface="Times New Roman" panose="02020603050405020304" pitchFamily="18" charset="0"/>
                <a:cs typeface="Times New Roman" panose="02020603050405020304" pitchFamily="18" charset="0"/>
              </a:rPr>
              <a:t> пирамида т</a:t>
            </a:r>
            <a:r>
              <a:rPr lang="kk-KZ" sz="1800" dirty="0">
                <a:latin typeface="Times New Roman" panose="02020603050405020304" pitchFamily="18" charset="0"/>
                <a:cs typeface="Times New Roman" panose="02020603050405020304" pitchFamily="18" charset="0"/>
              </a:rPr>
              <a:t>әріздес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кел</a:t>
            </a:r>
            <a:r>
              <a:rPr lang="kk-KZ" sz="1800" dirty="0">
                <a:latin typeface="Times New Roman" panose="02020603050405020304" pitchFamily="18" charset="0"/>
                <a:cs typeface="Times New Roman" panose="02020603050405020304" pitchFamily="18" charset="0"/>
              </a:rPr>
              <a:t>іп</a:t>
            </a:r>
            <a:r>
              <a:rPr lang="ru-RU" sz="1800" dirty="0">
                <a:latin typeface="Times New Roman" panose="02020603050405020304" pitchFamily="18" charset="0"/>
                <a:cs typeface="Times New Roman" panose="02020603050405020304" pitchFamily="18" charset="0"/>
              </a:rPr>
              <a:t>, д</a:t>
            </a:r>
            <a:r>
              <a:rPr lang="kk-KZ" sz="1800" dirty="0">
                <a:latin typeface="Times New Roman" panose="02020603050405020304" pitchFamily="18" charset="0"/>
                <a:cs typeface="Times New Roman" panose="02020603050405020304" pitchFamily="18" charset="0"/>
              </a:rPr>
              <a:t>іңгектермен ұ</a:t>
            </a:r>
            <a:r>
              <a:rPr lang="ru-RU" sz="1800" dirty="0" err="1">
                <a:latin typeface="Times New Roman" panose="02020603050405020304" pitchFamily="18" charset="0"/>
                <a:cs typeface="Times New Roman" panose="02020603050405020304" pitchFamily="18" charset="0"/>
              </a:rPr>
              <a:t>сталған</a:t>
            </a:r>
            <a:r>
              <a:rPr lang="ru-RU" sz="1800" dirty="0">
                <a:latin typeface="Times New Roman" panose="02020603050405020304" pitchFamily="18" charset="0"/>
                <a:cs typeface="Times New Roman" panose="02020603050405020304" pitchFamily="18" charset="0"/>
              </a:rPr>
              <a:t>, он</a:t>
            </a:r>
            <a:r>
              <a:rPr lang="kk-KZ" sz="1800" dirty="0">
                <a:latin typeface="Times New Roman" panose="02020603050405020304" pitchFamily="18" charset="0"/>
                <a:cs typeface="Times New Roman" panose="02020603050405020304" pitchFamily="18" charset="0"/>
              </a:rPr>
              <a:t>ың</a:t>
            </a:r>
            <a:r>
              <a:rPr lang="ru-RU" sz="1800" dirty="0">
                <a:latin typeface="Times New Roman" panose="02020603050405020304" pitchFamily="18" charset="0"/>
                <a:cs typeface="Times New Roman" panose="02020603050405020304" pitchFamily="18" charset="0"/>
              </a:rPr>
              <a:t> т</a:t>
            </a:r>
            <a:r>
              <a:rPr lang="kk-KZ" sz="1800" dirty="0">
                <a:latin typeface="Times New Roman" panose="02020603050405020304" pitchFamily="18" charset="0"/>
                <a:cs typeface="Times New Roman" panose="02020603050405020304" pitchFamily="18" charset="0"/>
              </a:rPr>
              <a:t>үтін</a:t>
            </a:r>
            <a:r>
              <a:rPr lang="ru-RU" sz="1800" dirty="0">
                <a:latin typeface="Times New Roman" panose="02020603050405020304" pitchFamily="18" charset="0"/>
                <a:cs typeface="Times New Roman" panose="02020603050405020304" pitchFamily="18" charset="0"/>
              </a:rPr>
              <a:t> мен </a:t>
            </a:r>
            <a:r>
              <a:rPr lang="ru-RU" sz="1800" dirty="0" err="1">
                <a:latin typeface="Times New Roman" panose="02020603050405020304" pitchFamily="18" charset="0"/>
                <a:cs typeface="Times New Roman" panose="02020603050405020304" pitchFamily="18" charset="0"/>
              </a:rPr>
              <a:t>жарыққа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арналған</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тесіктері </a:t>
            </a:r>
            <a:r>
              <a:rPr lang="ru-RU" sz="1800" dirty="0" err="1">
                <a:latin typeface="Times New Roman" panose="02020603050405020304" pitchFamily="18" charset="0"/>
                <a:cs typeface="Times New Roman" panose="02020603050405020304" pitchFamily="18" charset="0"/>
              </a:rPr>
              <a:t>болған</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Ү</a:t>
            </a:r>
            <a:r>
              <a:rPr lang="ru-RU" sz="1800" dirty="0" err="1">
                <a:latin typeface="Times New Roman" panose="02020603050405020304" pitchFamily="18" charset="0"/>
                <a:cs typeface="Times New Roman" panose="02020603050405020304" pitchFamily="18" charset="0"/>
              </a:rPr>
              <a:t>лкен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отбасылы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үйде</a:t>
            </a:r>
            <a:r>
              <a:rPr lang="ru-RU" sz="1800" dirty="0">
                <a:latin typeface="Times New Roman" panose="02020603050405020304" pitchFamily="18" charset="0"/>
                <a:cs typeface="Times New Roman" panose="02020603050405020304" pitchFamily="18" charset="0"/>
              </a:rPr>
              <a:t> 30-50-ге </a:t>
            </a:r>
            <a:r>
              <a:rPr lang="ru-RU" sz="1800" dirty="0" err="1">
                <a:latin typeface="Times New Roman" panose="02020603050405020304" pitchFamily="18" charset="0"/>
                <a:cs typeface="Times New Roman" panose="02020603050405020304" pitchFamily="18" charset="0"/>
              </a:rPr>
              <a:t>тарта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адам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тұрды</a:t>
            </a:r>
            <a:r>
              <a:rPr lang="ru-RU" sz="1800" dirty="0">
                <a:latin typeface="Times New Roman" panose="02020603050405020304" pitchFamily="18" charset="0"/>
                <a:cs typeface="Times New Roman" panose="02020603050405020304" pitchFamily="18" charset="0"/>
              </a:rPr>
              <a:t>. Ал </a:t>
            </a:r>
            <a:r>
              <a:rPr lang="ru-RU" sz="1800" dirty="0" err="1">
                <a:latin typeface="Times New Roman" panose="02020603050405020304" pitchFamily="18" charset="0"/>
                <a:cs typeface="Times New Roman" panose="02020603050405020304" pitchFamily="18" charset="0"/>
              </a:rPr>
              <a:t>қоныс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ip</a:t>
            </a:r>
            <a:r>
              <a:rPr lang="kk-KZ" sz="1800" dirty="0">
                <a:latin typeface="Times New Roman" panose="02020603050405020304" pitchFamily="18" charset="0"/>
                <a:cs typeface="Times New Roman" panose="02020603050405020304" pitchFamily="18" charset="0"/>
              </a:rPr>
              <a:t>гелес</a:t>
            </a:r>
            <a:r>
              <a:rPr lang="ru-RU" sz="1800" dirty="0">
                <a:latin typeface="Times New Roman" panose="02020603050405020304" pitchFamily="18" charset="0"/>
                <a:cs typeface="Times New Roman" panose="02020603050405020304" pitchFamily="18" charset="0"/>
              </a:rPr>
              <a:t> e</a:t>
            </a:r>
            <a:r>
              <a:rPr lang="kk-KZ" sz="1800" dirty="0">
                <a:latin typeface="Times New Roman" panose="02020603050405020304" pitchFamily="18" charset="0"/>
                <a:cs typeface="Times New Roman" panose="02020603050405020304" pitchFamily="18" charset="0"/>
              </a:rPr>
              <a:t>гістіктер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жайылымдар</a:t>
            </a:r>
            <a:r>
              <a:rPr lang="ru-RU" sz="1800" dirty="0">
                <a:latin typeface="Times New Roman" panose="02020603050405020304" pitchFamily="18" charset="0"/>
                <a:cs typeface="Times New Roman" panose="02020603050405020304" pitchFamily="18" charset="0"/>
              </a:rPr>
              <a:t> мен </a:t>
            </a:r>
            <a:r>
              <a:rPr lang="ru-RU" sz="1800" dirty="0" err="1">
                <a:latin typeface="Times New Roman" panose="02020603050405020304" pitchFamily="18" charset="0"/>
                <a:cs typeface="Times New Roman" panose="02020603050405020304" pitchFamily="18" charset="0"/>
              </a:rPr>
              <a:t>молалар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бip</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руға</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тиесілі болды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Андроновшылар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шаруашылығының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басым</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түрі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малшыл</a:t>
            </a:r>
            <a:r>
              <a:rPr lang="kk-KZ" sz="1800" dirty="0">
                <a:latin typeface="Times New Roman" panose="02020603050405020304" pitchFamily="18" charset="0"/>
                <a:cs typeface="Times New Roman" panose="02020603050405020304" pitchFamily="18" charset="0"/>
              </a:rPr>
              <a:t>ық</a:t>
            </a:r>
            <a:r>
              <a:rPr lang="ru-RU" sz="1800" dirty="0">
                <a:latin typeface="Times New Roman" panose="02020603050405020304" pitchFamily="18" charset="0"/>
                <a:cs typeface="Times New Roman" panose="02020603050405020304" pitchFamily="18" charset="0"/>
              </a:rPr>
              <a:t>, ал не</a:t>
            </a:r>
            <a:r>
              <a:rPr lang="kk-KZ" sz="1800" dirty="0">
                <a:latin typeface="Times New Roman" panose="02020603050405020304" pitchFamily="18" charset="0"/>
                <a:cs typeface="Times New Roman" panose="02020603050405020304" pitchFamily="18" charset="0"/>
              </a:rPr>
              <a:t>гізгі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тама</a:t>
            </a:r>
            <a:r>
              <a:rPr lang="kk-KZ" sz="1800" dirty="0">
                <a:latin typeface="Times New Roman" panose="02020603050405020304" pitchFamily="18" charset="0"/>
                <a:cs typeface="Times New Roman" panose="02020603050405020304" pitchFamily="18" charset="0"/>
              </a:rPr>
              <a:t>ғ</a:t>
            </a:r>
            <a:r>
              <a:rPr lang="ru-RU" sz="1800" dirty="0">
                <a:latin typeface="Times New Roman" panose="02020603050405020304" pitchFamily="18" charset="0"/>
                <a:cs typeface="Times New Roman" panose="02020603050405020304" pitchFamily="18" charset="0"/>
              </a:rPr>
              <a:t>ы </a:t>
            </a:r>
            <a:r>
              <a:rPr lang="ru-RU" sz="1800" dirty="0" err="1">
                <a:latin typeface="Times New Roman" panose="02020603050405020304" pitchFamily="18" charset="0"/>
                <a:cs typeface="Times New Roman" panose="02020603050405020304" pitchFamily="18" charset="0"/>
              </a:rPr>
              <a:t>ет</a:t>
            </a:r>
            <a:r>
              <a:rPr lang="ru-RU" sz="1800" dirty="0">
                <a:latin typeface="Times New Roman" panose="02020603050405020304" pitchFamily="18" charset="0"/>
                <a:cs typeface="Times New Roman" panose="02020603050405020304" pitchFamily="18" charset="0"/>
              </a:rPr>
              <a:t> пен с</a:t>
            </a:r>
            <a:r>
              <a:rPr lang="kk-KZ" sz="1800" dirty="0">
                <a:latin typeface="Times New Roman" panose="02020603050405020304" pitchFamily="18" charset="0"/>
                <a:cs typeface="Times New Roman" panose="02020603050405020304" pitchFamily="18" charset="0"/>
              </a:rPr>
              <a:t>үт өнімдері </a:t>
            </a:r>
            <a:r>
              <a:rPr lang="ru-RU" sz="1800" dirty="0" err="1">
                <a:latin typeface="Times New Roman" panose="02020603050405020304" pitchFamily="18" charset="0"/>
                <a:cs typeface="Times New Roman" panose="02020603050405020304" pitchFamily="18" charset="0"/>
              </a:rPr>
              <a:t>болды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Андроновшылардың</a:t>
            </a:r>
            <a:r>
              <a:rPr lang="ru-RU" sz="1800" dirty="0">
                <a:latin typeface="Times New Roman" panose="02020603050405020304" pitchFamily="18" charset="0"/>
                <a:cs typeface="Times New Roman" panose="02020603050405020304" pitchFamily="18" charset="0"/>
              </a:rPr>
              <a:t> азы</a:t>
            </a:r>
            <a:r>
              <a:rPr lang="kk-KZ" sz="1800" dirty="0">
                <a:latin typeface="Times New Roman" panose="02020603050405020304" pitchFamily="18" charset="0"/>
                <a:cs typeface="Times New Roman" panose="02020603050405020304" pitchFamily="18" charset="0"/>
              </a:rPr>
              <a:t>қ</a:t>
            </a:r>
            <a:r>
              <a:rPr lang="ru-RU" sz="1800" dirty="0">
                <a:latin typeface="Times New Roman" panose="02020603050405020304" pitchFamily="18" charset="0"/>
                <a:cs typeface="Times New Roman" panose="02020603050405020304" pitchFamily="18" charset="0"/>
              </a:rPr>
              <a:t>-т</a:t>
            </a:r>
            <a:r>
              <a:rPr lang="kk-KZ" sz="1800" dirty="0">
                <a:latin typeface="Times New Roman" panose="02020603050405020304" pitchFamily="18" charset="0"/>
                <a:cs typeface="Times New Roman" panose="02020603050405020304" pitchFamily="18" charset="0"/>
              </a:rPr>
              <a:t>үлігі </a:t>
            </a:r>
            <a:r>
              <a:rPr lang="ru-RU" sz="1800" dirty="0" err="1">
                <a:latin typeface="Times New Roman" panose="02020603050405020304" pitchFamily="18" charset="0"/>
                <a:cs typeface="Times New Roman" panose="02020603050405020304" pitchFamily="18" charset="0"/>
              </a:rPr>
              <a:t>шамамен</a:t>
            </a:r>
            <a:r>
              <a:rPr lang="ru-RU" sz="1800" dirty="0">
                <a:latin typeface="Times New Roman" panose="02020603050405020304" pitchFamily="18" charset="0"/>
                <a:cs typeface="Times New Roman" panose="02020603050405020304" pitchFamily="18" charset="0"/>
              </a:rPr>
              <a:t> 60-70% </a:t>
            </a:r>
            <a:r>
              <a:rPr lang="ru-RU" sz="1800" dirty="0" err="1">
                <a:latin typeface="Times New Roman" panose="02020603050405020304" pitchFamily="18" charset="0"/>
                <a:cs typeface="Times New Roman" panose="02020603050405020304" pitchFamily="18" charset="0"/>
              </a:rPr>
              <a:t>ipi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қара</a:t>
            </a:r>
            <a:r>
              <a:rPr lang="ru-RU" sz="1800" dirty="0">
                <a:latin typeface="Times New Roman" panose="02020603050405020304" pitchFamily="18" charset="0"/>
                <a:cs typeface="Times New Roman" panose="02020603050405020304" pitchFamily="18" charset="0"/>
              </a:rPr>
              <a:t> мал </a:t>
            </a:r>
            <a:r>
              <a:rPr lang="ru-RU" sz="1800" dirty="0" err="1">
                <a:latin typeface="Times New Roman" panose="02020603050405020304" pitchFamily="18" charset="0"/>
                <a:cs typeface="Times New Roman" panose="02020603050405020304" pitchFamily="18" charset="0"/>
              </a:rPr>
              <a:t>ет</a:t>
            </a:r>
            <a:r>
              <a:rPr lang="kk-KZ" sz="1800" dirty="0">
                <a:latin typeface="Times New Roman" panose="02020603050405020304" pitchFamily="18" charset="0"/>
                <a:cs typeface="Times New Roman" panose="02020603050405020304" pitchFamily="18" charset="0"/>
              </a:rPr>
              <a:t>імен</a:t>
            </a:r>
            <a:r>
              <a:rPr lang="ru-RU" sz="1800" dirty="0">
                <a:latin typeface="Times New Roman" panose="02020603050405020304" pitchFamily="18" charset="0"/>
                <a:cs typeface="Times New Roman" panose="02020603050405020304" pitchFamily="18" charset="0"/>
              </a:rPr>
              <a:t>, 10% </a:t>
            </a:r>
            <a:r>
              <a:rPr lang="kk-KZ" sz="1800" dirty="0">
                <a:latin typeface="Times New Roman" panose="02020603050405020304" pitchFamily="18" charset="0"/>
                <a:cs typeface="Times New Roman" panose="02020603050405020304" pitchFamily="18" charset="0"/>
              </a:rPr>
              <a:t>қ</a:t>
            </a:r>
            <a:r>
              <a:rPr lang="ru-RU" sz="1800" dirty="0">
                <a:latin typeface="Times New Roman" panose="02020603050405020304" pitchFamily="18" charset="0"/>
                <a:cs typeface="Times New Roman" panose="02020603050405020304" pitchFamily="18" charset="0"/>
              </a:rPr>
              <a:t>ой </a:t>
            </a:r>
            <a:r>
              <a:rPr lang="ru-RU" sz="1800" dirty="0" err="1">
                <a:latin typeface="Times New Roman" panose="02020603050405020304" pitchFamily="18" charset="0"/>
                <a:cs typeface="Times New Roman" panose="02020603050405020304" pitchFamily="18" charset="0"/>
              </a:rPr>
              <a:t>ет</a:t>
            </a:r>
            <a:r>
              <a:rPr lang="kk-KZ" sz="1800" dirty="0">
                <a:latin typeface="Times New Roman" panose="02020603050405020304" pitchFamily="18" charset="0"/>
                <a:cs typeface="Times New Roman" panose="02020603050405020304" pitchFamily="18" charset="0"/>
              </a:rPr>
              <a:t>інен</a:t>
            </a:r>
            <a:r>
              <a:rPr lang="ru-RU" sz="1800" dirty="0">
                <a:latin typeface="Times New Roman" panose="02020603050405020304" pitchFamily="18" charset="0"/>
                <a:cs typeface="Times New Roman" panose="02020603050405020304" pitchFamily="18" charset="0"/>
              </a:rPr>
              <a:t>, 20-30% </a:t>
            </a:r>
            <a:r>
              <a:rPr lang="ru-RU" sz="1800" dirty="0" err="1">
                <a:latin typeface="Times New Roman" panose="02020603050405020304" pitchFamily="18" charset="0"/>
                <a:cs typeface="Times New Roman" panose="02020603050405020304" pitchFamily="18" charset="0"/>
              </a:rPr>
              <a:t>жылкы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ет</a:t>
            </a:r>
            <a:r>
              <a:rPr lang="kk-KZ" sz="1800" dirty="0">
                <a:latin typeface="Times New Roman" panose="02020603050405020304" pitchFamily="18" charset="0"/>
                <a:cs typeface="Times New Roman" panose="02020603050405020304" pitchFamily="18" charset="0"/>
              </a:rPr>
              <a:t>інен</a:t>
            </a:r>
            <a:r>
              <a:rPr lang="ru-RU" sz="1800" dirty="0">
                <a:latin typeface="Times New Roman" panose="02020603050405020304" pitchFamily="18" charset="0"/>
                <a:cs typeface="Times New Roman" panose="02020603050405020304" pitchFamily="18" charset="0"/>
              </a:rPr>
              <a:t> тур</a:t>
            </a:r>
            <a:r>
              <a:rPr lang="kk-KZ" sz="1800" dirty="0">
                <a:latin typeface="Times New Roman" panose="02020603050405020304" pitchFamily="18" charset="0"/>
                <a:cs typeface="Times New Roman" panose="02020603050405020304" pitchFamily="18" charset="0"/>
              </a:rPr>
              <a:t>а</a:t>
            </a:r>
            <a:r>
              <a:rPr lang="ru-RU" sz="1800" dirty="0" err="1">
                <a:latin typeface="Times New Roman" panose="02020603050405020304" pitchFamily="18" charset="0"/>
                <a:cs typeface="Times New Roman" panose="02020603050405020304" pitchFamily="18" charset="0"/>
              </a:rPr>
              <a:t>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Олардың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басты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дәуле</a:t>
            </a:r>
            <a:r>
              <a:rPr lang="kk-KZ" sz="1800" dirty="0">
                <a:latin typeface="Times New Roman" panose="02020603050405020304" pitchFamily="18" charset="0"/>
                <a:cs typeface="Times New Roman" panose="02020603050405020304" pitchFamily="18" charset="0"/>
              </a:rPr>
              <a:t>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жылкы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табыны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болатын</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Қ</a:t>
            </a:r>
            <a:r>
              <a:rPr lang="ru-RU" sz="1800" dirty="0" err="1">
                <a:latin typeface="Times New Roman" panose="02020603050405020304" pitchFamily="18" charset="0"/>
                <a:cs typeface="Times New Roman" panose="02020603050405020304" pitchFamily="18" charset="0"/>
              </a:rPr>
              <a:t>оныс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маңына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жақын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жайылымдар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бip</a:t>
            </a:r>
            <a:r>
              <a:rPr lang="kk-KZ" sz="1800" dirty="0">
                <a:latin typeface="Times New Roman" panose="02020603050405020304" pitchFamily="18" charset="0"/>
                <a:cs typeface="Times New Roman" panose="02020603050405020304" pitchFamily="18" charset="0"/>
              </a:rPr>
              <a:t>те</a:t>
            </a:r>
            <a:r>
              <a:rPr lang="ru-RU" sz="1800" dirty="0">
                <a:latin typeface="Times New Roman" panose="02020603050405020304" pitchFamily="18" charset="0"/>
                <a:cs typeface="Times New Roman" panose="02020603050405020304" pitchFamily="18" charset="0"/>
              </a:rPr>
              <a:t>-</a:t>
            </a:r>
            <a:r>
              <a:rPr lang="ru-RU" sz="1800" dirty="0" err="1">
                <a:latin typeface="Times New Roman" panose="02020603050405020304" pitchFamily="18" charset="0"/>
                <a:cs typeface="Times New Roman" panose="02020603050405020304" pitchFamily="18" charset="0"/>
              </a:rPr>
              <a:t>бірте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тозғандыктан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андроновшылар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әp</a:t>
            </a:r>
            <a:r>
              <a:rPr lang="kk-KZ" sz="1800" dirty="0">
                <a:latin typeface="Times New Roman" panose="02020603050405020304" pitchFamily="18" charset="0"/>
                <a:cs typeface="Times New Roman" panose="02020603050405020304" pitchFamily="18" charset="0"/>
              </a:rPr>
              <a:t>б</a:t>
            </a:r>
            <a:r>
              <a:rPr lang="ru-RU" sz="1800" dirty="0" err="1">
                <a:latin typeface="Times New Roman" panose="02020603050405020304" pitchFamily="18" charset="0"/>
                <a:cs typeface="Times New Roman" panose="02020603050405020304" pitchFamily="18" charset="0"/>
              </a:rPr>
              <a:t>ip</a:t>
            </a:r>
            <a:r>
              <a:rPr lang="ru-RU" sz="1800" dirty="0">
                <a:latin typeface="Times New Roman" panose="02020603050405020304" pitchFamily="18" charset="0"/>
                <a:cs typeface="Times New Roman" panose="02020603050405020304" pitchFamily="18" charset="0"/>
              </a:rPr>
              <a:t> 20-25 </a:t>
            </a:r>
            <a:r>
              <a:rPr lang="ru-RU" sz="1800" dirty="0" err="1">
                <a:latin typeface="Times New Roman" panose="02020603050405020304" pitchFamily="18" charset="0"/>
                <a:cs typeface="Times New Roman" panose="02020603050405020304" pitchFamily="18" charset="0"/>
              </a:rPr>
              <a:t>жыл</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сайын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жерлерге</a:t>
            </a:r>
            <a:r>
              <a:rPr lang="ru-RU" sz="1800" dirty="0">
                <a:latin typeface="Times New Roman" panose="02020603050405020304" pitchFamily="18" charset="0"/>
                <a:cs typeface="Times New Roman" panose="02020603050405020304" pitchFamily="18" charset="0"/>
              </a:rPr>
              <a:t> </a:t>
            </a:r>
            <a:r>
              <a:rPr lang="kk-KZ" sz="1800" dirty="0">
                <a:latin typeface="Times New Roman" panose="02020603050405020304" pitchFamily="18" charset="0"/>
                <a:cs typeface="Times New Roman" panose="02020603050405020304" pitchFamily="18" charset="0"/>
              </a:rPr>
              <a:t>қ</a:t>
            </a:r>
            <a:r>
              <a:rPr lang="ru-RU" sz="1800" dirty="0" err="1">
                <a:latin typeface="Times New Roman" panose="02020603050405020304" pitchFamily="18" charset="0"/>
                <a:cs typeface="Times New Roman" panose="02020603050405020304" pitchFamily="18" charset="0"/>
              </a:rPr>
              <a:t>оныс</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аударып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отырған</a:t>
            </a:r>
            <a:r>
              <a:rPr lang="ru-RU" sz="1800" dirty="0">
                <a:latin typeface="Times New Roman" panose="02020603050405020304" pitchFamily="18" charset="0"/>
                <a:cs typeface="Times New Roman" panose="02020603050405020304" pitchFamily="18" charset="0"/>
              </a:rPr>
              <a:t>.</a:t>
            </a:r>
          </a:p>
          <a:p>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8561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57686"/>
          </a:xfrm>
        </p:spPr>
        <p:txBody>
          <a:bodyPr>
            <a:noAutofit/>
          </a:bodyPr>
          <a:lstStyle/>
          <a:p>
            <a:pPr algn="ctr"/>
            <a:r>
              <a:rPr lang="kk-KZ" sz="2000" dirty="0" smtClean="0">
                <a:latin typeface="Times New Roman" panose="02020603050405020304" pitchFamily="18" charset="0"/>
                <a:cs typeface="Times New Roman" panose="02020603050405020304" pitchFamily="18" charset="0"/>
              </a:rPr>
              <a:t>9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722812"/>
            <a:ext cx="11066417" cy="5454151"/>
          </a:xfrm>
        </p:spPr>
        <p:txBody>
          <a:bodyPr>
            <a:normAutofit fontScale="92500" lnSpcReduction="20000"/>
          </a:bodyPr>
          <a:lstStyle/>
          <a:p>
            <a:pPr algn="just"/>
            <a:r>
              <a:rPr lang="kk-KZ" sz="2000" dirty="0">
                <a:latin typeface="Times New Roman" panose="02020603050405020304" pitchFamily="18" charset="0"/>
                <a:cs typeface="Times New Roman" panose="02020603050405020304" pitchFamily="18" charset="0"/>
              </a:rPr>
              <a:t>Қ</a:t>
            </a:r>
            <a:r>
              <a:rPr lang="ru-RU" sz="2000" dirty="0" err="1">
                <a:latin typeface="Times New Roman" panose="02020603050405020304" pitchFamily="18" charset="0"/>
                <a:cs typeface="Times New Roman" panose="02020603050405020304" pitchFamily="18" charset="0"/>
              </a:rPr>
              <a:t>азақстанның</a:t>
            </a:r>
            <a:r>
              <a:rPr lang="ru-RU" sz="2000" dirty="0">
                <a:latin typeface="Times New Roman" panose="02020603050405020304" pitchFamily="18" charset="0"/>
                <a:cs typeface="Times New Roman" panose="02020603050405020304" pitchFamily="18" charset="0"/>
              </a:rPr>
              <a:t> о</a:t>
            </a:r>
            <a:r>
              <a:rPr lang="kk-KZ" sz="2000" dirty="0">
                <a:latin typeface="Times New Roman" panose="02020603050405020304" pitchFamily="18" charset="0"/>
                <a:cs typeface="Times New Roman" panose="02020603050405020304" pitchFamily="18" charset="0"/>
              </a:rPr>
              <a:t>ңтүстігіндегі Қ</a:t>
            </a:r>
            <a:r>
              <a:rPr lang="ru-RU" sz="2000" dirty="0" err="1">
                <a:latin typeface="Times New Roman" panose="02020603050405020304" pitchFamily="18" charset="0"/>
                <a:cs typeface="Times New Roman" panose="02020603050405020304" pitchFamily="18" charset="0"/>
              </a:rPr>
              <a:t>аратау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Жет</a:t>
            </a:r>
            <a:r>
              <a:rPr lang="kk-KZ" sz="2000" dirty="0">
                <a:latin typeface="Times New Roman" panose="02020603050405020304" pitchFamily="18" charset="0"/>
                <a:cs typeface="Times New Roman" panose="02020603050405020304" pitchFamily="18" charset="0"/>
              </a:rPr>
              <a:t>ісудағы</a:t>
            </a:r>
            <a:r>
              <a:rPr lang="ru-RU" sz="2000" dirty="0">
                <a:latin typeface="Times New Roman" panose="02020603050405020304" pitchFamily="18" charset="0"/>
                <a:cs typeface="Times New Roman" panose="02020603050405020304" pitchFamily="18" charset="0"/>
              </a:rPr>
              <a:t> Та</a:t>
            </a:r>
            <a:r>
              <a:rPr lang="kk-KZ" sz="2000" dirty="0">
                <a:latin typeface="Times New Roman" panose="02020603050405020304" pitchFamily="18" charset="0"/>
                <a:cs typeface="Times New Roman" panose="02020603050405020304" pitchFamily="18" charset="0"/>
              </a:rPr>
              <a:t>ң</a:t>
            </a:r>
            <a:r>
              <a:rPr lang="ru-RU" sz="2000" dirty="0" err="1">
                <a:latin typeface="Times New Roman" panose="02020603050405020304" pitchFamily="18" charset="0"/>
                <a:cs typeface="Times New Roman" panose="02020603050405020304" pitchFamily="18" charset="0"/>
              </a:rPr>
              <a:t>балыда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жартастар</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қашалып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салынған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суреттер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петроглифтер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шоғыры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Жартастарға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жануарлардың</a:t>
            </a:r>
            <a:r>
              <a:rPr lang="ru-RU" sz="2000" dirty="0">
                <a:latin typeface="Times New Roman" panose="02020603050405020304" pitchFamily="18" charset="0"/>
                <a:cs typeface="Times New Roman" panose="02020603050405020304" pitchFamily="18" charset="0"/>
              </a:rPr>
              <a:t>, басы к</a:t>
            </a:r>
            <a:r>
              <a:rPr lang="kk-KZ" sz="2000" dirty="0">
                <a:latin typeface="Times New Roman" panose="02020603050405020304" pitchFamily="18" charset="0"/>
                <a:cs typeface="Times New Roman" panose="02020603050405020304" pitchFamily="18" charset="0"/>
              </a:rPr>
              <a:t>ү</a:t>
            </a:r>
            <a:r>
              <a:rPr lang="ru-RU" sz="2000" dirty="0">
                <a:latin typeface="Times New Roman" panose="02020603050405020304" pitchFamily="18" charset="0"/>
                <a:cs typeface="Times New Roman" panose="02020603050405020304" pitchFamily="18" charset="0"/>
              </a:rPr>
              <a:t>н </a:t>
            </a:r>
            <a:r>
              <a:rPr lang="ru-RU" sz="2000" dirty="0" err="1">
                <a:latin typeface="Times New Roman" panose="02020603050405020304" pitchFamily="18" charset="0"/>
                <a:cs typeface="Times New Roman" panose="02020603050405020304" pitchFamily="18" charset="0"/>
              </a:rPr>
              <a:t>бейнесіндег</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адамдардың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күйме-арбалардың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кес</a:t>
            </a:r>
            <a:r>
              <a:rPr lang="kk-KZ" sz="2000" dirty="0">
                <a:latin typeface="Times New Roman" panose="02020603050405020304" pitchFamily="18" charset="0"/>
                <a:cs typeface="Times New Roman" panose="02020603050405020304" pitchFamily="18" charset="0"/>
              </a:rPr>
              <a:t>кіндері қ</a:t>
            </a:r>
            <a:r>
              <a:rPr lang="ru-RU" sz="2000" dirty="0" err="1">
                <a:latin typeface="Times New Roman" panose="02020603050405020304" pitchFamily="18" charset="0"/>
                <a:cs typeface="Times New Roman" panose="02020603050405020304" pitchFamily="18" charset="0"/>
              </a:rPr>
              <a:t>ашап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салынған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Мәселен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Алматыдан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солт</a:t>
            </a:r>
            <a:r>
              <a:rPr lang="kk-KZ" sz="2000" dirty="0">
                <a:latin typeface="Times New Roman" panose="02020603050405020304" pitchFamily="18" charset="0"/>
                <a:cs typeface="Times New Roman" panose="02020603050405020304" pitchFamily="18" charset="0"/>
              </a:rPr>
              <a:t>үстік</a:t>
            </a:r>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батысқа</a:t>
            </a:r>
            <a:r>
              <a:rPr lang="ru-RU" sz="2000" dirty="0">
                <a:latin typeface="Times New Roman" panose="02020603050405020304" pitchFamily="18" charset="0"/>
                <a:cs typeface="Times New Roman" panose="02020603050405020304" pitchFamily="18" charset="0"/>
              </a:rPr>
              <a:t> карай 170 км жердей Та</a:t>
            </a:r>
            <a:r>
              <a:rPr lang="kk-KZ" sz="2000" dirty="0">
                <a:latin typeface="Times New Roman" panose="02020603050405020304" pitchFamily="18" charset="0"/>
                <a:cs typeface="Times New Roman" panose="02020603050405020304" pitchFamily="18" charset="0"/>
              </a:rPr>
              <a:t>ң</a:t>
            </a:r>
            <a:r>
              <a:rPr lang="ru-RU" sz="2000" dirty="0">
                <a:latin typeface="Times New Roman" panose="02020603050405020304" pitchFamily="18" charset="0"/>
                <a:cs typeface="Times New Roman" panose="02020603050405020304" pitchFamily="18" charset="0"/>
              </a:rPr>
              <a:t>ба</a:t>
            </a:r>
            <a:r>
              <a:rPr lang="kk-KZ" sz="2000" dirty="0">
                <a:latin typeface="Times New Roman" panose="02020603050405020304" pitchFamily="18" charset="0"/>
                <a:cs typeface="Times New Roman" panose="02020603050405020304" pitchFamily="18" charset="0"/>
              </a:rPr>
              <a:t>л</a:t>
            </a:r>
            <a:r>
              <a:rPr lang="ru-RU" sz="2000" dirty="0">
                <a:latin typeface="Times New Roman" panose="02020603050405020304" pitchFamily="18" charset="0"/>
                <a:cs typeface="Times New Roman" panose="02020603050405020304" pitchFamily="18" charset="0"/>
              </a:rPr>
              <a:t>ы а</a:t>
            </a:r>
            <a:r>
              <a:rPr lang="kk-KZ" sz="2000" dirty="0">
                <a:latin typeface="Times New Roman" panose="02020603050405020304" pitchFamily="18" charset="0"/>
                <a:cs typeface="Times New Roman" panose="02020603050405020304" pitchFamily="18" charset="0"/>
              </a:rPr>
              <a:t>ңғ</a:t>
            </a:r>
            <a:r>
              <a:rPr lang="ru-RU" sz="2000" dirty="0" err="1">
                <a:latin typeface="Times New Roman" panose="02020603050405020304" pitchFamily="18" charset="0"/>
                <a:cs typeface="Times New Roman" panose="02020603050405020304" pitchFamily="18" charset="0"/>
              </a:rPr>
              <a:t>арында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тұрган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андроновшылардың</a:t>
            </a:r>
            <a:r>
              <a:rPr lang="ru-RU" sz="2000" dirty="0">
                <a:latin typeface="Times New Roman" panose="02020603050405020304" pitchFamily="18" charset="0"/>
                <a:cs typeface="Times New Roman" panose="02020603050405020304" pitchFamily="18" charset="0"/>
              </a:rPr>
              <a:t> к</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дайлары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бейнеленген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Таңбалы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петроглифтері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әлемн</a:t>
            </a:r>
            <a:r>
              <a:rPr lang="kk-KZ" sz="2000" dirty="0">
                <a:latin typeface="Times New Roman" panose="02020603050405020304" pitchFamily="18" charset="0"/>
                <a:cs typeface="Times New Roman" panose="02020603050405020304" pitchFamily="18" charset="0"/>
              </a:rPr>
              <a:t>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мәдени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құндылы</a:t>
            </a:r>
            <a:r>
              <a:rPr lang="kk-KZ" sz="2000" dirty="0">
                <a:latin typeface="Times New Roman" panose="02020603050405020304" pitchFamily="18" charset="0"/>
                <a:cs typeface="Times New Roman" panose="02020603050405020304" pitchFamily="18" charset="0"/>
              </a:rPr>
              <a:t>қ</a:t>
            </a:r>
            <a:r>
              <a:rPr lang="ru-RU" sz="2000" dirty="0" err="1">
                <a:latin typeface="Times New Roman" panose="02020603050405020304" pitchFamily="18" charset="0"/>
                <a:cs typeface="Times New Roman" panose="02020603050405020304" pitchFamily="18" charset="0"/>
              </a:rPr>
              <a:t>тарын</a:t>
            </a:r>
            <a:r>
              <a:rPr lang="kk-KZ" sz="2000" dirty="0">
                <a:latin typeface="Times New Roman" panose="02020603050405020304" pitchFamily="18" charset="0"/>
                <a:cs typeface="Times New Roman" panose="02020603050405020304" pitchFamily="18" charset="0"/>
              </a:rPr>
              <a:t>ың қ</a:t>
            </a:r>
            <a:r>
              <a:rPr lang="ru-RU" sz="2000" dirty="0" err="1">
                <a:latin typeface="Times New Roman" panose="02020603050405020304" pitchFamily="18" charset="0"/>
                <a:cs typeface="Times New Roman" panose="02020603050405020304" pitchFamily="18" charset="0"/>
              </a:rPr>
              <a:t>атарына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a:t>
            </a:r>
            <a:r>
              <a:rPr lang="kk-KZ" sz="2000" dirty="0">
                <a:latin typeface="Times New Roman" panose="02020603050405020304" pitchFamily="18" charset="0"/>
                <a:cs typeface="Times New Roman" panose="02020603050405020304" pitchFamily="18" charset="0"/>
              </a:rPr>
              <a:t>гізіліп</a:t>
            </a:r>
            <a:r>
              <a:rPr lang="ru-RU" sz="2000" dirty="0">
                <a:latin typeface="Times New Roman" panose="02020603050405020304" pitchFamily="18" charset="0"/>
                <a:cs typeface="Times New Roman" panose="02020603050405020304" pitchFamily="18" charset="0"/>
              </a:rPr>
              <a:t>, ЮНЕСКО </a:t>
            </a:r>
            <a:r>
              <a:rPr lang="ru-RU" sz="2000" dirty="0" err="1">
                <a:latin typeface="Times New Roman" panose="02020603050405020304" pitchFamily="18" charset="0"/>
                <a:cs typeface="Times New Roman" panose="02020603050405020304" pitchFamily="18" charset="0"/>
              </a:rPr>
              <a:t>ұйымының</a:t>
            </a:r>
            <a:r>
              <a:rPr lang="ru-RU" sz="2000" dirty="0">
                <a:latin typeface="Times New Roman" panose="02020603050405020304" pitchFamily="18" charset="0"/>
                <a:cs typeface="Times New Roman" panose="02020603050405020304" pitchFamily="18" charset="0"/>
              </a:rPr>
              <a:t> к</a:t>
            </a:r>
            <a:r>
              <a:rPr lang="kk-KZ" sz="2000" dirty="0">
                <a:latin typeface="Times New Roman" panose="02020603050405020304" pitchFamily="18" charset="0"/>
                <a:cs typeface="Times New Roman" panose="02020603050405020304" pitchFamily="18" charset="0"/>
              </a:rPr>
              <a:t>орғ</a:t>
            </a:r>
            <a:r>
              <a:rPr lang="ru-RU" sz="2000" dirty="0" err="1">
                <a:latin typeface="Times New Roman" panose="02020603050405020304" pitchFamily="18" charset="0"/>
                <a:cs typeface="Times New Roman" panose="02020603050405020304" pitchFamily="18" charset="0"/>
              </a:rPr>
              <a:t>ауына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алын</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ан. Орта </a:t>
            </a:r>
            <a:r>
              <a:rPr lang="kk-KZ" sz="2000" dirty="0">
                <a:latin typeface="Times New Roman" panose="02020603050405020304" pitchFamily="18" charset="0"/>
                <a:cs typeface="Times New Roman" panose="02020603050405020304" pitchFamily="18" charset="0"/>
              </a:rPr>
              <a:t>қ</a:t>
            </a:r>
            <a:r>
              <a:rPr lang="ru-RU" sz="2000" dirty="0" err="1">
                <a:latin typeface="Times New Roman" panose="02020603050405020304" pitchFamily="18" charset="0"/>
                <a:cs typeface="Times New Roman" panose="02020603050405020304" pitchFamily="18" charset="0"/>
              </a:rPr>
              <a:t>ола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ескерт</a:t>
            </a:r>
            <a:r>
              <a:rPr lang="kk-KZ" sz="2000" dirty="0">
                <a:latin typeface="Times New Roman" panose="02020603050405020304" pitchFamily="18" charset="0"/>
                <a:cs typeface="Times New Roman" panose="02020603050405020304" pitchFamily="18" charset="0"/>
              </a:rPr>
              <a:t>кіштеріне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сондай</a:t>
            </a:r>
            <a:r>
              <a:rPr lang="ru-RU" sz="2000" dirty="0">
                <a:latin typeface="Times New Roman" panose="02020603050405020304" pitchFamily="18" charset="0"/>
                <a:cs typeface="Times New Roman" panose="02020603050405020304" pitchFamily="18" charset="0"/>
              </a:rPr>
              <a:t>-а</a:t>
            </a:r>
            <a:r>
              <a:rPr lang="kk-KZ" sz="2000" dirty="0">
                <a:latin typeface="Times New Roman" panose="02020603050405020304" pitchFamily="18" charset="0"/>
                <a:cs typeface="Times New Roman" panose="02020603050405020304" pitchFamily="18" charset="0"/>
              </a:rPr>
              <a:t>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суда</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ы </a:t>
            </a:r>
            <a:r>
              <a:rPr lang="kk-KZ" sz="2000" dirty="0">
                <a:latin typeface="Times New Roman" panose="02020603050405020304" pitchFamily="18" charset="0"/>
                <a:cs typeface="Times New Roman" panose="02020603050405020304" pitchFamily="18" charset="0"/>
              </a:rPr>
              <a:t>Қ</a:t>
            </a:r>
            <a:r>
              <a:rPr lang="ru-RU" sz="2000" dirty="0">
                <a:latin typeface="Times New Roman" panose="02020603050405020304" pitchFamily="18" charset="0"/>
                <a:cs typeface="Times New Roman" panose="02020603050405020304" pitchFamily="18" charset="0"/>
              </a:rPr>
              <a:t>арак</a:t>
            </a:r>
            <a:r>
              <a:rPr lang="kk-KZ" sz="2000" dirty="0">
                <a:latin typeface="Times New Roman" panose="02020603050405020304" pitchFamily="18" charset="0"/>
                <a:cs typeface="Times New Roman" panose="02020603050405020304" pitchFamily="18" charset="0"/>
              </a:rPr>
              <a:t>ұ</a:t>
            </a:r>
            <a:r>
              <a:rPr lang="ru-RU" sz="2000" dirty="0">
                <a:latin typeface="Times New Roman" panose="02020603050405020304" pitchFamily="18" charset="0"/>
                <a:cs typeface="Times New Roman" panose="02020603050405020304" pitchFamily="18" charset="0"/>
              </a:rPr>
              <a:t>дык </a:t>
            </a:r>
            <a:r>
              <a:rPr lang="ru-RU" sz="2000" dirty="0" err="1">
                <a:latin typeface="Times New Roman" panose="02020603050405020304" pitchFamily="18" charset="0"/>
                <a:cs typeface="Times New Roman" panose="02020603050405020304" pitchFamily="18" charset="0"/>
              </a:rPr>
              <a:t>моласы</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Қ</a:t>
            </a:r>
            <a:r>
              <a:rPr lang="ru-RU" sz="2000" dirty="0" err="1">
                <a:latin typeface="Times New Roman" panose="02020603050405020304" pitchFamily="18" charset="0"/>
                <a:cs typeface="Times New Roman" panose="02020603050405020304" pitchFamily="18" charset="0"/>
              </a:rPr>
              <a:t>аратау</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өлкесіндегі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Таутары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моласы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жатады</a:t>
            </a:r>
            <a:r>
              <a:rPr lang="ru-RU" sz="2000" dirty="0">
                <a:latin typeface="Times New Roman" panose="02020603050405020304" pitchFamily="18" charset="0"/>
                <a:cs typeface="Times New Roman" panose="02020603050405020304" pitchFamily="18" charset="0"/>
              </a:rPr>
              <a:t>. Арал</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жақын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Сырдарияның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төмен</a:t>
            </a:r>
            <a:r>
              <a:rPr lang="kk-KZ" sz="2000" dirty="0">
                <a:latin typeface="Times New Roman" panose="02020603050405020304" pitchFamily="18" charset="0"/>
                <a:cs typeface="Times New Roman" panose="02020603050405020304" pitchFamily="18" charset="0"/>
              </a:rPr>
              <a:t>гі</a:t>
            </a:r>
            <a:r>
              <a:rPr lang="ru-RU" sz="2000" dirty="0">
                <a:latin typeface="Times New Roman" panose="02020603050405020304" pitchFamily="18" charset="0"/>
                <a:cs typeface="Times New Roman" panose="02020603050405020304" pitchFamily="18" charset="0"/>
              </a:rPr>
              <a:t> а</a:t>
            </a:r>
            <a:r>
              <a:rPr lang="kk-KZ" sz="2000" dirty="0">
                <a:latin typeface="Times New Roman" panose="02020603050405020304" pitchFamily="18" charset="0"/>
                <a:cs typeface="Times New Roman" panose="02020603050405020304" pitchFamily="18" charset="0"/>
              </a:rPr>
              <a:t>ғ</a:t>
            </a:r>
            <a:r>
              <a:rPr lang="ru-RU" sz="2000" dirty="0" err="1">
                <a:latin typeface="Times New Roman" panose="02020603050405020304" pitchFamily="18" charset="0"/>
                <a:cs typeface="Times New Roman" panose="02020603050405020304" pitchFamily="18" charset="0"/>
              </a:rPr>
              <a:t>ысынан</a:t>
            </a:r>
            <a:r>
              <a:rPr lang="ru-RU" sz="2000" dirty="0">
                <a:latin typeface="Times New Roman" panose="02020603050405020304" pitchFamily="18" charset="0"/>
                <a:cs typeface="Times New Roman" panose="02020603050405020304" pitchFamily="18" charset="0"/>
              </a:rPr>
              <a:t> со</a:t>
            </a:r>
            <a:r>
              <a:rPr lang="kk-KZ" sz="2000" dirty="0">
                <a:latin typeface="Times New Roman" panose="02020603050405020304" pitchFamily="18" charset="0"/>
                <a:cs typeface="Times New Roman" panose="02020603050405020304" pitchFamily="18" charset="0"/>
              </a:rPr>
              <a:t>ң</a:t>
            </a:r>
            <a:r>
              <a:rPr lang="ru-RU" sz="2000" dirty="0" err="1">
                <a:latin typeface="Times New Roman" panose="02020603050405020304" pitchFamily="18" charset="0"/>
                <a:cs typeface="Times New Roman" panose="02020603050405020304" pitchFamily="18" charset="0"/>
              </a:rPr>
              <a:t>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қола</a:t>
            </a:r>
            <a:r>
              <a:rPr lang="ru-RU" sz="2000" dirty="0">
                <a:latin typeface="Times New Roman" panose="02020603050405020304" pitchFamily="18" charset="0"/>
                <a:cs typeface="Times New Roman" panose="02020603050405020304" pitchFamily="18" charset="0"/>
              </a:rPr>
              <a:t> д</a:t>
            </a:r>
            <a:r>
              <a:rPr lang="kk-KZ" sz="2000" dirty="0">
                <a:latin typeface="Times New Roman" panose="02020603050405020304" pitchFamily="18" charset="0"/>
                <a:cs typeface="Times New Roman" panose="02020603050405020304" pitchFamily="18" charset="0"/>
              </a:rPr>
              <a:t>әуірінің </a:t>
            </a:r>
            <a:r>
              <a:rPr lang="ru-RU" sz="2000" dirty="0">
                <a:latin typeface="Times New Roman" panose="02020603050405020304" pitchFamily="18" charset="0"/>
                <a:cs typeface="Times New Roman" panose="02020603050405020304" pitchFamily="18" charset="0"/>
              </a:rPr>
              <a:t>б</a:t>
            </a:r>
            <a:r>
              <a:rPr lang="kk-KZ" sz="2000" dirty="0">
                <a:latin typeface="Times New Roman" panose="02020603050405020304" pitchFamily="18" charset="0"/>
                <a:cs typeface="Times New Roman" panose="02020603050405020304" pitchFamily="18" charset="0"/>
              </a:rPr>
              <a:t>і</a:t>
            </a:r>
            <a:r>
              <a:rPr lang="ru-RU" sz="2000" dirty="0" err="1">
                <a:latin typeface="Times New Roman" panose="02020603050405020304" pitchFamily="18" charset="0"/>
                <a:cs typeface="Times New Roman" panose="02020603050405020304" pitchFamily="18" charset="0"/>
              </a:rPr>
              <a:t>регей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ескерт</a:t>
            </a:r>
            <a:r>
              <a:rPr lang="kk-KZ" sz="2000" dirty="0">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 Т</a:t>
            </a:r>
            <a:r>
              <a:rPr lang="kk-KZ" sz="2000" dirty="0">
                <a:latin typeface="Times New Roman" panose="02020603050405020304" pitchFamily="18" charset="0"/>
                <a:cs typeface="Times New Roman" panose="02020603050405020304" pitchFamily="18" charset="0"/>
              </a:rPr>
              <a:t>үгіс</a:t>
            </a:r>
            <a:r>
              <a:rPr lang="ru-RU" sz="2000" dirty="0" err="1">
                <a:latin typeface="Times New Roman" panose="02020603050405020304" pitchFamily="18" charset="0"/>
                <a:cs typeface="Times New Roman" panose="02020603050405020304" pitchFamily="18" charset="0"/>
              </a:rPr>
              <a:t>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кесенес</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н </a:t>
            </a:r>
            <a:r>
              <a:rPr lang="ru-RU" sz="2000" dirty="0" err="1">
                <a:latin typeface="Times New Roman" panose="02020603050405020304" pitchFamily="18" charset="0"/>
                <a:cs typeface="Times New Roman" panose="02020603050405020304" pitchFamily="18" charset="0"/>
              </a:rPr>
              <a:t>атауға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болады</a:t>
            </a:r>
            <a:r>
              <a:rPr lang="kk-KZ" sz="2000" dirty="0">
                <a:latin typeface="Times New Roman" panose="02020603050405020304" pitchFamily="18" charset="0"/>
                <a:cs typeface="Times New Roman" panose="02020603050405020304" pitchFamily="18" charset="0"/>
              </a:rPr>
              <a:t>. Қ</a:t>
            </a:r>
            <a:r>
              <a:rPr lang="ru-RU" sz="2000" dirty="0" err="1">
                <a:latin typeface="Times New Roman" panose="02020603050405020304" pitchFamily="18" charset="0"/>
                <a:cs typeface="Times New Roman" panose="02020603050405020304" pitchFamily="18" charset="0"/>
              </a:rPr>
              <a:t>ола</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дәуірінің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тайпалары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алғашкы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мәдени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қабатт</a:t>
            </a:r>
            <a:r>
              <a:rPr lang="kk-KZ" sz="2000" dirty="0">
                <a:latin typeface="Times New Roman" panose="02020603050405020304" pitchFamily="18" charset="0"/>
                <a:cs typeface="Times New Roman" panose="02020603050405020304" pitchFamily="18" charset="0"/>
              </a:rPr>
              <a:t>ың негізін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қалады</a:t>
            </a:r>
            <a:r>
              <a:rPr lang="ru-RU" sz="2000" dirty="0">
                <a:latin typeface="Times New Roman" panose="02020603050405020304" pitchFamily="18" charset="0"/>
                <a:cs typeface="Times New Roman" panose="02020603050405020304" pitchFamily="18" charset="0"/>
              </a:rPr>
              <a:t>, ал сон</a:t>
            </a:r>
            <a:r>
              <a:rPr lang="kk-KZ" sz="2000" dirty="0">
                <a:latin typeface="Times New Roman" panose="02020603050405020304" pitchFamily="18" charset="0"/>
                <a:cs typeface="Times New Roman" panose="02020603050405020304" pitchFamily="18" charset="0"/>
              </a:rPr>
              <a:t>ың</a:t>
            </a:r>
            <a:r>
              <a:rPr lang="ru-RU" sz="2000" dirty="0">
                <a:latin typeface="Times New Roman" panose="02020603050405020304" pitchFamily="18" charset="0"/>
                <a:cs typeface="Times New Roman" panose="02020603050405020304" pitchFamily="18" charset="0"/>
              </a:rPr>
              <a:t> не</a:t>
            </a:r>
            <a:r>
              <a:rPr lang="kk-KZ" sz="2000" dirty="0">
                <a:latin typeface="Times New Roman" panose="02020603050405020304" pitchFamily="18" charset="0"/>
                <a:cs typeface="Times New Roman" panose="02020603050405020304" pitchFamily="18" charset="0"/>
              </a:rPr>
              <a:t>гізінде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ерте</a:t>
            </a:r>
            <a:r>
              <a:rPr lang="ru-RU" sz="2000" dirty="0">
                <a:latin typeface="Times New Roman" panose="02020603050405020304" pitchFamily="18" charset="0"/>
                <a:cs typeface="Times New Roman" panose="02020603050405020304" pitchFamily="18" charset="0"/>
              </a:rPr>
              <a:t> к</a:t>
            </a:r>
            <a:r>
              <a:rPr lang="kk-KZ" sz="2000" dirty="0">
                <a:latin typeface="Times New Roman" panose="02020603050405020304" pitchFamily="18" charset="0"/>
                <a:cs typeface="Times New Roman" panose="02020603050405020304" pitchFamily="18" charset="0"/>
              </a:rPr>
              <a:t>өшп</a:t>
            </a:r>
            <a:r>
              <a:rPr lang="ru-RU" sz="2000" dirty="0" err="1">
                <a:latin typeface="Times New Roman" panose="02020603050405020304" pitchFamily="18" charset="0"/>
                <a:cs typeface="Times New Roman" panose="02020603050405020304" pitchFamily="18" charset="0"/>
              </a:rPr>
              <a:t>енд</a:t>
            </a:r>
            <a:r>
              <a:rPr lang="kk-KZ" sz="2000" dirty="0">
                <a:latin typeface="Times New Roman" panose="02020603050405020304" pitchFamily="18" charset="0"/>
                <a:cs typeface="Times New Roman" panose="02020603050405020304" pitchFamily="18" charset="0"/>
              </a:rPr>
              <a:t>ілер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мәдениет</a:t>
            </a:r>
            <a:r>
              <a:rPr lang="kk-KZ" sz="2000" dirty="0">
                <a:latin typeface="Times New Roman" panose="02020603050405020304" pitchFamily="18" charset="0"/>
                <a:cs typeface="Times New Roman" panose="02020603050405020304" pitchFamily="18" charset="0"/>
              </a:rPr>
              <a:t>інің қ</a:t>
            </a:r>
            <a:r>
              <a:rPr lang="ru-RU" sz="2000" dirty="0" err="1">
                <a:latin typeface="Times New Roman" panose="02020603050405020304" pitchFamily="18" charset="0"/>
                <a:cs typeface="Times New Roman" panose="02020603050405020304" pitchFamily="18" charset="0"/>
              </a:rPr>
              <a:t>алыптасуы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жүрд</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Адамдард</a:t>
            </a:r>
            <a:r>
              <a:rPr lang="kk-KZ" sz="2000" dirty="0">
                <a:latin typeface="Times New Roman" panose="02020603050405020304" pitchFamily="18" charset="0"/>
                <a:cs typeface="Times New Roman" panose="02020603050405020304" pitchFamily="18" charset="0"/>
              </a:rPr>
              <a:t>ың</a:t>
            </a:r>
            <a:r>
              <a:rPr lang="ru-RU" sz="2000" dirty="0">
                <a:latin typeface="Times New Roman" panose="02020603050405020304" pitchFamily="18" charset="0"/>
                <a:cs typeface="Times New Roman" panose="02020603050405020304" pitchFamily="18" charset="0"/>
              </a:rPr>
              <a:t> не</a:t>
            </a:r>
            <a:r>
              <a:rPr lang="kk-KZ" sz="2000" dirty="0">
                <a:latin typeface="Times New Roman" panose="02020603050405020304" pitchFamily="18" charset="0"/>
                <a:cs typeface="Times New Roman" panose="02020603050405020304" pitchFamily="18" charset="0"/>
              </a:rPr>
              <a:t>гізгі кәсібі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бақташылык</a:t>
            </a:r>
            <a:r>
              <a:rPr lang="ru-RU" sz="2000" dirty="0">
                <a:latin typeface="Times New Roman" panose="02020603050405020304" pitchFamily="18" charset="0"/>
                <a:cs typeface="Times New Roman" panose="02020603050405020304" pitchFamily="18" charset="0"/>
              </a:rPr>
              <a:t>, мал </a:t>
            </a:r>
            <a:r>
              <a:rPr lang="ru-RU" sz="2000" dirty="0" err="1">
                <a:latin typeface="Times New Roman" panose="02020603050405020304" pitchFamily="18" charset="0"/>
                <a:cs typeface="Times New Roman" panose="02020603050405020304" pitchFamily="18" charset="0"/>
              </a:rPr>
              <a:t>шаруашылы</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ы мен </a:t>
            </a:r>
            <a:r>
              <a:rPr lang="kk-KZ" sz="2000" dirty="0">
                <a:latin typeface="Times New Roman" panose="02020603050405020304" pitchFamily="18" charset="0"/>
                <a:cs typeface="Times New Roman" panose="02020603050405020304" pitchFamily="18" charset="0"/>
              </a:rPr>
              <a:t>теселі не тәлімі</a:t>
            </a:r>
            <a:r>
              <a:rPr lang="ru-RU" sz="2000" dirty="0">
                <a:latin typeface="Times New Roman" panose="02020603050405020304" pitchFamily="18" charset="0"/>
                <a:cs typeface="Times New Roman" panose="02020603050405020304" pitchFamily="18" charset="0"/>
              </a:rPr>
              <a:t> e</a:t>
            </a:r>
            <a:r>
              <a:rPr lang="kk-KZ" sz="2000" dirty="0">
                <a:latin typeface="Times New Roman" panose="02020603050405020304" pitchFamily="18" charset="0"/>
                <a:cs typeface="Times New Roman" panose="02020603050405020304" pitchFamily="18" charset="0"/>
              </a:rPr>
              <a:t>гіншілік </a:t>
            </a:r>
            <a:r>
              <a:rPr lang="ru-RU" sz="2000" dirty="0" err="1">
                <a:latin typeface="Times New Roman" panose="02020603050405020304" pitchFamily="18" charset="0"/>
                <a:cs typeface="Times New Roman" panose="02020603050405020304" pitchFamily="18" charset="0"/>
              </a:rPr>
              <a:t>болды</a:t>
            </a:r>
            <a:r>
              <a:rPr lang="ru-RU" sz="2000" dirty="0">
                <a:latin typeface="Times New Roman" panose="02020603050405020304" pitchFamily="18" charset="0"/>
                <a:cs typeface="Times New Roman" panose="02020603050405020304" pitchFamily="18" charset="0"/>
              </a:rPr>
              <a:t>. Мал </a:t>
            </a:r>
            <a:r>
              <a:rPr lang="ru-RU" sz="2000" dirty="0" err="1">
                <a:latin typeface="Times New Roman" panose="02020603050405020304" pitchFamily="18" charset="0"/>
                <a:cs typeface="Times New Roman" panose="02020603050405020304" pitchFamily="18" charset="0"/>
              </a:rPr>
              <a:t>шаруашылығында</a:t>
            </a:r>
            <a:r>
              <a:rPr lang="ru-RU" sz="2000" dirty="0">
                <a:latin typeface="Times New Roman" panose="02020603050405020304" pitchFamily="18" charset="0"/>
                <a:cs typeface="Times New Roman" panose="02020603050405020304" pitchFamily="18" charset="0"/>
              </a:rPr>
              <a:t> б</a:t>
            </a:r>
            <a:r>
              <a:rPr lang="kk-KZ" sz="2000" dirty="0">
                <a:latin typeface="Times New Roman" panose="02020603050405020304" pitchFamily="18" charset="0"/>
                <a:cs typeface="Times New Roman" panose="02020603050405020304" pitchFamily="18" charset="0"/>
              </a:rPr>
              <a:t>ір</a:t>
            </a:r>
            <a:r>
              <a:rPr lang="ru-RU" sz="2000" dirty="0">
                <a:latin typeface="Times New Roman" panose="02020603050405020304" pitchFamily="18" charset="0"/>
                <a:cs typeface="Times New Roman" panose="02020603050405020304" pitchFamily="18" charset="0"/>
              </a:rPr>
              <a:t>т</a:t>
            </a:r>
            <a:r>
              <a:rPr lang="kk-KZ" sz="2000" dirty="0">
                <a:latin typeface="Times New Roman" panose="02020603050405020304" pitchFamily="18" charset="0"/>
                <a:cs typeface="Times New Roman" panose="02020603050405020304" pitchFamily="18" charset="0"/>
              </a:rPr>
              <a:t>і</a:t>
            </a:r>
            <a:r>
              <a:rPr lang="ru-RU" sz="2000" dirty="0" err="1">
                <a:latin typeface="Times New Roman" panose="02020603050405020304" pitchFamily="18" charset="0"/>
                <a:cs typeface="Times New Roman" panose="02020603050405020304" pitchFamily="18" charset="0"/>
              </a:rPr>
              <a:t>ндеп</a:t>
            </a:r>
            <a:r>
              <a:rPr lang="ru-RU" sz="2000" dirty="0">
                <a:latin typeface="Times New Roman" panose="02020603050405020304" pitchFamily="18" charset="0"/>
                <a:cs typeface="Times New Roman" panose="02020603050405020304" pitchFamily="18" charset="0"/>
              </a:rPr>
              <a:t> мал </a:t>
            </a:r>
            <a:r>
              <a:rPr lang="ru-RU" sz="2000" dirty="0" err="1">
                <a:latin typeface="Times New Roman" panose="02020603050405020304" pitchFamily="18" charset="0"/>
                <a:cs typeface="Times New Roman" panose="02020603050405020304" pitchFamily="18" charset="0"/>
              </a:rPr>
              <a:t>кұрамы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өзгере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к</a:t>
            </a:r>
            <a:r>
              <a:rPr lang="kk-KZ" sz="2000" dirty="0">
                <a:latin typeface="Times New Roman" panose="02020603050405020304" pitchFamily="18" charset="0"/>
                <a:cs typeface="Times New Roman" panose="02020603050405020304" pitchFamily="18" charset="0"/>
              </a:rPr>
              <a:t>ө</a:t>
            </a:r>
            <a:r>
              <a:rPr lang="ru-RU" sz="2000" dirty="0" err="1">
                <a:latin typeface="Times New Roman" panose="02020603050405020304" pitchFamily="18" charset="0"/>
                <a:cs typeface="Times New Roman" panose="02020603050405020304" pitchFamily="18" charset="0"/>
              </a:rPr>
              <a:t>шпел</a:t>
            </a:r>
            <a:r>
              <a:rPr lang="kk-KZ" sz="2000" dirty="0">
                <a:latin typeface="Times New Roman" panose="02020603050405020304" pitchFamily="18" charset="0"/>
                <a:cs typeface="Times New Roman" panose="02020603050405020304" pitchFamily="18" charset="0"/>
              </a:rPr>
              <a:t>і өмірге бейімделді,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жылқылард</a:t>
            </a:r>
            <a:r>
              <a:rPr lang="kk-KZ" sz="2000" dirty="0">
                <a:latin typeface="Times New Roman" panose="02020603050405020304" pitchFamily="18" charset="0"/>
                <a:cs typeface="Times New Roman" panose="02020603050405020304" pitchFamily="18" charset="0"/>
              </a:rPr>
              <a:t>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қойлард</a:t>
            </a:r>
            <a:r>
              <a:rPr lang="kk-KZ" sz="2000" dirty="0">
                <a:latin typeface="Times New Roman" panose="02020603050405020304" pitchFamily="18" charset="0"/>
                <a:cs typeface="Times New Roman" panose="02020603050405020304" pitchFamily="18" charset="0"/>
              </a:rPr>
              <a:t>ың</a:t>
            </a:r>
            <a:r>
              <a:rPr lang="ru-RU" sz="2000" dirty="0">
                <a:latin typeface="Times New Roman" panose="02020603050405020304" pitchFamily="18" charset="0"/>
                <a:cs typeface="Times New Roman" panose="02020603050405020304" pitchFamily="18" charset="0"/>
              </a:rPr>
              <a:t>, т</a:t>
            </a:r>
            <a:r>
              <a:rPr lang="kk-KZ" sz="2000" dirty="0">
                <a:latin typeface="Times New Roman" panose="02020603050405020304" pitchFamily="18" charset="0"/>
                <a:cs typeface="Times New Roman" panose="02020603050405020304" pitchFamily="18" charset="0"/>
              </a:rPr>
              <a:t>ү</a:t>
            </a:r>
            <a:r>
              <a:rPr lang="ru-RU" sz="2000" dirty="0" err="1">
                <a:latin typeface="Times New Roman" panose="02020603050405020304" pitchFamily="18" charset="0"/>
                <a:cs typeface="Times New Roman" panose="02020603050405020304" pitchFamily="18" charset="0"/>
              </a:rPr>
              <a:t>йелерд</a:t>
            </a:r>
            <a:r>
              <a:rPr lang="kk-KZ" sz="2000" dirty="0">
                <a:latin typeface="Times New Roman" panose="02020603050405020304" pitchFamily="18" charset="0"/>
                <a:cs typeface="Times New Roman" panose="02020603050405020304" pitchFamily="18" charset="0"/>
              </a:rPr>
              <a:t>ің ү</a:t>
            </a:r>
            <a:r>
              <a:rPr lang="ru-RU" sz="2000" dirty="0">
                <a:latin typeface="Times New Roman" panose="02020603050405020304" pitchFamily="18" charset="0"/>
                <a:cs typeface="Times New Roman" panose="02020603050405020304" pitchFamily="18" charset="0"/>
              </a:rPr>
              <a:t>лес </a:t>
            </a:r>
            <a:r>
              <a:rPr lang="ru-RU" sz="2000" dirty="0" err="1">
                <a:latin typeface="Times New Roman" panose="02020603050405020304" pitchFamily="18" charset="0"/>
                <a:cs typeface="Times New Roman" panose="02020603050405020304" pitchFamily="18" charset="0"/>
              </a:rPr>
              <a:t>салмағы</a:t>
            </a:r>
            <a:r>
              <a:rPr lang="ru-RU" sz="2000" dirty="0">
                <a:latin typeface="Times New Roman" panose="02020603050405020304" pitchFamily="18" charset="0"/>
                <a:cs typeface="Times New Roman" panose="02020603050405020304" pitchFamily="18" charset="0"/>
              </a:rPr>
              <a:t> арта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Мысалы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соңғы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қола</a:t>
            </a:r>
            <a:r>
              <a:rPr lang="ru-RU" sz="2000" dirty="0">
                <a:latin typeface="Times New Roman" panose="02020603050405020304" pitchFamily="18" charset="0"/>
                <a:cs typeface="Times New Roman" panose="02020603050405020304" pitchFamily="18" charset="0"/>
              </a:rPr>
              <a:t> д</a:t>
            </a:r>
            <a:r>
              <a:rPr lang="kk-KZ" sz="2000" dirty="0">
                <a:latin typeface="Times New Roman" panose="02020603050405020304" pitchFamily="18" charset="0"/>
                <a:cs typeface="Times New Roman" panose="02020603050405020304" pitchFamily="18" charset="0"/>
              </a:rPr>
              <a:t>ә</a:t>
            </a:r>
            <a:r>
              <a:rPr lang="ru-RU" sz="2000" dirty="0">
                <a:latin typeface="Times New Roman" panose="02020603050405020304" pitchFamily="18" charset="0"/>
                <a:cs typeface="Times New Roman" panose="02020603050405020304" pitchFamily="18" charset="0"/>
              </a:rPr>
              <a:t>у</a:t>
            </a:r>
            <a:r>
              <a:rPr lang="kk-KZ" sz="2000" dirty="0">
                <a:latin typeface="Times New Roman" panose="02020603050405020304" pitchFamily="18" charset="0"/>
                <a:cs typeface="Times New Roman" panose="02020603050405020304" pitchFamily="18" charset="0"/>
              </a:rPr>
              <a:t>і</a:t>
            </a:r>
            <a:r>
              <a:rPr lang="ru-RU" sz="2000" dirty="0" err="1">
                <a:latin typeface="Times New Roman" panose="02020603050405020304" pitchFamily="18" charset="0"/>
                <a:cs typeface="Times New Roman" panose="02020603050405020304" pitchFamily="18" charset="0"/>
              </a:rPr>
              <a:t>рінде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жылқ</a:t>
            </a:r>
            <a:r>
              <a:rPr lang="kk-KZ" sz="2000" dirty="0">
                <a:latin typeface="Times New Roman" panose="02020603050405020304" pitchFamily="18" charset="0"/>
                <a:cs typeface="Times New Roman" panose="02020603050405020304" pitchFamily="18" charset="0"/>
              </a:rPr>
              <a:t>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үлесі</a:t>
            </a:r>
            <a:r>
              <a:rPr lang="ru-RU" sz="2000" dirty="0">
                <a:latin typeface="Times New Roman" panose="02020603050405020304" pitchFamily="18" charset="0"/>
                <a:cs typeface="Times New Roman" panose="02020603050405020304" pitchFamily="18" charset="0"/>
              </a:rPr>
              <a:t> 14-тен 36 %-</a:t>
            </a:r>
            <a:r>
              <a:rPr lang="ru-RU" sz="2000" dirty="0" err="1">
                <a:latin typeface="Times New Roman" panose="02020603050405020304" pitchFamily="18" charset="0"/>
                <a:cs typeface="Times New Roman" panose="02020603050405020304" pitchFamily="18" charset="0"/>
              </a:rPr>
              <a:t>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өci</a:t>
            </a:r>
            <a:r>
              <a:rPr lang="kk-KZ" sz="2000" dirty="0">
                <a:latin typeface="Times New Roman" panose="02020603050405020304" pitchFamily="18" charset="0"/>
                <a:cs typeface="Times New Roman" panose="02020603050405020304" pitchFamily="18" charset="0"/>
              </a:rPr>
              <a:t>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андроновшылар</a:t>
            </a:r>
            <a:r>
              <a:rPr lang="ru-RU" sz="2000" dirty="0">
                <a:latin typeface="Times New Roman" panose="02020603050405020304" pitchFamily="18" charset="0"/>
                <a:cs typeface="Times New Roman" panose="02020603050405020304" pitchFamily="18" charset="0"/>
              </a:rPr>
              <a:t> м</a:t>
            </a:r>
            <a:r>
              <a:rPr lang="kk-KZ" sz="2000" dirty="0">
                <a:latin typeface="Times New Roman" panose="02020603050405020304" pitchFamily="18" charset="0"/>
                <a:cs typeface="Times New Roman" panose="02020603050405020304" pitchFamily="18" charset="0"/>
              </a:rPr>
              <a:t>ә</a:t>
            </a:r>
            <a:r>
              <a:rPr lang="ru-RU" sz="2000" dirty="0" err="1">
                <a:latin typeface="Times New Roman" panose="02020603050405020304" pitchFamily="18" charset="0"/>
                <a:cs typeface="Times New Roman" panose="02020603050405020304" pitchFamily="18" charset="0"/>
              </a:rPr>
              <a:t>дениет</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жылкы</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шаруашылығы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мәдениет</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не </a:t>
            </a:r>
            <a:r>
              <a:rPr lang="ru-RU" sz="2000" dirty="0" err="1">
                <a:latin typeface="Times New Roman" panose="02020603050405020304" pitchFamily="18" charset="0"/>
                <a:cs typeface="Times New Roman" panose="02020603050405020304" pitchFamily="18" charset="0"/>
              </a:rPr>
              <a:t>айналды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Сондай-ак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кезеңде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тайпалық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көшпел</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шаруашылықт</a:t>
            </a:r>
            <a:r>
              <a:rPr lang="kk-KZ" sz="2000" dirty="0">
                <a:latin typeface="Times New Roman" panose="02020603050405020304" pitchFamily="18" charset="0"/>
                <a:cs typeface="Times New Roman" panose="02020603050405020304" pitchFamily="18" charset="0"/>
              </a:rPr>
              <a:t>ың өсуіне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байланысты</a:t>
            </a:r>
            <a:r>
              <a:rPr lang="ru-RU" sz="2000" dirty="0">
                <a:latin typeface="Times New Roman" panose="02020603050405020304" pitchFamily="18" charset="0"/>
                <a:cs typeface="Times New Roman" panose="02020603050405020304" pitchFamily="18" charset="0"/>
              </a:rPr>
              <a:t> е</a:t>
            </a:r>
            <a:r>
              <a:rPr lang="kk-KZ" sz="2000" dirty="0">
                <a:latin typeface="Times New Roman" panose="02020603050405020304" pitchFamily="18" charset="0"/>
                <a:cs typeface="Times New Roman" panose="02020603050405020304" pitchFamily="18" charset="0"/>
              </a:rPr>
              <a:t>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өркешт</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т</a:t>
            </a:r>
            <a:r>
              <a:rPr lang="kk-KZ" sz="2000" dirty="0">
                <a:latin typeface="Times New Roman" panose="02020603050405020304" pitchFamily="18" charset="0"/>
                <a:cs typeface="Times New Roman" panose="02020603050405020304" pitchFamily="18" charset="0"/>
              </a:rPr>
              <a:t>ү</a:t>
            </a:r>
            <a:r>
              <a:rPr lang="ru-RU" sz="2000" dirty="0" err="1">
                <a:latin typeface="Times New Roman" panose="02020603050405020304" pitchFamily="18" charset="0"/>
                <a:cs typeface="Times New Roman" panose="02020603050405020304" pitchFamily="18" charset="0"/>
              </a:rPr>
              <a:t>йелерд</a:t>
            </a:r>
            <a:r>
              <a:rPr lang="kk-KZ" sz="2000" dirty="0">
                <a:latin typeface="Times New Roman" panose="02020603050405020304" pitchFamily="18" charset="0"/>
                <a:cs typeface="Times New Roman" panose="02020603050405020304" pitchFamily="18" charset="0"/>
              </a:rPr>
              <a:t>ің</a:t>
            </a:r>
            <a:r>
              <a:rPr lang="ru-RU" sz="2000" dirty="0">
                <a:latin typeface="Times New Roman" panose="02020603050405020304" pitchFamily="18" charset="0"/>
                <a:cs typeface="Times New Roman" panose="02020603050405020304" pitchFamily="18" charset="0"/>
              </a:rPr>
              <a:t> саны </a:t>
            </a:r>
            <a:r>
              <a:rPr lang="ru-RU" sz="2000" dirty="0" err="1">
                <a:latin typeface="Times New Roman" panose="02020603050405020304" pitchFamily="18" charset="0"/>
                <a:cs typeface="Times New Roman" panose="02020603050405020304" pitchFamily="18" charset="0"/>
              </a:rPr>
              <a:t>ед</a:t>
            </a:r>
            <a:r>
              <a:rPr lang="kk-KZ" sz="2000" dirty="0">
                <a:latin typeface="Times New Roman" panose="02020603050405020304" pitchFamily="18" charset="0"/>
                <a:cs typeface="Times New Roman" panose="02020603050405020304" pitchFamily="18" charset="0"/>
              </a:rPr>
              <a:t>әуір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артты</a:t>
            </a:r>
            <a:r>
              <a:rPr lang="ru-RU" sz="2000" dirty="0">
                <a:latin typeface="Times New Roman" panose="02020603050405020304" pitchFamily="18" charset="0"/>
                <a:cs typeface="Times New Roman" panose="02020603050405020304" pitchFamily="18" charset="0"/>
              </a:rPr>
              <a:t>. Т</a:t>
            </a:r>
            <a:r>
              <a:rPr lang="kk-KZ" sz="2000" dirty="0">
                <a:latin typeface="Times New Roman" panose="02020603050405020304" pitchFamily="18" charset="0"/>
                <a:cs typeface="Times New Roman" panose="02020603050405020304" pitchFamily="18" charset="0"/>
              </a:rPr>
              <a:t>ү</a:t>
            </a:r>
            <a:r>
              <a:rPr lang="ru-RU" sz="2000" dirty="0" err="1">
                <a:latin typeface="Times New Roman" panose="02020603050405020304" pitchFamily="18" charset="0"/>
                <a:cs typeface="Times New Roman" panose="02020603050405020304" pitchFamily="18" charset="0"/>
              </a:rPr>
              <a:t>йе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бейнелер</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бұйымдарда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жартаста</a:t>
            </a:r>
            <a:r>
              <a:rPr lang="kk-KZ" sz="2000" dirty="0">
                <a:latin typeface="Times New Roman" panose="02020603050405020304" pitchFamily="18" charset="0"/>
                <a:cs typeface="Times New Roman" panose="02020603050405020304" pitchFamily="18" charset="0"/>
              </a:rPr>
              <a:t>ғы суреттерде кездесті.</a:t>
            </a:r>
            <a:endParaRPr lang="ru-RU" sz="2000" dirty="0">
              <a:latin typeface="Times New Roman" panose="02020603050405020304" pitchFamily="18" charset="0"/>
              <a:cs typeface="Times New Roman" panose="02020603050405020304" pitchFamily="18" charset="0"/>
            </a:endParaRPr>
          </a:p>
          <a:p>
            <a:pPr algn="just"/>
            <a:r>
              <a:rPr lang="kk-KZ" sz="2000" dirty="0">
                <a:latin typeface="Times New Roman" panose="02020603050405020304" pitchFamily="18" charset="0"/>
                <a:cs typeface="Times New Roman" panose="02020603050405020304" pitchFamily="18" charset="0"/>
              </a:rPr>
              <a:t>Көшпелі өмірге бейімделудің белгісі ретінде малды жайлауға шығару кең етек алды. Алыс жайылымдардағы бақташылар қабырғалары өрмелі жеңіл қаңқалы қостарды – киіз үйдің алғашқы нұскасын сырғауылдардан тұрғызды. Қоғамдық өмірді ұйымдастыруда eлеулі өзгерістер болды. болды. </a:t>
            </a:r>
            <a:r>
              <a:rPr lang="ru-RU" sz="2000" dirty="0" err="1">
                <a:latin typeface="Times New Roman" panose="02020603050405020304" pitchFamily="18" charset="0"/>
                <a:cs typeface="Times New Roman" panose="02020603050405020304" pitchFamily="18" charset="0"/>
              </a:rPr>
              <a:t>Аналык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атал</a:t>
            </a:r>
            <a:r>
              <a:rPr lang="kk-KZ" sz="2000" dirty="0">
                <a:latin typeface="Times New Roman" panose="02020603050405020304" pitchFamily="18" charset="0"/>
                <a:cs typeface="Times New Roman" panose="02020603050405020304" pitchFamily="18" charset="0"/>
              </a:rPr>
              <a:t>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румен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ауысты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Алғашкы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кауымдық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катынастар</a:t>
            </a:r>
            <a:r>
              <a:rPr lang="ru-RU" sz="2000" dirty="0">
                <a:latin typeface="Times New Roman" panose="02020603050405020304" pitchFamily="18" charset="0"/>
                <a:cs typeface="Times New Roman" panose="02020603050405020304" pitchFamily="18" charset="0"/>
              </a:rPr>
              <a:t> б</a:t>
            </a:r>
            <a:r>
              <a:rPr lang="kk-KZ" sz="2000" dirty="0">
                <a:latin typeface="Times New Roman" panose="02020603050405020304" pitchFamily="18" charset="0"/>
                <a:cs typeface="Times New Roman" panose="02020603050405020304" pitchFamily="18" charset="0"/>
              </a:rPr>
              <a:t>і</a:t>
            </a:r>
            <a:r>
              <a:rPr lang="ru-RU" sz="2000" dirty="0" err="1">
                <a:latin typeface="Times New Roman" panose="02020603050405020304" pitchFamily="18" charset="0"/>
                <a:cs typeface="Times New Roman" panose="02020603050405020304" pitchFamily="18" charset="0"/>
              </a:rPr>
              <a:t>рт</a:t>
            </a:r>
            <a:r>
              <a:rPr lang="kk-KZ" sz="2000" dirty="0">
                <a:latin typeface="Times New Roman" panose="02020603050405020304" pitchFamily="18" charset="0"/>
                <a:cs typeface="Times New Roman" panose="02020603050405020304" pitchFamily="18" charset="0"/>
              </a:rPr>
              <a:t>ін</a:t>
            </a:r>
            <a:r>
              <a:rPr lang="ru-RU" sz="2000" dirty="0" err="1">
                <a:latin typeface="Times New Roman" panose="02020603050405020304" pitchFamily="18" charset="0"/>
                <a:cs typeface="Times New Roman" panose="02020603050405020304" pitchFamily="18" charset="0"/>
              </a:rPr>
              <a:t>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ыдырап</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мүлік</a:t>
            </a:r>
            <a:r>
              <a:rPr lang="ru-RU" sz="2000" dirty="0">
                <a:latin typeface="Times New Roman" panose="02020603050405020304" pitchFamily="18" charset="0"/>
                <a:cs typeface="Times New Roman" panose="02020603050405020304" pitchFamily="18" charset="0"/>
              </a:rPr>
              <a:t> те</a:t>
            </a:r>
            <a:r>
              <a:rPr lang="kk-KZ" sz="2000" dirty="0">
                <a:latin typeface="Times New Roman" panose="02020603050405020304" pitchFamily="18" charset="0"/>
                <a:cs typeface="Times New Roman" panose="02020603050405020304" pitchFamily="18" charset="0"/>
              </a:rPr>
              <a:t>ңсіздігі</a:t>
            </a:r>
            <a:r>
              <a:rPr lang="ru-RU" sz="2000" dirty="0">
                <a:latin typeface="Times New Roman" panose="02020603050405020304" pitchFamily="18" charset="0"/>
                <a:cs typeface="Times New Roman" panose="02020603050405020304" pitchFamily="18" charset="0"/>
              </a:rPr>
              <a:t> к</a:t>
            </a:r>
            <a:r>
              <a:rPr lang="kk-KZ" sz="2000" dirty="0">
                <a:latin typeface="Times New Roman" panose="02020603050405020304" pitchFamily="18" charset="0"/>
                <a:cs typeface="Times New Roman" panose="02020603050405020304" pitchFamily="18" charset="0"/>
              </a:rPr>
              <a:t>ү</a:t>
            </a:r>
            <a:r>
              <a:rPr lang="ru-RU" sz="2000" dirty="0" err="1">
                <a:latin typeface="Times New Roman" panose="02020603050405020304" pitchFamily="18" charset="0"/>
                <a:cs typeface="Times New Roman" panose="02020603050405020304" pitchFamily="18" charset="0"/>
              </a:rPr>
              <a:t>шейе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андроновшылардың</a:t>
            </a:r>
            <a:r>
              <a:rPr lang="kk-KZ" sz="2000" dirty="0">
                <a:latin typeface="Times New Roman" panose="02020603050405020304" pitchFamily="18" charset="0"/>
                <a:cs typeface="Times New Roman" panose="02020603050405020304" pitchFamily="18" charset="0"/>
              </a:rPr>
              <a:t> молалары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дәлел</a:t>
            </a:r>
            <a:r>
              <a:rPr lang="ru-RU" sz="2000" dirty="0">
                <a:latin typeface="Times New Roman" panose="02020603050405020304" pitchFamily="18" charset="0"/>
                <a:cs typeface="Times New Roman" panose="02020603050405020304" pitchFamily="18" charset="0"/>
              </a:rPr>
              <a:t> бола </a:t>
            </a:r>
            <a:r>
              <a:rPr lang="ru-RU" sz="2000" dirty="0" err="1">
                <a:latin typeface="Times New Roman" panose="02020603050405020304" pitchFamily="18" charset="0"/>
                <a:cs typeface="Times New Roman" panose="02020603050405020304" pitchFamily="18" charset="0"/>
              </a:rPr>
              <a:t>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a:t>
            </a:r>
            <a:r>
              <a:rPr lang="kk-KZ" sz="2000" dirty="0">
                <a:latin typeface="Times New Roman" panose="02020603050405020304" pitchFamily="18" charset="0"/>
                <a:cs typeface="Times New Roman" panose="02020603050405020304" pitchFamily="18" charset="0"/>
              </a:rPr>
              <a:t>ың б</a:t>
            </a:r>
            <a:r>
              <a:rPr lang="ru-RU" sz="2000" dirty="0" err="1">
                <a:latin typeface="Times New Roman" panose="02020603050405020304" pitchFamily="18" charset="0"/>
                <a:cs typeface="Times New Roman" panose="02020603050405020304" pitchFamily="18" charset="0"/>
              </a:rPr>
              <a:t>ipeyi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үлкен</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қ</a:t>
            </a:r>
            <a:r>
              <a:rPr lang="ru-RU" sz="2000" dirty="0" err="1">
                <a:latin typeface="Times New Roman" panose="02020603050405020304" pitchFamily="18" charset="0"/>
                <a:cs typeface="Times New Roman" panose="02020603050405020304" pitchFamily="18" charset="0"/>
              </a:rPr>
              <a:t>орған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салынып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адамн</a:t>
            </a:r>
            <a:r>
              <a:rPr lang="kk-KZ" sz="2000" dirty="0">
                <a:latin typeface="Times New Roman" panose="02020603050405020304" pitchFamily="18" charset="0"/>
                <a:cs typeface="Times New Roman" panose="02020603050405020304" pitchFamily="18" charset="0"/>
              </a:rPr>
              <a:t>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қаружара</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ы, </a:t>
            </a:r>
            <a:r>
              <a:rPr lang="ru-RU" sz="2000" dirty="0" err="1">
                <a:latin typeface="Times New Roman" panose="02020603050405020304" pitchFamily="18" charset="0"/>
                <a:cs typeface="Times New Roman" panose="02020603050405020304" pitchFamily="18" charset="0"/>
              </a:rPr>
              <a:t>әшекейлер</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бip</a:t>
            </a:r>
            <a:r>
              <a:rPr lang="kk-KZ" sz="2000" dirty="0">
                <a:latin typeface="Times New Roman" panose="02020603050405020304" pitchFamily="18" charset="0"/>
                <a:cs typeface="Times New Roman" panose="02020603050405020304" pitchFamily="18" charset="0"/>
              </a:rPr>
              <a:t>г</a:t>
            </a:r>
            <a:r>
              <a:rPr lang="ru-RU" sz="2000" dirty="0">
                <a:latin typeface="Times New Roman" panose="02020603050405020304" pitchFamily="18" charset="0"/>
                <a:cs typeface="Times New Roman" panose="02020603050405020304" pitchFamily="18" charset="0"/>
              </a:rPr>
              <a:t>e </a:t>
            </a:r>
            <a:r>
              <a:rPr lang="ru-RU" sz="2000" dirty="0" err="1">
                <a:latin typeface="Times New Roman" panose="02020603050405020304" pitchFamily="18" charset="0"/>
                <a:cs typeface="Times New Roman" panose="02020603050405020304" pitchFamily="18" charset="0"/>
              </a:rPr>
              <a:t>койылатын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болған</a:t>
            </a:r>
            <a:r>
              <a:rPr lang="ru-RU"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Ә</a:t>
            </a:r>
            <a:r>
              <a:rPr lang="ru-RU" sz="2000" dirty="0" err="1">
                <a:latin typeface="Times New Roman" panose="02020603050405020304" pitchFamily="18" charset="0"/>
                <a:cs typeface="Times New Roman" panose="02020603050405020304" pitchFamily="18" charset="0"/>
              </a:rPr>
              <a:t>рине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кедейлер</a:t>
            </a:r>
            <a:r>
              <a:rPr lang="kk-KZ" sz="2000" dirty="0">
                <a:latin typeface="Times New Roman" panose="02020603050405020304" pitchFamily="18" charset="0"/>
                <a:cs typeface="Times New Roman" panose="02020603050405020304" pitchFamily="18" charset="0"/>
              </a:rPr>
              <a:t>і</a:t>
            </a:r>
            <a:r>
              <a:rPr lang="ru-RU" sz="2000" dirty="0">
                <a:latin typeface="Times New Roman" panose="02020603050405020304" pitchFamily="18" charset="0"/>
                <a:cs typeface="Times New Roman" panose="02020603050405020304" pitchFamily="18" charset="0"/>
              </a:rPr>
              <a:t>| де </a:t>
            </a:r>
            <a:r>
              <a:rPr lang="ru-RU" sz="2000" dirty="0" err="1">
                <a:latin typeface="Times New Roman" panose="02020603050405020304" pitchFamily="18" charset="0"/>
                <a:cs typeface="Times New Roman" panose="02020603050405020304" pitchFamily="18" charset="0"/>
              </a:rPr>
              <a:t>болды</a:t>
            </a:r>
            <a:r>
              <a:rPr lang="ru-RU" sz="2000" dirty="0">
                <a:latin typeface="Times New Roman" panose="02020603050405020304" pitchFamily="18" charset="0"/>
                <a:cs typeface="Times New Roman" panose="02020603050405020304" pitchFamily="18" charset="0"/>
              </a:rPr>
              <a:t>, o</a:t>
            </a:r>
            <a:r>
              <a:rPr lang="kk-KZ" sz="2000" dirty="0">
                <a:latin typeface="Times New Roman" panose="02020603050405020304" pitchFamily="18" charset="0"/>
                <a:cs typeface="Times New Roman" panose="02020603050405020304" pitchFamily="18" charset="0"/>
              </a:rPr>
              <a:t>л</a:t>
            </a:r>
            <a:r>
              <a:rPr lang="ru-RU" sz="2000" dirty="0" err="1">
                <a:latin typeface="Times New Roman" panose="02020603050405020304" pitchFamily="18" charset="0"/>
                <a:cs typeface="Times New Roman" panose="02020603050405020304" pitchFamily="18" charset="0"/>
              </a:rPr>
              <a:t>ap</a:t>
            </a:r>
            <a:r>
              <a:rPr lang="kk-KZ" sz="2000" dirty="0">
                <a:latin typeface="Times New Roman" panose="02020603050405020304" pitchFamily="18" charset="0"/>
                <a:cs typeface="Times New Roman" panose="02020603050405020304" pitchFamily="18" charset="0"/>
              </a:rPr>
              <a:t>ға қ</a:t>
            </a:r>
            <a:r>
              <a:rPr lang="ru-RU" sz="2000" dirty="0" err="1">
                <a:latin typeface="Times New Roman" panose="02020603050405020304" pitchFamily="18" charset="0"/>
                <a:cs typeface="Times New Roman" panose="02020603050405020304" pitchFamily="18" charset="0"/>
              </a:rPr>
              <a:t>ыш</a:t>
            </a:r>
            <a:r>
              <a:rPr lang="ru-RU" sz="2000" dirty="0">
                <a:latin typeface="Times New Roman" panose="02020603050405020304" pitchFamily="18" charset="0"/>
                <a:cs typeface="Times New Roman" panose="02020603050405020304" pitchFamily="18" charset="0"/>
              </a:rPr>
              <a:t> к</a:t>
            </a:r>
            <a:r>
              <a:rPr lang="kk-KZ" sz="2000" dirty="0">
                <a:latin typeface="Times New Roman" panose="02020603050405020304" pitchFamily="18" charset="0"/>
                <a:cs typeface="Times New Roman" panose="02020603050405020304" pitchFamily="18" charset="0"/>
              </a:rPr>
              <a:t>ұ</a:t>
            </a:r>
            <a:r>
              <a:rPr lang="ru-RU" sz="2000" dirty="0" err="1">
                <a:latin typeface="Times New Roman" panose="02020603050405020304" pitchFamily="18" charset="0"/>
                <a:cs typeface="Times New Roman" panose="02020603050405020304" pitchFamily="18" charset="0"/>
              </a:rPr>
              <a:t>мыралар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карапайым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әшекейлер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қурбандыққа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шалын</a:t>
            </a:r>
            <a:r>
              <a:rPr lang="kk-KZ" sz="2000" dirty="0">
                <a:latin typeface="Times New Roman" panose="02020603050405020304" pitchFamily="18" charset="0"/>
                <a:cs typeface="Times New Roman" panose="02020603050405020304" pitchFamily="18" charset="0"/>
              </a:rPr>
              <a:t>ғ</a:t>
            </a:r>
            <a:r>
              <a:rPr lang="ru-RU" sz="2000" dirty="0">
                <a:latin typeface="Times New Roman" panose="02020603050405020304" pitchFamily="18" charset="0"/>
                <a:cs typeface="Times New Roman" panose="02020603050405020304" pitchFamily="18" charset="0"/>
              </a:rPr>
              <a:t>ан </a:t>
            </a:r>
            <a:r>
              <a:rPr lang="ru-RU" sz="2000" dirty="0" err="1">
                <a:latin typeface="Times New Roman" panose="02020603050405020304" pitchFamily="18" charset="0"/>
                <a:cs typeface="Times New Roman" panose="02020603050405020304" pitchFamily="18" charset="0"/>
              </a:rPr>
              <a:t>малд</a:t>
            </a:r>
            <a:r>
              <a:rPr lang="kk-KZ" sz="2000" dirty="0">
                <a:latin typeface="Times New Roman" panose="02020603050405020304" pitchFamily="18" charset="0"/>
                <a:cs typeface="Times New Roman" panose="02020603050405020304" pitchFamily="18" charset="0"/>
              </a:rPr>
              <a:t>ың мүшелері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койылган</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p>
          <a:p>
            <a:endParaRPr lang="ru-RU" sz="2000" dirty="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6954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2197</Words>
  <Application>Microsoft Office PowerPoint</Application>
  <PresentationFormat>Широкоэкранный</PresentationFormat>
  <Paragraphs>31</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ЕЖЕЛГІ ЗАМАНДАҒЫ ҚАЗАҚСТАН   1.1. Тас дәyipi: кезендер, тарихи ескерткіштер.  Teмip дәуipiнe өту: энеолит, Ботай мәдениеті. </vt:lpstr>
      <vt:lpstr>2 бет</vt:lpstr>
      <vt:lpstr>3 бет</vt:lpstr>
      <vt:lpstr>4 бет</vt:lpstr>
      <vt:lpstr>5 бет</vt:lpstr>
      <vt:lpstr>6 бет</vt:lpstr>
      <vt:lpstr>7 бет</vt:lpstr>
      <vt:lpstr>8 бет</vt:lpstr>
      <vt:lpstr>9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ЕЖЕЛГІ ЗАМАНДАҒЫ ҚАЗАҚСТАН   1.1. Тас дәyipi: кезендер, тарихи ескерткіштер.  Teмip дәуipiнe өту: энеолит, Ботай мәдениеті. </dc:title>
  <dc:creator>Апа</dc:creator>
  <cp:lastModifiedBy>Апа</cp:lastModifiedBy>
  <cp:revision>6</cp:revision>
  <dcterms:created xsi:type="dcterms:W3CDTF">2022-08-31T19:53:37Z</dcterms:created>
  <dcterms:modified xsi:type="dcterms:W3CDTF">2023-01-11T19:12:40Z</dcterms:modified>
</cp:coreProperties>
</file>