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1" d="100"/>
          <a:sy n="141" d="100"/>
        </p:scale>
        <p:origin x="666"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74533667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98390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e07d09645d5f89b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e07d09645d5f89b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835907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5e07d09645d5f89b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5e07d09645d5f89b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71402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5e07d09645d5f89b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5e07d09645d5f89b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75394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870699043e6311d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870699043e6311d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04617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07455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dirty="0"/>
              <a:t>Terrorism by the state</a:t>
            </a:r>
            <a:endParaRPr dirty="0"/>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dirty="0"/>
              <a:t>Week </a:t>
            </a:r>
            <a:r>
              <a:rPr lang="en-GB" dirty="0" smtClean="0"/>
              <a:t>5</a:t>
            </a:r>
            <a:endParaRP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GB"/>
              <a:t>Why do political leaders resort to the use of terror tactics?</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What is state terrorism?</a:t>
            </a:r>
            <a:endParaRPr dirty="0"/>
          </a:p>
        </p:txBody>
      </p:sp>
      <p:sp>
        <p:nvSpPr>
          <p:cNvPr id="66" name="Google Shape;66;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Britannica: </a:t>
            </a:r>
            <a:r>
              <a:rPr lang="en-GB" i="1" dirty="0"/>
              <a:t>employed by governments - or more often by factions within governments - against that government’s citizens, against factions within the government, or against foreign governments or groups</a:t>
            </a:r>
            <a:endParaRPr i="1" dirty="0"/>
          </a:p>
          <a:p>
            <a:pPr marL="0" lvl="0" indent="0" algn="l" rtl="0">
              <a:spcBef>
                <a:spcPts val="1600"/>
              </a:spcBef>
              <a:spcAft>
                <a:spcPts val="1600"/>
              </a:spcAft>
              <a:buNone/>
            </a:pPr>
            <a:r>
              <a:rPr lang="en-GB" u="sng" dirty="0"/>
              <a:t>Internal</a:t>
            </a:r>
            <a:r>
              <a:rPr lang="en-GB" dirty="0"/>
              <a:t> and </a:t>
            </a:r>
            <a:r>
              <a:rPr lang="en-GB" u="sng" dirty="0"/>
              <a:t>External</a:t>
            </a:r>
            <a:r>
              <a:rPr lang="en-GB" dirty="0"/>
              <a:t> Terrorism </a:t>
            </a:r>
            <a:endParaRP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Internal terrorism </a:t>
            </a:r>
            <a:endParaRPr/>
          </a:p>
        </p:txBody>
      </p:sp>
      <p:sp>
        <p:nvSpPr>
          <p:cNvPr id="72" name="Google Shape;72;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Three levels of internal state terrorism:</a:t>
            </a:r>
            <a:endParaRPr/>
          </a:p>
          <a:p>
            <a:pPr marL="457200" lvl="0" indent="-342900" algn="l" rtl="0">
              <a:spcBef>
                <a:spcPts val="1600"/>
              </a:spcBef>
              <a:spcAft>
                <a:spcPts val="0"/>
              </a:spcAft>
              <a:buSzPts val="1800"/>
              <a:buChar char="●"/>
            </a:pPr>
            <a:r>
              <a:rPr lang="en-GB" b="1"/>
              <a:t>Intimidation</a:t>
            </a:r>
            <a:r>
              <a:rPr lang="en-GB"/>
              <a:t>: government tries to anticipate and discourage opposition and dissent</a:t>
            </a:r>
            <a:endParaRPr/>
          </a:p>
          <a:p>
            <a:pPr marL="457200" lvl="0" indent="-342900" algn="l" rtl="0">
              <a:spcBef>
                <a:spcPts val="0"/>
              </a:spcBef>
              <a:spcAft>
                <a:spcPts val="0"/>
              </a:spcAft>
              <a:buSzPts val="1800"/>
              <a:buChar char="●"/>
            </a:pPr>
            <a:r>
              <a:rPr lang="en-GB" b="1"/>
              <a:t>Coerced conversion</a:t>
            </a:r>
            <a:r>
              <a:rPr lang="en-GB"/>
              <a:t>: involving government efforts to create a complete change in a national lifestyle </a:t>
            </a:r>
            <a:endParaRPr/>
          </a:p>
          <a:p>
            <a:pPr marL="457200" lvl="0" indent="-342900" algn="l" rtl="0">
              <a:spcBef>
                <a:spcPts val="0"/>
              </a:spcBef>
              <a:spcAft>
                <a:spcPts val="0"/>
              </a:spcAft>
              <a:buSzPts val="1800"/>
              <a:buChar char="●"/>
            </a:pPr>
            <a:r>
              <a:rPr lang="en-GB" b="1"/>
              <a:t>Genocide</a:t>
            </a:r>
            <a:r>
              <a:rPr lang="en-GB"/>
              <a:t>: deliberate effort to exterminate an entire class, ethnic group, or religious group of people </a:t>
            </a:r>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a:t>Spectrum of state terrorism </a:t>
            </a:r>
            <a:endParaRPr/>
          </a:p>
        </p:txBody>
      </p:sp>
      <p:sp>
        <p:nvSpPr>
          <p:cNvPr id="78" name="Google Shape;78;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dirty="0"/>
          </a:p>
        </p:txBody>
      </p:sp>
      <p:pic>
        <p:nvPicPr>
          <p:cNvPr id="2" name="Picture 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92853" y="1388532"/>
            <a:ext cx="7541898" cy="2167467"/>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r>
              <a:rPr lang="en-US" sz="1600" dirty="0" smtClean="0"/>
              <a:t>Dictators found it easier to commit terrorism without world censure than have individuals, because state terrorism is committed in secret. </a:t>
            </a:r>
          </a:p>
          <a:p>
            <a:r>
              <a:rPr lang="en-US" sz="1600" dirty="0" smtClean="0"/>
              <a:t>Dozens of nations today use terrorism as (unofficial) government policy to secure and ensure control over their citizens. </a:t>
            </a:r>
          </a:p>
          <a:p>
            <a:pPr lvl="1">
              <a:spcBef>
                <a:spcPts val="0"/>
              </a:spcBef>
            </a:pPr>
            <a:r>
              <a:rPr lang="en-US" sz="1200" dirty="0" smtClean="0"/>
              <a:t>According to Amnesty International, torture is still widespread. ‘Experts’ on torture have been exchanges from country to country. Tortures are classified as ‘covert state terror’ because few states openly admit to practicing it. </a:t>
            </a:r>
          </a:p>
          <a:p>
            <a:r>
              <a:rPr lang="en-US" sz="1600" dirty="0" smtClean="0"/>
              <a:t>Terrorist regimes have been far more deadly than group or individual actors in the 20th century.</a:t>
            </a:r>
            <a:endParaRPr lang="en-US" sz="1600" dirty="0"/>
          </a:p>
          <a:p>
            <a:r>
              <a:rPr lang="en-US" sz="1600" dirty="0" smtClean="0"/>
              <a:t>State terrorism is frequently a nasty combination of personality and ideology.</a:t>
            </a:r>
          </a:p>
          <a:p>
            <a:r>
              <a:rPr lang="en-US" sz="1600" dirty="0" smtClean="0"/>
              <a:t>State terrorism not only transgresses international law, but it often creates political, economic and social milieu that precipitates acts of individual and group terrorism.</a:t>
            </a:r>
          </a:p>
          <a:p>
            <a:endParaRPr lang="en-US" sz="1600" dirty="0"/>
          </a:p>
        </p:txBody>
      </p:sp>
    </p:spTree>
    <p:extLst>
      <p:ext uri="{BB962C8B-B14F-4D97-AF65-F5344CB8AC3E}">
        <p14:creationId xmlns:p14="http://schemas.microsoft.com/office/powerpoint/2010/main" val="3306250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terrorism	</a:t>
            </a:r>
            <a:endParaRPr lang="en-US" dirty="0"/>
          </a:p>
        </p:txBody>
      </p:sp>
      <p:sp>
        <p:nvSpPr>
          <p:cNvPr id="3" name="Text Placeholder 2"/>
          <p:cNvSpPr>
            <a:spLocks noGrp="1"/>
          </p:cNvSpPr>
          <p:nvPr>
            <p:ph type="body" idx="1"/>
          </p:nvPr>
        </p:nvSpPr>
        <p:spPr/>
        <p:txBody>
          <a:bodyPr/>
          <a:lstStyle/>
          <a:p>
            <a:r>
              <a:rPr lang="en-US" sz="1600" dirty="0" smtClean="0"/>
              <a:t>Terrorism is used by national leaders as an instrument of foreign policy, particularly in the waging of irregular warfare. </a:t>
            </a:r>
          </a:p>
          <a:p>
            <a:r>
              <a:rPr lang="en-US" sz="1600" dirty="0" smtClean="0"/>
              <a:t>Two subcategories</a:t>
            </a:r>
          </a:p>
          <a:p>
            <a:pPr lvl="1">
              <a:spcBef>
                <a:spcPts val="0"/>
              </a:spcBef>
            </a:pPr>
            <a:r>
              <a:rPr lang="en-US" sz="1200" dirty="0" smtClean="0"/>
              <a:t>State-directed: larger involvement of state in decision making and control of activities</a:t>
            </a:r>
          </a:p>
          <a:p>
            <a:pPr lvl="1">
              <a:spcBef>
                <a:spcPts val="0"/>
              </a:spcBef>
            </a:pPr>
            <a:r>
              <a:rPr lang="en-US" sz="1200" dirty="0" smtClean="0"/>
              <a:t>State-supported: state usually aids or abets existing terrorist groups that have varying degrees of independence</a:t>
            </a:r>
          </a:p>
          <a:p>
            <a:r>
              <a:rPr lang="en-US" sz="1600" dirty="0" smtClean="0"/>
              <a:t>Since clandestine operations are by their nature conducted in secrecy, they are often difficult to document.</a:t>
            </a:r>
          </a:p>
          <a:p>
            <a:r>
              <a:rPr lang="en-US" sz="1600" dirty="0" smtClean="0"/>
              <a:t>Both forms of terrorism are used to produce fear and chaos within potentially unfriendly or hostile states.</a:t>
            </a:r>
          </a:p>
          <a:p>
            <a:r>
              <a:rPr lang="en-US" sz="1600" dirty="0" smtClean="0"/>
              <a:t>Such support offers a low-risk avenue for redressing an international grievance. </a:t>
            </a:r>
            <a:r>
              <a:rPr lang="en-US" sz="1600" dirty="0" err="1" smtClean="0"/>
              <a:t>Eg</a:t>
            </a:r>
            <a:r>
              <a:rPr lang="en-US" sz="1600" dirty="0" smtClean="0"/>
              <a:t>. Some Arab states chose to sponsor Palestinian terrorist groups as a less risky method of redressing Palestinian problem</a:t>
            </a:r>
            <a:endParaRPr lang="en-US" sz="1600" dirty="0"/>
          </a:p>
        </p:txBody>
      </p:sp>
    </p:spTree>
    <p:extLst>
      <p:ext uri="{BB962C8B-B14F-4D97-AF65-F5344CB8AC3E}">
        <p14:creationId xmlns:p14="http://schemas.microsoft.com/office/powerpoint/2010/main" val="357194174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377</Words>
  <Application>Microsoft Office PowerPoint</Application>
  <PresentationFormat>On-screen Show (16:9)</PresentationFormat>
  <Paragraphs>26</Paragraphs>
  <Slides>7</Slides>
  <Notes>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Arial</vt:lpstr>
      <vt:lpstr>Simple Light</vt:lpstr>
      <vt:lpstr>Terrorism by the state</vt:lpstr>
      <vt:lpstr>Why do political leaders resort to the use of terror tactics?</vt:lpstr>
      <vt:lpstr>What is state terrorism?</vt:lpstr>
      <vt:lpstr>Internal terrorism </vt:lpstr>
      <vt:lpstr>Spectrum of state terrorism </vt:lpstr>
      <vt:lpstr>PowerPoint Presentation</vt:lpstr>
      <vt:lpstr>External terrorism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Terrorism by the state</dc:title>
  <dc:creator>Niyazbekov Nurseit</dc:creator>
  <cp:lastModifiedBy>Niyazbekov Nurseit</cp:lastModifiedBy>
  <cp:revision>7</cp:revision>
  <dcterms:modified xsi:type="dcterms:W3CDTF">2019-09-26T08:26:21Z</dcterms:modified>
</cp:coreProperties>
</file>