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gif" ContentType="image/gif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5" r:id="rId1"/>
  </p:sldMasterIdLst>
  <p:notesMasterIdLst>
    <p:notesMasterId r:id="rId51"/>
  </p:notesMasterIdLst>
  <p:sldIdLst>
    <p:sldId id="256" r:id="rId2"/>
    <p:sldId id="306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5" r:id="rId30"/>
    <p:sldId id="286" r:id="rId31"/>
    <p:sldId id="287" r:id="rId32"/>
    <p:sldId id="288" r:id="rId33"/>
    <p:sldId id="289" r:id="rId34"/>
    <p:sldId id="290" r:id="rId35"/>
    <p:sldId id="291" r:id="rId36"/>
    <p:sldId id="292" r:id="rId37"/>
    <p:sldId id="293" r:id="rId38"/>
    <p:sldId id="294" r:id="rId39"/>
    <p:sldId id="295" r:id="rId40"/>
    <p:sldId id="296" r:id="rId41"/>
    <p:sldId id="297" r:id="rId42"/>
    <p:sldId id="298" r:id="rId43"/>
    <p:sldId id="299" r:id="rId44"/>
    <p:sldId id="300" r:id="rId45"/>
    <p:sldId id="301" r:id="rId46"/>
    <p:sldId id="302" r:id="rId47"/>
    <p:sldId id="303" r:id="rId48"/>
    <p:sldId id="304" r:id="rId49"/>
    <p:sldId id="305" r:id="rId50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dobe Jenson Italic" charset="0"/>
        <a:ea typeface="ＭＳ Ｐゴシック" charset="0"/>
        <a:cs typeface="ＭＳ Ｐゴシック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dobe Jenson Italic" charset="0"/>
        <a:ea typeface="ＭＳ Ｐゴシック" charset="0"/>
        <a:cs typeface="ＭＳ Ｐゴシック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dobe Jenson Italic" charset="0"/>
        <a:ea typeface="ＭＳ Ｐゴシック" charset="0"/>
        <a:cs typeface="ＭＳ Ｐゴシック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dobe Jenson Italic" charset="0"/>
        <a:ea typeface="ＭＳ Ｐゴシック" charset="0"/>
        <a:cs typeface="ＭＳ Ｐゴシック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dobe Jenson Italic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dobe Jenson Italic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dobe Jenson Italic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dobe Jenson Italic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dobe Jenson Italic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Liz Napolitano" initials="" lastIdx="19" clrIdx="0"/>
  <p:cmAuthor id="1" name="Skaalrud, Andra" initials="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11F22"/>
    <a:srgbClr val="B1BA77"/>
    <a:srgbClr val="004B2C"/>
    <a:srgbClr val="0B74D2"/>
    <a:srgbClr val="97BCD9"/>
    <a:srgbClr val="CEF2F2"/>
    <a:srgbClr val="CDD9A3"/>
    <a:srgbClr val="DEE3C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164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-3264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tableStyles" Target="tableStyles.xml"/><Relationship Id="rId8" Type="http://schemas.openxmlformats.org/officeDocument/2006/relationships/slide" Target="slides/slide7.xml"/><Relationship Id="rId51" Type="http://schemas.openxmlformats.org/officeDocument/2006/relationships/notesMaster" Target="notesMasters/notesMaster1.xml"/><Relationship Id="rId3" Type="http://schemas.openxmlformats.org/officeDocument/2006/relationships/slide" Target="slides/slide2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charset="0"/>
                <a:cs typeface="Arial" charset="0"/>
              </a:defRPr>
            </a:lvl1pPr>
          </a:lstStyle>
          <a:p>
            <a:pPr>
              <a:defRPr/>
            </a:pPr>
            <a:fld id="{A18A9BD4-A46F-E24D-B014-D9BA7361C605}" type="datetime1">
              <a:rPr lang="en-US"/>
              <a:pPr>
                <a:defRPr/>
              </a:pPr>
              <a:t>11/23/2021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charset="0"/>
                <a:cs typeface="Arial" charset="0"/>
              </a:defRPr>
            </a:lvl1pPr>
          </a:lstStyle>
          <a:p>
            <a:pPr>
              <a:defRPr/>
            </a:pPr>
            <a:fld id="{F9FF6ECA-1ADB-D04F-836A-6AAB8B67AF7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525840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ヒラギノ角ゴ Pro W3" pitchFamily="-1" charset="-128"/>
        <a:cs typeface="ヒラギノ角ゴ Pro W3" pitchFamily="-1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ヒラギノ角ゴ Pro W3" pitchFamily="-1" charset="-128"/>
        <a:cs typeface="ヒラギノ角ゴ Pro W3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ヒラギノ角ゴ Pro W3" pitchFamily="-1" charset="-128"/>
        <a:cs typeface="ヒラギノ角ゴ Pro W3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ヒラギノ角ゴ Pro W3" pitchFamily="-1" charset="-128"/>
        <a:cs typeface="ヒラギノ角ゴ Pro W3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ヒラギノ角ゴ Pro W3" pitchFamily="-1" charset="-128"/>
        <a:cs typeface="ヒラギノ角ゴ Pro W3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endParaRPr lang="en-US" dirty="0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6778150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2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endParaRPr lang="en-US" dirty="0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2974502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294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endParaRPr lang="en-US" dirty="0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66785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397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endParaRPr lang="en-US" dirty="0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6205190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499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endParaRPr lang="en-US" dirty="0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3882600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01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endParaRPr lang="en-US" dirty="0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8209008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704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endParaRPr lang="en-US" dirty="0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0714773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806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endParaRPr lang="en-US" dirty="0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44228266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909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endParaRPr lang="en-US" dirty="0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51340608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011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endParaRPr lang="en-US" dirty="0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7779830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113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endParaRPr lang="en-US" dirty="0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650666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73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endParaRPr lang="en-US" dirty="0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5585433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16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endParaRPr lang="en-US" dirty="0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08969549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31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endParaRPr lang="en-US" dirty="0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17073567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421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endParaRPr lang="en-US" dirty="0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3625940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523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endParaRPr lang="en-US" dirty="0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12483195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625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endParaRPr lang="en-US" dirty="0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81610841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728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endParaRPr lang="en-US" dirty="0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2099895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830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endParaRPr lang="en-US" dirty="0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50845061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933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endParaRPr lang="en-US" dirty="0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85252208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035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endParaRPr lang="en-US" dirty="0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9679235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137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endParaRPr lang="en-US" dirty="0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0502124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475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endParaRPr lang="en-US" dirty="0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51092965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0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endParaRPr lang="en-US" dirty="0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68074524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342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endParaRPr lang="en-US" dirty="0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16582348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445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endParaRPr lang="en-US" dirty="0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30112057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547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endParaRPr lang="en-US" dirty="0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385357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649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endParaRPr lang="en-US" dirty="0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5394806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752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endParaRPr lang="en-US" dirty="0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87751383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854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endParaRPr lang="en-US" dirty="0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28334921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957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endParaRPr lang="en-US" dirty="0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560907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059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endParaRPr lang="en-US" dirty="0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610514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161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endParaRPr lang="en-US" dirty="0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4911262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577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endParaRPr lang="en-US" dirty="0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65927940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4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endParaRPr lang="en-US" dirty="0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09178275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366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endParaRPr lang="en-US" dirty="0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76433336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469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endParaRPr lang="en-US" dirty="0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57580198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571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endParaRPr lang="en-US" dirty="0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05648712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673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endParaRPr lang="en-US" dirty="0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0010299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776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endParaRPr lang="en-US" dirty="0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78076711"/>
      </p:ext>
    </p:extLst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87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endParaRPr lang="en-US" dirty="0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3087665"/>
      </p:ext>
    </p:extLst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981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endParaRPr lang="en-US" dirty="0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96057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680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endParaRPr lang="en-US" dirty="0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7829265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82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endParaRPr lang="en-US" dirty="0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4112726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885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endParaRPr lang="en-US" dirty="0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6576184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987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endParaRPr lang="en-US" dirty="0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2821342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089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endParaRPr lang="en-US" dirty="0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044498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rgbClr val="B1BA7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gray">
          <a:xfrm>
            <a:off x="0" y="6400800"/>
            <a:ext cx="9144000" cy="457200"/>
          </a:xfrm>
          <a:prstGeom prst="rect">
            <a:avLst/>
          </a:prstGeom>
          <a:solidFill>
            <a:srgbClr val="F11F22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/>
          <a:lstStyle/>
          <a:p>
            <a:r>
              <a:rPr lang="en-US" dirty="0">
                <a:cs typeface="Arial" charset="0"/>
              </a:rPr>
              <a:t> </a:t>
            </a:r>
          </a:p>
        </p:txBody>
      </p:sp>
      <p:pic>
        <p:nvPicPr>
          <p:cNvPr id="3" name="Picture 3" descr="Pearson_Bound_White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8238" y="6356350"/>
            <a:ext cx="1655762" cy="493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4" descr="Pearson_Strap_Bound_White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356350"/>
            <a:ext cx="1908175" cy="493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10" descr="todaro_mechanicals_v1.jp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26988"/>
            <a:ext cx="4927600" cy="6427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370402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90467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24650" y="0"/>
            <a:ext cx="2114550" cy="6096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1000" y="0"/>
            <a:ext cx="6191250" cy="60960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22255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11835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4248963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1000" y="1447800"/>
            <a:ext cx="411480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47800"/>
            <a:ext cx="411480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89416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16372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9850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158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8530977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 smtClean="0"/>
              <a:t>Drag picture to placeholder or click icon to add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9303518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381000" y="1447800"/>
            <a:ext cx="8382000" cy="464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027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1371600" y="0"/>
            <a:ext cx="7543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28" name="Rectangle 2"/>
          <p:cNvSpPr>
            <a:spLocks noChangeArrowheads="1"/>
          </p:cNvSpPr>
          <p:nvPr/>
        </p:nvSpPr>
        <p:spPr bwMode="gray">
          <a:xfrm>
            <a:off x="0" y="6397625"/>
            <a:ext cx="9144000" cy="457200"/>
          </a:xfrm>
          <a:prstGeom prst="rect">
            <a:avLst/>
          </a:prstGeom>
          <a:solidFill>
            <a:srgbClr val="F11F22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/>
          <a:lstStyle/>
          <a:p>
            <a:endParaRPr lang="en-US" dirty="0">
              <a:cs typeface="Arial" charset="0"/>
            </a:endParaRPr>
          </a:p>
        </p:txBody>
      </p:sp>
      <p:sp>
        <p:nvSpPr>
          <p:cNvPr id="1029" name="Rectangle 6"/>
          <p:cNvSpPr>
            <a:spLocks noChangeArrowheads="1"/>
          </p:cNvSpPr>
          <p:nvPr/>
        </p:nvSpPr>
        <p:spPr bwMode="gray">
          <a:xfrm>
            <a:off x="392113" y="6553200"/>
            <a:ext cx="5399087" cy="179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r>
              <a:rPr lang="en-US" sz="900" dirty="0">
                <a:solidFill>
                  <a:schemeClr val="bg1"/>
                </a:solidFill>
                <a:latin typeface="Verdana" charset="0"/>
                <a:cs typeface="Verdana" charset="0"/>
              </a:rPr>
              <a:t>Copyright ©2015 Pearson Education, Inc. All rights reserved.</a:t>
            </a:r>
            <a:endParaRPr lang="en-GB" sz="900" dirty="0">
              <a:solidFill>
                <a:schemeClr val="bg1"/>
              </a:solidFill>
              <a:latin typeface="Verdana" charset="0"/>
              <a:cs typeface="Verdana" charset="0"/>
            </a:endParaRPr>
          </a:p>
        </p:txBody>
      </p:sp>
      <p:sp>
        <p:nvSpPr>
          <p:cNvPr id="1030" name="Rectangle 7"/>
          <p:cNvSpPr>
            <a:spLocks noChangeArrowheads="1"/>
          </p:cNvSpPr>
          <p:nvPr/>
        </p:nvSpPr>
        <p:spPr bwMode="gray">
          <a:xfrm>
            <a:off x="8382000" y="6553200"/>
            <a:ext cx="360363" cy="179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pPr algn="r"/>
            <a:r>
              <a:rPr lang="en-GB" sz="900" dirty="0" smtClean="0">
                <a:solidFill>
                  <a:schemeClr val="bg1"/>
                </a:solidFill>
                <a:latin typeface="Verdana" charset="0"/>
              </a:rPr>
              <a:t>12-</a:t>
            </a:r>
            <a:fld id="{12320FF8-A17B-9643-AF19-9E5DC80BA5BF}" type="slidenum">
              <a:rPr lang="en-GB" sz="900">
                <a:solidFill>
                  <a:schemeClr val="bg1"/>
                </a:solidFill>
                <a:latin typeface="Verdana" charset="0"/>
              </a:rPr>
              <a:pPr algn="r"/>
              <a:t>‹#›</a:t>
            </a:fld>
            <a:r>
              <a:rPr lang="en-GB" sz="900" dirty="0">
                <a:solidFill>
                  <a:schemeClr val="bg1"/>
                </a:solidFill>
                <a:latin typeface="Verdana" charset="0"/>
              </a:rPr>
              <a:t> </a:t>
            </a:r>
          </a:p>
        </p:txBody>
      </p:sp>
      <p:pic>
        <p:nvPicPr>
          <p:cNvPr id="1031" name="Picture 7" descr="corner.jpg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38" y="0"/>
            <a:ext cx="1135062" cy="1079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868" r:id="rId1"/>
    <p:sldLayoutId id="2147483858" r:id="rId2"/>
    <p:sldLayoutId id="2147483859" r:id="rId3"/>
    <p:sldLayoutId id="2147483860" r:id="rId4"/>
    <p:sldLayoutId id="2147483861" r:id="rId5"/>
    <p:sldLayoutId id="2147483862" r:id="rId6"/>
    <p:sldLayoutId id="2147483863" r:id="rId7"/>
    <p:sldLayoutId id="2147483864" r:id="rId8"/>
    <p:sldLayoutId id="2147483865" r:id="rId9"/>
    <p:sldLayoutId id="2147483866" r:id="rId10"/>
    <p:sldLayoutId id="2147483867" r:id="rId11"/>
  </p:sldLayoutIdLst>
  <p:timing>
    <p:tnLst>
      <p:par>
        <p:cTn id="1" dur="indefinite" restart="never" nodeType="tmRoot"/>
      </p:par>
    </p:tnLst>
  </p:timing>
  <p:txStyles>
    <p:titleStyle>
      <a:lvl1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+mj-lt"/>
          <a:ea typeface="ヒラギノ角ゴ Pro W3" pitchFamily="-1" charset="-128"/>
          <a:cs typeface="ヒラギノ角ゴ Pro W3" pitchFamily="-1" charset="-128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Verdana" pitchFamily="-1" charset="0"/>
          <a:ea typeface="ヒラギノ角ゴ Pro W3" pitchFamily="-1" charset="-128"/>
          <a:cs typeface="ヒラギノ角ゴ Pro W3" pitchFamily="-1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Verdana" pitchFamily="-1" charset="0"/>
          <a:ea typeface="ヒラギノ角ゴ Pro W3" pitchFamily="-1" charset="-128"/>
          <a:cs typeface="ヒラギノ角ゴ Pro W3" pitchFamily="-1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Verdana" pitchFamily="-1" charset="0"/>
          <a:ea typeface="ヒラギノ角ゴ Pro W3" pitchFamily="-1" charset="-128"/>
          <a:cs typeface="ヒラギノ角ゴ Pro W3" pitchFamily="-1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Verdana" pitchFamily="-1" charset="0"/>
          <a:ea typeface="ヒラギノ角ゴ Pro W3" pitchFamily="-1" charset="-128"/>
          <a:cs typeface="ヒラギノ角ゴ Pro W3" pitchFamily="-1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Verdana" pitchFamily="-1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Verdana" pitchFamily="-1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Verdana" pitchFamily="-1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Verdana" pitchFamily="-1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2800">
          <a:solidFill>
            <a:schemeClr val="tx1"/>
          </a:solidFill>
          <a:latin typeface="+mn-lt"/>
          <a:ea typeface="ヒラギノ角ゴ Pro W3" pitchFamily="-1" charset="-128"/>
          <a:cs typeface="ヒラギノ角ゴ Pro W3" pitchFamily="-1" charset="-128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  <a:ea typeface="ヒラギノ角ゴ Pro W3" pitchFamily="-1" charset="-128"/>
          <a:cs typeface="ヒラギノ角ゴ Pro W3" charset="0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ea typeface="ヒラギノ角ゴ Pro W3" pitchFamily="-1" charset="-128"/>
          <a:cs typeface="ヒラギノ角ゴ Pro W3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  <a:ea typeface="ヒラギノ角ゴ Pro W3" pitchFamily="-1" charset="-128"/>
          <a:cs typeface="ヒラギノ角ゴ Pro W3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ヒラギノ角ゴ Pro W3" pitchFamily="-1" charset="-128"/>
          <a:cs typeface="ヒラギノ角ゴ Pro W3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ヒラギノ角ゴ Pro W3" pitchFamily="-1" charset="-128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ヒラギノ角ゴ Pro W3" pitchFamily="-1" charset="-128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ヒラギノ角ゴ Pro W3" pitchFamily="-1" charset="-128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ヒラギノ角ゴ Pro W3" pitchFamily="-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gif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gif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8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10.emf"/><Relationship Id="rId4" Type="http://schemas.openxmlformats.org/officeDocument/2006/relationships/oleObject" Target="../embeddings/oleObject1.bin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9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11.emf"/><Relationship Id="rId4" Type="http://schemas.openxmlformats.org/officeDocument/2006/relationships/oleObject" Target="../embeddings/oleObject2.bin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gif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gif"/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6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7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7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7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7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7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Title 1"/>
          <p:cNvSpPr>
            <a:spLocks noGrp="1"/>
          </p:cNvSpPr>
          <p:nvPr>
            <p:ph type="title" idx="4294967295"/>
          </p:nvPr>
        </p:nvSpPr>
        <p:spPr>
          <a:xfrm>
            <a:off x="5295900" y="2057400"/>
            <a:ext cx="3543300" cy="2971800"/>
          </a:xfrm>
        </p:spPr>
        <p:txBody>
          <a:bodyPr anchor="t"/>
          <a:lstStyle/>
          <a:p>
            <a:pPr algn="ctr"/>
            <a:r>
              <a:rPr lang="en-AU" sz="2800" dirty="0">
                <a:latin typeface="Verdana" charset="0"/>
                <a:ea typeface="ヒラギノ角ゴ Pro W3" charset="0"/>
                <a:cs typeface="ヒラギノ角ゴ Pro W3" charset="0"/>
              </a:rPr>
              <a:t>Chapter </a:t>
            </a:r>
            <a:r>
              <a:rPr lang="en-AU" sz="2800" dirty="0" smtClean="0">
                <a:latin typeface="Verdana" charset="0"/>
                <a:ea typeface="ヒラギノ角ゴ Pro W3" charset="0"/>
                <a:cs typeface="ヒラギノ角ゴ Pro W3" charset="0"/>
              </a:rPr>
              <a:t>12</a:t>
            </a:r>
            <a:r>
              <a:rPr lang="en-AU" sz="2800" dirty="0">
                <a:latin typeface="Verdana" charset="0"/>
                <a:ea typeface="ヒラギノ角ゴ Pro W3" charset="0"/>
                <a:cs typeface="ヒラギノ角ゴ Pro W3" charset="0"/>
              </a:rPr>
              <a:t/>
            </a:r>
            <a:br>
              <a:rPr lang="en-AU" sz="2800" dirty="0">
                <a:latin typeface="Verdana" charset="0"/>
                <a:ea typeface="ヒラギノ角ゴ Pro W3" charset="0"/>
                <a:cs typeface="ヒラギノ角ゴ Pro W3" charset="0"/>
              </a:rPr>
            </a:br>
            <a:r>
              <a:rPr lang="en-AU" sz="2800" dirty="0">
                <a:latin typeface="Verdana" charset="0"/>
                <a:ea typeface="ヒラギノ角ゴ Pro W3" charset="0"/>
                <a:cs typeface="ヒラギノ角ゴ Pro W3" charset="0"/>
              </a:rPr>
              <a:t/>
            </a:r>
            <a:br>
              <a:rPr lang="en-AU" sz="2800" dirty="0">
                <a:latin typeface="Verdana" charset="0"/>
                <a:ea typeface="ヒラギノ角ゴ Pro W3" charset="0"/>
                <a:cs typeface="ヒラギノ角ゴ Pro W3" charset="0"/>
              </a:rPr>
            </a:br>
            <a:r>
              <a:rPr lang="en-US" sz="2800" dirty="0" smtClean="0"/>
              <a:t>International Trade Theory </a:t>
            </a:r>
            <a:br>
              <a:rPr lang="en-US" sz="2800" dirty="0" smtClean="0"/>
            </a:br>
            <a:r>
              <a:rPr lang="en-US" sz="2800" dirty="0" smtClean="0"/>
              <a:t>and </a:t>
            </a:r>
            <a:r>
              <a:rPr lang="en-US" sz="2800" smtClean="0"/>
              <a:t>Development Strategy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2" name="Rectangle 4"/>
          <p:cNvSpPr>
            <a:spLocks noGrp="1" noChangeArrowheads="1"/>
          </p:cNvSpPr>
          <p:nvPr>
            <p:ph type="title" idx="4294967295"/>
          </p:nvPr>
        </p:nvSpPr>
        <p:spPr/>
        <p:txBody>
          <a:bodyPr anchor="ctr"/>
          <a:lstStyle/>
          <a:p>
            <a:pPr eaLnBrk="1" hangingPunct="1"/>
            <a:r>
              <a:rPr lang="en-US" dirty="0"/>
              <a:t>12.3 The Traditional Theory of International Trade</a:t>
            </a:r>
          </a:p>
        </p:txBody>
      </p:sp>
      <p:sp>
        <p:nvSpPr>
          <p:cNvPr id="22533" name="Rectangle 5"/>
          <p:cNvSpPr>
            <a:spLocks noGrp="1" noChangeArrowheads="1"/>
          </p:cNvSpPr>
          <p:nvPr>
            <p:ph type="body" idx="4294967295"/>
          </p:nvPr>
        </p:nvSpPr>
        <p:spPr/>
        <p:txBody>
          <a:bodyPr rIns="91440"/>
          <a:lstStyle/>
          <a:p>
            <a:pPr eaLnBrk="1" hangingPunct="1">
              <a:lnSpc>
                <a:spcPct val="90000"/>
              </a:lnSpc>
            </a:pPr>
            <a:r>
              <a:rPr lang="en-US" dirty="0"/>
              <a:t>Comparative advantage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/>
              <a:t>specialization</a:t>
            </a:r>
          </a:p>
          <a:p>
            <a:pPr eaLnBrk="1" hangingPunct="1">
              <a:lnSpc>
                <a:spcPct val="90000"/>
              </a:lnSpc>
            </a:pPr>
            <a:r>
              <a:rPr lang="en-US" dirty="0"/>
              <a:t>Relative factor endowments and international specialization: the Neoclassical model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/>
              <a:t>Ricardo and Mill (static model)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/>
              <a:t>Heckscher and Ohlin (factor endowment theory)</a:t>
            </a:r>
          </a:p>
          <a:p>
            <a:pPr lvl="2" eaLnBrk="1" hangingPunct="1">
              <a:lnSpc>
                <a:spcPct val="90000"/>
              </a:lnSpc>
            </a:pPr>
            <a:r>
              <a:rPr lang="en-US" dirty="0"/>
              <a:t>Different products require productive factors in different ratios</a:t>
            </a:r>
          </a:p>
          <a:p>
            <a:pPr lvl="2" eaLnBrk="1" hangingPunct="1">
              <a:lnSpc>
                <a:spcPct val="90000"/>
              </a:lnSpc>
            </a:pPr>
            <a:r>
              <a:rPr lang="en-US" dirty="0"/>
              <a:t>Countries have different endowments of factors of production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6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 anchor="ctr"/>
          <a:lstStyle/>
          <a:p>
            <a:pPr eaLnBrk="1" hangingPunct="1"/>
            <a:r>
              <a:rPr lang="en-US" sz="2400" dirty="0"/>
              <a:t>Figure 12.1  </a:t>
            </a:r>
            <a:r>
              <a:rPr lang="en-US" sz="2400" b="0" dirty="0"/>
              <a:t>Trade with Variable Factor Proportions and Different Factor Endowments</a:t>
            </a:r>
            <a:endParaRPr lang="en-GB" sz="2400" dirty="0"/>
          </a:p>
        </p:txBody>
      </p:sp>
      <p:pic>
        <p:nvPicPr>
          <p:cNvPr id="3" name="Picture 2" descr="fig12_01a.gi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1600200"/>
            <a:ext cx="8149162" cy="4259518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80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 anchor="ctr"/>
          <a:lstStyle/>
          <a:p>
            <a:pPr eaLnBrk="1" hangingPunct="1"/>
            <a:r>
              <a:rPr lang="en-US" sz="2400" dirty="0"/>
              <a:t>Figure 12.1  </a:t>
            </a:r>
            <a:r>
              <a:rPr lang="en-US" sz="2400" b="0" dirty="0"/>
              <a:t>Trade with Variable Factor Proportions and Different Factor Endowments (continued)</a:t>
            </a:r>
            <a:endParaRPr lang="en-GB" sz="2400" dirty="0"/>
          </a:p>
        </p:txBody>
      </p:sp>
      <p:pic>
        <p:nvPicPr>
          <p:cNvPr id="2" name="Picture 1" descr="fig12_01b.gi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1600200"/>
            <a:ext cx="7919830" cy="426720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4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 anchor="ctr"/>
          <a:lstStyle/>
          <a:p>
            <a:pPr eaLnBrk="1" hangingPunct="1"/>
            <a:r>
              <a:rPr lang="en-US" sz="2800" dirty="0"/>
              <a:t>12.3 The Traditional Theory of International Trade (cont</a:t>
            </a:r>
            <a:r>
              <a:rPr lang="ja-JP" altLang="en-US" sz="2800"/>
              <a:t>’</a:t>
            </a:r>
            <a:r>
              <a:rPr lang="en-US" sz="2800" dirty="0"/>
              <a:t>d)</a:t>
            </a:r>
            <a:endParaRPr lang="en-GB" sz="2800" dirty="0"/>
          </a:p>
        </p:txBody>
      </p:sp>
      <p:sp>
        <p:nvSpPr>
          <p:cNvPr id="25605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 rIns="91440"/>
          <a:lstStyle/>
          <a:p>
            <a:pPr eaLnBrk="1" hangingPunct="1"/>
            <a:r>
              <a:rPr lang="en-US" sz="2400" dirty="0"/>
              <a:t>Main conclusion of the neoclassical model is that all countries gain from trade</a:t>
            </a:r>
          </a:p>
          <a:p>
            <a:pPr eaLnBrk="1" hangingPunct="1"/>
            <a:r>
              <a:rPr lang="en-US" sz="2400" dirty="0"/>
              <a:t>World output increases with trade</a:t>
            </a:r>
          </a:p>
          <a:p>
            <a:pPr eaLnBrk="1" hangingPunct="1"/>
            <a:r>
              <a:rPr lang="en-US" sz="2400" dirty="0"/>
              <a:t>Countries will tend to specialize in products that use their abundant resources intensively</a:t>
            </a:r>
          </a:p>
          <a:p>
            <a:pPr eaLnBrk="1" hangingPunct="1"/>
            <a:r>
              <a:rPr lang="en-US" sz="2400" dirty="0"/>
              <a:t>International wage rates and capital costs will gradually tend toward equalization</a:t>
            </a:r>
          </a:p>
          <a:p>
            <a:pPr eaLnBrk="1" hangingPunct="1"/>
            <a:r>
              <a:rPr lang="en-US" sz="2400" dirty="0"/>
              <a:t>Returns to owners of abundant resources will rise relatively</a:t>
            </a:r>
          </a:p>
          <a:p>
            <a:pPr eaLnBrk="1" hangingPunct="1"/>
            <a:r>
              <a:rPr lang="en-US" sz="2400" dirty="0"/>
              <a:t>Trade will stimulate economic growth </a:t>
            </a:r>
          </a:p>
          <a:p>
            <a:pPr eaLnBrk="1" hangingPunct="1"/>
            <a:endParaRPr lang="en-US" sz="2400" dirty="0"/>
          </a:p>
          <a:p>
            <a:pPr eaLnBrk="1" hangingPunct="1"/>
            <a:endParaRPr lang="en-US" sz="2400" dirty="0"/>
          </a:p>
          <a:p>
            <a:pPr eaLnBrk="1" hangingPunct="1">
              <a:buFontTx/>
              <a:buNone/>
            </a:pPr>
            <a:endParaRPr lang="en-GB" sz="24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8" name="Rectangle 4"/>
          <p:cNvSpPr>
            <a:spLocks noGrp="1" noChangeArrowheads="1"/>
          </p:cNvSpPr>
          <p:nvPr>
            <p:ph type="title" idx="4294967295"/>
          </p:nvPr>
        </p:nvSpPr>
        <p:spPr/>
        <p:txBody>
          <a:bodyPr anchor="ctr"/>
          <a:lstStyle/>
          <a:p>
            <a:pPr eaLnBrk="1" hangingPunct="1"/>
            <a:r>
              <a:rPr lang="en-US" sz="2800" dirty="0"/>
              <a:t>12.3 The Traditional Theory of International Trade (cont</a:t>
            </a:r>
            <a:r>
              <a:rPr lang="ja-JP" altLang="en-US" sz="2800"/>
              <a:t>’</a:t>
            </a:r>
            <a:r>
              <a:rPr lang="en-US" sz="2800" dirty="0"/>
              <a:t>d)</a:t>
            </a:r>
            <a:endParaRPr lang="en-US" sz="2400" dirty="0"/>
          </a:p>
        </p:txBody>
      </p:sp>
      <p:sp>
        <p:nvSpPr>
          <p:cNvPr id="26629" name="Rectangle 5"/>
          <p:cNvSpPr>
            <a:spLocks noGrp="1" noChangeArrowheads="1"/>
          </p:cNvSpPr>
          <p:nvPr>
            <p:ph type="body" idx="4294967295"/>
          </p:nvPr>
        </p:nvSpPr>
        <p:spPr/>
        <p:txBody>
          <a:bodyPr rIns="91440"/>
          <a:lstStyle/>
          <a:p>
            <a:pPr eaLnBrk="1" hangingPunct="1"/>
            <a:r>
              <a:rPr lang="en-US" sz="2400" dirty="0"/>
              <a:t>Trade theory and Development:  The Traditional Arguments</a:t>
            </a:r>
          </a:p>
          <a:p>
            <a:pPr lvl="1" eaLnBrk="1" hangingPunct="1"/>
            <a:r>
              <a:rPr lang="en-US" sz="2000" dirty="0"/>
              <a:t>Trade stimulates economic growth</a:t>
            </a:r>
          </a:p>
          <a:p>
            <a:pPr lvl="1" eaLnBrk="1" hangingPunct="1"/>
            <a:r>
              <a:rPr lang="en-US" sz="2000" dirty="0"/>
              <a:t>Trade promotes international and domestic equality</a:t>
            </a:r>
          </a:p>
          <a:p>
            <a:pPr lvl="1" eaLnBrk="1" hangingPunct="1"/>
            <a:r>
              <a:rPr lang="en-US" sz="2000" dirty="0"/>
              <a:t>Trade promotes and rewards sectors of comparative advantage </a:t>
            </a:r>
          </a:p>
          <a:p>
            <a:pPr lvl="1" eaLnBrk="1" hangingPunct="1"/>
            <a:r>
              <a:rPr lang="en-US" sz="2000" dirty="0"/>
              <a:t>International prices and costs of production determine trading volumes</a:t>
            </a:r>
          </a:p>
          <a:p>
            <a:pPr lvl="1" eaLnBrk="1" hangingPunct="1"/>
            <a:r>
              <a:rPr lang="en-US" sz="2000" dirty="0"/>
              <a:t> Outward-looking international policy is superior to isolation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2" name="Rectangle 4"/>
          <p:cNvSpPr>
            <a:spLocks noGrp="1" noChangeArrowheads="1"/>
          </p:cNvSpPr>
          <p:nvPr>
            <p:ph type="title"/>
          </p:nvPr>
        </p:nvSpPr>
        <p:spPr>
          <a:xfrm>
            <a:off x="1219200" y="76200"/>
            <a:ext cx="7543800" cy="1143000"/>
          </a:xfrm>
        </p:spPr>
        <p:txBody>
          <a:bodyPr anchor="ctr"/>
          <a:lstStyle/>
          <a:p>
            <a:pPr eaLnBrk="1" hangingPunct="1"/>
            <a:r>
              <a:rPr lang="en-US" sz="2800" dirty="0"/>
              <a:t>12.4 </a:t>
            </a:r>
            <a:r>
              <a:rPr lang="en-US" sz="2800" dirty="0" smtClean="0"/>
              <a:t>The Critique </a:t>
            </a:r>
            <a:r>
              <a:rPr lang="en-US" sz="2800" dirty="0"/>
              <a:t>of Traditional Free-Trade Theory, in the Context of Developing-Country Experience </a:t>
            </a:r>
          </a:p>
        </p:txBody>
      </p:sp>
      <p:sp>
        <p:nvSpPr>
          <p:cNvPr id="27653" name="Rectangle 5"/>
          <p:cNvSpPr>
            <a:spLocks noGrp="1" noChangeArrowheads="1"/>
          </p:cNvSpPr>
          <p:nvPr>
            <p:ph idx="1"/>
          </p:nvPr>
        </p:nvSpPr>
        <p:spPr/>
        <p:txBody>
          <a:bodyPr rIns="91440"/>
          <a:lstStyle/>
          <a:p>
            <a:pPr eaLnBrk="1" hangingPunct="1"/>
            <a:r>
              <a:rPr lang="en-US" sz="2400" dirty="0"/>
              <a:t>The following assumptions of the basic Neoclassical model have been scrutinized:</a:t>
            </a:r>
          </a:p>
          <a:p>
            <a:pPr lvl="1" eaLnBrk="1" hangingPunct="1"/>
            <a:r>
              <a:rPr lang="en-US" sz="1800" dirty="0"/>
              <a:t>Fixed resources, full employment, international factor immobility </a:t>
            </a:r>
          </a:p>
          <a:p>
            <a:pPr lvl="1" eaLnBrk="1" hangingPunct="1"/>
            <a:r>
              <a:rPr lang="en-US" sz="1800" dirty="0"/>
              <a:t>And fixed, freely available technology and consumer sovereignty </a:t>
            </a:r>
            <a:r>
              <a:rPr lang="en-US" sz="1800" dirty="0" smtClean="0"/>
              <a:t>vs. </a:t>
            </a:r>
            <a:r>
              <a:rPr lang="en-US" sz="1800" dirty="0"/>
              <a:t>product cycle, ongoing development of synthetic substitutes for developing countries exports, and opportunities for dynamic gains in leading sectors</a:t>
            </a:r>
          </a:p>
          <a:p>
            <a:pPr lvl="1" eaLnBrk="1" hangingPunct="1"/>
            <a:r>
              <a:rPr lang="en-US" sz="1800" dirty="0"/>
              <a:t>Internal factor mobility </a:t>
            </a:r>
            <a:r>
              <a:rPr lang="en-US" sz="1800" dirty="0" smtClean="0"/>
              <a:t>vs. </a:t>
            </a:r>
            <a:r>
              <a:rPr lang="en-US" sz="1800" dirty="0"/>
              <a:t>different types of structural rigidities; and perfect competition </a:t>
            </a:r>
            <a:r>
              <a:rPr lang="en-US" sz="1800" dirty="0" smtClean="0"/>
              <a:t>vs. </a:t>
            </a:r>
            <a:r>
              <a:rPr lang="en-US" sz="1800" dirty="0"/>
              <a:t>pervasive market power</a:t>
            </a:r>
          </a:p>
          <a:p>
            <a:pPr lvl="1" eaLnBrk="1" hangingPunct="1"/>
            <a:r>
              <a:rPr lang="en-US" sz="1800" dirty="0"/>
              <a:t>Governmental non-interference in trade </a:t>
            </a:r>
            <a:r>
              <a:rPr lang="en-US" sz="1800" dirty="0" smtClean="0"/>
              <a:t>vs. </a:t>
            </a:r>
            <a:r>
              <a:rPr lang="en-US" sz="1800" dirty="0"/>
              <a:t>active trade policies</a:t>
            </a:r>
          </a:p>
          <a:p>
            <a:pPr lvl="1" eaLnBrk="1" hangingPunct="1"/>
            <a:r>
              <a:rPr lang="en-US" sz="1800" dirty="0"/>
              <a:t>Balanced trade and international price adjustments </a:t>
            </a:r>
            <a:r>
              <a:rPr lang="en-US" sz="1800" dirty="0" smtClean="0"/>
              <a:t>vs. </a:t>
            </a:r>
            <a:r>
              <a:rPr lang="en-US" sz="1800" dirty="0"/>
              <a:t>instability</a:t>
            </a:r>
          </a:p>
          <a:p>
            <a:pPr lvl="1" eaLnBrk="1" hangingPunct="1"/>
            <a:r>
              <a:rPr lang="en-US" sz="1800" dirty="0"/>
              <a:t>Trade gains accruing to nationals </a:t>
            </a:r>
            <a:r>
              <a:rPr lang="en-US" sz="1800" dirty="0" smtClean="0"/>
              <a:t>vs. </a:t>
            </a:r>
            <a:r>
              <a:rPr lang="en-US" sz="1800" dirty="0"/>
              <a:t>export enclaves with foreign ownership; distinction between GDP and GNI becomes important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7" name="Rectangle 3"/>
          <p:cNvSpPr>
            <a:spLocks noGrp="1" noChangeArrowheads="1"/>
          </p:cNvSpPr>
          <p:nvPr>
            <p:ph idx="1"/>
          </p:nvPr>
        </p:nvSpPr>
        <p:spPr/>
        <p:txBody>
          <a:bodyPr rIns="91440"/>
          <a:lstStyle/>
          <a:p>
            <a:pPr eaLnBrk="1" hangingPunct="1"/>
            <a:r>
              <a:rPr lang="en-US" sz="2200" dirty="0"/>
              <a:t>Fixed Resources, Full Employment, and the International Immobility of Capital and Skilled Labor </a:t>
            </a:r>
          </a:p>
          <a:p>
            <a:pPr lvl="1" eaLnBrk="1" hangingPunct="1"/>
            <a:r>
              <a:rPr lang="en-US" sz="2000" dirty="0"/>
              <a:t>Challenged by North-South trade models</a:t>
            </a:r>
          </a:p>
          <a:p>
            <a:pPr eaLnBrk="1" hangingPunct="1"/>
            <a:r>
              <a:rPr lang="en-US" sz="2200" dirty="0"/>
              <a:t>Porter</a:t>
            </a:r>
            <a:r>
              <a:rPr lang="ja-JP" altLang="en-US" sz="2200" dirty="0"/>
              <a:t>’</a:t>
            </a:r>
            <a:r>
              <a:rPr lang="en-US" sz="2200" dirty="0"/>
              <a:t>s </a:t>
            </a:r>
            <a:r>
              <a:rPr lang="ja-JP" altLang="en-US" sz="2200" dirty="0"/>
              <a:t>“</a:t>
            </a:r>
            <a:r>
              <a:rPr lang="en-US" sz="2200" dirty="0"/>
              <a:t>Competitive Advantage</a:t>
            </a:r>
            <a:r>
              <a:rPr lang="ja-JP" altLang="en-US" sz="2200" dirty="0"/>
              <a:t>”</a:t>
            </a:r>
            <a:r>
              <a:rPr lang="en-US" sz="2200" dirty="0"/>
              <a:t> theory:</a:t>
            </a:r>
          </a:p>
          <a:p>
            <a:pPr lvl="1" eaLnBrk="1" hangingPunct="1">
              <a:buFontTx/>
              <a:buNone/>
            </a:pPr>
            <a:r>
              <a:rPr lang="en-US" sz="2000" dirty="0"/>
              <a:t>– Traditional trade theory applies only to basic factors (unskilled labor, physical resources) </a:t>
            </a:r>
          </a:p>
          <a:p>
            <a:pPr lvl="1" eaLnBrk="1" hangingPunct="1">
              <a:buFontTx/>
              <a:buNone/>
            </a:pPr>
            <a:r>
              <a:rPr lang="en-US" sz="2000" dirty="0"/>
              <a:t>– But creation of advanced factors (knowledge resources, specialized infrastructure) is the first priority</a:t>
            </a:r>
          </a:p>
          <a:p>
            <a:pPr lvl="1" eaLnBrk="1" hangingPunct="1">
              <a:buFontTx/>
              <a:buNone/>
            </a:pPr>
            <a:r>
              <a:rPr lang="en-US" sz="2000" dirty="0"/>
              <a:t>– Central task to </a:t>
            </a:r>
            <a:r>
              <a:rPr lang="ja-JP" altLang="en-US" sz="2000" dirty="0"/>
              <a:t>“</a:t>
            </a:r>
            <a:r>
              <a:rPr lang="en-US" sz="2000" dirty="0"/>
              <a:t>escape from the straightjacket of factor-driven national advantage</a:t>
            </a:r>
            <a:r>
              <a:rPr lang="ja-JP" altLang="en-US" sz="2000" dirty="0"/>
              <a:t>”</a:t>
            </a:r>
            <a:endParaRPr lang="en-US" sz="2000" dirty="0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title"/>
          </p:nvPr>
        </p:nvSpPr>
        <p:spPr>
          <a:xfrm>
            <a:off x="1219200" y="76200"/>
            <a:ext cx="7543800" cy="1143000"/>
          </a:xfrm>
        </p:spPr>
        <p:txBody>
          <a:bodyPr anchor="ctr"/>
          <a:lstStyle/>
          <a:p>
            <a:pPr eaLnBrk="1" hangingPunct="1"/>
            <a:r>
              <a:rPr lang="en-US" sz="2600" dirty="0"/>
              <a:t>12.4 </a:t>
            </a:r>
            <a:r>
              <a:rPr lang="en-US" sz="2600" dirty="0" smtClean="0"/>
              <a:t>The Critique </a:t>
            </a:r>
            <a:r>
              <a:rPr lang="en-US" sz="2600" dirty="0"/>
              <a:t>of Traditional Free-Trade Theory, in the Context of Developing-Country </a:t>
            </a:r>
            <a:r>
              <a:rPr lang="en-US" sz="2600" dirty="0" smtClean="0"/>
              <a:t>Experience (cont’d) </a:t>
            </a:r>
            <a:endParaRPr lang="en-US" sz="26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01" name="Rectangle 3"/>
          <p:cNvSpPr>
            <a:spLocks noGrp="1" noChangeArrowheads="1"/>
          </p:cNvSpPr>
          <p:nvPr>
            <p:ph idx="1"/>
          </p:nvPr>
        </p:nvSpPr>
        <p:spPr/>
        <p:txBody>
          <a:bodyPr rIns="91440"/>
          <a:lstStyle/>
          <a:p>
            <a:pPr eaLnBrk="1" hangingPunct="1"/>
            <a:r>
              <a:rPr lang="en-US" dirty="0"/>
              <a:t>Alternative Theories</a:t>
            </a:r>
          </a:p>
          <a:p>
            <a:pPr eaLnBrk="1" hangingPunct="1"/>
            <a:r>
              <a:rPr lang="en-US" dirty="0"/>
              <a:t>Vent for Surplus theory</a:t>
            </a:r>
          </a:p>
          <a:p>
            <a:pPr lvl="1" eaLnBrk="1" hangingPunct="1"/>
            <a:endParaRPr lang="en-GB" sz="2800" dirty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title"/>
          </p:nvPr>
        </p:nvSpPr>
        <p:spPr>
          <a:xfrm>
            <a:off x="1219200" y="76200"/>
            <a:ext cx="7543800" cy="1143000"/>
          </a:xfrm>
        </p:spPr>
        <p:txBody>
          <a:bodyPr anchor="ctr"/>
          <a:lstStyle/>
          <a:p>
            <a:pPr eaLnBrk="1" hangingPunct="1"/>
            <a:r>
              <a:rPr lang="en-US" sz="2600" dirty="0"/>
              <a:t>12.4 </a:t>
            </a:r>
            <a:r>
              <a:rPr lang="en-US" sz="2600" dirty="0" smtClean="0"/>
              <a:t>The Critique </a:t>
            </a:r>
            <a:r>
              <a:rPr lang="en-US" sz="2600" dirty="0"/>
              <a:t>of Traditional Free-Trade Theory, in the Context of Developing-Country </a:t>
            </a:r>
            <a:r>
              <a:rPr lang="en-US" sz="2600" dirty="0" smtClean="0"/>
              <a:t>Experience (cont’d) </a:t>
            </a:r>
            <a:endParaRPr lang="en-US" sz="26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4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 anchor="ctr"/>
          <a:lstStyle/>
          <a:p>
            <a:pPr eaLnBrk="1" hangingPunct="1"/>
            <a:r>
              <a:rPr lang="en-US" sz="2800" dirty="0"/>
              <a:t>Figure 12.2  </a:t>
            </a:r>
            <a:r>
              <a:rPr lang="en-US" sz="2800" b="0" dirty="0"/>
              <a:t>The Vent-for-Surplus Theory of Trade</a:t>
            </a:r>
            <a:endParaRPr lang="en-GB" sz="2800" dirty="0"/>
          </a:p>
        </p:txBody>
      </p:sp>
      <p:pic>
        <p:nvPicPr>
          <p:cNvPr id="2" name="Picture 1" descr="fig12_02.gi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7800" y="1676400"/>
            <a:ext cx="6642100" cy="393700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9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 rIns="91440"/>
          <a:lstStyle/>
          <a:p>
            <a:pPr eaLnBrk="1" hangingPunct="1"/>
            <a:r>
              <a:rPr lang="en-US" dirty="0"/>
              <a:t>Fixed, Freely Available Technology and Consumer Sovereignty</a:t>
            </a:r>
          </a:p>
          <a:p>
            <a:pPr lvl="1" eaLnBrk="1" hangingPunct="1"/>
            <a:r>
              <a:rPr lang="en-US" dirty="0"/>
              <a:t>Challenged by the Product Cycle theory</a:t>
            </a:r>
          </a:p>
          <a:p>
            <a:pPr lvl="1" eaLnBrk="1" hangingPunct="1"/>
            <a:r>
              <a:rPr lang="en-US" dirty="0"/>
              <a:t>Development of synthetic substitutes for developing country exports </a:t>
            </a:r>
          </a:p>
          <a:p>
            <a:pPr eaLnBrk="1" hangingPunct="1"/>
            <a:endParaRPr lang="en-GB" dirty="0"/>
          </a:p>
        </p:txBody>
      </p:sp>
      <p:sp>
        <p:nvSpPr>
          <p:cNvPr id="4" name="Rectangle 4"/>
          <p:cNvSpPr txBox="1">
            <a:spLocks noChangeArrowheads="1"/>
          </p:cNvSpPr>
          <p:nvPr/>
        </p:nvSpPr>
        <p:spPr>
          <a:xfrm>
            <a:off x="1219200" y="76200"/>
            <a:ext cx="7772400" cy="1066800"/>
          </a:xfrm>
          <a:prstGeom prst="rect">
            <a:avLst/>
          </a:prstGeom>
        </p:spPr>
        <p:txBody>
          <a:bodyPr anchor="ctr"/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+mj-lt"/>
                <a:ea typeface="ヒラギノ角ゴ Pro W3" pitchFamily="-1" charset="-128"/>
                <a:cs typeface="ヒラギノ角ゴ Pro W3" pitchFamily="-1" charset="-128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-1" charset="0"/>
                <a:ea typeface="ヒラギノ角ゴ Pro W3" pitchFamily="-1" charset="-128"/>
                <a:cs typeface="ヒラギノ角ゴ Pro W3" pitchFamily="-1" charset="-128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-1" charset="0"/>
                <a:ea typeface="ヒラギノ角ゴ Pro W3" pitchFamily="-1" charset="-128"/>
                <a:cs typeface="ヒラギノ角ゴ Pro W3" pitchFamily="-1" charset="-128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-1" charset="0"/>
                <a:ea typeface="ヒラギノ角ゴ Pro W3" pitchFamily="-1" charset="-128"/>
                <a:cs typeface="ヒラギノ角ゴ Pro W3" pitchFamily="-1" charset="-128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-1" charset="0"/>
                <a:ea typeface="ヒラギノ角ゴ Pro W3" pitchFamily="-1" charset="-128"/>
                <a:cs typeface="ヒラギノ角ゴ Pro W3" pitchFamily="-1" charset="-128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-1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-1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-1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-1" charset="0"/>
              </a:defRPr>
            </a:lvl9pPr>
          </a:lstStyle>
          <a:p>
            <a:r>
              <a:rPr lang="en-US" sz="2600" dirty="0" smtClean="0"/>
              <a:t>12.4 The Critique of Traditional Free-Trade Theory, in the Context of Developing-Country Experience (cont’d) </a:t>
            </a:r>
            <a:endParaRPr lang="en-US" sz="26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Outline</a:t>
            </a:r>
            <a:endParaRPr lang="en-GB" smtClean="0"/>
          </a:p>
        </p:txBody>
      </p:sp>
      <p:sp>
        <p:nvSpPr>
          <p:cNvPr id="747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400" dirty="0" smtClean="0"/>
              <a:t>Globalization:  An Introduction</a:t>
            </a:r>
          </a:p>
          <a:p>
            <a:pPr>
              <a:lnSpc>
                <a:spcPct val="90000"/>
              </a:lnSpc>
            </a:pPr>
            <a:r>
              <a:rPr lang="en-US" sz="2400" dirty="0" smtClean="0"/>
              <a:t>International Trade and Finance: Some Key Issues</a:t>
            </a:r>
          </a:p>
          <a:p>
            <a:pPr>
              <a:lnSpc>
                <a:spcPct val="90000"/>
              </a:lnSpc>
            </a:pPr>
            <a:r>
              <a:rPr lang="en-US" sz="2400" dirty="0" smtClean="0"/>
              <a:t>Five Basic Questions about Trade and Development</a:t>
            </a:r>
          </a:p>
          <a:p>
            <a:pPr>
              <a:lnSpc>
                <a:spcPct val="90000"/>
              </a:lnSpc>
            </a:pPr>
            <a:r>
              <a:rPr lang="en-US" sz="2400" dirty="0" smtClean="0"/>
              <a:t>The Importance of Exports to Different Developing Nations</a:t>
            </a:r>
          </a:p>
          <a:p>
            <a:pPr>
              <a:lnSpc>
                <a:spcPct val="90000"/>
              </a:lnSpc>
            </a:pPr>
            <a:r>
              <a:rPr lang="en-US" sz="2400" dirty="0" smtClean="0"/>
              <a:t>Demand Elasticities and Export Earning Instability</a:t>
            </a:r>
          </a:p>
          <a:p>
            <a:pPr>
              <a:lnSpc>
                <a:spcPct val="90000"/>
              </a:lnSpc>
            </a:pPr>
            <a:r>
              <a:rPr lang="en-US" sz="2400" dirty="0" smtClean="0"/>
              <a:t>The Terms of Trade and the </a:t>
            </a:r>
            <a:r>
              <a:rPr lang="en-US" sz="2400" dirty="0" err="1" smtClean="0"/>
              <a:t>Prebisch</a:t>
            </a:r>
            <a:r>
              <a:rPr lang="en-US" sz="2400" dirty="0" smtClean="0"/>
              <a:t>-Singer Thesis</a:t>
            </a:r>
          </a:p>
          <a:p>
            <a:pPr>
              <a:lnSpc>
                <a:spcPct val="90000"/>
              </a:lnSpc>
            </a:pPr>
            <a:r>
              <a:rPr lang="en-US" sz="2400" dirty="0" smtClean="0"/>
              <a:t>The Traditional Theory of International Trade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47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747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747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747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747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747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7475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4755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3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 rIns="91440"/>
          <a:lstStyle/>
          <a:p>
            <a:pPr eaLnBrk="1" hangingPunct="1"/>
            <a:r>
              <a:rPr lang="en-US" dirty="0"/>
              <a:t>International Factor Mobility, Perfect Competition, and Uncertainty:  Increasing Returns, Imperfect Competition, and Issues in Specialization</a:t>
            </a:r>
          </a:p>
          <a:p>
            <a:pPr lvl="1" eaLnBrk="1" hangingPunct="1"/>
            <a:r>
              <a:rPr lang="en-US" dirty="0"/>
              <a:t>Structural realities in developing countries</a:t>
            </a:r>
          </a:p>
          <a:p>
            <a:pPr lvl="1" eaLnBrk="1" hangingPunct="1"/>
            <a:r>
              <a:rPr lang="en-US" dirty="0"/>
              <a:t>Increasing returns and exercise of monopolistic control over world markets</a:t>
            </a:r>
          </a:p>
          <a:p>
            <a:pPr lvl="1" eaLnBrk="1" hangingPunct="1"/>
            <a:r>
              <a:rPr lang="en-US" dirty="0"/>
              <a:t>Risk and uncertainty inherent in international trading arrangements</a:t>
            </a:r>
            <a:endParaRPr lang="en-GB" dirty="0"/>
          </a:p>
        </p:txBody>
      </p:sp>
      <p:sp>
        <p:nvSpPr>
          <p:cNvPr id="4" name="Rectangle 4"/>
          <p:cNvSpPr txBox="1">
            <a:spLocks noChangeArrowheads="1"/>
          </p:cNvSpPr>
          <p:nvPr/>
        </p:nvSpPr>
        <p:spPr>
          <a:xfrm>
            <a:off x="1219200" y="76200"/>
            <a:ext cx="7772400" cy="1066800"/>
          </a:xfrm>
          <a:prstGeom prst="rect">
            <a:avLst/>
          </a:prstGeom>
        </p:spPr>
        <p:txBody>
          <a:bodyPr anchor="ctr"/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+mj-lt"/>
                <a:ea typeface="ヒラギノ角ゴ Pro W3" pitchFamily="-1" charset="-128"/>
                <a:cs typeface="ヒラギノ角ゴ Pro W3" pitchFamily="-1" charset="-128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-1" charset="0"/>
                <a:ea typeface="ヒラギノ角ゴ Pro W3" pitchFamily="-1" charset="-128"/>
                <a:cs typeface="ヒラギノ角ゴ Pro W3" pitchFamily="-1" charset="-128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-1" charset="0"/>
                <a:ea typeface="ヒラギノ角ゴ Pro W3" pitchFamily="-1" charset="-128"/>
                <a:cs typeface="ヒラギノ角ゴ Pro W3" pitchFamily="-1" charset="-128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-1" charset="0"/>
                <a:ea typeface="ヒラギノ角ゴ Pro W3" pitchFamily="-1" charset="-128"/>
                <a:cs typeface="ヒラギノ角ゴ Pro W3" pitchFamily="-1" charset="-128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-1" charset="0"/>
                <a:ea typeface="ヒラギノ角ゴ Pro W3" pitchFamily="-1" charset="-128"/>
                <a:cs typeface="ヒラギノ角ゴ Pro W3" pitchFamily="-1" charset="-128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-1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-1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-1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-1" charset="0"/>
              </a:defRPr>
            </a:lvl9pPr>
          </a:lstStyle>
          <a:p>
            <a:r>
              <a:rPr lang="en-US" sz="2600" dirty="0" smtClean="0"/>
              <a:t>12.4 The Critique of Traditional Free-Trade Theory, in the Context of Developing-Country Experience (cont’d) </a:t>
            </a:r>
            <a:endParaRPr lang="en-US" sz="26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7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 rIns="91440"/>
          <a:lstStyle/>
          <a:p>
            <a:pPr eaLnBrk="1" hangingPunct="1"/>
            <a:r>
              <a:rPr lang="en-US" dirty="0"/>
              <a:t>The Absence of National Governments in Trading Relations</a:t>
            </a:r>
          </a:p>
          <a:p>
            <a:pPr lvl="1" eaLnBrk="1" hangingPunct="1"/>
            <a:r>
              <a:rPr lang="en-US" dirty="0"/>
              <a:t>Definite role for State</a:t>
            </a:r>
          </a:p>
          <a:p>
            <a:pPr lvl="1" eaLnBrk="1" hangingPunct="1"/>
            <a:r>
              <a:rPr lang="en-US" dirty="0"/>
              <a:t>Industrial policy is crafted by governments</a:t>
            </a:r>
          </a:p>
          <a:p>
            <a:pPr lvl="1" eaLnBrk="1" hangingPunct="1"/>
            <a:r>
              <a:rPr lang="en-US" dirty="0"/>
              <a:t>Commercial policies instruments (tariffs, quotas) are state constructs</a:t>
            </a:r>
          </a:p>
          <a:p>
            <a:pPr lvl="1" eaLnBrk="1" hangingPunct="1"/>
            <a:r>
              <a:rPr lang="en-US" dirty="0"/>
              <a:t>International policies can result in uneven distribution of gains from trade</a:t>
            </a:r>
          </a:p>
          <a:p>
            <a:pPr lvl="1" eaLnBrk="1" hangingPunct="1"/>
            <a:endParaRPr lang="en-GB" dirty="0"/>
          </a:p>
        </p:txBody>
      </p:sp>
      <p:sp>
        <p:nvSpPr>
          <p:cNvPr id="4" name="Rectangle 4"/>
          <p:cNvSpPr txBox="1">
            <a:spLocks noChangeArrowheads="1"/>
          </p:cNvSpPr>
          <p:nvPr/>
        </p:nvSpPr>
        <p:spPr>
          <a:xfrm>
            <a:off x="1219200" y="76200"/>
            <a:ext cx="7772400" cy="1066800"/>
          </a:xfrm>
          <a:prstGeom prst="rect">
            <a:avLst/>
          </a:prstGeom>
        </p:spPr>
        <p:txBody>
          <a:bodyPr anchor="ctr"/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+mj-lt"/>
                <a:ea typeface="ヒラギノ角ゴ Pro W3" pitchFamily="-1" charset="-128"/>
                <a:cs typeface="ヒラギノ角ゴ Pro W3" pitchFamily="-1" charset="-128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-1" charset="0"/>
                <a:ea typeface="ヒラギノ角ゴ Pro W3" pitchFamily="-1" charset="-128"/>
                <a:cs typeface="ヒラギノ角ゴ Pro W3" pitchFamily="-1" charset="-128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-1" charset="0"/>
                <a:ea typeface="ヒラギノ角ゴ Pro W3" pitchFamily="-1" charset="-128"/>
                <a:cs typeface="ヒラギノ角ゴ Pro W3" pitchFamily="-1" charset="-128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-1" charset="0"/>
                <a:ea typeface="ヒラギノ角ゴ Pro W3" pitchFamily="-1" charset="-128"/>
                <a:cs typeface="ヒラギノ角ゴ Pro W3" pitchFamily="-1" charset="-128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-1" charset="0"/>
                <a:ea typeface="ヒラギノ角ゴ Pro W3" pitchFamily="-1" charset="-128"/>
                <a:cs typeface="ヒラギノ角ゴ Pro W3" pitchFamily="-1" charset="-128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-1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-1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-1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-1" charset="0"/>
              </a:defRPr>
            </a:lvl9pPr>
          </a:lstStyle>
          <a:p>
            <a:r>
              <a:rPr lang="en-US" sz="2600" dirty="0" smtClean="0"/>
              <a:t>12.4 The Critique of Traditional Free-Trade Theory, in the Context of Developing-Country Experience (cont’d) </a:t>
            </a:r>
            <a:endParaRPr lang="en-US" sz="26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21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 rIns="91440"/>
          <a:lstStyle/>
          <a:p>
            <a:pPr eaLnBrk="1" hangingPunct="1"/>
            <a:r>
              <a:rPr lang="en-US" dirty="0"/>
              <a:t>Balanced Trade and International Price Adjustments</a:t>
            </a:r>
          </a:p>
          <a:p>
            <a:pPr lvl="1" eaLnBrk="1" hangingPunct="1"/>
            <a:r>
              <a:rPr lang="en-US" dirty="0"/>
              <a:t>Unrealistic (example: impact of oil price hikes of the 1970s)</a:t>
            </a:r>
            <a:endParaRPr lang="en-GB" dirty="0"/>
          </a:p>
        </p:txBody>
      </p:sp>
      <p:sp>
        <p:nvSpPr>
          <p:cNvPr id="4" name="Rectangle 4"/>
          <p:cNvSpPr txBox="1">
            <a:spLocks noChangeArrowheads="1"/>
          </p:cNvSpPr>
          <p:nvPr/>
        </p:nvSpPr>
        <p:spPr>
          <a:xfrm>
            <a:off x="1219200" y="76200"/>
            <a:ext cx="7772400" cy="1066800"/>
          </a:xfrm>
          <a:prstGeom prst="rect">
            <a:avLst/>
          </a:prstGeom>
        </p:spPr>
        <p:txBody>
          <a:bodyPr anchor="ctr"/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+mj-lt"/>
                <a:ea typeface="ヒラギノ角ゴ Pro W3" pitchFamily="-1" charset="-128"/>
                <a:cs typeface="ヒラギノ角ゴ Pro W3" pitchFamily="-1" charset="-128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-1" charset="0"/>
                <a:ea typeface="ヒラギノ角ゴ Pro W3" pitchFamily="-1" charset="-128"/>
                <a:cs typeface="ヒラギノ角ゴ Pro W3" pitchFamily="-1" charset="-128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-1" charset="0"/>
                <a:ea typeface="ヒラギノ角ゴ Pro W3" pitchFamily="-1" charset="-128"/>
                <a:cs typeface="ヒラギノ角ゴ Pro W3" pitchFamily="-1" charset="-128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-1" charset="0"/>
                <a:ea typeface="ヒラギノ角ゴ Pro W3" pitchFamily="-1" charset="-128"/>
                <a:cs typeface="ヒラギノ角ゴ Pro W3" pitchFamily="-1" charset="-128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-1" charset="0"/>
                <a:ea typeface="ヒラギノ角ゴ Pro W3" pitchFamily="-1" charset="-128"/>
                <a:cs typeface="ヒラギノ角ゴ Pro W3" pitchFamily="-1" charset="-128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-1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-1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-1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-1" charset="0"/>
              </a:defRPr>
            </a:lvl9pPr>
          </a:lstStyle>
          <a:p>
            <a:r>
              <a:rPr lang="en-US" sz="2600" dirty="0" smtClean="0"/>
              <a:t>12.4 The Critique of Traditional Free-Trade Theory, in the Context of Developing-Country Experience (cont’d) </a:t>
            </a:r>
            <a:endParaRPr lang="en-US" sz="26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5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 rIns="91440"/>
          <a:lstStyle/>
          <a:p>
            <a:pPr eaLnBrk="1" hangingPunct="1"/>
            <a:r>
              <a:rPr lang="en-US" dirty="0"/>
              <a:t>Trade gains accruing to nationals</a:t>
            </a:r>
          </a:p>
          <a:p>
            <a:pPr lvl="1" eaLnBrk="1" hangingPunct="1"/>
            <a:r>
              <a:rPr lang="en-US" dirty="0"/>
              <a:t>Enclave economies are promoted by trade</a:t>
            </a:r>
          </a:p>
          <a:p>
            <a:pPr lvl="1" eaLnBrk="1" hangingPunct="1"/>
            <a:r>
              <a:rPr lang="en-US" dirty="0"/>
              <a:t>Difference between GDP and GNI becomes important</a:t>
            </a:r>
          </a:p>
        </p:txBody>
      </p:sp>
      <p:sp>
        <p:nvSpPr>
          <p:cNvPr id="4" name="Rectangle 4"/>
          <p:cNvSpPr txBox="1">
            <a:spLocks noChangeArrowheads="1"/>
          </p:cNvSpPr>
          <p:nvPr/>
        </p:nvSpPr>
        <p:spPr>
          <a:xfrm>
            <a:off x="1219200" y="76200"/>
            <a:ext cx="7772400" cy="1066800"/>
          </a:xfrm>
          <a:prstGeom prst="rect">
            <a:avLst/>
          </a:prstGeom>
        </p:spPr>
        <p:txBody>
          <a:bodyPr anchor="ctr"/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+mj-lt"/>
                <a:ea typeface="ヒラギノ角ゴ Pro W3" pitchFamily="-1" charset="-128"/>
                <a:cs typeface="ヒラギノ角ゴ Pro W3" pitchFamily="-1" charset="-128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-1" charset="0"/>
                <a:ea typeface="ヒラギノ角ゴ Pro W3" pitchFamily="-1" charset="-128"/>
                <a:cs typeface="ヒラギノ角ゴ Pro W3" pitchFamily="-1" charset="-128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-1" charset="0"/>
                <a:ea typeface="ヒラギノ角ゴ Pro W3" pitchFamily="-1" charset="-128"/>
                <a:cs typeface="ヒラギノ角ゴ Pro W3" pitchFamily="-1" charset="-128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-1" charset="0"/>
                <a:ea typeface="ヒラギノ角ゴ Pro W3" pitchFamily="-1" charset="-128"/>
                <a:cs typeface="ヒラギノ角ゴ Pro W3" pitchFamily="-1" charset="-128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-1" charset="0"/>
                <a:ea typeface="ヒラギノ角ゴ Pro W3" pitchFamily="-1" charset="-128"/>
                <a:cs typeface="ヒラギノ角ゴ Pro W3" pitchFamily="-1" charset="-128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-1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-1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-1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-1" charset="0"/>
              </a:defRPr>
            </a:lvl9pPr>
          </a:lstStyle>
          <a:p>
            <a:r>
              <a:rPr lang="en-US" sz="2600" dirty="0" smtClean="0"/>
              <a:t>12.4 The Critique of Traditional Free-Trade Theory, in the Context of Developing-Country Experience (cont’d) </a:t>
            </a:r>
            <a:endParaRPr lang="en-US" sz="26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9" name="Rectangle 5"/>
          <p:cNvSpPr>
            <a:spLocks noGrp="1" noChangeArrowheads="1"/>
          </p:cNvSpPr>
          <p:nvPr>
            <p:ph idx="1"/>
          </p:nvPr>
        </p:nvSpPr>
        <p:spPr/>
        <p:txBody>
          <a:bodyPr rIns="91440"/>
          <a:lstStyle/>
          <a:p>
            <a:pPr eaLnBrk="1" hangingPunct="1">
              <a:lnSpc>
                <a:spcPct val="90000"/>
              </a:lnSpc>
            </a:pPr>
            <a:r>
              <a:rPr lang="en-US" dirty="0"/>
              <a:t>Some Conclusions on Trade Theory and Economic Development Strategy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/>
              <a:t>Trade can lead to rapid economic growth under some circumstances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/>
              <a:t>Trade seems to reinforce existing income inequalities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/>
              <a:t>Trade can benefit developing countries if they can extract  trade concessions from developed countries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/>
              <a:t>Developing countries generally must trade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/>
              <a:t>Regional cooperation may help developing countries </a:t>
            </a:r>
          </a:p>
        </p:txBody>
      </p:sp>
      <p:sp>
        <p:nvSpPr>
          <p:cNvPr id="5" name="Rectangle 4"/>
          <p:cNvSpPr txBox="1">
            <a:spLocks noChangeArrowheads="1"/>
          </p:cNvSpPr>
          <p:nvPr/>
        </p:nvSpPr>
        <p:spPr>
          <a:xfrm>
            <a:off x="1219200" y="76200"/>
            <a:ext cx="7772400" cy="1066800"/>
          </a:xfrm>
          <a:prstGeom prst="rect">
            <a:avLst/>
          </a:prstGeom>
        </p:spPr>
        <p:txBody>
          <a:bodyPr anchor="ctr"/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+mj-lt"/>
                <a:ea typeface="ヒラギノ角ゴ Pro W3" pitchFamily="-1" charset="-128"/>
                <a:cs typeface="ヒラギノ角ゴ Pro W3" pitchFamily="-1" charset="-128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-1" charset="0"/>
                <a:ea typeface="ヒラギノ角ゴ Pro W3" pitchFamily="-1" charset="-128"/>
                <a:cs typeface="ヒラギノ角ゴ Pro W3" pitchFamily="-1" charset="-128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-1" charset="0"/>
                <a:ea typeface="ヒラギノ角ゴ Pro W3" pitchFamily="-1" charset="-128"/>
                <a:cs typeface="ヒラギノ角ゴ Pro W3" pitchFamily="-1" charset="-128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-1" charset="0"/>
                <a:ea typeface="ヒラギノ角ゴ Pro W3" pitchFamily="-1" charset="-128"/>
                <a:cs typeface="ヒラギノ角ゴ Pro W3" pitchFamily="-1" charset="-128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-1" charset="0"/>
                <a:ea typeface="ヒラギノ角ゴ Pro W3" pitchFamily="-1" charset="-128"/>
                <a:cs typeface="ヒラギノ角ゴ Pro W3" pitchFamily="-1" charset="-128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-1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-1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-1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-1" charset="0"/>
              </a:defRPr>
            </a:lvl9pPr>
          </a:lstStyle>
          <a:p>
            <a:r>
              <a:rPr lang="en-US" sz="2600" dirty="0" smtClean="0"/>
              <a:t>12.4 The Critique of Traditional Free-Trade Theory, in the Context of Developing-Country Experience (cont’d) </a:t>
            </a:r>
            <a:endParaRPr lang="en-US" sz="26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2" name="Rectangle 2"/>
          <p:cNvSpPr>
            <a:spLocks noGrp="1" noChangeArrowheads="1"/>
          </p:cNvSpPr>
          <p:nvPr>
            <p:ph type="title"/>
          </p:nvPr>
        </p:nvSpPr>
        <p:spPr/>
        <p:txBody>
          <a:bodyPr anchor="ctr"/>
          <a:lstStyle/>
          <a:p>
            <a:pPr eaLnBrk="1" hangingPunct="1"/>
            <a:r>
              <a:rPr lang="en-US" sz="2400" dirty="0"/>
              <a:t>12.5 Traditional Trade </a:t>
            </a:r>
            <a:r>
              <a:rPr lang="en-US" sz="2400" dirty="0" smtClean="0"/>
              <a:t>Strategies and Policy Mechanisms </a:t>
            </a:r>
            <a:r>
              <a:rPr lang="en-US" sz="2400" dirty="0"/>
              <a:t>for Development: Export Promotion versus Import Substitution</a:t>
            </a:r>
          </a:p>
        </p:txBody>
      </p:sp>
      <p:sp>
        <p:nvSpPr>
          <p:cNvPr id="37893" name="Rectangle 3"/>
          <p:cNvSpPr>
            <a:spLocks noGrp="1" noChangeArrowheads="1"/>
          </p:cNvSpPr>
          <p:nvPr>
            <p:ph idx="1"/>
          </p:nvPr>
        </p:nvSpPr>
        <p:spPr/>
        <p:txBody>
          <a:bodyPr rIns="91440"/>
          <a:lstStyle/>
          <a:p>
            <a:pPr eaLnBrk="1" hangingPunct="1"/>
            <a:r>
              <a:rPr lang="en-US" sz="2000" dirty="0"/>
              <a:t>Export promotion: looking outward and seeing trade barriers</a:t>
            </a:r>
          </a:p>
          <a:p>
            <a:pPr lvl="1" eaLnBrk="1" hangingPunct="1"/>
            <a:r>
              <a:rPr lang="en-US" sz="1800" dirty="0"/>
              <a:t>Primary-commodity export expansion, limited demand</a:t>
            </a:r>
          </a:p>
          <a:p>
            <a:pPr lvl="2" eaLnBrk="1" hangingPunct="1"/>
            <a:r>
              <a:rPr lang="en-US" sz="1600" dirty="0"/>
              <a:t>Low income elasticities</a:t>
            </a:r>
          </a:p>
          <a:p>
            <a:pPr lvl="2" eaLnBrk="1" hangingPunct="1"/>
            <a:r>
              <a:rPr lang="en-US" sz="1600" dirty="0"/>
              <a:t>Low population growth rates in developing </a:t>
            </a:r>
            <a:r>
              <a:rPr lang="en-US" sz="1600" dirty="0" smtClean="0"/>
              <a:t>economies </a:t>
            </a:r>
            <a:endParaRPr lang="en-US" sz="1600" dirty="0"/>
          </a:p>
          <a:p>
            <a:pPr lvl="2" eaLnBrk="1" hangingPunct="1"/>
            <a:r>
              <a:rPr lang="en-US" sz="1600" dirty="0"/>
              <a:t>Decline in prices implies low revenue (some periods of price spikes, including recent years, but very long-run trend has been downward) </a:t>
            </a:r>
          </a:p>
          <a:p>
            <a:pPr lvl="2" eaLnBrk="1" hangingPunct="1"/>
            <a:r>
              <a:rPr lang="en-US" sz="1600" dirty="0"/>
              <a:t>Lack of success with international commodity agreements</a:t>
            </a:r>
          </a:p>
          <a:p>
            <a:pPr lvl="2" eaLnBrk="1" hangingPunct="1"/>
            <a:r>
              <a:rPr lang="en-US" sz="1600" dirty="0"/>
              <a:t>Development of synthetic substitutes</a:t>
            </a:r>
          </a:p>
          <a:p>
            <a:pPr lvl="2" eaLnBrk="1" hangingPunct="1"/>
            <a:r>
              <a:rPr lang="en-US" sz="1600" dirty="0"/>
              <a:t>Agricultural subsidies </a:t>
            </a:r>
          </a:p>
          <a:p>
            <a:pPr lvl="1" eaLnBrk="1" hangingPunct="1"/>
            <a:r>
              <a:rPr lang="en-US" sz="1800" dirty="0"/>
              <a:t>Primary-commodity export expansion, supply rigidities</a:t>
            </a:r>
          </a:p>
          <a:p>
            <a:pPr eaLnBrk="1" hangingPunct="1"/>
            <a:r>
              <a:rPr lang="en-US" sz="2000" dirty="0"/>
              <a:t>Expanding Exports of manufactured goods:  Greater successes, particularly China; unevenly distributed across the developing world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7" name="Rectangle 3"/>
          <p:cNvSpPr>
            <a:spLocks noGrp="1" noChangeArrowheads="1"/>
          </p:cNvSpPr>
          <p:nvPr>
            <p:ph idx="1"/>
          </p:nvPr>
        </p:nvSpPr>
        <p:spPr/>
        <p:txBody>
          <a:bodyPr rIns="91440"/>
          <a:lstStyle/>
          <a:p>
            <a:pPr eaLnBrk="1" hangingPunct="1"/>
            <a:r>
              <a:rPr lang="en-US" dirty="0"/>
              <a:t>Import substitution: looking inward but still paying outward</a:t>
            </a:r>
          </a:p>
          <a:p>
            <a:pPr lvl="1" eaLnBrk="1" hangingPunct="1"/>
            <a:r>
              <a:rPr lang="en-US" dirty="0"/>
              <a:t>Tariffs, infant industries, and the theory of protection</a:t>
            </a:r>
          </a:p>
          <a:p>
            <a:pPr eaLnBrk="1" hangingPunct="1"/>
            <a:endParaRPr lang="en-GB" dirty="0"/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1219200" y="27063"/>
            <a:ext cx="7772400" cy="1115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+mj-lt"/>
                <a:ea typeface="ヒラギノ角ゴ Pro W3" pitchFamily="-1" charset="-128"/>
                <a:cs typeface="ヒラギノ角ゴ Pro W3" pitchFamily="-1" charset="-128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-1" charset="0"/>
                <a:ea typeface="ヒラギノ角ゴ Pro W3" pitchFamily="-1" charset="-128"/>
                <a:cs typeface="ヒラギノ角ゴ Pro W3" pitchFamily="-1" charset="-128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-1" charset="0"/>
                <a:ea typeface="ヒラギノ角ゴ Pro W3" pitchFamily="-1" charset="-128"/>
                <a:cs typeface="ヒラギノ角ゴ Pro W3" pitchFamily="-1" charset="-128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-1" charset="0"/>
                <a:ea typeface="ヒラギノ角ゴ Pro W3" pitchFamily="-1" charset="-128"/>
                <a:cs typeface="ヒラギノ角ゴ Pro W3" pitchFamily="-1" charset="-128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-1" charset="0"/>
                <a:ea typeface="ヒラギノ角ゴ Pro W3" pitchFamily="-1" charset="-128"/>
                <a:cs typeface="ヒラギノ角ゴ Pro W3" pitchFamily="-1" charset="-128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-1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-1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-1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-1" charset="0"/>
              </a:defRPr>
            </a:lvl9pPr>
          </a:lstStyle>
          <a:p>
            <a:r>
              <a:rPr lang="en-US" sz="2300" dirty="0" smtClean="0"/>
              <a:t>12.5 Traditional Trade Strategies and Policy Mechanisms for Development: Export Promotion versus Import Substitution (cont’d)</a:t>
            </a:r>
            <a:endParaRPr lang="en-US" sz="23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40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1295400"/>
            <a:ext cx="3276600" cy="2819400"/>
          </a:xfrm>
        </p:spPr>
        <p:txBody>
          <a:bodyPr anchor="t"/>
          <a:lstStyle/>
          <a:p>
            <a:pPr eaLnBrk="1" hangingPunct="1"/>
            <a:r>
              <a:rPr lang="en-US" sz="2800" dirty="0"/>
              <a:t>Figure 12.3  </a:t>
            </a:r>
            <a:r>
              <a:rPr lang="en-US" sz="2800" b="0" dirty="0"/>
              <a:t>Import Substitution and the Theory of Protection</a:t>
            </a:r>
            <a:endParaRPr lang="en-GB" sz="2800" dirty="0"/>
          </a:p>
        </p:txBody>
      </p:sp>
      <p:pic>
        <p:nvPicPr>
          <p:cNvPr id="3" name="Picture 2" descr="fig12_03.gif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57600" y="228600"/>
            <a:ext cx="5042138" cy="6001118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5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 rIns="91440"/>
          <a:lstStyle/>
          <a:p>
            <a:pPr eaLnBrk="1" hangingPunct="1">
              <a:lnSpc>
                <a:spcPct val="90000"/>
              </a:lnSpc>
            </a:pPr>
            <a:r>
              <a:rPr lang="en-US" dirty="0"/>
              <a:t>The import substitution (IS) industrialization strategy and results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/>
              <a:t>Protected industries get inefficient and costly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/>
              <a:t>Foreign firms often benefit more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/>
              <a:t>Subsidization of imports of capital goods tilts pattern of industrialization and contributes to balance of payments (BOP) problems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/>
              <a:t>Overvalued exchange rates hurt exports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/>
              <a:t>Does not stimulate self-reliant integrated industrialization</a:t>
            </a:r>
          </a:p>
          <a:p>
            <a:pPr eaLnBrk="1" hangingPunct="1">
              <a:lnSpc>
                <a:spcPct val="90000"/>
              </a:lnSpc>
            </a:pPr>
            <a:endParaRPr lang="en-US" dirty="0"/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1219200" y="27063"/>
            <a:ext cx="7772400" cy="1115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+mj-lt"/>
                <a:ea typeface="ヒラギノ角ゴ Pro W3" pitchFamily="-1" charset="-128"/>
                <a:cs typeface="ヒラギノ角ゴ Pro W3" pitchFamily="-1" charset="-128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-1" charset="0"/>
                <a:ea typeface="ヒラギノ角ゴ Pro W3" pitchFamily="-1" charset="-128"/>
                <a:cs typeface="ヒラギノ角ゴ Pro W3" pitchFamily="-1" charset="-128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-1" charset="0"/>
                <a:ea typeface="ヒラギノ角ゴ Pro W3" pitchFamily="-1" charset="-128"/>
                <a:cs typeface="ヒラギノ角ゴ Pro W3" pitchFamily="-1" charset="-128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-1" charset="0"/>
                <a:ea typeface="ヒラギノ角ゴ Pro W3" pitchFamily="-1" charset="-128"/>
                <a:cs typeface="ヒラギノ角ゴ Pro W3" pitchFamily="-1" charset="-128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-1" charset="0"/>
                <a:ea typeface="ヒラギノ角ゴ Pro W3" pitchFamily="-1" charset="-128"/>
                <a:cs typeface="ヒラギノ角ゴ Pro W3" pitchFamily="-1" charset="-128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-1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-1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-1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-1" charset="0"/>
              </a:defRPr>
            </a:lvl9pPr>
          </a:lstStyle>
          <a:p>
            <a:r>
              <a:rPr lang="en-US" sz="2300" dirty="0" smtClean="0"/>
              <a:t>12.5 Traditional Trade Strategies and Policy Mechanisms for Development: Export Promotion versus Import Substitution (cont’d)</a:t>
            </a:r>
            <a:endParaRPr lang="en-US" sz="23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9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 rIns="91440"/>
          <a:lstStyle/>
          <a:p>
            <a:pPr eaLnBrk="1" hangingPunct="1"/>
            <a:r>
              <a:rPr lang="en-US" dirty="0"/>
              <a:t>Tariff Structure and Effective Protection</a:t>
            </a:r>
          </a:p>
          <a:p>
            <a:pPr lvl="1" eaLnBrk="1" hangingPunct="1"/>
            <a:r>
              <a:rPr lang="en-US" dirty="0"/>
              <a:t>Nominal rate of protection</a:t>
            </a:r>
          </a:p>
          <a:p>
            <a:pPr lvl="1" eaLnBrk="1" hangingPunct="1"/>
            <a:r>
              <a:rPr lang="en-US" dirty="0"/>
              <a:t>Effective rate of protection</a:t>
            </a:r>
            <a:endParaRPr lang="en-GB" dirty="0"/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1219200" y="27063"/>
            <a:ext cx="7772400" cy="1115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+mj-lt"/>
                <a:ea typeface="ヒラギノ角ゴ Pro W3" pitchFamily="-1" charset="-128"/>
                <a:cs typeface="ヒラギノ角ゴ Pro W3" pitchFamily="-1" charset="-128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-1" charset="0"/>
                <a:ea typeface="ヒラギノ角ゴ Pro W3" pitchFamily="-1" charset="-128"/>
                <a:cs typeface="ヒラギノ角ゴ Pro W3" pitchFamily="-1" charset="-128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-1" charset="0"/>
                <a:ea typeface="ヒラギノ角ゴ Pro W3" pitchFamily="-1" charset="-128"/>
                <a:cs typeface="ヒラギノ角ゴ Pro W3" pitchFamily="-1" charset="-128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-1" charset="0"/>
                <a:ea typeface="ヒラギノ角ゴ Pro W3" pitchFamily="-1" charset="-128"/>
                <a:cs typeface="ヒラギノ角ゴ Pro W3" pitchFamily="-1" charset="-128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-1" charset="0"/>
                <a:ea typeface="ヒラギノ角ゴ Pro W3" pitchFamily="-1" charset="-128"/>
                <a:cs typeface="ヒラギノ角ゴ Pro W3" pitchFamily="-1" charset="-128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-1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-1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-1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-1" charset="0"/>
              </a:defRPr>
            </a:lvl9pPr>
          </a:lstStyle>
          <a:p>
            <a:r>
              <a:rPr lang="en-US" sz="2300" dirty="0" smtClean="0"/>
              <a:t>12.5 Traditional Trade Strategies and Policy Mechanisms for Development: Export Promotion versus Import Substitution (cont’d)</a:t>
            </a:r>
            <a:endParaRPr lang="en-US" sz="23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4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 anchor="ctr"/>
          <a:lstStyle/>
          <a:p>
            <a:pPr eaLnBrk="1" hangingPunct="1"/>
            <a:r>
              <a:rPr lang="en-US" sz="2800" dirty="0"/>
              <a:t>12.1 Economic Globalization:  An Introduction</a:t>
            </a:r>
            <a:endParaRPr lang="en-GB" sz="2800" dirty="0"/>
          </a:p>
        </p:txBody>
      </p:sp>
      <p:sp>
        <p:nvSpPr>
          <p:cNvPr id="15365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 rIns="91440"/>
          <a:lstStyle/>
          <a:p>
            <a:pPr eaLnBrk="1" hangingPunct="1"/>
            <a:r>
              <a:rPr lang="en-US" dirty="0"/>
              <a:t>Globalization- many interpretations</a:t>
            </a:r>
          </a:p>
          <a:p>
            <a:pPr eaLnBrk="1" hangingPunct="1"/>
            <a:r>
              <a:rPr lang="en-US" dirty="0"/>
              <a:t>Core economic meaning- the increased openness of economies to international trade, financial flows, and foreign direct investment</a:t>
            </a:r>
          </a:p>
          <a:p>
            <a:pPr eaLnBrk="1" hangingPunct="1"/>
            <a:r>
              <a:rPr lang="en-US" dirty="0"/>
              <a:t>Concerns with globalization center around the unevenness of the process, and risks</a:t>
            </a:r>
            <a:endParaRPr lang="en-GB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3010" name="Object 2"/>
          <p:cNvGraphicFramePr>
            <a:graphicFrameLocks noChangeAspect="1"/>
          </p:cNvGraphicFramePr>
          <p:nvPr/>
        </p:nvGraphicFramePr>
        <p:xfrm>
          <a:off x="1447800" y="2903538"/>
          <a:ext cx="1993900" cy="13192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6587" name="Equation" r:id="rId4" imgW="621360" imgH="411120" progId="Equation.3">
                  <p:embed/>
                </p:oleObj>
              </mc:Choice>
              <mc:Fallback>
                <p:oleObj name="Equation" r:id="rId4" imgW="621360" imgH="411120" progId="Equation.3">
                  <p:embed/>
                  <p:pic>
                    <p:nvPicPr>
                      <p:cNvPr id="0" name="Picture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7800" y="2903538"/>
                        <a:ext cx="1993900" cy="1319212"/>
                      </a:xfrm>
                      <a:prstGeom prst="rect">
                        <a:avLst/>
                      </a:prstGeom>
                      <a:noFill/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3014" name="Text Box 4"/>
          <p:cNvSpPr txBox="1">
            <a:spLocks noChangeArrowheads="1"/>
          </p:cNvSpPr>
          <p:nvPr/>
        </p:nvSpPr>
        <p:spPr bwMode="auto">
          <a:xfrm>
            <a:off x="1431925" y="1979613"/>
            <a:ext cx="4103688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r>
              <a:rPr lang="en-US" sz="2800" dirty="0">
                <a:latin typeface="Times New Roman" charset="0"/>
              </a:rPr>
              <a:t>The nominal tariff rate, </a:t>
            </a:r>
            <a:r>
              <a:rPr lang="en-US" sz="2800" i="1" dirty="0">
                <a:latin typeface="Times New Roman" charset="0"/>
              </a:rPr>
              <a:t>t</a:t>
            </a:r>
            <a:r>
              <a:rPr lang="en-US" sz="2800" dirty="0">
                <a:latin typeface="Times New Roman" charset="0"/>
              </a:rPr>
              <a:t>, is</a:t>
            </a:r>
          </a:p>
        </p:txBody>
      </p:sp>
      <p:sp>
        <p:nvSpPr>
          <p:cNvPr id="43015" name="Text Box 5"/>
          <p:cNvSpPr txBox="1">
            <a:spLocks noChangeArrowheads="1"/>
          </p:cNvSpPr>
          <p:nvPr/>
        </p:nvSpPr>
        <p:spPr bwMode="auto">
          <a:xfrm>
            <a:off x="1508125" y="4570413"/>
            <a:ext cx="5180013" cy="1373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r>
              <a:rPr lang="en-US" sz="2800" dirty="0">
                <a:latin typeface="Times New Roman" charset="0"/>
              </a:rPr>
              <a:t>Where</a:t>
            </a:r>
          </a:p>
          <a:p>
            <a:r>
              <a:rPr lang="en-US" sz="2800" dirty="0">
                <a:latin typeface="Times New Roman" charset="0"/>
              </a:rPr>
              <a:t>	</a:t>
            </a:r>
            <a:r>
              <a:rPr lang="en-US" sz="2800" i="1" dirty="0">
                <a:latin typeface="Times New Roman" charset="0"/>
              </a:rPr>
              <a:t>p</a:t>
            </a:r>
            <a:r>
              <a:rPr lang="en-US" sz="2800" i="1" baseline="30000" dirty="0">
                <a:latin typeface="Times New Roman" charset="0"/>
                <a:cs typeface="Times New Roman" charset="0"/>
              </a:rPr>
              <a:t>′</a:t>
            </a:r>
            <a:r>
              <a:rPr lang="en-US" sz="2800" dirty="0">
                <a:latin typeface="Times New Roman" charset="0"/>
              </a:rPr>
              <a:t> is the tariff-inclusive price</a:t>
            </a:r>
          </a:p>
          <a:p>
            <a:r>
              <a:rPr lang="en-US" sz="2800" dirty="0">
                <a:latin typeface="Times New Roman" charset="0"/>
              </a:rPr>
              <a:t>	</a:t>
            </a:r>
            <a:r>
              <a:rPr lang="en-US" sz="2800" i="1" dirty="0">
                <a:latin typeface="Times New Roman" charset="0"/>
              </a:rPr>
              <a:t>p</a:t>
            </a:r>
            <a:r>
              <a:rPr lang="en-US" sz="2800" dirty="0">
                <a:latin typeface="Times New Roman" charset="0"/>
              </a:rPr>
              <a:t> is the free trade price</a:t>
            </a:r>
          </a:p>
        </p:txBody>
      </p:sp>
      <p:sp>
        <p:nvSpPr>
          <p:cNvPr id="43016" name="Text Box 6"/>
          <p:cNvSpPr txBox="1">
            <a:spLocks noChangeArrowheads="1"/>
          </p:cNvSpPr>
          <p:nvPr/>
        </p:nvSpPr>
        <p:spPr bwMode="auto">
          <a:xfrm>
            <a:off x="3962400" y="3200400"/>
            <a:ext cx="1600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dirty="0">
                <a:latin typeface="Times New Roman" charset="0"/>
              </a:rPr>
              <a:t>(12.1)</a:t>
            </a:r>
          </a:p>
        </p:txBody>
      </p:sp>
      <p:sp>
        <p:nvSpPr>
          <p:cNvPr id="7" name="Rectangle 2"/>
          <p:cNvSpPr txBox="1">
            <a:spLocks noChangeArrowheads="1"/>
          </p:cNvSpPr>
          <p:nvPr/>
        </p:nvSpPr>
        <p:spPr bwMode="auto">
          <a:xfrm>
            <a:off x="1219200" y="27063"/>
            <a:ext cx="7772400" cy="1115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+mj-lt"/>
                <a:ea typeface="ヒラギノ角ゴ Pro W3" pitchFamily="-1" charset="-128"/>
                <a:cs typeface="ヒラギノ角ゴ Pro W3" pitchFamily="-1" charset="-128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-1" charset="0"/>
                <a:ea typeface="ヒラギノ角ゴ Pro W3" pitchFamily="-1" charset="-128"/>
                <a:cs typeface="ヒラギノ角ゴ Pro W3" pitchFamily="-1" charset="-128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-1" charset="0"/>
                <a:ea typeface="ヒラギノ角ゴ Pro W3" pitchFamily="-1" charset="-128"/>
                <a:cs typeface="ヒラギノ角ゴ Pro W3" pitchFamily="-1" charset="-128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-1" charset="0"/>
                <a:ea typeface="ヒラギノ角ゴ Pro W3" pitchFamily="-1" charset="-128"/>
                <a:cs typeface="ヒラギノ角ゴ Pro W3" pitchFamily="-1" charset="-128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-1" charset="0"/>
                <a:ea typeface="ヒラギノ角ゴ Pro W3" pitchFamily="-1" charset="-128"/>
                <a:cs typeface="ヒラギノ角ゴ Pro W3" pitchFamily="-1" charset="-128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-1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-1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-1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-1" charset="0"/>
              </a:defRPr>
            </a:lvl9pPr>
          </a:lstStyle>
          <a:p>
            <a:r>
              <a:rPr lang="en-US" sz="2300" dirty="0" smtClean="0"/>
              <a:t>12.5 Traditional Trade Strategies and Policy Mechanisms for Development: Export Promotion versus Import Substitution (cont’d)</a:t>
            </a:r>
            <a:endParaRPr lang="en-US" sz="23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4034" name="Object 2"/>
          <p:cNvGraphicFramePr>
            <a:graphicFrameLocks noChangeAspect="1"/>
          </p:cNvGraphicFramePr>
          <p:nvPr/>
        </p:nvGraphicFramePr>
        <p:xfrm>
          <a:off x="1408113" y="2819400"/>
          <a:ext cx="1993900" cy="1233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8635" name="Equation" r:id="rId4" imgW="621360" imgH="383760" progId="Equation.3">
                  <p:embed/>
                </p:oleObj>
              </mc:Choice>
              <mc:Fallback>
                <p:oleObj name="Equation" r:id="rId4" imgW="621360" imgH="383760" progId="Equation.3">
                  <p:embed/>
                  <p:pic>
                    <p:nvPicPr>
                      <p:cNvPr id="0" name="Picture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08113" y="2819400"/>
                        <a:ext cx="1993900" cy="1233488"/>
                      </a:xfrm>
                      <a:prstGeom prst="rect">
                        <a:avLst/>
                      </a:prstGeom>
                      <a:noFill/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4038" name="Text Box 4"/>
          <p:cNvSpPr txBox="1">
            <a:spLocks noChangeArrowheads="1"/>
          </p:cNvSpPr>
          <p:nvPr/>
        </p:nvSpPr>
        <p:spPr bwMode="auto">
          <a:xfrm>
            <a:off x="2901950" y="2362200"/>
            <a:ext cx="42608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r>
              <a:rPr lang="en-US" sz="2800" dirty="0">
                <a:latin typeface="Times New Roman" charset="0"/>
              </a:rPr>
              <a:t>The effective tariff rate, g, is</a:t>
            </a:r>
          </a:p>
        </p:txBody>
      </p:sp>
      <p:sp>
        <p:nvSpPr>
          <p:cNvPr id="44039" name="Text Box 5"/>
          <p:cNvSpPr txBox="1">
            <a:spLocks noChangeArrowheads="1"/>
          </p:cNvSpPr>
          <p:nvPr/>
        </p:nvSpPr>
        <p:spPr bwMode="auto">
          <a:xfrm>
            <a:off x="1508125" y="3962400"/>
            <a:ext cx="6611938" cy="2227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r>
              <a:rPr lang="en-US" sz="2800" dirty="0">
                <a:latin typeface="Times New Roman" charset="0"/>
              </a:rPr>
              <a:t>Where</a:t>
            </a:r>
          </a:p>
          <a:p>
            <a:r>
              <a:rPr lang="en-US" sz="2800" dirty="0">
                <a:latin typeface="Times New Roman" charset="0"/>
              </a:rPr>
              <a:t>	</a:t>
            </a:r>
            <a:r>
              <a:rPr lang="en-US" sz="2800" i="1" dirty="0">
                <a:latin typeface="Times New Roman" charset="0"/>
              </a:rPr>
              <a:t>v</a:t>
            </a:r>
            <a:r>
              <a:rPr lang="en-US" sz="2800" i="1" baseline="30000" dirty="0">
                <a:latin typeface="Times New Roman" charset="0"/>
                <a:cs typeface="Times New Roman" charset="0"/>
              </a:rPr>
              <a:t>′</a:t>
            </a:r>
            <a:r>
              <a:rPr lang="en-US" sz="2800" dirty="0">
                <a:latin typeface="Times New Roman" charset="0"/>
              </a:rPr>
              <a:t> is the value added per unit of output,</a:t>
            </a:r>
          </a:p>
          <a:p>
            <a:r>
              <a:rPr lang="en-US" sz="2800" dirty="0">
                <a:latin typeface="Times New Roman" charset="0"/>
              </a:rPr>
              <a:t>	inclusive of the tariff</a:t>
            </a:r>
          </a:p>
          <a:p>
            <a:r>
              <a:rPr lang="en-US" sz="2800" dirty="0">
                <a:latin typeface="Times New Roman" charset="0"/>
              </a:rPr>
              <a:t>	</a:t>
            </a:r>
            <a:r>
              <a:rPr lang="en-US" sz="2800" i="1" dirty="0">
                <a:latin typeface="Times New Roman" charset="0"/>
              </a:rPr>
              <a:t>v</a:t>
            </a:r>
            <a:r>
              <a:rPr lang="en-US" sz="2800" dirty="0">
                <a:latin typeface="Times New Roman" charset="0"/>
              </a:rPr>
              <a:t> is the value added per unit of output</a:t>
            </a:r>
          </a:p>
          <a:p>
            <a:r>
              <a:rPr lang="en-US" sz="2800" dirty="0">
                <a:latin typeface="Times New Roman" charset="0"/>
              </a:rPr>
              <a:t>	under free trade</a:t>
            </a:r>
          </a:p>
        </p:txBody>
      </p:sp>
      <p:sp>
        <p:nvSpPr>
          <p:cNvPr id="44040" name="Text Box 6"/>
          <p:cNvSpPr txBox="1">
            <a:spLocks noChangeArrowheads="1"/>
          </p:cNvSpPr>
          <p:nvPr/>
        </p:nvSpPr>
        <p:spPr bwMode="auto">
          <a:xfrm>
            <a:off x="3962400" y="3276600"/>
            <a:ext cx="1600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dirty="0">
                <a:latin typeface="Times New Roman" charset="0"/>
              </a:rPr>
              <a:t>(12.2)</a:t>
            </a:r>
          </a:p>
        </p:txBody>
      </p:sp>
      <p:sp>
        <p:nvSpPr>
          <p:cNvPr id="44041" name="Text Box 8"/>
          <p:cNvSpPr txBox="1">
            <a:spLocks noChangeArrowheads="1"/>
          </p:cNvSpPr>
          <p:nvPr/>
        </p:nvSpPr>
        <p:spPr bwMode="auto">
          <a:xfrm>
            <a:off x="533400" y="1752600"/>
            <a:ext cx="656907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r>
              <a:rPr lang="en-US" sz="2800" dirty="0"/>
              <a:t>Tariff Structures and Effective Protection</a:t>
            </a:r>
          </a:p>
        </p:txBody>
      </p:sp>
      <p:sp>
        <p:nvSpPr>
          <p:cNvPr id="8" name="Rectangle 2"/>
          <p:cNvSpPr txBox="1">
            <a:spLocks noChangeArrowheads="1"/>
          </p:cNvSpPr>
          <p:nvPr/>
        </p:nvSpPr>
        <p:spPr bwMode="auto">
          <a:xfrm>
            <a:off x="1219200" y="27063"/>
            <a:ext cx="7772400" cy="1115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+mj-lt"/>
                <a:ea typeface="ヒラギノ角ゴ Pro W3" pitchFamily="-1" charset="-128"/>
                <a:cs typeface="ヒラギノ角ゴ Pro W3" pitchFamily="-1" charset="-128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-1" charset="0"/>
                <a:ea typeface="ヒラギノ角ゴ Pro W3" pitchFamily="-1" charset="-128"/>
                <a:cs typeface="ヒラギノ角ゴ Pro W3" pitchFamily="-1" charset="-128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-1" charset="0"/>
                <a:ea typeface="ヒラギノ角ゴ Pro W3" pitchFamily="-1" charset="-128"/>
                <a:cs typeface="ヒラギノ角ゴ Pro W3" pitchFamily="-1" charset="-128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-1" charset="0"/>
                <a:ea typeface="ヒラギノ角ゴ Pro W3" pitchFamily="-1" charset="-128"/>
                <a:cs typeface="ヒラギノ角ゴ Pro W3" pitchFamily="-1" charset="-128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-1" charset="0"/>
                <a:ea typeface="ヒラギノ角ゴ Pro W3" pitchFamily="-1" charset="-128"/>
                <a:cs typeface="ヒラギノ角ゴ Pro W3" pitchFamily="-1" charset="-128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-1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-1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-1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-1" charset="0"/>
              </a:defRPr>
            </a:lvl9pPr>
          </a:lstStyle>
          <a:p>
            <a:r>
              <a:rPr lang="en-US" sz="2300" dirty="0" smtClean="0"/>
              <a:t>12.5 Traditional Trade Strategies and Policy Mechanisms for Development: Export Promotion versus Import Substitution (cont’d)</a:t>
            </a:r>
            <a:endParaRPr lang="en-US" sz="23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61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 rIns="91440"/>
          <a:lstStyle/>
          <a:p>
            <a:pPr eaLnBrk="1" hangingPunct="1"/>
            <a:r>
              <a:rPr lang="en-US" dirty="0"/>
              <a:t>Standard argument for tariff protection</a:t>
            </a:r>
          </a:p>
          <a:p>
            <a:pPr lvl="1" eaLnBrk="1" hangingPunct="1"/>
            <a:r>
              <a:rPr lang="en-US" sz="2000" dirty="0"/>
              <a:t>Sources of revenue</a:t>
            </a:r>
          </a:p>
          <a:p>
            <a:pPr lvl="1" eaLnBrk="1" hangingPunct="1"/>
            <a:r>
              <a:rPr lang="en-US" sz="2000" dirty="0"/>
              <a:t>Response to chronic BOP problems</a:t>
            </a:r>
          </a:p>
          <a:p>
            <a:pPr lvl="1" eaLnBrk="1" hangingPunct="1"/>
            <a:r>
              <a:rPr lang="en-US" sz="2000" dirty="0"/>
              <a:t>Help foster industrial self-reliance (general IS)</a:t>
            </a:r>
          </a:p>
          <a:p>
            <a:pPr lvl="1" eaLnBrk="1" hangingPunct="1"/>
            <a:r>
              <a:rPr lang="en-US" sz="2000" dirty="0"/>
              <a:t>Greater control over economic destinies</a:t>
            </a:r>
          </a:p>
          <a:p>
            <a:pPr eaLnBrk="1" hangingPunct="1"/>
            <a:r>
              <a:rPr lang="en-US" dirty="0"/>
              <a:t>Must be applied selectively and wisely</a:t>
            </a:r>
          </a:p>
          <a:p>
            <a:pPr eaLnBrk="1" hangingPunct="1"/>
            <a:r>
              <a:rPr lang="en-US" dirty="0"/>
              <a:t>Infant industry protection argument</a:t>
            </a:r>
          </a:p>
          <a:p>
            <a:pPr lvl="1" eaLnBrk="1" hangingPunct="1"/>
            <a:r>
              <a:rPr lang="en-US" sz="2000" dirty="0"/>
              <a:t>Many examples of perceived failures, but some success in East Asia</a:t>
            </a:r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1219200" y="27063"/>
            <a:ext cx="7772400" cy="1115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+mj-lt"/>
                <a:ea typeface="ヒラギノ角ゴ Pro W3" pitchFamily="-1" charset="-128"/>
                <a:cs typeface="ヒラギノ角ゴ Pro W3" pitchFamily="-1" charset="-128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-1" charset="0"/>
                <a:ea typeface="ヒラギノ角ゴ Pro W3" pitchFamily="-1" charset="-128"/>
                <a:cs typeface="ヒラギノ角ゴ Pro W3" pitchFamily="-1" charset="-128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-1" charset="0"/>
                <a:ea typeface="ヒラギノ角ゴ Pro W3" pitchFamily="-1" charset="-128"/>
                <a:cs typeface="ヒラギノ角ゴ Pro W3" pitchFamily="-1" charset="-128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-1" charset="0"/>
                <a:ea typeface="ヒラギノ角ゴ Pro W3" pitchFamily="-1" charset="-128"/>
                <a:cs typeface="ヒラギノ角ゴ Pro W3" pitchFamily="-1" charset="-128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-1" charset="0"/>
                <a:ea typeface="ヒラギノ角ゴ Pro W3" pitchFamily="-1" charset="-128"/>
                <a:cs typeface="ヒラギノ角ゴ Pro W3" pitchFamily="-1" charset="-128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-1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-1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-1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-1" charset="0"/>
              </a:defRPr>
            </a:lvl9pPr>
          </a:lstStyle>
          <a:p>
            <a:r>
              <a:rPr lang="en-US" sz="2300" dirty="0" smtClean="0"/>
              <a:t>12.5 Traditional Trade Strategies and Policy Mechanisms for Development: Export Promotion versus Import Substitution (cont’d)</a:t>
            </a:r>
            <a:endParaRPr lang="en-US" sz="23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9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 rIns="91440"/>
          <a:lstStyle/>
          <a:p>
            <a:pPr eaLnBrk="1" hangingPunct="1"/>
            <a:r>
              <a:rPr lang="en-US" dirty="0"/>
              <a:t>Foreign-exchange rates, exchange controls, and the devaluation decision</a:t>
            </a:r>
          </a:p>
          <a:p>
            <a:pPr lvl="1" eaLnBrk="1" hangingPunct="1"/>
            <a:r>
              <a:rPr lang="en-US" sz="2000" dirty="0"/>
              <a:t>Developing country currencies have often been overvalued (excess of local demand over available exchange) </a:t>
            </a:r>
          </a:p>
          <a:p>
            <a:pPr lvl="1" eaLnBrk="1" hangingPunct="1"/>
            <a:r>
              <a:rPr lang="en-US" sz="2000" dirty="0"/>
              <a:t>A developing country can devalue currency, or</a:t>
            </a:r>
          </a:p>
          <a:p>
            <a:pPr lvl="1" eaLnBrk="1" hangingPunct="1"/>
            <a:r>
              <a:rPr lang="en-US" sz="2000" dirty="0"/>
              <a:t>Can run down reserves</a:t>
            </a:r>
          </a:p>
          <a:p>
            <a:pPr lvl="1" eaLnBrk="1" hangingPunct="1"/>
            <a:r>
              <a:rPr lang="en-US" sz="2000" dirty="0"/>
              <a:t>Can curtail excess demand through taxes, tariffs, dual exchange rates</a:t>
            </a:r>
          </a:p>
          <a:p>
            <a:pPr lvl="1" eaLnBrk="1" hangingPunct="1"/>
            <a:r>
              <a:rPr lang="en-US" sz="2000" dirty="0"/>
              <a:t>Can use exchange controls</a:t>
            </a:r>
          </a:p>
          <a:p>
            <a:pPr lvl="1" eaLnBrk="1" hangingPunct="1"/>
            <a:r>
              <a:rPr lang="en-US" sz="2000" dirty="0"/>
              <a:t>Can switch to freely convertible foreign exchange</a:t>
            </a:r>
          </a:p>
          <a:p>
            <a:pPr lvl="2" eaLnBrk="1" hangingPunct="1"/>
            <a:endParaRPr lang="en-US" dirty="0"/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1219200" y="27063"/>
            <a:ext cx="7772400" cy="1115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+mj-lt"/>
                <a:ea typeface="ヒラギノ角ゴ Pro W3" pitchFamily="-1" charset="-128"/>
                <a:cs typeface="ヒラギノ角ゴ Pro W3" pitchFamily="-1" charset="-128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-1" charset="0"/>
                <a:ea typeface="ヒラギノ角ゴ Pro W3" pitchFamily="-1" charset="-128"/>
                <a:cs typeface="ヒラギノ角ゴ Pro W3" pitchFamily="-1" charset="-128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-1" charset="0"/>
                <a:ea typeface="ヒラギノ角ゴ Pro W3" pitchFamily="-1" charset="-128"/>
                <a:cs typeface="ヒラギノ角ゴ Pro W3" pitchFamily="-1" charset="-128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-1" charset="0"/>
                <a:ea typeface="ヒラギノ角ゴ Pro W3" pitchFamily="-1" charset="-128"/>
                <a:cs typeface="ヒラギノ角ゴ Pro W3" pitchFamily="-1" charset="-128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-1" charset="0"/>
                <a:ea typeface="ヒラギノ角ゴ Pro W3" pitchFamily="-1" charset="-128"/>
                <a:cs typeface="ヒラギノ角ゴ Pro W3" pitchFamily="-1" charset="-128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-1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-1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-1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-1" charset="0"/>
              </a:defRPr>
            </a:lvl9pPr>
          </a:lstStyle>
          <a:p>
            <a:r>
              <a:rPr lang="en-US" sz="2300" dirty="0" smtClean="0"/>
              <a:t>12.5 Traditional Trade Strategies and Policy Mechanisms for Development: Export Promotion versus Import Substitution (cont’d)</a:t>
            </a:r>
            <a:endParaRPr lang="en-US" sz="23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2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 anchor="ctr"/>
          <a:lstStyle/>
          <a:p>
            <a:pPr eaLnBrk="1" hangingPunct="1"/>
            <a:r>
              <a:rPr lang="en-US" sz="2400" dirty="0"/>
              <a:t>Figure 12.4  </a:t>
            </a:r>
            <a:r>
              <a:rPr lang="en-US" sz="2400" b="0" dirty="0"/>
              <a:t>Free-Market and Controlled Rates of Foreign Exchange</a:t>
            </a:r>
            <a:endParaRPr lang="en-GB" sz="2400" dirty="0"/>
          </a:p>
        </p:txBody>
      </p:sp>
      <p:pic>
        <p:nvPicPr>
          <p:cNvPr id="2" name="Picture 1" descr="fig12_04.gi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7400" y="1251270"/>
            <a:ext cx="6163000" cy="4632876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7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 rIns="91440"/>
          <a:lstStyle/>
          <a:p>
            <a:pPr eaLnBrk="1" hangingPunct="1"/>
            <a:r>
              <a:rPr lang="en-US" dirty="0"/>
              <a:t>Chronic payments deficits can be ameliorated by a currency devaluation</a:t>
            </a:r>
          </a:p>
          <a:p>
            <a:pPr lvl="1" eaLnBrk="1" hangingPunct="1"/>
            <a:r>
              <a:rPr lang="en-US" dirty="0"/>
              <a:t>Difference between depreciation and devaluation</a:t>
            </a:r>
          </a:p>
          <a:p>
            <a:pPr lvl="1" eaLnBrk="1" hangingPunct="1"/>
            <a:r>
              <a:rPr lang="en-US" dirty="0"/>
              <a:t>Higher import prices result in an inflationary wage-price spiral</a:t>
            </a:r>
          </a:p>
          <a:p>
            <a:pPr lvl="1" eaLnBrk="1" hangingPunct="1"/>
            <a:r>
              <a:rPr lang="en-US" dirty="0"/>
              <a:t>Distributional effects</a:t>
            </a:r>
          </a:p>
          <a:p>
            <a:pPr lvl="1" eaLnBrk="1" hangingPunct="1">
              <a:buFontTx/>
              <a:buNone/>
            </a:pPr>
            <a:endParaRPr lang="en-US" dirty="0"/>
          </a:p>
          <a:p>
            <a:pPr lvl="1" eaLnBrk="1" hangingPunct="1"/>
            <a:endParaRPr lang="en-GB" dirty="0"/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1219200" y="27063"/>
            <a:ext cx="7772400" cy="1115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+mj-lt"/>
                <a:ea typeface="ヒラギノ角ゴ Pro W3" pitchFamily="-1" charset="-128"/>
                <a:cs typeface="ヒラギノ角ゴ Pro W3" pitchFamily="-1" charset="-128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-1" charset="0"/>
                <a:ea typeface="ヒラギノ角ゴ Pro W3" pitchFamily="-1" charset="-128"/>
                <a:cs typeface="ヒラギノ角ゴ Pro W3" pitchFamily="-1" charset="-128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-1" charset="0"/>
                <a:ea typeface="ヒラギノ角ゴ Pro W3" pitchFamily="-1" charset="-128"/>
                <a:cs typeface="ヒラギノ角ゴ Pro W3" pitchFamily="-1" charset="-128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-1" charset="0"/>
                <a:ea typeface="ヒラギノ角ゴ Pro W3" pitchFamily="-1" charset="-128"/>
                <a:cs typeface="ヒラギノ角ゴ Pro W3" pitchFamily="-1" charset="-128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-1" charset="0"/>
                <a:ea typeface="ヒラギノ角ゴ Pro W3" pitchFamily="-1" charset="-128"/>
                <a:cs typeface="ヒラギノ角ゴ Pro W3" pitchFamily="-1" charset="-128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-1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-1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-1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-1" charset="0"/>
              </a:defRPr>
            </a:lvl9pPr>
          </a:lstStyle>
          <a:p>
            <a:r>
              <a:rPr lang="en-US" sz="2300" dirty="0" smtClean="0"/>
              <a:t>12.5 Traditional Trade Strategies and Policy Mechanisms for Development: Export Promotion versus Import Substitution (cont’d)</a:t>
            </a:r>
            <a:endParaRPr lang="en-US" sz="23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81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 rIns="91440"/>
          <a:lstStyle/>
          <a:p>
            <a:pPr eaLnBrk="1" hangingPunct="1"/>
            <a:r>
              <a:rPr lang="en-US" sz="2400" dirty="0"/>
              <a:t>Trade Optimists and Trade Pessimists:  Summarizing the Traditional Debate</a:t>
            </a:r>
          </a:p>
          <a:p>
            <a:pPr eaLnBrk="1" hangingPunct="1"/>
            <a:r>
              <a:rPr lang="en-US" sz="2400" dirty="0"/>
              <a:t>Trade pessimist arguments</a:t>
            </a:r>
          </a:p>
          <a:p>
            <a:pPr lvl="1" eaLnBrk="1" hangingPunct="1"/>
            <a:r>
              <a:rPr lang="en-US" sz="2000" dirty="0"/>
              <a:t>Limited growth of world demand for primary exports</a:t>
            </a:r>
          </a:p>
          <a:p>
            <a:pPr lvl="1" eaLnBrk="1" hangingPunct="1"/>
            <a:r>
              <a:rPr lang="en-US" sz="2000" dirty="0"/>
              <a:t>Secular deterioration in terms of trade </a:t>
            </a:r>
          </a:p>
          <a:p>
            <a:pPr lvl="1" eaLnBrk="1" hangingPunct="1"/>
            <a:r>
              <a:rPr lang="en-US" sz="2000" dirty="0"/>
              <a:t>Specializing in comparative advantage inhibits industrialization, skills accumulation, and entrepreneurship</a:t>
            </a:r>
          </a:p>
          <a:p>
            <a:pPr lvl="1" eaLnBrk="1" hangingPunct="1"/>
            <a:r>
              <a:rPr lang="en-US" sz="2000" dirty="0"/>
              <a:t>Rise of </a:t>
            </a:r>
            <a:r>
              <a:rPr lang="ja-JP" altLang="en-US" sz="2000" dirty="0"/>
              <a:t>“</a:t>
            </a:r>
            <a:r>
              <a:rPr lang="en-US" sz="2000" dirty="0"/>
              <a:t>new protectionism</a:t>
            </a:r>
            <a:r>
              <a:rPr lang="ja-JP" altLang="en-US" sz="2000" dirty="0"/>
              <a:t>”</a:t>
            </a:r>
            <a:r>
              <a:rPr lang="en-US" sz="2000" dirty="0"/>
              <a:t>; WTO benefits limited in practice</a:t>
            </a:r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1219200" y="27063"/>
            <a:ext cx="7772400" cy="1115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+mj-lt"/>
                <a:ea typeface="ヒラギノ角ゴ Pro W3" pitchFamily="-1" charset="-128"/>
                <a:cs typeface="ヒラギノ角ゴ Pro W3" pitchFamily="-1" charset="-128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-1" charset="0"/>
                <a:ea typeface="ヒラギノ角ゴ Pro W3" pitchFamily="-1" charset="-128"/>
                <a:cs typeface="ヒラギノ角ゴ Pro W3" pitchFamily="-1" charset="-128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-1" charset="0"/>
                <a:ea typeface="ヒラギノ角ゴ Pro W3" pitchFamily="-1" charset="-128"/>
                <a:cs typeface="ヒラギノ角ゴ Pro W3" pitchFamily="-1" charset="-128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-1" charset="0"/>
                <a:ea typeface="ヒラギノ角ゴ Pro W3" pitchFamily="-1" charset="-128"/>
                <a:cs typeface="ヒラギノ角ゴ Pro W3" pitchFamily="-1" charset="-128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-1" charset="0"/>
                <a:ea typeface="ヒラギノ角ゴ Pro W3" pitchFamily="-1" charset="-128"/>
                <a:cs typeface="ヒラギノ角ゴ Pro W3" pitchFamily="-1" charset="-128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-1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-1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-1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-1" charset="0"/>
              </a:defRPr>
            </a:lvl9pPr>
          </a:lstStyle>
          <a:p>
            <a:r>
              <a:rPr lang="en-US" sz="2300" dirty="0" smtClean="0"/>
              <a:t>12.5 Traditional Trade Strategies and Policy Mechanisms for Development: Export Promotion versus Import Substitution (cont’d)</a:t>
            </a:r>
            <a:endParaRPr lang="en-US" sz="23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81000" y="1295400"/>
            <a:ext cx="8382000" cy="4648200"/>
          </a:xfrm>
        </p:spPr>
        <p:txBody>
          <a:bodyPr rIns="91440"/>
          <a:lstStyle/>
          <a:p>
            <a:pPr eaLnBrk="1" hangingPunct="1"/>
            <a:r>
              <a:rPr lang="en-US" sz="2100" dirty="0"/>
              <a:t>Trade optimist arguments - trade liberalization: </a:t>
            </a:r>
          </a:p>
          <a:p>
            <a:pPr lvl="1" eaLnBrk="1" hangingPunct="1"/>
            <a:r>
              <a:rPr lang="en-US" sz="2000" dirty="0"/>
              <a:t>Promotes competition and efficiency</a:t>
            </a:r>
          </a:p>
          <a:p>
            <a:pPr lvl="1" eaLnBrk="1" hangingPunct="1"/>
            <a:r>
              <a:rPr lang="en-US" sz="2000" dirty="0"/>
              <a:t>Generates pressure for product improvement</a:t>
            </a:r>
          </a:p>
          <a:p>
            <a:pPr lvl="1" eaLnBrk="1" hangingPunct="1"/>
            <a:r>
              <a:rPr lang="en-US" sz="2000" dirty="0"/>
              <a:t>Accelerates overall growth</a:t>
            </a:r>
          </a:p>
          <a:p>
            <a:pPr lvl="1" eaLnBrk="1" hangingPunct="1"/>
            <a:r>
              <a:rPr lang="en-US" sz="2000" dirty="0"/>
              <a:t>Attracts foreign capital and expertise, which are in scarce supply in most developing countries</a:t>
            </a:r>
          </a:p>
          <a:p>
            <a:pPr lvl="1" eaLnBrk="1" hangingPunct="1"/>
            <a:r>
              <a:rPr lang="en-US" sz="2000" dirty="0"/>
              <a:t>Generates foreign exchange to use for food imports if agricultural sector lags behind or suffers natural catastrophes</a:t>
            </a:r>
          </a:p>
          <a:p>
            <a:pPr lvl="1" eaLnBrk="1" hangingPunct="1"/>
            <a:r>
              <a:rPr lang="en-US" sz="2000" dirty="0"/>
              <a:t>Eliminates distortions caused by government interventions including corruption and rent-seeking activities </a:t>
            </a:r>
          </a:p>
          <a:p>
            <a:pPr lvl="1" eaLnBrk="1" hangingPunct="1"/>
            <a:r>
              <a:rPr lang="en-US" sz="2000" dirty="0"/>
              <a:t>Promotes equal access to scarce resources, </a:t>
            </a:r>
          </a:p>
          <a:p>
            <a:pPr lvl="1" eaLnBrk="1" hangingPunct="1"/>
            <a:r>
              <a:rPr lang="en-US" sz="2000" dirty="0"/>
              <a:t>Enables developing countries to take full advantage of reforms under the WTO</a:t>
            </a:r>
          </a:p>
          <a:p>
            <a:pPr lvl="1" eaLnBrk="1" hangingPunct="1"/>
            <a:endParaRPr lang="en-US" sz="2000" dirty="0"/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1219200" y="27063"/>
            <a:ext cx="7772400" cy="1115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+mj-lt"/>
                <a:ea typeface="ヒラギノ角ゴ Pro W3" pitchFamily="-1" charset="-128"/>
                <a:cs typeface="ヒラギノ角ゴ Pro W3" pitchFamily="-1" charset="-128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-1" charset="0"/>
                <a:ea typeface="ヒラギノ角ゴ Pro W3" pitchFamily="-1" charset="-128"/>
                <a:cs typeface="ヒラギノ角ゴ Pro W3" pitchFamily="-1" charset="-128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-1" charset="0"/>
                <a:ea typeface="ヒラギノ角ゴ Pro W3" pitchFamily="-1" charset="-128"/>
                <a:cs typeface="ヒラギノ角ゴ Pro W3" pitchFamily="-1" charset="-128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-1" charset="0"/>
                <a:ea typeface="ヒラギノ角ゴ Pro W3" pitchFamily="-1" charset="-128"/>
                <a:cs typeface="ヒラギノ角ゴ Pro W3" pitchFamily="-1" charset="-128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-1" charset="0"/>
                <a:ea typeface="ヒラギノ角ゴ Pro W3" pitchFamily="-1" charset="-128"/>
                <a:cs typeface="ヒラギノ角ゴ Pro W3" pitchFamily="-1" charset="-128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-1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-1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-1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-1" charset="0"/>
              </a:defRPr>
            </a:lvl9pPr>
          </a:lstStyle>
          <a:p>
            <a:r>
              <a:rPr lang="en-US" sz="2300" dirty="0" smtClean="0"/>
              <a:t>12.5 Traditional Trade Strategies and Policy Mechanisms for Development: Export Promotion versus Import Substitution (cont’d)</a:t>
            </a:r>
            <a:endParaRPr lang="en-US" sz="23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Title 1"/>
          <p:cNvSpPr>
            <a:spLocks noGrp="1"/>
          </p:cNvSpPr>
          <p:nvPr>
            <p:ph type="title"/>
          </p:nvPr>
        </p:nvSpPr>
        <p:spPr>
          <a:xfrm>
            <a:off x="1219200" y="0"/>
            <a:ext cx="7696200" cy="1295400"/>
          </a:xfrm>
        </p:spPr>
        <p:txBody>
          <a:bodyPr anchor="ctr"/>
          <a:lstStyle/>
          <a:p>
            <a:pPr eaLnBrk="1" hangingPunct="1"/>
            <a:r>
              <a:rPr lang="en-US" sz="2400" dirty="0"/>
              <a:t>Export-Oriented Industrialization Strategy: Some arguments in the literature on why, in principle, it could be </a:t>
            </a:r>
            <a:r>
              <a:rPr lang="en-US" sz="2400" dirty="0" smtClean="0"/>
              <a:t>effective</a:t>
            </a:r>
            <a:endParaRPr lang="en-US" sz="2400" dirty="0"/>
          </a:p>
        </p:txBody>
      </p:sp>
      <p:sp>
        <p:nvSpPr>
          <p:cNvPr id="52227" name="Content Placeholder 2"/>
          <p:cNvSpPr>
            <a:spLocks noGrp="1"/>
          </p:cNvSpPr>
          <p:nvPr>
            <p:ph idx="1"/>
          </p:nvPr>
        </p:nvSpPr>
        <p:spPr/>
        <p:txBody>
          <a:bodyPr rIns="91440"/>
          <a:lstStyle/>
          <a:p>
            <a:pPr eaLnBrk="1" hangingPunct="1">
              <a:lnSpc>
                <a:spcPct val="110000"/>
              </a:lnSpc>
            </a:pPr>
            <a:r>
              <a:rPr lang="en-US" sz="1800" dirty="0"/>
              <a:t>There are market failures in transfer of innovations</a:t>
            </a:r>
          </a:p>
          <a:p>
            <a:pPr eaLnBrk="1" hangingPunct="1">
              <a:lnSpc>
                <a:spcPct val="110000"/>
              </a:lnSpc>
            </a:pPr>
            <a:r>
              <a:rPr lang="en-US" sz="1800" dirty="0"/>
              <a:t>Coordination failures may make industrialization problematic </a:t>
            </a:r>
          </a:p>
          <a:p>
            <a:pPr eaLnBrk="1" hangingPunct="1">
              <a:lnSpc>
                <a:spcPct val="110000"/>
              </a:lnSpc>
            </a:pPr>
            <a:r>
              <a:rPr lang="en-US" sz="1800" dirty="0"/>
              <a:t>Export expansion may facilitate technology transfer through contacts with foreign firms, industry spillovers, scale economies</a:t>
            </a:r>
          </a:p>
          <a:p>
            <a:pPr eaLnBrk="1" hangingPunct="1">
              <a:lnSpc>
                <a:spcPct val="110000"/>
              </a:lnSpc>
            </a:pPr>
            <a:r>
              <a:rPr lang="en-US" sz="1800" dirty="0"/>
              <a:t>There may be learning by doing (or </a:t>
            </a:r>
            <a:r>
              <a:rPr lang="ja-JP" altLang="en-US" sz="1800" dirty="0"/>
              <a:t>“</a:t>
            </a:r>
            <a:r>
              <a:rPr lang="en-US" sz="1800" dirty="0"/>
              <a:t>watching</a:t>
            </a:r>
            <a:r>
              <a:rPr lang="ja-JP" altLang="en-US" sz="1800" dirty="0"/>
              <a:t>”</a:t>
            </a:r>
            <a:r>
              <a:rPr lang="en-US" sz="1800" dirty="0"/>
              <a:t>) effects in manufacturing sectors</a:t>
            </a:r>
          </a:p>
          <a:p>
            <a:pPr eaLnBrk="1" hangingPunct="1">
              <a:lnSpc>
                <a:spcPct val="110000"/>
              </a:lnSpc>
            </a:pPr>
            <a:r>
              <a:rPr lang="en-US" sz="1800" dirty="0"/>
              <a:t>Performance is rigorously tested when firms attempt to export</a:t>
            </a:r>
          </a:p>
          <a:p>
            <a:pPr eaLnBrk="1" hangingPunct="1">
              <a:lnSpc>
                <a:spcPct val="110000"/>
              </a:lnSpc>
            </a:pPr>
            <a:r>
              <a:rPr lang="en-US" sz="1800" dirty="0"/>
              <a:t>Export targets more visible; focus on manageable problems</a:t>
            </a:r>
          </a:p>
          <a:p>
            <a:pPr eaLnBrk="1" hangingPunct="1">
              <a:lnSpc>
                <a:spcPct val="110000"/>
              </a:lnSpc>
            </a:pPr>
            <a:r>
              <a:rPr lang="en-US" sz="1800" dirty="0"/>
              <a:t>Hausmann, Hwang, and Rodrik: exporting a mix of goods more typical for higher-income countries predicts higher growth</a:t>
            </a:r>
          </a:p>
          <a:p>
            <a:pPr eaLnBrk="1" hangingPunct="1">
              <a:lnSpc>
                <a:spcPct val="110000"/>
              </a:lnSpc>
            </a:pPr>
            <a:r>
              <a:rPr lang="en-US" sz="1800" dirty="0"/>
              <a:t>Thus, export oriented industrial policy may help overcome market failures in the process of technological progress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2" name="Rectangle 2"/>
          <p:cNvSpPr>
            <a:spLocks noGrp="1" noChangeArrowheads="1"/>
          </p:cNvSpPr>
          <p:nvPr>
            <p:ph type="title"/>
          </p:nvPr>
        </p:nvSpPr>
        <p:spPr/>
        <p:txBody>
          <a:bodyPr anchor="ctr"/>
          <a:lstStyle/>
          <a:p>
            <a:pPr eaLnBrk="1" hangingPunct="1"/>
            <a:r>
              <a:rPr lang="en-US" sz="2800" dirty="0"/>
              <a:t>12.6 The Industrialization Strategy Approach to Export Policy</a:t>
            </a:r>
          </a:p>
        </p:txBody>
      </p:sp>
      <p:sp>
        <p:nvSpPr>
          <p:cNvPr id="53253" name="Rectangle 3"/>
          <p:cNvSpPr>
            <a:spLocks noGrp="1" noChangeArrowheads="1"/>
          </p:cNvSpPr>
          <p:nvPr>
            <p:ph idx="1"/>
          </p:nvPr>
        </p:nvSpPr>
        <p:spPr/>
        <p:txBody>
          <a:bodyPr rIns="91440"/>
          <a:lstStyle/>
          <a:p>
            <a:pPr lvl="1" eaLnBrk="1" hangingPunct="1"/>
            <a:r>
              <a:rPr lang="en-US" sz="2100" dirty="0"/>
              <a:t>Focus on government interventions to encourage exports, especially those with higher skill and technology content (industrial policy)</a:t>
            </a:r>
          </a:p>
          <a:p>
            <a:pPr lvl="1" eaLnBrk="1" hangingPunct="1"/>
            <a:r>
              <a:rPr lang="en-US" sz="2100" dirty="0"/>
              <a:t>Problem: without proper attention to incentives, industrial policies may be counterproductive too</a:t>
            </a:r>
          </a:p>
          <a:p>
            <a:pPr lvl="1" eaLnBrk="1" hangingPunct="1"/>
            <a:r>
              <a:rPr lang="en-US" sz="2100" dirty="0"/>
              <a:t>WTO rules and industrial policies – gray areas remain</a:t>
            </a:r>
          </a:p>
          <a:p>
            <a:pPr lvl="1" eaLnBrk="1" hangingPunct="1"/>
            <a:r>
              <a:rPr lang="en-US" sz="2100" dirty="0"/>
              <a:t>Problem: level of competence and political authority of governments to carry out policies effectively</a:t>
            </a:r>
          </a:p>
          <a:p>
            <a:pPr lvl="1" eaLnBrk="1" hangingPunct="1"/>
            <a:r>
              <a:rPr lang="en-US" sz="2100" dirty="0"/>
              <a:t>Policy approaches are addressed in case studies of Taiwan (Chapter 12) and South Korea (Chapter 13)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Rectangle 4"/>
          <p:cNvSpPr>
            <a:spLocks noGrp="1" noChangeArrowheads="1"/>
          </p:cNvSpPr>
          <p:nvPr>
            <p:ph type="title" idx="4294967295"/>
          </p:nvPr>
        </p:nvSpPr>
        <p:spPr/>
        <p:txBody>
          <a:bodyPr anchor="ctr"/>
          <a:lstStyle/>
          <a:p>
            <a:pPr eaLnBrk="1" hangingPunct="1"/>
            <a:r>
              <a:rPr lang="en-US" dirty="0"/>
              <a:t>12.2 International Trade: Some Key Issues</a:t>
            </a:r>
          </a:p>
        </p:txBody>
      </p:sp>
      <p:sp>
        <p:nvSpPr>
          <p:cNvPr id="16389" name="Rectangle 5"/>
          <p:cNvSpPr>
            <a:spLocks noGrp="1" noChangeArrowheads="1"/>
          </p:cNvSpPr>
          <p:nvPr>
            <p:ph type="body" idx="4294967295"/>
          </p:nvPr>
        </p:nvSpPr>
        <p:spPr/>
        <p:txBody>
          <a:bodyPr rIns="91440"/>
          <a:lstStyle/>
          <a:p>
            <a:pPr eaLnBrk="1" hangingPunct="1"/>
            <a:r>
              <a:rPr lang="en-US" sz="2200" dirty="0"/>
              <a:t>Many developing countries rely heavily on exports of primary products with attendant risks and uncertainty</a:t>
            </a:r>
          </a:p>
          <a:p>
            <a:pPr eaLnBrk="1" hangingPunct="1"/>
            <a:r>
              <a:rPr lang="en-US" sz="2200" dirty="0"/>
              <a:t>Many developing countries also rely heavily on imports (typically of machinery, capital goods, intermediate producer goods, and consumer products)</a:t>
            </a:r>
          </a:p>
          <a:p>
            <a:pPr eaLnBrk="1" hangingPunct="1"/>
            <a:r>
              <a:rPr lang="en-US" sz="2200" dirty="0"/>
              <a:t>Many developing countries have chronic deficits on current and capital accounts which depletes their reserves, causes currency instability, and may slow economic growth</a:t>
            </a:r>
          </a:p>
          <a:p>
            <a:pPr eaLnBrk="1" hangingPunct="1"/>
            <a:r>
              <a:rPr lang="en-US" sz="2200" dirty="0"/>
              <a:t>Recently many developing countries sought to promote exports and accumulate large foreign exchange reserves to cushion against crises - spurring new policy debates</a:t>
            </a:r>
          </a:p>
          <a:p>
            <a:pPr eaLnBrk="1" hangingPunct="1"/>
            <a:endParaRPr lang="en-US" sz="22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6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 anchor="ctr"/>
          <a:lstStyle/>
          <a:p>
            <a:pPr eaLnBrk="1" hangingPunct="1"/>
            <a:r>
              <a:rPr lang="en-US" sz="2400" dirty="0"/>
              <a:t>12.7 South-South Trade and Economic Integration</a:t>
            </a:r>
          </a:p>
        </p:txBody>
      </p:sp>
      <p:sp>
        <p:nvSpPr>
          <p:cNvPr id="54277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 rIns="91440"/>
          <a:lstStyle/>
          <a:p>
            <a:pPr eaLnBrk="1" hangingPunct="1">
              <a:lnSpc>
                <a:spcPct val="90000"/>
              </a:lnSpc>
            </a:pPr>
            <a:r>
              <a:rPr lang="en-US" dirty="0"/>
              <a:t>Economic Integration:  Theory and Practice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/>
              <a:t>The growth of trade among developing countries.  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/>
              <a:t>Integration encourages rational division of labor among a group of countries and increases market size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/>
              <a:t>Provides opportunities for a coordinated industrial strategy to exploit economies of scale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/>
              <a:t>Trade creation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/>
              <a:t>Trade diversion</a:t>
            </a:r>
          </a:p>
          <a:p>
            <a:pPr eaLnBrk="1" hangingPunct="1">
              <a:lnSpc>
                <a:spcPct val="90000"/>
              </a:lnSpc>
            </a:pP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300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 anchor="ctr"/>
          <a:lstStyle/>
          <a:p>
            <a:pPr eaLnBrk="1" hangingPunct="1"/>
            <a:r>
              <a:rPr lang="en-US" sz="2400" dirty="0"/>
              <a:t>12.7 South-South Trade and Economic Integration</a:t>
            </a:r>
            <a:endParaRPr lang="en-GB" sz="2400" dirty="0"/>
          </a:p>
        </p:txBody>
      </p:sp>
      <p:sp>
        <p:nvSpPr>
          <p:cNvPr id="55301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 rIns="91440"/>
          <a:lstStyle/>
          <a:p>
            <a:pPr eaLnBrk="1" hangingPunct="1"/>
            <a:r>
              <a:rPr lang="en-US" sz="2400" dirty="0"/>
              <a:t>Regional trading blocs and the globalization of trade</a:t>
            </a:r>
          </a:p>
          <a:p>
            <a:pPr lvl="1" eaLnBrk="1" hangingPunct="1"/>
            <a:r>
              <a:rPr lang="en-US" sz="2000" dirty="0"/>
              <a:t>NAFTA</a:t>
            </a:r>
          </a:p>
          <a:p>
            <a:pPr lvl="1" eaLnBrk="1" hangingPunct="1"/>
            <a:r>
              <a:rPr lang="en-US" sz="2000" dirty="0"/>
              <a:t>MERCOSUR</a:t>
            </a:r>
          </a:p>
          <a:p>
            <a:pPr lvl="1" eaLnBrk="1" hangingPunct="1"/>
            <a:r>
              <a:rPr lang="en-US" sz="2000" dirty="0"/>
              <a:t>SADC</a:t>
            </a:r>
          </a:p>
          <a:p>
            <a:pPr lvl="1" eaLnBrk="1" hangingPunct="1"/>
            <a:r>
              <a:rPr lang="en-US" sz="2000" dirty="0"/>
              <a:t>ASEAN</a:t>
            </a:r>
          </a:p>
          <a:p>
            <a:pPr lvl="1" eaLnBrk="1" hangingPunct="1"/>
            <a:r>
              <a:rPr lang="en-US" sz="2000" dirty="0" smtClean="0"/>
              <a:t>Local </a:t>
            </a:r>
            <a:r>
              <a:rPr lang="en-US" sz="2000" dirty="0"/>
              <a:t>conditions matter</a:t>
            </a:r>
          </a:p>
          <a:p>
            <a:pPr lvl="1" eaLnBrk="1" hangingPunct="1"/>
            <a:r>
              <a:rPr lang="en-US" sz="2000" dirty="0"/>
              <a:t>Still not fully answered: Do blocs promote growth or retard the progress of globalization</a:t>
            </a:r>
          </a:p>
          <a:p>
            <a:pPr lvl="1" eaLnBrk="1" hangingPunct="1">
              <a:buFontTx/>
              <a:buNone/>
            </a:pPr>
            <a:endParaRPr lang="en-US" sz="2000" dirty="0"/>
          </a:p>
          <a:p>
            <a:pPr lvl="1" eaLnBrk="1" hangingPunct="1"/>
            <a:endParaRPr lang="en-US" sz="2000" dirty="0"/>
          </a:p>
          <a:p>
            <a:pPr eaLnBrk="1" hangingPunct="1"/>
            <a:endParaRPr lang="en-GB" sz="24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219200" y="0"/>
            <a:ext cx="7696200" cy="1143000"/>
          </a:xfrm>
        </p:spPr>
        <p:txBody>
          <a:bodyPr anchor="ctr"/>
          <a:lstStyle/>
          <a:p>
            <a:pPr eaLnBrk="1" hangingPunct="1"/>
            <a:r>
              <a:rPr lang="en-US" sz="2400" dirty="0"/>
              <a:t>12.8 Trade Policies of Developed Countries: The Need for Reform and Resistance to New Protectionist Pressures</a:t>
            </a:r>
          </a:p>
        </p:txBody>
      </p:sp>
      <p:sp>
        <p:nvSpPr>
          <p:cNvPr id="56325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 rIns="91440"/>
          <a:lstStyle/>
          <a:p>
            <a:pPr eaLnBrk="1" hangingPunct="1"/>
            <a:r>
              <a:rPr lang="en-US" sz="2000" dirty="0"/>
              <a:t>Rich-nation economic and commercial policies matter for developing countries</a:t>
            </a:r>
          </a:p>
          <a:p>
            <a:pPr lvl="1" eaLnBrk="1" hangingPunct="1"/>
            <a:r>
              <a:rPr lang="en-US" sz="1800" dirty="0"/>
              <a:t>Tariff and </a:t>
            </a:r>
            <a:r>
              <a:rPr lang="en-US" sz="1800" i="1" dirty="0"/>
              <a:t>non-tariff </a:t>
            </a:r>
            <a:r>
              <a:rPr lang="en-US" sz="1800" dirty="0"/>
              <a:t>barriers to developing country exports</a:t>
            </a:r>
          </a:p>
          <a:p>
            <a:pPr lvl="1" eaLnBrk="1" hangingPunct="1"/>
            <a:r>
              <a:rPr lang="en-US" sz="1800" dirty="0"/>
              <a:t>Adjustment assistance for displaced workers</a:t>
            </a:r>
          </a:p>
          <a:p>
            <a:pPr lvl="1" eaLnBrk="1" hangingPunct="1"/>
            <a:r>
              <a:rPr lang="en-US" sz="1800" dirty="0"/>
              <a:t>General impact of economic policy </a:t>
            </a:r>
          </a:p>
          <a:p>
            <a:pPr eaLnBrk="1" hangingPunct="1"/>
            <a:r>
              <a:rPr lang="en-US" sz="2000" dirty="0"/>
              <a:t>World Trade Organization </a:t>
            </a:r>
          </a:p>
          <a:p>
            <a:pPr eaLnBrk="1" hangingPunct="1"/>
            <a:r>
              <a:rPr lang="en-US" sz="2000" dirty="0"/>
              <a:t>Despite 8 liberalization rounds over 50 years, trade barriers remain in place in agriculture; and, through various mechanisms, to a degree in other sectors</a:t>
            </a:r>
          </a:p>
          <a:p>
            <a:pPr eaLnBrk="1" hangingPunct="1"/>
            <a:r>
              <a:rPr lang="en-US" sz="2000" dirty="0"/>
              <a:t>Doha Development Round begun 2001 tilted the nominal focus to needs of developing world; but talks remained stalled through the end of 2010, a self-imposed </a:t>
            </a:r>
            <a:r>
              <a:rPr lang="en-US" sz="2000" dirty="0" smtClean="0"/>
              <a:t>deadline, and were still deadlocked in 2014</a:t>
            </a:r>
            <a:endParaRPr lang="en-US" sz="20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8" name="Rectangle 4"/>
          <p:cNvSpPr>
            <a:spLocks noGrp="1" noChangeArrowheads="1"/>
          </p:cNvSpPr>
          <p:nvPr>
            <p:ph type="title"/>
          </p:nvPr>
        </p:nvSpPr>
        <p:spPr/>
        <p:txBody>
          <a:bodyPr anchor="ctr"/>
          <a:lstStyle/>
          <a:p>
            <a:pPr eaLnBrk="1" hangingPunct="1"/>
            <a:r>
              <a:rPr lang="en-US" sz="2800" dirty="0"/>
              <a:t>Figure 12.5  </a:t>
            </a:r>
            <a:r>
              <a:rPr lang="en-US" sz="2800" b="0" dirty="0"/>
              <a:t>Effective Tariff Faced by Income Groups, 1997-1998</a:t>
            </a:r>
            <a:endParaRPr lang="en-US" sz="2800" dirty="0"/>
          </a:p>
        </p:txBody>
      </p:sp>
      <p:pic>
        <p:nvPicPr>
          <p:cNvPr id="2" name="Picture 1" descr="fig12_05.gi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1371600"/>
            <a:ext cx="8300435" cy="4579551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6" name="Rectangle 5"/>
          <p:cNvSpPr>
            <a:spLocks noGrp="1" noChangeArrowheads="1"/>
          </p:cNvSpPr>
          <p:nvPr>
            <p:ph type="title" idx="4294967295"/>
          </p:nvPr>
        </p:nvSpPr>
        <p:spPr/>
        <p:txBody>
          <a:bodyPr anchor="ctr"/>
          <a:lstStyle/>
          <a:p>
            <a:pPr eaLnBrk="1" hangingPunct="1"/>
            <a:r>
              <a:rPr lang="en-US" dirty="0"/>
              <a:t>Concepts for Review</a:t>
            </a:r>
          </a:p>
        </p:txBody>
      </p:sp>
      <p:sp>
        <p:nvSpPr>
          <p:cNvPr id="59397" name="Rectangle 6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304800" y="1600200"/>
            <a:ext cx="4073525" cy="4572000"/>
          </a:xfrm>
        </p:spPr>
        <p:txBody>
          <a:bodyPr rIns="91440"/>
          <a:lstStyle/>
          <a:p>
            <a:pPr eaLnBrk="1" hangingPunct="1"/>
            <a:r>
              <a:rPr lang="en-US" sz="2000" dirty="0"/>
              <a:t>Absolute advantage</a:t>
            </a:r>
          </a:p>
          <a:p>
            <a:pPr eaLnBrk="1" hangingPunct="1"/>
            <a:r>
              <a:rPr lang="en-US" sz="2000" dirty="0"/>
              <a:t>Autarky </a:t>
            </a:r>
          </a:p>
          <a:p>
            <a:pPr eaLnBrk="1" hangingPunct="1"/>
            <a:r>
              <a:rPr lang="en-US" sz="2000" dirty="0"/>
              <a:t>Balanced trade</a:t>
            </a:r>
          </a:p>
          <a:p>
            <a:pPr eaLnBrk="1" hangingPunct="1"/>
            <a:r>
              <a:rPr lang="en-US" sz="2000" dirty="0"/>
              <a:t>Barter transactions</a:t>
            </a:r>
          </a:p>
          <a:p>
            <a:pPr eaLnBrk="1" hangingPunct="1"/>
            <a:r>
              <a:rPr lang="en-US" sz="2000" dirty="0"/>
              <a:t>Capital account</a:t>
            </a:r>
          </a:p>
          <a:p>
            <a:pPr eaLnBrk="1" hangingPunct="1"/>
            <a:r>
              <a:rPr lang="en-US" sz="2000" dirty="0"/>
              <a:t>Commodity terms of trade</a:t>
            </a:r>
          </a:p>
          <a:p>
            <a:pPr eaLnBrk="1" hangingPunct="1"/>
            <a:r>
              <a:rPr lang="en-US" sz="2000" dirty="0"/>
              <a:t>Common Market</a:t>
            </a:r>
          </a:p>
        </p:txBody>
      </p:sp>
      <p:sp>
        <p:nvSpPr>
          <p:cNvPr id="59398" name="Rectangle 7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4525963" y="1600200"/>
            <a:ext cx="4073525" cy="4572000"/>
          </a:xfrm>
        </p:spPr>
        <p:txBody>
          <a:bodyPr rIns="91440"/>
          <a:lstStyle/>
          <a:p>
            <a:pPr eaLnBrk="1" hangingPunct="1"/>
            <a:r>
              <a:rPr lang="en-US" sz="2000" dirty="0"/>
              <a:t>Comparative advantage</a:t>
            </a:r>
          </a:p>
          <a:p>
            <a:pPr eaLnBrk="1" hangingPunct="1"/>
            <a:r>
              <a:rPr lang="en-US" sz="2000" dirty="0"/>
              <a:t>Current account</a:t>
            </a:r>
          </a:p>
          <a:p>
            <a:pPr eaLnBrk="1" hangingPunct="1"/>
            <a:r>
              <a:rPr lang="en-US" sz="2000" dirty="0"/>
              <a:t>Customs Union</a:t>
            </a:r>
          </a:p>
          <a:p>
            <a:pPr eaLnBrk="1" hangingPunct="1"/>
            <a:r>
              <a:rPr lang="en-US" sz="2000" dirty="0"/>
              <a:t>Depreciation</a:t>
            </a:r>
          </a:p>
          <a:p>
            <a:pPr eaLnBrk="1" hangingPunct="1"/>
            <a:r>
              <a:rPr lang="en-US" sz="2000" dirty="0"/>
              <a:t>Devaluation</a:t>
            </a:r>
          </a:p>
          <a:p>
            <a:pPr eaLnBrk="1" hangingPunct="1"/>
            <a:r>
              <a:rPr lang="en-US" sz="2000" dirty="0"/>
              <a:t>Dual exchange rate </a:t>
            </a:r>
          </a:p>
          <a:p>
            <a:pPr eaLnBrk="1" hangingPunct="1"/>
            <a:r>
              <a:rPr lang="en-US" sz="2000" dirty="0"/>
              <a:t>Economic Integration</a:t>
            </a:r>
          </a:p>
          <a:p>
            <a:pPr eaLnBrk="1" hangingPunct="1"/>
            <a:r>
              <a:rPr lang="en-US" sz="2000" dirty="0"/>
              <a:t>Economic Unions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20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 anchor="ctr"/>
          <a:lstStyle/>
          <a:p>
            <a:pPr eaLnBrk="1" hangingPunct="1"/>
            <a:r>
              <a:rPr lang="en-US" dirty="0"/>
              <a:t>Concepts for Review (cont</a:t>
            </a:r>
            <a:r>
              <a:rPr lang="ja-JP" altLang="en-US"/>
              <a:t>’</a:t>
            </a:r>
            <a:r>
              <a:rPr lang="en-US" dirty="0"/>
              <a:t>d)</a:t>
            </a:r>
          </a:p>
        </p:txBody>
      </p:sp>
      <p:sp>
        <p:nvSpPr>
          <p:cNvPr id="60421" name="Rectangle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304800" y="1600200"/>
            <a:ext cx="4073525" cy="4572000"/>
          </a:xfrm>
        </p:spPr>
        <p:txBody>
          <a:bodyPr rIns="91440"/>
          <a:lstStyle/>
          <a:p>
            <a:pPr eaLnBrk="1" hangingPunct="1"/>
            <a:r>
              <a:rPr lang="en-US" sz="2000" dirty="0"/>
              <a:t>Effective Rate of Protection</a:t>
            </a:r>
          </a:p>
          <a:p>
            <a:pPr eaLnBrk="1" hangingPunct="1"/>
            <a:r>
              <a:rPr lang="en-US" sz="2000" dirty="0"/>
              <a:t>Enclave economies</a:t>
            </a:r>
          </a:p>
          <a:p>
            <a:pPr eaLnBrk="1" hangingPunct="1"/>
            <a:r>
              <a:rPr lang="en-US" sz="2000" dirty="0"/>
              <a:t>Exchange Control</a:t>
            </a:r>
          </a:p>
          <a:p>
            <a:pPr eaLnBrk="1" hangingPunct="1"/>
            <a:r>
              <a:rPr lang="en-US" sz="2000" dirty="0"/>
              <a:t>Export dependence</a:t>
            </a:r>
          </a:p>
          <a:p>
            <a:pPr eaLnBrk="1" hangingPunct="1"/>
            <a:r>
              <a:rPr lang="en-US" sz="2000" dirty="0"/>
              <a:t>Export earnings instability</a:t>
            </a:r>
          </a:p>
          <a:p>
            <a:pPr eaLnBrk="1" hangingPunct="1"/>
            <a:r>
              <a:rPr lang="en-US" sz="2000" dirty="0"/>
              <a:t>Factor endowment trade theory</a:t>
            </a:r>
          </a:p>
        </p:txBody>
      </p:sp>
      <p:sp>
        <p:nvSpPr>
          <p:cNvPr id="60422" name="Rectangle 4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4525963" y="1600200"/>
            <a:ext cx="4073525" cy="4572000"/>
          </a:xfrm>
        </p:spPr>
        <p:txBody>
          <a:bodyPr rIns="91440"/>
          <a:lstStyle/>
          <a:p>
            <a:pPr eaLnBrk="1" hangingPunct="1"/>
            <a:r>
              <a:rPr lang="en-US" sz="2000" dirty="0"/>
              <a:t>Factor price equalization</a:t>
            </a:r>
          </a:p>
          <a:p>
            <a:pPr eaLnBrk="1" hangingPunct="1"/>
            <a:r>
              <a:rPr lang="en-US" sz="2000" dirty="0"/>
              <a:t>Flexible exchange rate</a:t>
            </a:r>
          </a:p>
          <a:p>
            <a:pPr eaLnBrk="1" hangingPunct="1"/>
            <a:r>
              <a:rPr lang="en-US" sz="2000" dirty="0"/>
              <a:t>Foreign-exchange earnings</a:t>
            </a:r>
          </a:p>
          <a:p>
            <a:pPr eaLnBrk="1" hangingPunct="1"/>
            <a:r>
              <a:rPr lang="en-US" sz="2000" dirty="0"/>
              <a:t>Free market exchange rate</a:t>
            </a:r>
          </a:p>
          <a:p>
            <a:pPr eaLnBrk="1" hangingPunct="1"/>
            <a:r>
              <a:rPr lang="en-US" sz="2000" dirty="0"/>
              <a:t>Free trade</a:t>
            </a:r>
          </a:p>
          <a:p>
            <a:pPr eaLnBrk="1" hangingPunct="1"/>
            <a:r>
              <a:rPr lang="en-US" sz="2000" dirty="0"/>
              <a:t>Free trade area</a:t>
            </a:r>
          </a:p>
          <a:p>
            <a:pPr eaLnBrk="1" hangingPunct="1"/>
            <a:endParaRPr lang="en-US" sz="2000" dirty="0"/>
          </a:p>
          <a:p>
            <a:pPr eaLnBrk="1" hangingPunct="1"/>
            <a:endParaRPr lang="en-US" sz="20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4" name="Rectangle 5"/>
          <p:cNvSpPr>
            <a:spLocks noGrp="1" noChangeArrowheads="1"/>
          </p:cNvSpPr>
          <p:nvPr>
            <p:ph type="title" idx="4294967295"/>
          </p:nvPr>
        </p:nvSpPr>
        <p:spPr/>
        <p:txBody>
          <a:bodyPr anchor="ctr"/>
          <a:lstStyle/>
          <a:p>
            <a:pPr eaLnBrk="1" hangingPunct="1"/>
            <a:r>
              <a:rPr lang="en-US" dirty="0"/>
              <a:t>Concepts for Review (cont</a:t>
            </a:r>
            <a:r>
              <a:rPr lang="ja-JP" altLang="en-US"/>
              <a:t>’</a:t>
            </a:r>
            <a:r>
              <a:rPr lang="en-US" dirty="0"/>
              <a:t>d)</a:t>
            </a:r>
          </a:p>
        </p:txBody>
      </p:sp>
      <p:sp>
        <p:nvSpPr>
          <p:cNvPr id="61445" name="Rectangle 6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304800" y="1600200"/>
            <a:ext cx="4073525" cy="4572000"/>
          </a:xfrm>
        </p:spPr>
        <p:txBody>
          <a:bodyPr rIns="91440"/>
          <a:lstStyle/>
          <a:p>
            <a:pPr eaLnBrk="1" hangingPunct="1"/>
            <a:r>
              <a:rPr lang="en-US" sz="2000" dirty="0"/>
              <a:t>Gains from trade</a:t>
            </a:r>
          </a:p>
          <a:p>
            <a:pPr eaLnBrk="1" hangingPunct="1"/>
            <a:r>
              <a:rPr lang="en-US" sz="2000" dirty="0"/>
              <a:t>General Agreement on Tariffs </a:t>
            </a:r>
            <a:r>
              <a:rPr lang="en-US" sz="2000"/>
              <a:t>and </a:t>
            </a:r>
            <a:r>
              <a:rPr lang="en-US" sz="2000" smtClean="0"/>
              <a:t>Trade (GATT)</a:t>
            </a:r>
            <a:endParaRPr lang="en-US" sz="2000" dirty="0"/>
          </a:p>
          <a:p>
            <a:pPr eaLnBrk="1" hangingPunct="1"/>
            <a:r>
              <a:rPr lang="en-US" sz="2000" dirty="0"/>
              <a:t>Globalization</a:t>
            </a:r>
          </a:p>
          <a:p>
            <a:pPr eaLnBrk="1" hangingPunct="1"/>
            <a:r>
              <a:rPr lang="en-US" sz="2000" dirty="0"/>
              <a:t>Growth poles</a:t>
            </a:r>
          </a:p>
          <a:p>
            <a:pPr eaLnBrk="1" hangingPunct="1"/>
            <a:r>
              <a:rPr lang="en-US" sz="2000" dirty="0"/>
              <a:t>Import substitution </a:t>
            </a:r>
          </a:p>
          <a:p>
            <a:pPr eaLnBrk="1" hangingPunct="1"/>
            <a:r>
              <a:rPr lang="en-US" sz="2000" dirty="0"/>
              <a:t>Income elasticity of demand</a:t>
            </a:r>
          </a:p>
          <a:p>
            <a:pPr eaLnBrk="1" hangingPunct="1"/>
            <a:endParaRPr lang="en-US" sz="2000" dirty="0"/>
          </a:p>
          <a:p>
            <a:pPr eaLnBrk="1" hangingPunct="1"/>
            <a:endParaRPr lang="en-US" sz="2000" dirty="0"/>
          </a:p>
        </p:txBody>
      </p:sp>
      <p:sp>
        <p:nvSpPr>
          <p:cNvPr id="61446" name="Rectangle 7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4525963" y="1600200"/>
            <a:ext cx="4073525" cy="4572000"/>
          </a:xfrm>
        </p:spPr>
        <p:txBody>
          <a:bodyPr rIns="91440"/>
          <a:lstStyle/>
          <a:p>
            <a:pPr eaLnBrk="1" hangingPunct="1"/>
            <a:r>
              <a:rPr lang="en-US" sz="2000" dirty="0"/>
              <a:t>Increasing returns</a:t>
            </a:r>
          </a:p>
          <a:p>
            <a:pPr eaLnBrk="1" hangingPunct="1"/>
            <a:r>
              <a:rPr lang="en-US" sz="2000" dirty="0"/>
              <a:t>Industrialization Strategy Approach </a:t>
            </a:r>
          </a:p>
          <a:p>
            <a:pPr eaLnBrk="1" hangingPunct="1"/>
            <a:r>
              <a:rPr lang="en-US" sz="2000" dirty="0"/>
              <a:t>Industrial policy</a:t>
            </a:r>
          </a:p>
          <a:p>
            <a:pPr eaLnBrk="1" hangingPunct="1"/>
            <a:r>
              <a:rPr lang="en-US" sz="2000" dirty="0"/>
              <a:t>Infant industry</a:t>
            </a:r>
          </a:p>
          <a:p>
            <a:pPr eaLnBrk="1" hangingPunct="1"/>
            <a:r>
              <a:rPr lang="en-US" sz="2000" dirty="0"/>
              <a:t>International commodity agreements</a:t>
            </a:r>
          </a:p>
          <a:p>
            <a:pPr eaLnBrk="1" hangingPunct="1"/>
            <a:r>
              <a:rPr lang="en-US" sz="2000" dirty="0"/>
              <a:t>Inward-looking development policies</a:t>
            </a:r>
          </a:p>
          <a:p>
            <a:pPr eaLnBrk="1" hangingPunct="1"/>
            <a:endParaRPr lang="en-US" sz="2000" dirty="0"/>
          </a:p>
          <a:p>
            <a:pPr eaLnBrk="1" hangingPunct="1"/>
            <a:endParaRPr lang="en-US" sz="20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8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 anchor="ctr"/>
          <a:lstStyle/>
          <a:p>
            <a:pPr eaLnBrk="1" hangingPunct="1"/>
            <a:r>
              <a:rPr lang="en-US" dirty="0"/>
              <a:t>Concepts for Review (cont</a:t>
            </a:r>
            <a:r>
              <a:rPr lang="ja-JP" altLang="en-US"/>
              <a:t>’</a:t>
            </a:r>
            <a:r>
              <a:rPr lang="en-US" dirty="0"/>
              <a:t>d)</a:t>
            </a:r>
          </a:p>
        </p:txBody>
      </p:sp>
      <p:sp>
        <p:nvSpPr>
          <p:cNvPr id="62469" name="Rectangle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304800" y="1600200"/>
            <a:ext cx="4073525" cy="4572000"/>
          </a:xfrm>
        </p:spPr>
        <p:txBody>
          <a:bodyPr rIns="91440"/>
          <a:lstStyle/>
          <a:p>
            <a:pPr eaLnBrk="1" hangingPunct="1"/>
            <a:r>
              <a:rPr lang="en-US" sz="2000" dirty="0"/>
              <a:t>Managed float</a:t>
            </a:r>
          </a:p>
          <a:p>
            <a:pPr eaLnBrk="1" hangingPunct="1"/>
            <a:r>
              <a:rPr lang="en-US" sz="2000" dirty="0"/>
              <a:t>Monopolistic market control </a:t>
            </a:r>
          </a:p>
          <a:p>
            <a:pPr eaLnBrk="1" hangingPunct="1"/>
            <a:r>
              <a:rPr lang="en-US" sz="2000" dirty="0"/>
              <a:t>Multifiber Arrangement (MFA)</a:t>
            </a:r>
          </a:p>
          <a:p>
            <a:pPr eaLnBrk="1" hangingPunct="1"/>
            <a:r>
              <a:rPr lang="en-US" sz="2000" dirty="0"/>
              <a:t>New protectionism</a:t>
            </a:r>
          </a:p>
          <a:p>
            <a:pPr eaLnBrk="1" hangingPunct="1"/>
            <a:r>
              <a:rPr lang="en-US" sz="2000" dirty="0"/>
              <a:t>Nominal rate of protection</a:t>
            </a:r>
          </a:p>
          <a:p>
            <a:pPr eaLnBrk="1" hangingPunct="1"/>
            <a:r>
              <a:rPr lang="en-US" sz="2000" dirty="0"/>
              <a:t>Nontariff trade barriers </a:t>
            </a:r>
          </a:p>
          <a:p>
            <a:pPr eaLnBrk="1" hangingPunct="1"/>
            <a:r>
              <a:rPr lang="en-US" sz="2000" dirty="0"/>
              <a:t>North-South trade models </a:t>
            </a:r>
          </a:p>
          <a:p>
            <a:pPr eaLnBrk="1" hangingPunct="1">
              <a:buFontTx/>
              <a:buNone/>
            </a:pPr>
            <a:endParaRPr lang="en-US" sz="2000" dirty="0"/>
          </a:p>
          <a:p>
            <a:pPr eaLnBrk="1" hangingPunct="1"/>
            <a:endParaRPr lang="en-US" sz="2000" dirty="0"/>
          </a:p>
        </p:txBody>
      </p:sp>
      <p:sp>
        <p:nvSpPr>
          <p:cNvPr id="62470" name="Rectangle 4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4525963" y="1600200"/>
            <a:ext cx="4073525" cy="4572000"/>
          </a:xfrm>
        </p:spPr>
        <p:txBody>
          <a:bodyPr rIns="91440"/>
          <a:lstStyle/>
          <a:p>
            <a:pPr eaLnBrk="1" hangingPunct="1"/>
            <a:r>
              <a:rPr lang="en-US" sz="2000" dirty="0"/>
              <a:t>Official exchange rate</a:t>
            </a:r>
          </a:p>
          <a:p>
            <a:pPr eaLnBrk="1" hangingPunct="1"/>
            <a:r>
              <a:rPr lang="en-US" sz="2000" dirty="0"/>
              <a:t>Oligopolistic market control</a:t>
            </a:r>
          </a:p>
          <a:p>
            <a:pPr eaLnBrk="1" hangingPunct="1"/>
            <a:r>
              <a:rPr lang="en-US" sz="2000" dirty="0"/>
              <a:t>Outward-looking development policies</a:t>
            </a:r>
          </a:p>
          <a:p>
            <a:pPr eaLnBrk="1" hangingPunct="1"/>
            <a:r>
              <a:rPr lang="en-US" sz="2000" dirty="0"/>
              <a:t>Overvalued exchange rate</a:t>
            </a:r>
          </a:p>
          <a:p>
            <a:pPr eaLnBrk="1" hangingPunct="1"/>
            <a:r>
              <a:rPr lang="en-US" sz="2000" dirty="0"/>
              <a:t>Parallel exchange rate</a:t>
            </a:r>
          </a:p>
          <a:p>
            <a:pPr eaLnBrk="1" hangingPunct="1"/>
            <a:r>
              <a:rPr lang="en-US" sz="2000" dirty="0"/>
              <a:t>Prebisch-Singer thesis</a:t>
            </a:r>
          </a:p>
          <a:p>
            <a:pPr eaLnBrk="1" hangingPunct="1"/>
            <a:endParaRPr lang="en-US" sz="2000" dirty="0"/>
          </a:p>
          <a:p>
            <a:pPr eaLnBrk="1" hangingPunct="1"/>
            <a:endParaRPr lang="en-US" sz="20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2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 anchor="ctr"/>
          <a:lstStyle/>
          <a:p>
            <a:pPr eaLnBrk="1" hangingPunct="1"/>
            <a:r>
              <a:rPr lang="en-US" dirty="0"/>
              <a:t>Concepts for Review (cont</a:t>
            </a:r>
            <a:r>
              <a:rPr lang="ja-JP" altLang="en-US"/>
              <a:t>’</a:t>
            </a:r>
            <a:r>
              <a:rPr lang="en-US" dirty="0"/>
              <a:t>d)</a:t>
            </a:r>
          </a:p>
        </p:txBody>
      </p:sp>
      <p:sp>
        <p:nvSpPr>
          <p:cNvPr id="63493" name="Rectangle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304800" y="1600200"/>
            <a:ext cx="4073525" cy="4572000"/>
          </a:xfrm>
        </p:spPr>
        <p:txBody>
          <a:bodyPr rIns="91440"/>
          <a:lstStyle/>
          <a:p>
            <a:pPr eaLnBrk="1" hangingPunct="1"/>
            <a:r>
              <a:rPr lang="en-US" sz="2000" dirty="0"/>
              <a:t>Price elasticity of demand</a:t>
            </a:r>
          </a:p>
          <a:p>
            <a:pPr eaLnBrk="1" hangingPunct="1"/>
            <a:r>
              <a:rPr lang="en-US" sz="2000" dirty="0"/>
              <a:t>Primary products </a:t>
            </a:r>
          </a:p>
          <a:p>
            <a:pPr eaLnBrk="1" hangingPunct="1"/>
            <a:r>
              <a:rPr lang="en-US" sz="2000" dirty="0"/>
              <a:t>Product Cycle </a:t>
            </a:r>
          </a:p>
          <a:p>
            <a:pPr eaLnBrk="1" hangingPunct="1"/>
            <a:r>
              <a:rPr lang="en-US" sz="2000" dirty="0"/>
              <a:t>Product differentiation</a:t>
            </a:r>
          </a:p>
          <a:p>
            <a:pPr eaLnBrk="1" hangingPunct="1"/>
            <a:r>
              <a:rPr lang="en-US" sz="2000" dirty="0"/>
              <a:t>Quotas</a:t>
            </a:r>
          </a:p>
          <a:p>
            <a:pPr eaLnBrk="1" hangingPunct="1"/>
            <a:r>
              <a:rPr lang="en-US" sz="2000" dirty="0"/>
              <a:t>Regional trading bloc</a:t>
            </a:r>
          </a:p>
          <a:p>
            <a:pPr eaLnBrk="1" hangingPunct="1"/>
            <a:r>
              <a:rPr lang="en-US" sz="2000" dirty="0"/>
              <a:t>Rent</a:t>
            </a:r>
          </a:p>
          <a:p>
            <a:pPr eaLnBrk="1" hangingPunct="1"/>
            <a:endParaRPr lang="en-US" sz="2000" dirty="0"/>
          </a:p>
        </p:txBody>
      </p:sp>
      <p:sp>
        <p:nvSpPr>
          <p:cNvPr id="63494" name="Rectangle 4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4525963" y="1600200"/>
            <a:ext cx="4073525" cy="4572000"/>
          </a:xfrm>
        </p:spPr>
        <p:txBody>
          <a:bodyPr rIns="91440"/>
          <a:lstStyle/>
          <a:p>
            <a:pPr eaLnBrk="1" hangingPunct="1"/>
            <a:r>
              <a:rPr lang="en-US" sz="2000" dirty="0"/>
              <a:t>Returns to scale</a:t>
            </a:r>
          </a:p>
          <a:p>
            <a:pPr eaLnBrk="1" hangingPunct="1"/>
            <a:r>
              <a:rPr lang="en-US" sz="2000" dirty="0"/>
              <a:t>Risk</a:t>
            </a:r>
          </a:p>
          <a:p>
            <a:pPr eaLnBrk="1" hangingPunct="1"/>
            <a:r>
              <a:rPr lang="en-US" sz="2000" dirty="0"/>
              <a:t>Specialization </a:t>
            </a:r>
          </a:p>
          <a:p>
            <a:pPr eaLnBrk="1" hangingPunct="1"/>
            <a:r>
              <a:rPr lang="en-US" sz="2000" dirty="0"/>
              <a:t>Subsidy</a:t>
            </a:r>
          </a:p>
          <a:p>
            <a:pPr eaLnBrk="1" hangingPunct="1"/>
            <a:r>
              <a:rPr lang="en-US" sz="2000" dirty="0"/>
              <a:t>Synthetic substitutes</a:t>
            </a:r>
          </a:p>
          <a:p>
            <a:pPr eaLnBrk="1" hangingPunct="1"/>
            <a:r>
              <a:rPr lang="en-US" sz="2000" dirty="0"/>
              <a:t>Tariffs</a:t>
            </a:r>
          </a:p>
          <a:p>
            <a:pPr eaLnBrk="1" hangingPunct="1"/>
            <a:r>
              <a:rPr lang="en-US" sz="2000" dirty="0"/>
              <a:t>Trade creation</a:t>
            </a:r>
          </a:p>
          <a:p>
            <a:pPr eaLnBrk="1" hangingPunct="1"/>
            <a:r>
              <a:rPr lang="en-US" sz="2000" dirty="0"/>
              <a:t>Trade deficits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6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 anchor="ctr"/>
          <a:lstStyle/>
          <a:p>
            <a:pPr eaLnBrk="1" hangingPunct="1"/>
            <a:r>
              <a:rPr lang="en-US" dirty="0"/>
              <a:t>Concepts for Review (cont</a:t>
            </a:r>
            <a:r>
              <a:rPr lang="ja-JP" altLang="en-US"/>
              <a:t>’</a:t>
            </a:r>
            <a:r>
              <a:rPr lang="en-US" dirty="0"/>
              <a:t>d)</a:t>
            </a:r>
          </a:p>
        </p:txBody>
      </p:sp>
      <p:sp>
        <p:nvSpPr>
          <p:cNvPr id="64517" name="Rectangle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304800" y="1600200"/>
            <a:ext cx="4073525" cy="4572000"/>
          </a:xfrm>
        </p:spPr>
        <p:txBody>
          <a:bodyPr rIns="91440"/>
          <a:lstStyle/>
          <a:p>
            <a:pPr eaLnBrk="1" hangingPunct="1"/>
            <a:r>
              <a:rPr lang="en-US" sz="2000" dirty="0"/>
              <a:t>Trade diversion</a:t>
            </a:r>
          </a:p>
          <a:p>
            <a:pPr eaLnBrk="1" hangingPunct="1"/>
            <a:r>
              <a:rPr lang="en-US" sz="2000" dirty="0"/>
              <a:t>Trade liberalization</a:t>
            </a:r>
          </a:p>
          <a:p>
            <a:pPr eaLnBrk="1" hangingPunct="1"/>
            <a:r>
              <a:rPr lang="en-US" sz="2000" dirty="0"/>
              <a:t>Trade optimists</a:t>
            </a:r>
          </a:p>
          <a:p>
            <a:pPr eaLnBrk="1" hangingPunct="1"/>
            <a:r>
              <a:rPr lang="en-US" sz="2000" dirty="0"/>
              <a:t>Trade pessimists </a:t>
            </a:r>
          </a:p>
          <a:p>
            <a:pPr eaLnBrk="1" hangingPunct="1"/>
            <a:r>
              <a:rPr lang="en-US" sz="2000" dirty="0"/>
              <a:t>Uncertainty</a:t>
            </a:r>
          </a:p>
          <a:p>
            <a:pPr eaLnBrk="1" hangingPunct="1"/>
            <a:r>
              <a:rPr lang="en-US" sz="2000" dirty="0"/>
              <a:t>Undervalued exchange rate </a:t>
            </a:r>
          </a:p>
          <a:p>
            <a:pPr eaLnBrk="1" hangingPunct="1"/>
            <a:r>
              <a:rPr lang="en-US" sz="2000" dirty="0"/>
              <a:t>Uruguay Round</a:t>
            </a:r>
          </a:p>
          <a:p>
            <a:pPr eaLnBrk="1" hangingPunct="1"/>
            <a:r>
              <a:rPr lang="en-US" sz="2000" dirty="0"/>
              <a:t>Value added</a:t>
            </a:r>
          </a:p>
        </p:txBody>
      </p:sp>
      <p:sp>
        <p:nvSpPr>
          <p:cNvPr id="64518" name="Rectangle 4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4525963" y="1600200"/>
            <a:ext cx="4073525" cy="4572000"/>
          </a:xfrm>
        </p:spPr>
        <p:txBody>
          <a:bodyPr rIns="91440"/>
          <a:lstStyle/>
          <a:p>
            <a:pPr eaLnBrk="1" hangingPunct="1"/>
            <a:r>
              <a:rPr lang="en-US" sz="2000" dirty="0"/>
              <a:t>Vent-for-surplus theory of international trade </a:t>
            </a:r>
          </a:p>
          <a:p>
            <a:pPr eaLnBrk="1" hangingPunct="1"/>
            <a:r>
              <a:rPr lang="en-US" sz="2000" dirty="0"/>
              <a:t>Wage-price spiral</a:t>
            </a:r>
          </a:p>
          <a:p>
            <a:pPr eaLnBrk="1" hangingPunct="1"/>
            <a:r>
              <a:rPr lang="en-US" sz="2000" dirty="0"/>
              <a:t>World Trade Organization (WTO)</a:t>
            </a:r>
          </a:p>
          <a:p>
            <a:pPr eaLnBrk="1" hangingPunct="1"/>
            <a:endParaRPr lang="en-US" sz="20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2" name="Rectangle 4"/>
          <p:cNvSpPr>
            <a:spLocks noGrp="1" noChangeArrowheads="1"/>
          </p:cNvSpPr>
          <p:nvPr>
            <p:ph type="title" idx="4294967295"/>
          </p:nvPr>
        </p:nvSpPr>
        <p:spPr/>
        <p:txBody>
          <a:bodyPr anchor="ctr"/>
          <a:lstStyle/>
          <a:p>
            <a:pPr eaLnBrk="1" hangingPunct="1"/>
            <a:r>
              <a:rPr lang="en-US" dirty="0"/>
              <a:t>12.2 International Trade: Some Key </a:t>
            </a:r>
            <a:r>
              <a:rPr lang="en-US" dirty="0" smtClean="0"/>
              <a:t>Issues (cont’d)</a:t>
            </a:r>
            <a:endParaRPr lang="en-US" dirty="0"/>
          </a:p>
        </p:txBody>
      </p:sp>
      <p:sp>
        <p:nvSpPr>
          <p:cNvPr id="17413" name="Rectangle 5"/>
          <p:cNvSpPr>
            <a:spLocks noGrp="1" noChangeArrowheads="1"/>
          </p:cNvSpPr>
          <p:nvPr>
            <p:ph type="body" idx="4294967295"/>
          </p:nvPr>
        </p:nvSpPr>
        <p:spPr/>
        <p:txBody>
          <a:bodyPr rIns="91440"/>
          <a:lstStyle/>
          <a:p>
            <a:pPr eaLnBrk="1" hangingPunct="1">
              <a:lnSpc>
                <a:spcPct val="90000"/>
              </a:lnSpc>
            </a:pPr>
            <a:r>
              <a:rPr lang="en-US" dirty="0"/>
              <a:t>Five Basic Questions about Trade and Development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/>
              <a:t>How does international trade affect economic growth?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/>
              <a:t>How does trade alter the distribution of income?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/>
              <a:t>How can trade promote development?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/>
              <a:t>Can developing countries determine how much they trade?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/>
              <a:t>Is an outward-looking or an inward-looking trade policy best?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6" name="Rectangle 4"/>
          <p:cNvSpPr>
            <a:spLocks noGrp="1" noChangeArrowheads="1"/>
          </p:cNvSpPr>
          <p:nvPr>
            <p:ph type="title" idx="4294967295"/>
          </p:nvPr>
        </p:nvSpPr>
        <p:spPr/>
        <p:txBody>
          <a:bodyPr anchor="ctr"/>
          <a:lstStyle/>
          <a:p>
            <a:r>
              <a:rPr lang="en-US" dirty="0"/>
              <a:t>12.2 International Trade: Some Key </a:t>
            </a:r>
            <a:r>
              <a:rPr lang="en-US" dirty="0" smtClean="0"/>
              <a:t>Issues (</a:t>
            </a:r>
            <a:r>
              <a:rPr lang="en-US" dirty="0"/>
              <a:t>cont’d)</a:t>
            </a:r>
          </a:p>
        </p:txBody>
      </p:sp>
      <p:sp>
        <p:nvSpPr>
          <p:cNvPr id="18437" name="Rectangle 5"/>
          <p:cNvSpPr>
            <a:spLocks noGrp="1" noChangeArrowheads="1"/>
          </p:cNvSpPr>
          <p:nvPr>
            <p:ph type="body" idx="4294967295"/>
          </p:nvPr>
        </p:nvSpPr>
        <p:spPr/>
        <p:txBody>
          <a:bodyPr rIns="91440"/>
          <a:lstStyle/>
          <a:p>
            <a:pPr eaLnBrk="1" hangingPunct="1">
              <a:lnSpc>
                <a:spcPct val="90000"/>
              </a:lnSpc>
            </a:pPr>
            <a:r>
              <a:rPr lang="en-US" sz="2400" dirty="0"/>
              <a:t>The Importance of Exports to Different Developing Nations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dirty="0"/>
              <a:t>Importance of exports to developing nations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dirty="0"/>
              <a:t>Exports of developing countries are generally less diversified than those of developed countries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dirty="0"/>
              <a:t>Merchandise exports as a share of GDP are often higher for developing countries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sz="2400" dirty="0"/>
          </a:p>
          <a:p>
            <a:pPr eaLnBrk="1" hangingPunct="1">
              <a:lnSpc>
                <a:spcPct val="90000"/>
              </a:lnSpc>
            </a:pPr>
            <a:endParaRPr lang="en-US" sz="2400" dirty="0"/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sz="2400" dirty="0"/>
          </a:p>
          <a:p>
            <a:pPr eaLnBrk="1" hangingPunct="1">
              <a:lnSpc>
                <a:spcPct val="90000"/>
              </a:lnSpc>
            </a:pPr>
            <a:endParaRPr lang="en-US" sz="24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60" name="Rectangle 4"/>
          <p:cNvSpPr>
            <a:spLocks noGrp="1" noChangeArrowheads="1"/>
          </p:cNvSpPr>
          <p:nvPr>
            <p:ph type="title" idx="4294967295"/>
          </p:nvPr>
        </p:nvSpPr>
        <p:spPr/>
        <p:txBody>
          <a:bodyPr anchor="ctr"/>
          <a:lstStyle/>
          <a:p>
            <a:r>
              <a:rPr lang="en-US" sz="2400" dirty="0"/>
              <a:t>Table 12.1  </a:t>
            </a:r>
            <a:r>
              <a:rPr lang="en-US" sz="2400" b="0" dirty="0"/>
              <a:t>Structure of merchandise exports: Selected Countries, 2012</a:t>
            </a:r>
            <a:endParaRPr lang="en-GB" sz="2400" dirty="0"/>
          </a:p>
        </p:txBody>
      </p:sp>
      <p:pic>
        <p:nvPicPr>
          <p:cNvPr id="2" name="Picture 1" descr="tbl12_01.gif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81200" y="1066800"/>
            <a:ext cx="5576297" cy="5192474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4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 anchor="ctr"/>
          <a:lstStyle/>
          <a:p>
            <a:pPr eaLnBrk="1" hangingPunct="1"/>
            <a:r>
              <a:rPr lang="en-US" sz="2800" dirty="0"/>
              <a:t>Demand Elasticities and Export Earning Instability</a:t>
            </a:r>
            <a:endParaRPr lang="en-GB" sz="2800" dirty="0"/>
          </a:p>
        </p:txBody>
      </p:sp>
      <p:sp>
        <p:nvSpPr>
          <p:cNvPr id="20485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 rIns="91440"/>
          <a:lstStyle/>
          <a:p>
            <a:pPr eaLnBrk="1" hangingPunct="1"/>
            <a:r>
              <a:rPr lang="en-US" dirty="0"/>
              <a:t>Often low price elasticity of demand for agricultural commodities but supply shocks</a:t>
            </a:r>
          </a:p>
          <a:p>
            <a:pPr eaLnBrk="1" hangingPunct="1"/>
            <a:r>
              <a:rPr lang="en-US" dirty="0"/>
              <a:t>Often low price elasticity of supply for basic commodities but demand shocks</a:t>
            </a:r>
          </a:p>
          <a:p>
            <a:pPr eaLnBrk="1" hangingPunct="1"/>
            <a:r>
              <a:rPr lang="en-US" dirty="0"/>
              <a:t>Result can be export earnings instability; risks to income</a:t>
            </a:r>
          </a:p>
          <a:p>
            <a:pPr eaLnBrk="1" hangingPunct="1"/>
            <a:r>
              <a:rPr lang="en-US" dirty="0"/>
              <a:t>Also, low </a:t>
            </a:r>
            <a:r>
              <a:rPr lang="en-US" i="1" dirty="0"/>
              <a:t>income </a:t>
            </a:r>
            <a:r>
              <a:rPr lang="en-US" dirty="0"/>
              <a:t>elasticity of demand for primary products:</a:t>
            </a:r>
          </a:p>
          <a:p>
            <a:pPr eaLnBrk="1" hangingPunct="1"/>
            <a:endParaRPr lang="en-GB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8" name="Rectangle 4"/>
          <p:cNvSpPr>
            <a:spLocks noGrp="1" noChangeArrowheads="1"/>
          </p:cNvSpPr>
          <p:nvPr>
            <p:ph type="title" idx="4294967295"/>
          </p:nvPr>
        </p:nvSpPr>
        <p:spPr/>
        <p:txBody>
          <a:bodyPr anchor="ctr"/>
          <a:lstStyle/>
          <a:p>
            <a:pPr eaLnBrk="1" hangingPunct="1"/>
            <a:r>
              <a:rPr lang="en-US" sz="2800" dirty="0"/>
              <a:t>The Terms of Trade and the Prebisch-Singer Hypothesis</a:t>
            </a:r>
          </a:p>
        </p:txBody>
      </p:sp>
      <p:sp>
        <p:nvSpPr>
          <p:cNvPr id="21509" name="Rectangle 5"/>
          <p:cNvSpPr>
            <a:spLocks noGrp="1" noChangeArrowheads="1"/>
          </p:cNvSpPr>
          <p:nvPr>
            <p:ph type="body" idx="4294967295"/>
          </p:nvPr>
        </p:nvSpPr>
        <p:spPr/>
        <p:txBody>
          <a:bodyPr rIns="91440"/>
          <a:lstStyle/>
          <a:p>
            <a:pPr eaLnBrk="1" hangingPunct="1"/>
            <a:r>
              <a:rPr lang="en-US" sz="2100" dirty="0"/>
              <a:t>Total export earnings depend upon:</a:t>
            </a:r>
          </a:p>
          <a:p>
            <a:pPr lvl="1" eaLnBrk="1" hangingPunct="1"/>
            <a:r>
              <a:rPr lang="en-US" sz="2000" dirty="0"/>
              <a:t>Total volume of exports sold; and,</a:t>
            </a:r>
          </a:p>
          <a:p>
            <a:pPr lvl="1" eaLnBrk="1" hangingPunct="1"/>
            <a:r>
              <a:rPr lang="en-US" sz="2000" dirty="0"/>
              <a:t>Price paid for exports</a:t>
            </a:r>
          </a:p>
          <a:p>
            <a:pPr eaLnBrk="1" hangingPunct="1"/>
            <a:r>
              <a:rPr lang="en-US" sz="2100" dirty="0"/>
              <a:t>Prebisch and Singer argued commodity export prices fall over time, so developing countries lose revenue unless they can continually increase export volumes </a:t>
            </a:r>
          </a:p>
          <a:p>
            <a:pPr eaLnBrk="1" hangingPunct="1"/>
            <a:r>
              <a:rPr lang="en-US" sz="2100" dirty="0"/>
              <a:t>They concluded that developing countries need to avoid dependence on primary exports</a:t>
            </a:r>
          </a:p>
          <a:p>
            <a:r>
              <a:rPr lang="en-US" sz="2100" dirty="0" smtClean="0"/>
              <a:t>Some </a:t>
            </a:r>
            <a:r>
              <a:rPr lang="en-US" sz="2100" dirty="0"/>
              <a:t>recent evidence is reported in Box 12.1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plate_Todaro_Smith2">
  <a:themeElements>
    <a:clrScheme name="Pearson_PowerPoint_Template_Bekaer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earson_PowerPoint_Template_Bekaert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Pearson_PowerPoint_Template_Bekaer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earson_PowerPoint_Template_Bekaer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earson_PowerPoint_Template_Bekaer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earson_PowerPoint_Template_Bekaer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earson_PowerPoint_Template_Bekaer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earson_PowerPoint_Template_Bekaer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earson_PowerPoint_Template_Bekaer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earson_PowerPoint_Template_Bekaer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earson_PowerPoint_Template_Bekaer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earson_PowerPoint_Template_Bekaer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earson_PowerPoint_Template_Bekaer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earson_PowerPoint_Template_Bekaer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Template_Todaro_Smith2.pot</Template>
  <TotalTime>225</TotalTime>
  <Words>2499</Words>
  <Application>Microsoft Office PowerPoint</Application>
  <PresentationFormat>On-screen Show (4:3)</PresentationFormat>
  <Paragraphs>323</Paragraphs>
  <Slides>49</Slides>
  <Notes>47</Notes>
  <HiddenSlides>0</HiddenSlides>
  <MMClips>0</MMClips>
  <ScaleCrop>false</ScaleCrop>
  <HeadingPairs>
    <vt:vector size="8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49</vt:i4>
      </vt:variant>
    </vt:vector>
  </HeadingPairs>
  <TitlesOfParts>
    <vt:vector size="59" baseType="lpstr">
      <vt:lpstr>ＭＳ Ｐゴシック</vt:lpstr>
      <vt:lpstr>Adobe Jenson Italic</vt:lpstr>
      <vt:lpstr>Arial</vt:lpstr>
      <vt:lpstr>Calibri</vt:lpstr>
      <vt:lpstr>Times</vt:lpstr>
      <vt:lpstr>Times New Roman</vt:lpstr>
      <vt:lpstr>Verdana</vt:lpstr>
      <vt:lpstr>ヒラギノ角ゴ Pro W3</vt:lpstr>
      <vt:lpstr>Template_Todaro_Smith2</vt:lpstr>
      <vt:lpstr>Equation</vt:lpstr>
      <vt:lpstr>Chapter 12  International Trade Theory  and Development Strategy</vt:lpstr>
      <vt:lpstr>Outline</vt:lpstr>
      <vt:lpstr>12.1 Economic Globalization:  An Introduction</vt:lpstr>
      <vt:lpstr>12.2 International Trade: Some Key Issues</vt:lpstr>
      <vt:lpstr>12.2 International Trade: Some Key Issues (cont’d)</vt:lpstr>
      <vt:lpstr>12.2 International Trade: Some Key Issues (cont’d)</vt:lpstr>
      <vt:lpstr>Table 12.1  Structure of merchandise exports: Selected Countries, 2012</vt:lpstr>
      <vt:lpstr>Demand Elasticities and Export Earning Instability</vt:lpstr>
      <vt:lpstr>The Terms of Trade and the Prebisch-Singer Hypothesis</vt:lpstr>
      <vt:lpstr>12.3 The Traditional Theory of International Trade</vt:lpstr>
      <vt:lpstr>Figure 12.1  Trade with Variable Factor Proportions and Different Factor Endowments</vt:lpstr>
      <vt:lpstr>Figure 12.1  Trade with Variable Factor Proportions and Different Factor Endowments (continued)</vt:lpstr>
      <vt:lpstr>12.3 The Traditional Theory of International Trade (cont’d)</vt:lpstr>
      <vt:lpstr>12.3 The Traditional Theory of International Trade (cont’d)</vt:lpstr>
      <vt:lpstr>12.4 The Critique of Traditional Free-Trade Theory, in the Context of Developing-Country Experience </vt:lpstr>
      <vt:lpstr>12.4 The Critique of Traditional Free-Trade Theory, in the Context of Developing-Country Experience (cont’d) </vt:lpstr>
      <vt:lpstr>12.4 The Critique of Traditional Free-Trade Theory, in the Context of Developing-Country Experience (cont’d) </vt:lpstr>
      <vt:lpstr>Figure 12.2  The Vent-for-Surplus Theory of Trade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12.5 Traditional Trade Strategies and Policy Mechanisms for Development: Export Promotion versus Import Substitution</vt:lpstr>
      <vt:lpstr>PowerPoint Presentation</vt:lpstr>
      <vt:lpstr>Figure 12.3  Import Substitution and the Theory of Protection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Figure 12.4  Free-Market and Controlled Rates of Foreign Exchange</vt:lpstr>
      <vt:lpstr>PowerPoint Presentation</vt:lpstr>
      <vt:lpstr>PowerPoint Presentation</vt:lpstr>
      <vt:lpstr>PowerPoint Presentation</vt:lpstr>
      <vt:lpstr>Export-Oriented Industrialization Strategy: Some arguments in the literature on why, in principle, it could be effective</vt:lpstr>
      <vt:lpstr>12.6 The Industrialization Strategy Approach to Export Policy</vt:lpstr>
      <vt:lpstr>12.7 South-South Trade and Economic Integration</vt:lpstr>
      <vt:lpstr>12.7 South-South Trade and Economic Integration</vt:lpstr>
      <vt:lpstr>12.8 Trade Policies of Developed Countries: The Need for Reform and Resistance to New Protectionist Pressures</vt:lpstr>
      <vt:lpstr>Figure 12.5  Effective Tariff Faced by Income Groups, 1997-1998</vt:lpstr>
      <vt:lpstr>Concepts for Review</vt:lpstr>
      <vt:lpstr>Concepts for Review (cont’d)</vt:lpstr>
      <vt:lpstr>Concepts for Review (cont’d)</vt:lpstr>
      <vt:lpstr>Concepts for Review (cont’d)</vt:lpstr>
      <vt:lpstr>Concepts for Review (cont’d)</vt:lpstr>
      <vt:lpstr>Concepts for Review (cont’d)</vt:lpstr>
    </vt:vector>
  </TitlesOfParts>
  <Manager/>
  <Company>Copyright ©2015 Pearson Education, Inc. All rights reserved. </Company>
  <LinksUpToDate>false</LinksUpToDate>
  <SharedDoc>false</SharedDoc>
  <HyperlinkBase/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12</dc:title>
  <dc:subject>Economic Development, 12e </dc:subject>
  <dc:creator>Todaro / Smith </dc:creator>
  <cp:keywords/>
  <dc:description/>
  <cp:lastModifiedBy>Reviewer</cp:lastModifiedBy>
  <cp:revision>26</cp:revision>
  <dcterms:created xsi:type="dcterms:W3CDTF">2013-04-22T16:46:23Z</dcterms:created>
  <dcterms:modified xsi:type="dcterms:W3CDTF">2021-11-23T05:16:38Z</dcterms:modified>
  <cp:category/>
</cp:coreProperties>
</file>