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9" r:id="rId1"/>
    <p:sldMasterId id="2147484442" r:id="rId2"/>
    <p:sldMasterId id="2147484377" r:id="rId3"/>
    <p:sldMasterId id="2147483747" r:id="rId4"/>
    <p:sldMasterId id="2147484367" r:id="rId5"/>
    <p:sldMasterId id="2147484447" r:id="rId6"/>
  </p:sldMasterIdLst>
  <p:notesMasterIdLst>
    <p:notesMasterId r:id="rId52"/>
  </p:notesMasterIdLst>
  <p:handoutMasterIdLst>
    <p:handoutMasterId r:id="rId53"/>
  </p:handoutMasterIdLst>
  <p:sldIdLst>
    <p:sldId id="534" r:id="rId7"/>
    <p:sldId id="522" r:id="rId8"/>
    <p:sldId id="533" r:id="rId9"/>
    <p:sldId id="457" r:id="rId10"/>
    <p:sldId id="479" r:id="rId11"/>
    <p:sldId id="482" r:id="rId12"/>
    <p:sldId id="483" r:id="rId13"/>
    <p:sldId id="484" r:id="rId14"/>
    <p:sldId id="485" r:id="rId15"/>
    <p:sldId id="486" r:id="rId16"/>
    <p:sldId id="487" r:id="rId17"/>
    <p:sldId id="526" r:id="rId18"/>
    <p:sldId id="527" r:id="rId19"/>
    <p:sldId id="488" r:id="rId20"/>
    <p:sldId id="529" r:id="rId21"/>
    <p:sldId id="530" r:id="rId22"/>
    <p:sldId id="528" r:id="rId23"/>
    <p:sldId id="489" r:id="rId24"/>
    <p:sldId id="531" r:id="rId25"/>
    <p:sldId id="532" r:id="rId26"/>
    <p:sldId id="490" r:id="rId27"/>
    <p:sldId id="462" r:id="rId28"/>
    <p:sldId id="459" r:id="rId29"/>
    <p:sldId id="460" r:id="rId30"/>
    <p:sldId id="463" r:id="rId31"/>
    <p:sldId id="464" r:id="rId32"/>
    <p:sldId id="465" r:id="rId33"/>
    <p:sldId id="466" r:id="rId34"/>
    <p:sldId id="467" r:id="rId35"/>
    <p:sldId id="496" r:id="rId36"/>
    <p:sldId id="468" r:id="rId37"/>
    <p:sldId id="469" r:id="rId38"/>
    <p:sldId id="470" r:id="rId39"/>
    <p:sldId id="471" r:id="rId40"/>
    <p:sldId id="498" r:id="rId41"/>
    <p:sldId id="499" r:id="rId42"/>
    <p:sldId id="500" r:id="rId43"/>
    <p:sldId id="501" r:id="rId44"/>
    <p:sldId id="497" r:id="rId45"/>
    <p:sldId id="503" r:id="rId46"/>
    <p:sldId id="505" r:id="rId47"/>
    <p:sldId id="507" r:id="rId48"/>
    <p:sldId id="506" r:id="rId49"/>
    <p:sldId id="508" r:id="rId50"/>
    <p:sldId id="509"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FFFFFF"/>
    <a:srgbClr val="009CAF"/>
    <a:srgbClr val="F36867"/>
    <a:srgbClr val="6054A1"/>
    <a:srgbClr val="DB8657"/>
    <a:srgbClr val="5E9E7E"/>
    <a:srgbClr val="93CDAD"/>
    <a:srgbClr val="C50075"/>
    <a:srgbClr val="008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63" autoAdjust="0"/>
    <p:restoredTop sz="91036" autoAdjust="0"/>
  </p:normalViewPr>
  <p:slideViewPr>
    <p:cSldViewPr>
      <p:cViewPr varScale="1">
        <p:scale>
          <a:sx n="114" d="100"/>
          <a:sy n="114" d="100"/>
        </p:scale>
        <p:origin x="1122" y="84"/>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4290" y="6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p>
        </p:txBody>
      </p:sp>
      <p:sp>
        <p:nvSpPr>
          <p:cNvPr id="70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anose="020B0604020202020204" pitchFamily="34" charset="0"/>
              </a:defRPr>
            </a:lvl1pPr>
          </a:lstStyle>
          <a:p>
            <a:pPr>
              <a:defRPr/>
            </a:pPr>
            <a:endParaRPr lang="en-US"/>
          </a:p>
        </p:txBody>
      </p:sp>
      <p:sp>
        <p:nvSpPr>
          <p:cNvPr id="70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p>
        </p:txBody>
      </p:sp>
      <p:sp>
        <p:nvSpPr>
          <p:cNvPr id="70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EDBD630D-D176-4BAD-B074-236F80A62310}" type="slidenum">
              <a:rPr lang="en-US" altLang="en-US"/>
              <a:pPr/>
              <a:t>‹#›</a:t>
            </a:fld>
            <a:endParaRPr lang="en-US" altLang="en-US"/>
          </a:p>
        </p:txBody>
      </p:sp>
    </p:spTree>
    <p:extLst>
      <p:ext uri="{BB962C8B-B14F-4D97-AF65-F5344CB8AC3E}">
        <p14:creationId xmlns:p14="http://schemas.microsoft.com/office/powerpoint/2010/main" val="365548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anose="020B0604020202020204"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anose="020B0604020202020204"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681FC4C3-0FD3-4602-8934-ECA0F4367E14}" type="slidenum">
              <a:rPr lang="en-US" altLang="en-US"/>
              <a:pPr/>
              <a:t>‹#›</a:t>
            </a:fld>
            <a:endParaRPr lang="en-US" altLang="en-US"/>
          </a:p>
        </p:txBody>
      </p:sp>
    </p:spTree>
    <p:extLst>
      <p:ext uri="{BB962C8B-B14F-4D97-AF65-F5344CB8AC3E}">
        <p14:creationId xmlns:p14="http://schemas.microsoft.com/office/powerpoint/2010/main" val="2522476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8935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82E073-140D-400A-8F8A-3C4674146B14}" type="slidenum">
              <a:rPr lang="en-US" altLang="en-US"/>
              <a:pPr>
                <a:spcBef>
                  <a:spcPct val="0"/>
                </a:spcBef>
              </a:pPr>
              <a:t>10</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9144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1E9FE3-FD74-4190-BA55-CE7C68A1B51B}" type="slidenum">
              <a:rPr lang="en-US" altLang="en-US"/>
              <a:pPr>
                <a:spcBef>
                  <a:spcPct val="0"/>
                </a:spcBef>
              </a:pPr>
              <a:t>11</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The Financial </a:t>
            </a:r>
            <a:r>
              <a:rPr lang="en-GB" altLang="en-US" dirty="0"/>
              <a:t>Institutions and Flows</a:t>
            </a:r>
            <a:endParaRPr lang="en-US" altLang="en-US" dirty="0"/>
          </a:p>
          <a:p>
            <a:pPr eaLnBrk="1" hangingPunct="1"/>
            <a:endParaRPr lang="en-CA" altLang="en-US" dirty="0"/>
          </a:p>
        </p:txBody>
      </p:sp>
    </p:spTree>
    <p:extLst>
      <p:ext uri="{BB962C8B-B14F-4D97-AF65-F5344CB8AC3E}">
        <p14:creationId xmlns:p14="http://schemas.microsoft.com/office/powerpoint/2010/main" val="335619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3F47F3-63C8-4B31-B5A2-FDC3DF4074CA}" type="slidenum">
              <a:rPr lang="en-US" altLang="en-US"/>
              <a:pPr>
                <a:spcBef>
                  <a:spcPct val="0"/>
                </a:spcBef>
              </a:pPr>
              <a:t>12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7228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C26D0-4C78-41BE-BF82-5F895B2390E0}" type="slidenum">
              <a:rPr lang="en-US" altLang="en-US"/>
              <a:pPr>
                <a:spcBef>
                  <a:spcPct val="0"/>
                </a:spcBef>
              </a:pPr>
              <a:t>13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419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A6FF9D-CBCF-4903-BB2D-C36A6D40996B}" type="slidenum">
              <a:rPr lang="en-US" altLang="en-US"/>
              <a:pPr>
                <a:spcBef>
                  <a:spcPct val="0"/>
                </a:spcBef>
              </a:pPr>
              <a:t>14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349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A6FF9D-CBCF-4903-BB2D-C36A6D40996B}" type="slidenum">
              <a:rPr lang="en-US" altLang="en-US"/>
              <a:pPr>
                <a:spcBef>
                  <a:spcPct val="0"/>
                </a:spcBef>
              </a:pPr>
              <a:t>15</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1651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A6FF9D-CBCF-4903-BB2D-C36A6D40996B}" type="slidenum">
              <a:rPr lang="en-US" altLang="en-US"/>
              <a:pPr>
                <a:spcBef>
                  <a:spcPct val="0"/>
                </a:spcBef>
              </a:pPr>
              <a:t>16</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6451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A6FF9D-CBCF-4903-BB2D-C36A6D40996B}" type="slidenum">
              <a:rPr lang="en-US" altLang="en-US"/>
              <a:pPr>
                <a:spcBef>
                  <a:spcPct val="0"/>
                </a:spcBef>
              </a:pPr>
              <a:t>17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5962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E23779-AD23-4042-871A-BF65209F1CEF}" type="slidenum">
              <a:rPr lang="en-US" altLang="en-US"/>
              <a:pPr>
                <a:spcBef>
                  <a:spcPct val="0"/>
                </a:spcBef>
              </a:pPr>
              <a:t>18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is helpful to show explicitly how the market price of a bond is determined by the current interest rate. Using an example of a government bond will be useful for future chapters on monetary and fiscal policy. Explain that a bond is an “IOU” from the issuer and its basic components are its term, face value and coupon payment. For example, a bond might have a $10,000 face value with a coupon payment of $500 for the next 5 years. Point out to your students that this coupon payment means that the bond is essentially paying an interest rate of 5 percent for the next five years…at least as long as its price is $10,000. Explain how the bond can be traded in the secondary market and ask them what they think the bond’s price would be if the market interest rate rose to 6 percent. Make clear that when the interest rate rises to 6 percent, that means that “new” government bonds with a $10,000 face value will sell for $10,000 and will pay a $600 coupon payment. Your students should be able to see that the “old” bond must be worth less than the new bond because the old bond has a smaller coupon payment. Tell your students that while it is possible to determine the precise price for which the old bond will trade, your key point is that the price has fallen from $10,000 to something less. In other words, an increase in the interest rate has lowered the price of (old) bonds!</a:t>
            </a:r>
          </a:p>
          <a:p>
            <a:pPr eaLnBrk="1" hangingPunct="1"/>
            <a:endParaRPr lang="en-CA" altLang="en-US"/>
          </a:p>
        </p:txBody>
      </p:sp>
    </p:spTree>
    <p:extLst>
      <p:ext uri="{BB962C8B-B14F-4D97-AF65-F5344CB8AC3E}">
        <p14:creationId xmlns:p14="http://schemas.microsoft.com/office/powerpoint/2010/main" val="1962853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EB3F1F-5450-4991-8AB5-57F2D0373F49}" type="slidenum">
              <a:rPr lang="en-US" altLang="en-US"/>
              <a:pPr>
                <a:spcBef>
                  <a:spcPct val="0"/>
                </a:spcBef>
              </a:pPr>
              <a:t>19</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1472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5, 6, 11, 18, 20, 31, 37, 39, and 40.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 </a:t>
            </a:r>
            <a:r>
              <a:rPr lang="en-AU" altLang="en-US" i="1" dirty="0"/>
              <a:t>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606139-D812-44A5-A7F1-D7998BDDF6FB}"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9661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E7D6FD-0E58-4B41-8A94-079BF41C356E}" type="slidenum">
              <a:rPr lang="en-US" altLang="en-US"/>
              <a:pPr>
                <a:spcBef>
                  <a:spcPct val="0"/>
                </a:spcBef>
              </a:pPr>
              <a:t>20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Real versus nominal interest rate.</a:t>
            </a:r>
            <a:r>
              <a:rPr lang="en-US" altLang="en-US"/>
              <a:t> To drive home the distinction between the nominal interest rate and real interest rate, ask your class if an interest rate of 10 percent is high. Almost assuredly they will respond with a resounding “Yes.” Point out to them that around 1980 a 10 percent interest rate was exceedingly low. At the time a typical interest rate was between 12 percent and 17 percent, depending on the riskiness of the asset and the length of the loan. What accounts for the difference between then and now? The answer is simple: inflation. In 1980 the inflation rate was running at more than 10 percent per year. Given the high inflation rate, the </a:t>
            </a:r>
            <a:r>
              <a:rPr lang="en-US" altLang="en-US" i="1"/>
              <a:t>nominal</a:t>
            </a:r>
            <a:r>
              <a:rPr lang="en-US" altLang="en-US"/>
              <a:t> interest rate adjusted so that it, too, was high. Most of the dollars lenders received as (nominal) interest went to keeping their purchasing power intact. But the </a:t>
            </a:r>
            <a:r>
              <a:rPr lang="en-US" altLang="en-US" i="1"/>
              <a:t>real</a:t>
            </a:r>
            <a:r>
              <a:rPr lang="en-US" altLang="en-US"/>
              <a:t> interest rate at that time was not much different than the real interest rate nowadays. In other words, the increase in purchasing power received by lenders (the real interest rate) in the 1980s was about the same as the increase in purchasing power received by lenders today.</a:t>
            </a:r>
          </a:p>
          <a:p>
            <a:pPr eaLnBrk="1" hangingPunct="1"/>
            <a:endParaRPr lang="en-US" altLang="en-US"/>
          </a:p>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Nominal and Real Interest Rates</a:t>
            </a:r>
            <a:endParaRPr lang="en-US" altLang="en-US"/>
          </a:p>
          <a:p>
            <a:pPr eaLnBrk="1" hangingPunct="1"/>
            <a:endParaRPr lang="en-CA" altLang="en-US"/>
          </a:p>
          <a:p>
            <a:pPr eaLnBrk="1" hangingPunct="1"/>
            <a:endParaRPr lang="en-US" altLang="en-US"/>
          </a:p>
          <a:p>
            <a:pPr eaLnBrk="1" hangingPunct="1"/>
            <a:endParaRPr lang="en-CA" altLang="en-US"/>
          </a:p>
        </p:txBody>
      </p:sp>
    </p:spTree>
    <p:extLst>
      <p:ext uri="{BB962C8B-B14F-4D97-AF65-F5344CB8AC3E}">
        <p14:creationId xmlns:p14="http://schemas.microsoft.com/office/powerpoint/2010/main" val="192293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5F9E05-EEAC-4C5C-9170-DB0F917BAB05}" type="slidenum">
              <a:rPr lang="en-US" altLang="en-US"/>
              <a:pPr>
                <a:spcBef>
                  <a:spcPct val="0"/>
                </a:spcBef>
              </a:pPr>
              <a:t>21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742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D8DC4C-BF1D-44DA-BFA3-30346ECFB2A2}" type="slidenum">
              <a:rPr lang="en-US" altLang="en-US"/>
              <a:pPr>
                <a:spcBef>
                  <a:spcPct val="0"/>
                </a:spcBef>
              </a:pPr>
              <a:t>22</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22342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FAD650-A049-49FA-A2A2-E208D9AF8F8F}" type="slidenum">
              <a:rPr lang="en-US" altLang="en-US"/>
              <a:pPr>
                <a:spcBef>
                  <a:spcPct val="0"/>
                </a:spcBef>
              </a:pPr>
              <a:t>23</a:t>
            </a:fld>
            <a:endParaRPr lang="en-US" altLang="en-US"/>
          </a:p>
        </p:txBody>
      </p:sp>
      <p:sp>
        <p:nvSpPr>
          <p:cNvPr id="70659" name="Rectangle 2"/>
          <p:cNvSpPr>
            <a:spLocks noGrp="1" noRot="1" noChangeAspect="1" noChangeArrowheads="1" noTextEdit="1"/>
          </p:cNvSpPr>
          <p:nvPr>
            <p:ph type="sldImg"/>
          </p:nvPr>
        </p:nvSpPr>
        <p:spPr>
          <a:xfrm>
            <a:off x="465138" y="204788"/>
            <a:ext cx="5927725" cy="4446587"/>
          </a:xfrm>
          <a:ln/>
        </p:spPr>
      </p:sp>
      <p:sp>
        <p:nvSpPr>
          <p:cNvPr id="70660"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600" noProof="1">
              <a:latin typeface="GillSans" pitchFamily="34" charset="0"/>
            </a:endParaRPr>
          </a:p>
        </p:txBody>
      </p:sp>
    </p:spTree>
    <p:extLst>
      <p:ext uri="{BB962C8B-B14F-4D97-AF65-F5344CB8AC3E}">
        <p14:creationId xmlns:p14="http://schemas.microsoft.com/office/powerpoint/2010/main" val="294084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7AD021-A3A3-4500-9F48-42D2D1D40CD9}" type="slidenum">
              <a:rPr lang="en-US" altLang="en-US"/>
              <a:pPr>
                <a:spcBef>
                  <a:spcPct val="0"/>
                </a:spcBef>
              </a:pPr>
              <a:t>24</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7886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9B38C1-98B1-46BB-AA30-95699323B12E}" type="slidenum">
              <a:rPr lang="en-US" altLang="en-US"/>
              <a:pPr>
                <a:spcBef>
                  <a:spcPct val="0"/>
                </a:spcBef>
              </a:pPr>
              <a:t>25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50510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8C9C33-DB08-4229-9060-D447DECE1062}" type="slidenum">
              <a:rPr lang="en-US" altLang="en-US"/>
              <a:pPr>
                <a:spcBef>
                  <a:spcPct val="0"/>
                </a:spcBef>
              </a:pPr>
              <a:t>26</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6675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738B4-F84A-4189-A438-C1BFA73EB5FA}" type="slidenum">
              <a:rPr lang="en-US" altLang="en-US"/>
              <a:pPr>
                <a:spcBef>
                  <a:spcPct val="0"/>
                </a:spcBef>
              </a:pPr>
              <a:t>27</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2189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BE977-9E4A-4C95-8460-41CCA4D5B486}" type="slidenum">
              <a:rPr lang="en-US" altLang="en-US"/>
              <a:pPr>
                <a:spcBef>
                  <a:spcPct val="0"/>
                </a:spcBef>
              </a:pPr>
              <a:t>28</a:t>
            </a:fld>
            <a:endParaRPr lang="en-US" altLang="en-US"/>
          </a:p>
        </p:txBody>
      </p:sp>
      <p:sp>
        <p:nvSpPr>
          <p:cNvPr id="75779" name="Rectangle 2"/>
          <p:cNvSpPr>
            <a:spLocks noGrp="1" noRot="1" noChangeAspect="1" noChangeArrowheads="1" noTextEdit="1"/>
          </p:cNvSpPr>
          <p:nvPr>
            <p:ph type="sldImg"/>
          </p:nvPr>
        </p:nvSpPr>
        <p:spPr>
          <a:xfrm>
            <a:off x="465138" y="204788"/>
            <a:ext cx="5927725" cy="4446587"/>
          </a:xfrm>
          <a:ln/>
        </p:spPr>
      </p:sp>
      <p:sp>
        <p:nvSpPr>
          <p:cNvPr id="75780"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600" noProof="1">
              <a:latin typeface="GillSans" pitchFamily="34" charset="0"/>
            </a:endParaRPr>
          </a:p>
        </p:txBody>
      </p:sp>
    </p:spTree>
    <p:extLst>
      <p:ext uri="{BB962C8B-B14F-4D97-AF65-F5344CB8AC3E}">
        <p14:creationId xmlns:p14="http://schemas.microsoft.com/office/powerpoint/2010/main" val="3130837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B871B9-7E8E-4A75-BD32-AAC3DC9D96D5}" type="slidenum">
              <a:rPr lang="en-US" altLang="en-US"/>
              <a:pPr>
                <a:spcBef>
                  <a:spcPct val="0"/>
                </a:spcBef>
              </a:pPr>
              <a:t>29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7619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91124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00DC1-9DC9-4EB7-BA42-85ACB5399850}" type="slidenum">
              <a:rPr lang="en-US" altLang="en-US"/>
              <a:pPr>
                <a:spcBef>
                  <a:spcPct val="0"/>
                </a:spcBef>
              </a:pPr>
              <a:t>30</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95612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07F81B-A084-475B-8BBC-C226FC982735}" type="slidenum">
              <a:rPr lang="en-US" altLang="en-US"/>
              <a:pPr>
                <a:spcBef>
                  <a:spcPct val="0"/>
                </a:spcBef>
              </a:pPr>
              <a:t>31</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Total Quantities Supplied and Demanded</a:t>
            </a:r>
            <a:endParaRPr lang="en-US" altLang="en-US"/>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119368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E3F552-A368-445B-A808-38D5EF82D568}" type="slidenum">
              <a:rPr lang="en-US" altLang="en-US"/>
              <a:pPr>
                <a:spcBef>
                  <a:spcPct val="0"/>
                </a:spcBef>
              </a:pPr>
              <a:t>32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5762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80B9F-57F0-4B91-B552-041AC2DB7EED}" type="slidenum">
              <a:rPr lang="en-US" altLang="en-US"/>
              <a:pPr>
                <a:spcBef>
                  <a:spcPct val="0"/>
                </a:spcBef>
              </a:pPr>
              <a:t>33</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45087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259516-5957-4615-8EF9-D0B85FF7B921}" type="slidenum">
              <a:rPr lang="en-US" altLang="en-US"/>
              <a:pPr>
                <a:spcBef>
                  <a:spcPct val="0"/>
                </a:spcBef>
              </a:pPr>
              <a:t>34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4502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7819E5-453A-4849-8ACA-0E116DE5BE50}" type="slidenum">
              <a:rPr lang="en-US" altLang="en-US"/>
              <a:pPr>
                <a:spcBef>
                  <a:spcPct val="0"/>
                </a:spcBef>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79784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18B6E-C0C5-4E74-A7E7-4A535E59A885}" type="slidenum">
              <a:rPr lang="en-US" altLang="en-US"/>
              <a:pPr>
                <a:spcBef>
                  <a:spcPct val="0"/>
                </a:spcBef>
              </a:pPr>
              <a:t>36</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99935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9A2D00-FF76-4EF0-A37F-5ED1027CD2FE}" type="slidenum">
              <a:rPr lang="en-US" altLang="en-US"/>
              <a:pPr>
                <a:spcBef>
                  <a:spcPct val="0"/>
                </a:spcBef>
              </a:pPr>
              <a:t>37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Loanable Funds Fuel Home Price Bubble</a:t>
            </a:r>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461957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777B16-316A-425F-B5EB-CB4BF6C4714D}" type="slidenum">
              <a:rPr lang="en-US" altLang="en-US"/>
              <a:pPr>
                <a:spcBef>
                  <a:spcPct val="0"/>
                </a:spcBef>
              </a:pPr>
              <a:t>38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63721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3DC428-D8BC-4688-9EED-E8D93504BB33}" type="slidenum">
              <a:rPr lang="en-US" altLang="en-US"/>
              <a:pPr>
                <a:spcBef>
                  <a:spcPct val="0"/>
                </a:spcBef>
              </a:pPr>
              <a:t>39</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Take advantage of this model to highlight the effect of the deficit. Whether you draw it on the board or use a laser pointer, track the increase in the real interest rate and the decrease moving along the </a:t>
            </a:r>
            <a:r>
              <a:rPr lang="en-US" altLang="en-US" i="1"/>
              <a:t>PDLF</a:t>
            </a:r>
            <a:r>
              <a:rPr lang="en-US" altLang="en-US"/>
              <a:t> curve. Mention that crowding out decreases the capital stock because of the decrease in investment.</a:t>
            </a:r>
          </a:p>
          <a:p>
            <a:pPr eaLnBrk="1" hangingPunct="1"/>
            <a:endParaRPr lang="en-CA" altLang="en-US"/>
          </a:p>
        </p:txBody>
      </p:sp>
    </p:spTree>
    <p:extLst>
      <p:ext uri="{BB962C8B-B14F-4D97-AF65-F5344CB8AC3E}">
        <p14:creationId xmlns:p14="http://schemas.microsoft.com/office/powerpoint/2010/main" val="329123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7ACF94-4118-4286-9A89-922C44780505}" type="slidenum">
              <a:rPr lang="en-US" altLang="en-US"/>
              <a:pPr>
                <a:spcBef>
                  <a:spcPct val="0"/>
                </a:spcBef>
              </a:pPr>
              <a:t>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64417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A82CEF-D1B0-406D-A189-96A1AE335C8E}" type="slidenum">
              <a:rPr lang="en-US" altLang="en-US"/>
              <a:pPr>
                <a:spcBef>
                  <a:spcPct val="0"/>
                </a:spcBef>
              </a:pPr>
              <a:t>40</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the News</a:t>
            </a:r>
            <a:r>
              <a:rPr lang="en-CA" altLang="en-US"/>
              <a:t>: Interest Rates Low But Fall</a:t>
            </a:r>
            <a:endParaRPr lang="en-US" altLang="en-US"/>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4270194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5E8A4E-097D-4164-9C90-C0BD4B679469}" type="slidenum">
              <a:rPr lang="en-US" altLang="en-US"/>
              <a:pPr>
                <a:spcBef>
                  <a:spcPct val="0"/>
                </a:spcBef>
              </a:pPr>
              <a:t>41</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76709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719AD7-7259-4955-9EA0-132F149B0ED4}" type="slidenum">
              <a:rPr lang="en-US" altLang="en-US"/>
              <a:pPr>
                <a:spcBef>
                  <a:spcPct val="0"/>
                </a:spcBef>
              </a:pPr>
              <a:t>42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04168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0A0D93-208D-46C8-9805-50F7808AED0D}" type="slidenum">
              <a:rPr lang="en-US" altLang="en-US"/>
              <a:pPr>
                <a:spcBef>
                  <a:spcPct val="0"/>
                </a:spcBef>
              </a:pPr>
              <a:t>43</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82316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1CE464-20E7-4676-885C-7BDB8F3BD825}" type="slidenum">
              <a:rPr lang="en-US" altLang="en-US"/>
              <a:pPr>
                <a:spcBef>
                  <a:spcPct val="0"/>
                </a:spcBef>
              </a:pPr>
              <a:t>44</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48325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94987B-A9CB-46B1-9592-A65B54488DEB}" type="slidenum">
              <a:rPr lang="en-US" altLang="en-US"/>
              <a:pPr>
                <a:spcBef>
                  <a:spcPct val="0"/>
                </a:spcBef>
              </a:pPr>
              <a:t>45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4283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0C741-A4B8-431F-B615-ED70BB31A015}" type="slidenum">
              <a:rPr lang="en-US" altLang="en-US"/>
              <a:pPr>
                <a:spcBef>
                  <a:spcPct val="0"/>
                </a:spcBef>
              </a:pPr>
              <a:t>5</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Definitions and the meaning of investment in economics.</a:t>
            </a:r>
            <a:r>
              <a:rPr lang="en-US" altLang="en-US"/>
              <a:t> The student has met the key definitions of investment in this chapter, but to be absolutely sure that they are remembered it is worth emphasizing that in economics, “capital” and “investment” without any qualification mean physical capital and purchase of newly produced physical capital goods. Everyday usage of investment as the purchase of stocks or bonds can lead to confusion. So it is worth getting these matters clear right from the start.</a:t>
            </a:r>
          </a:p>
          <a:p>
            <a:pPr eaLnBrk="1" hangingPunct="1"/>
            <a:endParaRPr lang="en-CA" altLang="en-US"/>
          </a:p>
        </p:txBody>
      </p:sp>
    </p:spTree>
    <p:extLst>
      <p:ext uri="{BB962C8B-B14F-4D97-AF65-F5344CB8AC3E}">
        <p14:creationId xmlns:p14="http://schemas.microsoft.com/office/powerpoint/2010/main" val="34318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68B5B3-3482-4B67-9D23-0E46CC39568E}" type="slidenum">
              <a:rPr lang="en-US" altLang="en-US"/>
              <a:pPr>
                <a:spcBef>
                  <a:spcPct val="0"/>
                </a:spcBef>
              </a:pPr>
              <a:t>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concrete understanding of stock and flow variables is an important building block to understanding economic principles. You can use “buckets” to convey the relationship between stock and flow variables. Buckets are easy to draw along with a simple faucet and hole in the bucket. You can use this illustration to show how the stock changes over time due to the inflow and outflow of material into the bucket. You can extend the use of buckets to any stock/flow concept like wealth or other resources.</a:t>
            </a:r>
          </a:p>
          <a:p>
            <a:pPr eaLnBrk="1" hangingPunct="1"/>
            <a:endParaRPr lang="en-GB" altLang="en-US"/>
          </a:p>
        </p:txBody>
      </p:sp>
    </p:spTree>
    <p:extLst>
      <p:ext uri="{BB962C8B-B14F-4D97-AF65-F5344CB8AC3E}">
        <p14:creationId xmlns:p14="http://schemas.microsoft.com/office/powerpoint/2010/main" val="294092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03B5CE-1A1B-48B0-B978-1F403050189E}" type="slidenum">
              <a:rPr lang="en-US" altLang="en-US"/>
              <a:pPr>
                <a:spcBef>
                  <a:spcPct val="0"/>
                </a:spcBef>
              </a:pPr>
              <a:t>7</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21343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E18FD7-E52D-460D-A89A-582CC795B78C}" type="slidenum">
              <a:rPr lang="en-US" altLang="en-US"/>
              <a:pPr>
                <a:spcBef>
                  <a:spcPct val="0"/>
                </a:spcBef>
              </a:pPr>
              <a:t>8</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897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A79DEC-4439-498A-845F-1CD09B93FA85}" type="slidenum">
              <a:rPr lang="en-US" altLang="en-US"/>
              <a:pPr>
                <a:spcBef>
                  <a:spcPct val="0"/>
                </a:spcBef>
              </a:pPr>
              <a:t>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3752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4862335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567917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9862284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6498710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05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937985"/>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44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9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35997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826734684"/>
      </p:ext>
    </p:extLst>
  </p:cSld>
  <p:clrMap bg1="lt1" tx1="dk1" bg2="lt2" tx2="dk2" accent1="accent1" accent2="accent2" accent3="accent3" accent4="accent4" accent5="accent5" accent6="accent6" hlink="hlink" folHlink="folHlink"/>
  <p:sldLayoutIdLst>
    <p:sldLayoutId id="2147484440" r:id="rId1"/>
    <p:sldLayoutId id="2147484441"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457004286"/>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6"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34"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36"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418096322"/>
      </p:ext>
    </p:extLst>
  </p:cSld>
  <p:clrMap bg1="lt1" tx1="dk1" bg2="lt2" tx2="dk2" accent1="accent1" accent2="accent2" accent3="accent3" accent4="accent4" accent5="accent5" accent6="accent6" hlink="hlink" folHlink="folHlink"/>
  <p:sldLayoutIdLst>
    <p:sldLayoutId id="2147484448"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gif"/><Relationship Id="rId3" Type="http://schemas.openxmlformats.org/officeDocument/2006/relationships/image" Target="../media/image15.gif"/><Relationship Id="rId7" Type="http://schemas.openxmlformats.org/officeDocument/2006/relationships/image" Target="../media/image19.gif"/><Relationship Id="rId12" Type="http://schemas.openxmlformats.org/officeDocument/2006/relationships/image" Target="../media/image24.gif"/><Relationship Id="rId17" Type="http://schemas.openxmlformats.org/officeDocument/2006/relationships/image" Target="../media/image29.gif"/><Relationship Id="rId2" Type="http://schemas.openxmlformats.org/officeDocument/2006/relationships/notesSlide" Target="../notesSlides/notesSlide13.xml"/><Relationship Id="rId16" Type="http://schemas.openxmlformats.org/officeDocument/2006/relationships/image" Target="../media/image28.gif"/><Relationship Id="rId1" Type="http://schemas.openxmlformats.org/officeDocument/2006/relationships/slideLayout" Target="../slideLayouts/slideLayout5.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 Id="rId14" Type="http://schemas.openxmlformats.org/officeDocument/2006/relationships/image" Target="../media/image2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6.png"/><Relationship Id="rId7"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0.png"/><Relationship Id="rId7"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4.png"/><Relationship Id="rId7"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8.png"/><Relationship Id="rId7" Type="http://schemas.openxmlformats.org/officeDocument/2006/relationships/slide" Target="slide4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 Target="slide8.xml"/><Relationship Id="rId7" Type="http://schemas.openxmlformats.org/officeDocument/2006/relationships/image" Target="../media/image9.gif"/><Relationship Id="rId12"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gif"/><Relationship Id="rId10" Type="http://schemas.openxmlformats.org/officeDocument/2006/relationships/image" Target="../media/image12.gif"/><Relationship Id="rId4" Type="http://schemas.openxmlformats.org/officeDocument/2006/relationships/image" Target="../media/image1.jpeg"/><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411885311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1970" name="Rectangle 2"/>
          <p:cNvSpPr>
            <a:spLocks noGrp="1" noChangeArrowheads="1"/>
          </p:cNvSpPr>
          <p:nvPr>
            <p:ph idx="1"/>
          </p:nvPr>
        </p:nvSpPr>
        <p:spPr/>
        <p:txBody>
          <a:bodyPr/>
          <a:lstStyle/>
          <a:p>
            <a:pPr marL="107950" lvl="1" eaLnBrk="1" hangingPunct="1"/>
            <a:r>
              <a:rPr b="1" dirty="0">
                <a:solidFill>
                  <a:srgbClr val="1A71B7"/>
                </a:solidFill>
              </a:rPr>
              <a:t>Financial Capital Markets</a:t>
            </a:r>
          </a:p>
          <a:p>
            <a:pPr marL="107950" lvl="1" eaLnBrk="1" hangingPunct="1"/>
            <a:r>
              <a:rPr dirty="0"/>
              <a:t>Saving is the source of funds used to finance investment.</a:t>
            </a:r>
          </a:p>
          <a:p>
            <a:pPr marL="107950" lvl="1" eaLnBrk="1" hangingPunct="1"/>
            <a:r>
              <a:rPr dirty="0"/>
              <a:t>These funds are supplied and demanded in three types of financial markets:</a:t>
            </a:r>
          </a:p>
          <a:p>
            <a:pPr marL="107950" lvl="1" eaLnBrk="1" hangingPunct="1">
              <a:buClr>
                <a:srgbClr val="7030A0"/>
              </a:buClr>
              <a:buSzPct val="120000"/>
              <a:buFont typeface="Wingdings" panose="05000000000000000000" pitchFamily="2" charset="2"/>
              <a:buChar char="§"/>
            </a:pPr>
            <a:r>
              <a:rPr dirty="0"/>
              <a:t> Loan markets</a:t>
            </a:r>
          </a:p>
          <a:p>
            <a:pPr marL="107950" lvl="1" eaLnBrk="1" hangingPunct="1">
              <a:buClr>
                <a:srgbClr val="7030A0"/>
              </a:buClr>
              <a:buSzPct val="120000"/>
              <a:buFont typeface="Wingdings" panose="05000000000000000000" pitchFamily="2" charset="2"/>
              <a:buChar char="§"/>
            </a:pPr>
            <a:r>
              <a:rPr dirty="0"/>
              <a:t> Bond markets</a:t>
            </a:r>
          </a:p>
          <a:p>
            <a:pPr marL="107950" lvl="1" eaLnBrk="1" hangingPunct="1">
              <a:buClr>
                <a:srgbClr val="7030A0"/>
              </a:buClr>
              <a:buSzPct val="120000"/>
              <a:buFont typeface="Wingdings" panose="05000000000000000000" pitchFamily="2" charset="2"/>
              <a:buChar char="§"/>
            </a:pPr>
            <a:r>
              <a:rPr dirty="0"/>
              <a:t> Stock markets</a:t>
            </a:r>
          </a:p>
        </p:txBody>
      </p:sp>
      <p:sp>
        <p:nvSpPr>
          <p:cNvPr id="16386" name="Rectangle 3"/>
          <p:cNvSpPr>
            <a:spLocks noGrp="1" noChangeArrowheads="1"/>
          </p:cNvSpPr>
          <p:nvPr>
            <p:ph type="title"/>
          </p:nvPr>
        </p:nvSpPr>
        <p:spPr>
          <a:xfrm>
            <a:off x="1152000" y="288000"/>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1970">
                                            <p:txEl>
                                              <p:pRg st="1" end="1"/>
                                            </p:txEl>
                                          </p:spTgt>
                                        </p:tgtEl>
                                        <p:attrNameLst>
                                          <p:attrName>style.visibility</p:attrName>
                                        </p:attrNameLst>
                                      </p:cBhvr>
                                      <p:to>
                                        <p:strVal val="visible"/>
                                      </p:to>
                                    </p:set>
                                    <p:animEffect transition="in" filter="wipe(left)">
                                      <p:cBhvr>
                                        <p:cTn id="7" dur="1000"/>
                                        <p:tgtEl>
                                          <p:spTgt spid="8519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1970">
                                            <p:txEl>
                                              <p:pRg st="2" end="2"/>
                                            </p:txEl>
                                          </p:spTgt>
                                        </p:tgtEl>
                                        <p:attrNameLst>
                                          <p:attrName>style.visibility</p:attrName>
                                        </p:attrNameLst>
                                      </p:cBhvr>
                                      <p:to>
                                        <p:strVal val="visible"/>
                                      </p:to>
                                    </p:set>
                                    <p:animEffect transition="in" filter="wipe(left)">
                                      <p:cBhvr>
                                        <p:cTn id="12" dur="1000"/>
                                        <p:tgtEl>
                                          <p:spTgt spid="8519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1970">
                                            <p:txEl>
                                              <p:pRg st="3" end="3"/>
                                            </p:txEl>
                                          </p:spTgt>
                                        </p:tgtEl>
                                        <p:attrNameLst>
                                          <p:attrName>style.visibility</p:attrName>
                                        </p:attrNameLst>
                                      </p:cBhvr>
                                      <p:to>
                                        <p:strVal val="visible"/>
                                      </p:to>
                                    </p:set>
                                    <p:animEffect transition="in" filter="wipe(left)">
                                      <p:cBhvr>
                                        <p:cTn id="17" dur="1000"/>
                                        <p:tgtEl>
                                          <p:spTgt spid="85197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1970">
                                            <p:txEl>
                                              <p:pRg st="4" end="4"/>
                                            </p:txEl>
                                          </p:spTgt>
                                        </p:tgtEl>
                                        <p:attrNameLst>
                                          <p:attrName>style.visibility</p:attrName>
                                        </p:attrNameLst>
                                      </p:cBhvr>
                                      <p:to>
                                        <p:strVal val="visible"/>
                                      </p:to>
                                    </p:set>
                                    <p:animEffect transition="in" filter="wipe(left)">
                                      <p:cBhvr>
                                        <p:cTn id="22" dur="1000"/>
                                        <p:tgtEl>
                                          <p:spTgt spid="85197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1970">
                                            <p:txEl>
                                              <p:pRg st="5" end="5"/>
                                            </p:txEl>
                                          </p:spTgt>
                                        </p:tgtEl>
                                        <p:attrNameLst>
                                          <p:attrName>style.visibility</p:attrName>
                                        </p:attrNameLst>
                                      </p:cBhvr>
                                      <p:to>
                                        <p:strVal val="visible"/>
                                      </p:to>
                                    </p:set>
                                    <p:animEffect transition="in" filter="wipe(left)">
                                      <p:cBhvr>
                                        <p:cTn id="27" dur="1000"/>
                                        <p:tgtEl>
                                          <p:spTgt spid="8519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4018" name="Rectangle 2"/>
          <p:cNvSpPr>
            <a:spLocks noGrp="1" noChangeArrowheads="1"/>
          </p:cNvSpPr>
          <p:nvPr>
            <p:ph idx="1"/>
          </p:nvPr>
        </p:nvSpPr>
        <p:spPr>
          <a:xfrm>
            <a:off x="360363" y="1584325"/>
            <a:ext cx="8229600" cy="4968875"/>
          </a:xfrm>
        </p:spPr>
        <p:txBody>
          <a:bodyPr/>
          <a:lstStyle/>
          <a:p>
            <a:pPr marL="107950" lvl="1" eaLnBrk="1" hangingPunct="1"/>
            <a:r>
              <a:rPr b="1" dirty="0">
                <a:solidFill>
                  <a:srgbClr val="1A71B7"/>
                </a:solidFill>
              </a:rPr>
              <a:t>Financial Institutions</a:t>
            </a:r>
          </a:p>
          <a:p>
            <a:pPr marL="107950" lvl="1" eaLnBrk="1" hangingPunct="1"/>
            <a:r>
              <a:rPr dirty="0"/>
              <a:t>A </a:t>
            </a:r>
            <a:r>
              <a:rPr b="1" dirty="0"/>
              <a:t>financial institution </a:t>
            </a:r>
            <a:r>
              <a:rPr dirty="0"/>
              <a:t>is a firm that operates on both sides of the markets for financial capital. </a:t>
            </a:r>
          </a:p>
          <a:p>
            <a:pPr marL="107950" lvl="1" eaLnBrk="1" hangingPunct="1"/>
            <a:r>
              <a:rPr dirty="0"/>
              <a:t>It is a borrower in one market and a lender in another.</a:t>
            </a:r>
          </a:p>
          <a:p>
            <a:pPr marL="107950" lvl="1" eaLnBrk="1" hangingPunct="1"/>
            <a:r>
              <a:rPr dirty="0"/>
              <a:t>Key financial institutions are</a:t>
            </a:r>
          </a:p>
          <a:p>
            <a:pPr marL="107950" lvl="1" eaLnBrk="1" hangingPunct="1">
              <a:buClr>
                <a:srgbClr val="7030A0"/>
              </a:buClr>
              <a:buSzPct val="120000"/>
              <a:buFont typeface="Wingdings" panose="05000000000000000000" pitchFamily="2" charset="2"/>
              <a:buChar char="§"/>
            </a:pPr>
            <a:r>
              <a:rPr dirty="0"/>
              <a:t> Commercial banks</a:t>
            </a:r>
          </a:p>
          <a:p>
            <a:pPr marL="107950" lvl="1" eaLnBrk="1" hangingPunct="1">
              <a:buClr>
                <a:srgbClr val="7030A0"/>
              </a:buClr>
              <a:buSzPct val="120000"/>
              <a:buFont typeface="Wingdings" panose="05000000000000000000" pitchFamily="2" charset="2"/>
              <a:buChar char="§"/>
            </a:pPr>
            <a:r>
              <a:rPr dirty="0"/>
              <a:t> Government-sponsored mortgage lenders</a:t>
            </a:r>
          </a:p>
          <a:p>
            <a:pPr marL="107950" lvl="1" eaLnBrk="1" hangingPunct="1">
              <a:buClr>
                <a:srgbClr val="7030A0"/>
              </a:buClr>
              <a:buSzPct val="120000"/>
              <a:buFont typeface="Wingdings" panose="05000000000000000000" pitchFamily="2" charset="2"/>
              <a:buChar char="§"/>
            </a:pPr>
            <a:r>
              <a:rPr dirty="0"/>
              <a:t> </a:t>
            </a:r>
            <a:r>
              <a:rPr lang="en-GB" dirty="0"/>
              <a:t>Mutual funds and </a:t>
            </a:r>
            <a:r>
              <a:rPr dirty="0"/>
              <a:t>Pension funds</a:t>
            </a:r>
          </a:p>
          <a:p>
            <a:pPr marL="107950" lvl="1" eaLnBrk="1" hangingPunct="1">
              <a:buClr>
                <a:srgbClr val="7030A0"/>
              </a:buClr>
              <a:buSzPct val="120000"/>
              <a:buFont typeface="Wingdings" panose="05000000000000000000" pitchFamily="2" charset="2"/>
              <a:buChar char="§"/>
            </a:pPr>
            <a:r>
              <a:rPr dirty="0"/>
              <a:t> Insurance companies</a:t>
            </a:r>
          </a:p>
          <a:p>
            <a:pPr marL="107950" lvl="1" eaLnBrk="1" hangingPunct="1">
              <a:buClr>
                <a:srgbClr val="7030A0"/>
              </a:buClr>
              <a:buSzPct val="120000"/>
              <a:buFont typeface="Wingdings" panose="05000000000000000000" pitchFamily="2" charset="2"/>
              <a:buChar char="§"/>
            </a:pPr>
            <a:r>
              <a:rPr dirty="0"/>
              <a:t>The Federal Reserve</a:t>
            </a:r>
          </a:p>
        </p:txBody>
      </p:sp>
      <p:sp>
        <p:nvSpPr>
          <p:cNvPr id="17410" name="Rectangle 3"/>
          <p:cNvSpPr>
            <a:spLocks noGrp="1" noChangeArrowheads="1"/>
          </p:cNvSpPr>
          <p:nvPr>
            <p:ph type="title"/>
          </p:nvPr>
        </p:nvSpPr>
        <p:spPr>
          <a:xfrm>
            <a:off x="1152000" y="286329"/>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4018">
                                            <p:txEl>
                                              <p:pRg st="1" end="1"/>
                                            </p:txEl>
                                          </p:spTgt>
                                        </p:tgtEl>
                                        <p:attrNameLst>
                                          <p:attrName>style.visibility</p:attrName>
                                        </p:attrNameLst>
                                      </p:cBhvr>
                                      <p:to>
                                        <p:strVal val="visible"/>
                                      </p:to>
                                    </p:set>
                                    <p:animEffect transition="in" filter="wipe(left)">
                                      <p:cBhvr>
                                        <p:cTn id="7" dur="1000"/>
                                        <p:tgtEl>
                                          <p:spTgt spid="8540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4018">
                                            <p:txEl>
                                              <p:pRg st="2" end="2"/>
                                            </p:txEl>
                                          </p:spTgt>
                                        </p:tgtEl>
                                        <p:attrNameLst>
                                          <p:attrName>style.visibility</p:attrName>
                                        </p:attrNameLst>
                                      </p:cBhvr>
                                      <p:to>
                                        <p:strVal val="visible"/>
                                      </p:to>
                                    </p:set>
                                    <p:animEffect transition="in" filter="wipe(left)">
                                      <p:cBhvr>
                                        <p:cTn id="12" dur="1000"/>
                                        <p:tgtEl>
                                          <p:spTgt spid="8540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4018">
                                            <p:txEl>
                                              <p:pRg st="3" end="3"/>
                                            </p:txEl>
                                          </p:spTgt>
                                        </p:tgtEl>
                                        <p:attrNameLst>
                                          <p:attrName>style.visibility</p:attrName>
                                        </p:attrNameLst>
                                      </p:cBhvr>
                                      <p:to>
                                        <p:strVal val="visible"/>
                                      </p:to>
                                    </p:set>
                                    <p:animEffect transition="in" filter="wipe(left)">
                                      <p:cBhvr>
                                        <p:cTn id="17" dur="1000"/>
                                        <p:tgtEl>
                                          <p:spTgt spid="85401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4018">
                                            <p:txEl>
                                              <p:pRg st="4" end="4"/>
                                            </p:txEl>
                                          </p:spTgt>
                                        </p:tgtEl>
                                        <p:attrNameLst>
                                          <p:attrName>style.visibility</p:attrName>
                                        </p:attrNameLst>
                                      </p:cBhvr>
                                      <p:to>
                                        <p:strVal val="visible"/>
                                      </p:to>
                                    </p:set>
                                    <p:animEffect transition="in" filter="wipe(left)">
                                      <p:cBhvr>
                                        <p:cTn id="22" dur="1000"/>
                                        <p:tgtEl>
                                          <p:spTgt spid="85401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4018">
                                            <p:txEl>
                                              <p:pRg st="5" end="5"/>
                                            </p:txEl>
                                          </p:spTgt>
                                        </p:tgtEl>
                                        <p:attrNameLst>
                                          <p:attrName>style.visibility</p:attrName>
                                        </p:attrNameLst>
                                      </p:cBhvr>
                                      <p:to>
                                        <p:strVal val="visible"/>
                                      </p:to>
                                    </p:set>
                                    <p:animEffect transition="in" filter="wipe(left)">
                                      <p:cBhvr>
                                        <p:cTn id="27" dur="1000"/>
                                        <p:tgtEl>
                                          <p:spTgt spid="85401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54018">
                                            <p:txEl>
                                              <p:pRg st="6" end="6"/>
                                            </p:txEl>
                                          </p:spTgt>
                                        </p:tgtEl>
                                        <p:attrNameLst>
                                          <p:attrName>style.visibility</p:attrName>
                                        </p:attrNameLst>
                                      </p:cBhvr>
                                      <p:to>
                                        <p:strVal val="visible"/>
                                      </p:to>
                                    </p:set>
                                    <p:animEffect transition="in" filter="wipe(left)">
                                      <p:cBhvr>
                                        <p:cTn id="32" dur="1000"/>
                                        <p:tgtEl>
                                          <p:spTgt spid="85401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54018">
                                            <p:txEl>
                                              <p:pRg st="7" end="7"/>
                                            </p:txEl>
                                          </p:spTgt>
                                        </p:tgtEl>
                                        <p:attrNameLst>
                                          <p:attrName>style.visibility</p:attrName>
                                        </p:attrNameLst>
                                      </p:cBhvr>
                                      <p:to>
                                        <p:strVal val="visible"/>
                                      </p:to>
                                    </p:set>
                                    <p:animEffect transition="in" filter="wipe(left)">
                                      <p:cBhvr>
                                        <p:cTn id="37" dur="1000"/>
                                        <p:tgtEl>
                                          <p:spTgt spid="85401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54018">
                                            <p:txEl>
                                              <p:pRg st="8" end="8"/>
                                            </p:txEl>
                                          </p:spTgt>
                                        </p:tgtEl>
                                        <p:attrNameLst>
                                          <p:attrName>style.visibility</p:attrName>
                                        </p:attrNameLst>
                                      </p:cBhvr>
                                      <p:to>
                                        <p:strVal val="visible"/>
                                      </p:to>
                                    </p:set>
                                    <p:animEffect transition="in" filter="wipe(left)">
                                      <p:cBhvr>
                                        <p:cTn id="42" dur="1000"/>
                                        <p:tgtEl>
                                          <p:spTgt spid="8540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8"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6739" name="Rectangle 3"/>
          <p:cNvSpPr>
            <a:spLocks noGrp="1" noChangeArrowheads="1"/>
          </p:cNvSpPr>
          <p:nvPr>
            <p:ph idx="1"/>
          </p:nvPr>
        </p:nvSpPr>
        <p:spPr/>
        <p:txBody>
          <a:bodyPr/>
          <a:lstStyle/>
          <a:p>
            <a:pPr marL="107950" lvl="1" eaLnBrk="1" hangingPunct="1"/>
            <a:r>
              <a:rPr lang="en-CA" b="1" dirty="0">
                <a:solidFill>
                  <a:srgbClr val="1A71B7"/>
                </a:solidFill>
              </a:rPr>
              <a:t>Funds that Finance Investment</a:t>
            </a:r>
          </a:p>
          <a:p>
            <a:pPr marL="107950" lvl="1" eaLnBrk="1" hangingPunct="1">
              <a:buClr>
                <a:schemeClr val="tx1"/>
              </a:buClr>
            </a:pPr>
            <a:r>
              <a:rPr dirty="0"/>
              <a:t>Funds come from three sources:</a:t>
            </a:r>
          </a:p>
          <a:p>
            <a:pPr marL="107950" lvl="1" eaLnBrk="1" hangingPunct="1">
              <a:buClr>
                <a:schemeClr val="tx1"/>
              </a:buClr>
            </a:pPr>
            <a:r>
              <a:rPr dirty="0"/>
              <a:t>1. Household saving </a:t>
            </a:r>
            <a:r>
              <a:rPr i="1" dirty="0"/>
              <a:t>S</a:t>
            </a:r>
          </a:p>
          <a:p>
            <a:pPr marL="107950" lvl="1" eaLnBrk="1" hangingPunct="1">
              <a:buClr>
                <a:schemeClr val="tx1"/>
              </a:buClr>
            </a:pPr>
            <a:r>
              <a:rPr dirty="0"/>
              <a:t>2. Government budget surplus (</a:t>
            </a:r>
            <a:r>
              <a:rPr i="1" dirty="0"/>
              <a:t>T</a:t>
            </a:r>
            <a:r>
              <a:rPr dirty="0"/>
              <a:t> – </a:t>
            </a:r>
            <a:r>
              <a:rPr i="1" dirty="0"/>
              <a:t>G</a:t>
            </a:r>
            <a:r>
              <a:rPr dirty="0"/>
              <a:t>)</a:t>
            </a:r>
          </a:p>
          <a:p>
            <a:pPr marL="107950" lvl="1" eaLnBrk="1" hangingPunct="1">
              <a:buClr>
                <a:schemeClr val="tx1"/>
              </a:buClr>
            </a:pPr>
            <a:r>
              <a:rPr dirty="0"/>
              <a:t>3. Borrowing from the rest of the world (</a:t>
            </a:r>
            <a:r>
              <a:rPr i="1" dirty="0"/>
              <a:t>M</a:t>
            </a:r>
            <a:r>
              <a:rPr dirty="0"/>
              <a:t> – </a:t>
            </a:r>
            <a:r>
              <a:rPr i="1" dirty="0"/>
              <a:t>X</a:t>
            </a:r>
            <a:r>
              <a:rPr dirty="0"/>
              <a:t>)</a:t>
            </a:r>
          </a:p>
          <a:p>
            <a:pPr marL="107950" lvl="1" eaLnBrk="1" hangingPunct="1">
              <a:buClr>
                <a:schemeClr val="tx1"/>
              </a:buClr>
            </a:pPr>
            <a:r>
              <a:rPr dirty="0"/>
              <a:t>Figure </a:t>
            </a:r>
            <a:r>
              <a:rPr lang="en-AU" dirty="0"/>
              <a:t>7.</a:t>
            </a:r>
            <a:r>
              <a:rPr dirty="0"/>
              <a:t>2 on the next slide illustrates the flows of funds that finance investment.</a:t>
            </a:r>
          </a:p>
        </p:txBody>
      </p:sp>
      <p:sp>
        <p:nvSpPr>
          <p:cNvPr id="4" name="Rectangle 3"/>
          <p:cNvSpPr txBox="1">
            <a:spLocks noChangeArrowheads="1"/>
          </p:cNvSpPr>
          <p:nvPr/>
        </p:nvSpPr>
        <p:spPr bwMode="auto">
          <a:xfrm>
            <a:off x="1152000" y="288001"/>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a:lstStyle>
          <a:p>
            <a:pPr eaLnBrk="1" hangingPunct="1"/>
            <a:r>
              <a:rPr lang="en-US" altLang="en-US" kern="0" dirty="0"/>
              <a:t>Financial Markets and </a:t>
            </a:r>
            <a:br>
              <a:rPr lang="en-US" altLang="en-US" kern="0" dirty="0"/>
            </a:br>
            <a:r>
              <a:rPr lang="en-US" altLang="en-US" kern="0" dirty="0"/>
              <a:t>Financial Institutions</a:t>
            </a:r>
          </a:p>
        </p:txBody>
      </p:sp>
    </p:spTree>
    <p:extLst>
      <p:ext uri="{BB962C8B-B14F-4D97-AF65-F5344CB8AC3E}">
        <p14:creationId xmlns:p14="http://schemas.microsoft.com/office/powerpoint/2010/main" val="35778576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6739">
                                            <p:txEl>
                                              <p:pRg st="1" end="1"/>
                                            </p:txEl>
                                          </p:spTgt>
                                        </p:tgtEl>
                                        <p:attrNameLst>
                                          <p:attrName>style.visibility</p:attrName>
                                        </p:attrNameLst>
                                      </p:cBhvr>
                                      <p:to>
                                        <p:strVal val="visible"/>
                                      </p:to>
                                    </p:set>
                                    <p:animEffect transition="in" filter="wipe(left)">
                                      <p:cBhvr>
                                        <p:cTn id="7" dur="1000"/>
                                        <p:tgtEl>
                                          <p:spTgt spid="7567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6739">
                                            <p:txEl>
                                              <p:pRg st="2" end="2"/>
                                            </p:txEl>
                                          </p:spTgt>
                                        </p:tgtEl>
                                        <p:attrNameLst>
                                          <p:attrName>style.visibility</p:attrName>
                                        </p:attrNameLst>
                                      </p:cBhvr>
                                      <p:to>
                                        <p:strVal val="visible"/>
                                      </p:to>
                                    </p:set>
                                    <p:animEffect transition="in" filter="wipe(left)">
                                      <p:cBhvr>
                                        <p:cTn id="12" dur="1000"/>
                                        <p:tgtEl>
                                          <p:spTgt spid="7567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6739">
                                            <p:txEl>
                                              <p:pRg st="3" end="3"/>
                                            </p:txEl>
                                          </p:spTgt>
                                        </p:tgtEl>
                                        <p:attrNameLst>
                                          <p:attrName>style.visibility</p:attrName>
                                        </p:attrNameLst>
                                      </p:cBhvr>
                                      <p:to>
                                        <p:strVal val="visible"/>
                                      </p:to>
                                    </p:set>
                                    <p:animEffect transition="in" filter="wipe(left)">
                                      <p:cBhvr>
                                        <p:cTn id="17" dur="1000"/>
                                        <p:tgtEl>
                                          <p:spTgt spid="7567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6739">
                                            <p:txEl>
                                              <p:pRg st="4" end="4"/>
                                            </p:txEl>
                                          </p:spTgt>
                                        </p:tgtEl>
                                        <p:attrNameLst>
                                          <p:attrName>style.visibility</p:attrName>
                                        </p:attrNameLst>
                                      </p:cBhvr>
                                      <p:to>
                                        <p:strVal val="visible"/>
                                      </p:to>
                                    </p:set>
                                    <p:animEffect transition="in" filter="wipe(left)">
                                      <p:cBhvr>
                                        <p:cTn id="22" dur="1000"/>
                                        <p:tgtEl>
                                          <p:spTgt spid="7567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6739">
                                            <p:txEl>
                                              <p:pRg st="5" end="5"/>
                                            </p:txEl>
                                          </p:spTgt>
                                        </p:tgtEl>
                                        <p:attrNameLst>
                                          <p:attrName>style.visibility</p:attrName>
                                        </p:attrNameLst>
                                      </p:cBhvr>
                                      <p:to>
                                        <p:strVal val="visible"/>
                                      </p:to>
                                    </p:set>
                                    <p:animEffect transition="in" filter="wipe(left)">
                                      <p:cBhvr>
                                        <p:cTn id="27" dur="1000"/>
                                        <p:tgtEl>
                                          <p:spTgt spid="75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9"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29" name="Pictur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31" name="Picture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pic>
        <p:nvPicPr>
          <p:cNvPr id="32" name="Picture 3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6800" y="1438275"/>
            <a:ext cx="6810375" cy="5124450"/>
          </a:xfrm>
          <a:prstGeom prst="rect">
            <a:avLst/>
          </a:prstGeom>
        </p:spPr>
      </p:pic>
      <p:sp>
        <p:nvSpPr>
          <p:cNvPr id="34" name="Rectangle 3"/>
          <p:cNvSpPr txBox="1">
            <a:spLocks noChangeArrowheads="1"/>
          </p:cNvSpPr>
          <p:nvPr/>
        </p:nvSpPr>
        <p:spPr>
          <a:xfrm>
            <a:off x="1152000" y="316800"/>
            <a:ext cx="7162800" cy="1133475"/>
          </a:xfrm>
          <a:prstGeom prst="rect">
            <a:avLst/>
          </a:prstGeom>
          <a:noFill/>
        </p:spPr>
        <p:txBody>
          <a:bodyPr/>
          <a:lst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a:lstStyle>
          <a:p>
            <a:pPr eaLnBrk="1" hangingPunct="1"/>
            <a:r>
              <a:rPr lang="en-US" altLang="en-US" kern="0" dirty="0"/>
              <a:t>Financial Markets and </a:t>
            </a:r>
            <a:br>
              <a:rPr lang="en-US" altLang="en-US" kern="0" dirty="0"/>
            </a:br>
            <a:r>
              <a:rPr lang="en-US" altLang="en-US" kern="0" dirty="0"/>
              <a:t>Financial Institutions</a:t>
            </a:r>
          </a:p>
        </p:txBody>
      </p:sp>
    </p:spTree>
    <p:extLst>
      <p:ext uri="{BB962C8B-B14F-4D97-AF65-F5344CB8AC3E}">
        <p14:creationId xmlns:p14="http://schemas.microsoft.com/office/powerpoint/2010/main" val="381510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000"/>
                                        <p:tgtEl>
                                          <p:spTgt spid="21"/>
                                        </p:tgtEl>
                                      </p:cBhvr>
                                    </p:animEffect>
                                  </p:childTnLst>
                                </p:cTn>
                              </p:par>
                              <p:par>
                                <p:cTn id="18" presetID="22" presetClass="entr" presetSubtype="1" fill="hold" nodeType="withEffect">
                                  <p:stCondLst>
                                    <p:cond delay="70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1000"/>
                                        <p:tgtEl>
                                          <p:spTgt spid="24"/>
                                        </p:tgtEl>
                                      </p:cBhvr>
                                    </p:animEffect>
                                  </p:childTnLst>
                                </p:cTn>
                              </p:par>
                              <p:par>
                                <p:cTn id="31" presetID="22" presetClass="entr" presetSubtype="1" fill="hold" nodeType="withEffect">
                                  <p:stCondLst>
                                    <p:cond delay="60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000"/>
                                        <p:tgtEl>
                                          <p:spTgt spid="26"/>
                                        </p:tgtEl>
                                      </p:cBhvr>
                                    </p:animEffect>
                                  </p:childTnLst>
                                </p:cTn>
                              </p:par>
                              <p:par>
                                <p:cTn id="39" presetID="22" presetClass="entr" presetSubtype="2" fill="hold" nodeType="withEffect">
                                  <p:stCondLst>
                                    <p:cond delay="70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1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1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idx="1"/>
          </p:nvPr>
        </p:nvSpPr>
        <p:spPr/>
        <p:txBody>
          <a:bodyPr/>
          <a:lstStyle/>
          <a:p>
            <a:pPr marL="107950" lvl="1" eaLnBrk="1" hangingPunct="1"/>
            <a:r>
              <a:rPr lang="en-GB" dirty="0"/>
              <a:t>Financial markets and institutions enable us to make decisions about the timing of our use of scarce resources, and to manage the risks that arise from these decisions.</a:t>
            </a:r>
          </a:p>
          <a:p>
            <a:r>
              <a:rPr lang="en-GB" dirty="0"/>
              <a:t>The Time Value of Money </a:t>
            </a:r>
            <a:endParaRPr lang="en-GB" b="0" dirty="0"/>
          </a:p>
          <a:p>
            <a:r>
              <a:rPr lang="en-GB" b="0" dirty="0">
                <a:solidFill>
                  <a:schemeClr val="tx1"/>
                </a:solidFill>
              </a:rPr>
              <a:t>To compare current and future dollars, we convert future dollars, called “future value,” to current dollars, called “present value.” </a:t>
            </a:r>
          </a:p>
          <a:p>
            <a:r>
              <a:rPr lang="en-GB" b="0" dirty="0">
                <a:solidFill>
                  <a:schemeClr val="tx1"/>
                </a:solidFill>
              </a:rPr>
              <a:t>Present value of Future amount, </a:t>
            </a:r>
            <a:r>
              <a:rPr lang="en-GB" b="0" i="1" dirty="0">
                <a:solidFill>
                  <a:schemeClr val="tx1"/>
                </a:solidFill>
              </a:rPr>
              <a:t>n</a:t>
            </a:r>
            <a:r>
              <a:rPr lang="en-GB" b="0" dirty="0">
                <a:solidFill>
                  <a:schemeClr val="tx1"/>
                </a:solidFill>
              </a:rPr>
              <a:t> years in the future when the interest rate is </a:t>
            </a:r>
            <a:r>
              <a:rPr lang="en-GB" b="0" i="1" dirty="0">
                <a:solidFill>
                  <a:schemeClr val="tx1"/>
                </a:solidFill>
              </a:rPr>
              <a:t>r</a:t>
            </a:r>
            <a:r>
              <a:rPr lang="en-GB" b="0" dirty="0">
                <a:solidFill>
                  <a:schemeClr val="tx1"/>
                </a:solidFill>
              </a:rPr>
              <a:t> percent equals</a:t>
            </a:r>
          </a:p>
          <a:p>
            <a:r>
              <a:rPr lang="en-GB" b="0" dirty="0">
                <a:solidFill>
                  <a:schemeClr val="tx1"/>
                </a:solidFill>
              </a:rPr>
              <a:t>		Future amount divided by (1 + </a:t>
            </a:r>
            <a:r>
              <a:rPr lang="en-GB" b="0" i="1" dirty="0">
                <a:solidFill>
                  <a:schemeClr val="tx1"/>
                </a:solidFill>
              </a:rPr>
              <a:t>r</a:t>
            </a:r>
            <a:r>
              <a:rPr lang="en-GB" b="0" dirty="0">
                <a:solidFill>
                  <a:schemeClr val="tx1"/>
                </a:solidFill>
              </a:rPr>
              <a:t>)</a:t>
            </a:r>
            <a:r>
              <a:rPr lang="en-GB" b="0" i="1" baseline="30000" dirty="0">
                <a:solidFill>
                  <a:schemeClr val="tx1"/>
                </a:solidFill>
              </a:rPr>
              <a:t>n</a:t>
            </a:r>
            <a:endParaRPr lang="en-GB" b="0" i="1" dirty="0">
              <a:solidFill>
                <a:schemeClr val="tx1"/>
              </a:solidFill>
            </a:endParaRPr>
          </a:p>
          <a:p>
            <a:endParaRPr lang="en-GB" b="0" dirty="0">
              <a:solidFill>
                <a:schemeClr val="tx1"/>
              </a:solidFill>
            </a:endParaRPr>
          </a:p>
          <a:p>
            <a:endParaRPr lang="en-GB" b="0" dirty="0">
              <a:solidFill>
                <a:schemeClr val="tx1"/>
              </a:solidFill>
            </a:endParaRPr>
          </a:p>
          <a:p>
            <a:endParaRPr dirty="0">
              <a:solidFill>
                <a:schemeClr val="tx1"/>
              </a:solidFill>
            </a:endParaRPr>
          </a:p>
        </p:txBody>
      </p:sp>
      <p:sp>
        <p:nvSpPr>
          <p:cNvPr id="18434" name="Rectangle 3"/>
          <p:cNvSpPr>
            <a:spLocks noGrp="1" noChangeArrowheads="1"/>
          </p:cNvSpPr>
          <p:nvPr>
            <p:ph type="title"/>
          </p:nvPr>
        </p:nvSpPr>
        <p:spPr>
          <a:noFill/>
        </p:spPr>
        <p:txBody>
          <a:bodyPr/>
          <a:lstStyle/>
          <a:p>
            <a:pPr eaLnBrk="1" hangingPunct="1"/>
            <a:r>
              <a:rPr lang="en-US" altLang="en-US" dirty="0"/>
              <a:t>Financial Decisions and Risk</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6066">
                                            <p:txEl>
                                              <p:pRg st="0" end="0"/>
                                            </p:txEl>
                                          </p:spTgt>
                                        </p:tgtEl>
                                        <p:attrNameLst>
                                          <p:attrName>style.visibility</p:attrName>
                                        </p:attrNameLst>
                                      </p:cBhvr>
                                      <p:to>
                                        <p:strVal val="visible"/>
                                      </p:to>
                                    </p:set>
                                    <p:animEffect transition="in" filter="wipe(left)">
                                      <p:cBhvr>
                                        <p:cTn id="7" dur="1000"/>
                                        <p:tgtEl>
                                          <p:spTgt spid="856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6066">
                                            <p:txEl>
                                              <p:pRg st="1" end="1"/>
                                            </p:txEl>
                                          </p:spTgt>
                                        </p:tgtEl>
                                        <p:attrNameLst>
                                          <p:attrName>style.visibility</p:attrName>
                                        </p:attrNameLst>
                                      </p:cBhvr>
                                      <p:to>
                                        <p:strVal val="visible"/>
                                      </p:to>
                                    </p:set>
                                    <p:animEffect transition="in" filter="wipe(left)">
                                      <p:cBhvr>
                                        <p:cTn id="12" dur="1000"/>
                                        <p:tgtEl>
                                          <p:spTgt spid="856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6066">
                                            <p:txEl>
                                              <p:pRg st="2" end="2"/>
                                            </p:txEl>
                                          </p:spTgt>
                                        </p:tgtEl>
                                        <p:attrNameLst>
                                          <p:attrName>style.visibility</p:attrName>
                                        </p:attrNameLst>
                                      </p:cBhvr>
                                      <p:to>
                                        <p:strVal val="visible"/>
                                      </p:to>
                                    </p:set>
                                    <p:animEffect transition="in" filter="wipe(left)">
                                      <p:cBhvr>
                                        <p:cTn id="17" dur="1000"/>
                                        <p:tgtEl>
                                          <p:spTgt spid="8560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6066">
                                            <p:txEl>
                                              <p:pRg st="3" end="3"/>
                                            </p:txEl>
                                          </p:spTgt>
                                        </p:tgtEl>
                                        <p:attrNameLst>
                                          <p:attrName>style.visibility</p:attrName>
                                        </p:attrNameLst>
                                      </p:cBhvr>
                                      <p:to>
                                        <p:strVal val="visible"/>
                                      </p:to>
                                    </p:set>
                                    <p:animEffect transition="in" filter="wipe(left)">
                                      <p:cBhvr>
                                        <p:cTn id="22" dur="1000"/>
                                        <p:tgtEl>
                                          <p:spTgt spid="8560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6066">
                                            <p:txEl>
                                              <p:pRg st="4" end="4"/>
                                            </p:txEl>
                                          </p:spTgt>
                                        </p:tgtEl>
                                        <p:attrNameLst>
                                          <p:attrName>style.visibility</p:attrName>
                                        </p:attrNameLst>
                                      </p:cBhvr>
                                      <p:to>
                                        <p:strVal val="visible"/>
                                      </p:to>
                                    </p:set>
                                    <p:animEffect transition="in" filter="wipe(left)">
                                      <p:cBhvr>
                                        <p:cTn id="27" dur="1000"/>
                                        <p:tgtEl>
                                          <p:spTgt spid="856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idx="1"/>
          </p:nvPr>
        </p:nvSpPr>
        <p:spPr/>
        <p:txBody>
          <a:bodyPr/>
          <a:lstStyle/>
          <a:p>
            <a:r>
              <a:rPr lang="en-GB" dirty="0"/>
              <a:t>Net Present Value </a:t>
            </a:r>
            <a:endParaRPr lang="en-GB" b="0" dirty="0"/>
          </a:p>
          <a:p>
            <a:r>
              <a:rPr lang="en-GB" dirty="0">
                <a:solidFill>
                  <a:schemeClr val="tx1"/>
                </a:solidFill>
              </a:rPr>
              <a:t>Net present value </a:t>
            </a:r>
            <a:r>
              <a:rPr lang="en-GB" b="0" dirty="0">
                <a:solidFill>
                  <a:schemeClr val="tx1"/>
                </a:solidFill>
              </a:rPr>
              <a:t>is the present value of all the future flows of money that arise from a financial decision minus the initial cost of the decision. </a:t>
            </a:r>
          </a:p>
          <a:p>
            <a:r>
              <a:rPr lang="en-GB" b="0" dirty="0">
                <a:solidFill>
                  <a:schemeClr val="tx1"/>
                </a:solidFill>
              </a:rPr>
              <a:t>An example:</a:t>
            </a:r>
          </a:p>
          <a:p>
            <a:r>
              <a:rPr lang="en-GB" b="0" dirty="0">
                <a:solidFill>
                  <a:schemeClr val="tx1"/>
                </a:solidFill>
              </a:rPr>
              <a:t>Jack can make a game bot for $500 and sell it after two years for $2,420. The interest rate is 10 percent a year.</a:t>
            </a:r>
          </a:p>
          <a:p>
            <a:r>
              <a:rPr lang="en-GB" b="0" dirty="0">
                <a:solidFill>
                  <a:schemeClr val="tx1"/>
                </a:solidFill>
              </a:rPr>
              <a:t>The present value of $2,420 two years in the future is $2,420 divided by (1 + 0.1)</a:t>
            </a:r>
            <a:r>
              <a:rPr lang="en-GB" b="0" baseline="30000" dirty="0">
                <a:solidFill>
                  <a:schemeClr val="tx1"/>
                </a:solidFill>
              </a:rPr>
              <a:t>2</a:t>
            </a:r>
            <a:r>
              <a:rPr lang="en-GB" b="0" dirty="0">
                <a:solidFill>
                  <a:schemeClr val="tx1"/>
                </a:solidFill>
              </a:rPr>
              <a:t>, which is $2,000.</a:t>
            </a:r>
          </a:p>
          <a:p>
            <a:r>
              <a:rPr lang="en-GB" b="0" dirty="0">
                <a:solidFill>
                  <a:schemeClr val="tx1"/>
                </a:solidFill>
              </a:rPr>
              <a:t>The net present value of Jack’s bot equals $2,000 – $500, or $1,500.</a:t>
            </a:r>
          </a:p>
          <a:p>
            <a:endParaRPr lang="en-GB" b="0" dirty="0">
              <a:solidFill>
                <a:schemeClr val="tx1"/>
              </a:solidFill>
            </a:endParaRPr>
          </a:p>
          <a:p>
            <a:endParaRPr dirty="0">
              <a:solidFill>
                <a:schemeClr val="tx1"/>
              </a:solidFill>
            </a:endParaRPr>
          </a:p>
        </p:txBody>
      </p:sp>
      <p:sp>
        <p:nvSpPr>
          <p:cNvPr id="18434" name="Rectangle 3"/>
          <p:cNvSpPr>
            <a:spLocks noGrp="1" noChangeArrowheads="1"/>
          </p:cNvSpPr>
          <p:nvPr>
            <p:ph type="title"/>
          </p:nvPr>
        </p:nvSpPr>
        <p:spPr>
          <a:noFill/>
        </p:spPr>
        <p:txBody>
          <a:bodyPr/>
          <a:lstStyle/>
          <a:p>
            <a:pPr eaLnBrk="1" hangingPunct="1"/>
            <a:r>
              <a:rPr lang="en-US" altLang="en-US" dirty="0"/>
              <a:t>Financial Decisions and Risk</a:t>
            </a:r>
          </a:p>
        </p:txBody>
      </p:sp>
    </p:spTree>
    <p:extLst>
      <p:ext uri="{BB962C8B-B14F-4D97-AF65-F5344CB8AC3E}">
        <p14:creationId xmlns:p14="http://schemas.microsoft.com/office/powerpoint/2010/main" val="2933770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6066">
                                            <p:txEl>
                                              <p:pRg st="1" end="1"/>
                                            </p:txEl>
                                          </p:spTgt>
                                        </p:tgtEl>
                                        <p:attrNameLst>
                                          <p:attrName>style.visibility</p:attrName>
                                        </p:attrNameLst>
                                      </p:cBhvr>
                                      <p:to>
                                        <p:strVal val="visible"/>
                                      </p:to>
                                    </p:set>
                                    <p:animEffect transition="in" filter="wipe(left)">
                                      <p:cBhvr>
                                        <p:cTn id="7" dur="1000"/>
                                        <p:tgtEl>
                                          <p:spTgt spid="8560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6066">
                                            <p:txEl>
                                              <p:pRg st="2" end="2"/>
                                            </p:txEl>
                                          </p:spTgt>
                                        </p:tgtEl>
                                        <p:attrNameLst>
                                          <p:attrName>style.visibility</p:attrName>
                                        </p:attrNameLst>
                                      </p:cBhvr>
                                      <p:to>
                                        <p:strVal val="visible"/>
                                      </p:to>
                                    </p:set>
                                    <p:animEffect transition="in" filter="wipe(left)">
                                      <p:cBhvr>
                                        <p:cTn id="12" dur="1000"/>
                                        <p:tgtEl>
                                          <p:spTgt spid="8560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6066">
                                            <p:txEl>
                                              <p:pRg st="3" end="3"/>
                                            </p:txEl>
                                          </p:spTgt>
                                        </p:tgtEl>
                                        <p:attrNameLst>
                                          <p:attrName>style.visibility</p:attrName>
                                        </p:attrNameLst>
                                      </p:cBhvr>
                                      <p:to>
                                        <p:strVal val="visible"/>
                                      </p:to>
                                    </p:set>
                                    <p:animEffect transition="in" filter="wipe(left)">
                                      <p:cBhvr>
                                        <p:cTn id="17" dur="500"/>
                                        <p:tgtEl>
                                          <p:spTgt spid="8560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6066">
                                            <p:txEl>
                                              <p:pRg st="4" end="4"/>
                                            </p:txEl>
                                          </p:spTgt>
                                        </p:tgtEl>
                                        <p:attrNameLst>
                                          <p:attrName>style.visibility</p:attrName>
                                        </p:attrNameLst>
                                      </p:cBhvr>
                                      <p:to>
                                        <p:strVal val="visible"/>
                                      </p:to>
                                    </p:set>
                                    <p:animEffect transition="in" filter="wipe(left)">
                                      <p:cBhvr>
                                        <p:cTn id="22" dur="500"/>
                                        <p:tgtEl>
                                          <p:spTgt spid="8560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6066">
                                            <p:txEl>
                                              <p:pRg st="5" end="5"/>
                                            </p:txEl>
                                          </p:spTgt>
                                        </p:tgtEl>
                                        <p:attrNameLst>
                                          <p:attrName>style.visibility</p:attrName>
                                        </p:attrNameLst>
                                      </p:cBhvr>
                                      <p:to>
                                        <p:strVal val="visible"/>
                                      </p:to>
                                    </p:set>
                                    <p:animEffect transition="in" filter="wipe(left)">
                                      <p:cBhvr>
                                        <p:cTn id="27" dur="500"/>
                                        <p:tgtEl>
                                          <p:spTgt spid="8560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idx="1"/>
          </p:nvPr>
        </p:nvSpPr>
        <p:spPr/>
        <p:txBody>
          <a:bodyPr/>
          <a:lstStyle/>
          <a:p>
            <a:r>
              <a:rPr lang="en-GB" dirty="0"/>
              <a:t>Decision Rule</a:t>
            </a:r>
            <a:endParaRPr lang="en-GB" b="0" dirty="0"/>
          </a:p>
          <a:p>
            <a:r>
              <a:rPr lang="en-GB" b="0" dirty="0">
                <a:solidFill>
                  <a:schemeClr val="tx1"/>
                </a:solidFill>
              </a:rPr>
              <a:t>The financial decision rule is: </a:t>
            </a:r>
            <a:br>
              <a:rPr lang="en-GB" b="0" dirty="0">
                <a:solidFill>
                  <a:schemeClr val="tx1"/>
                </a:solidFill>
              </a:rPr>
            </a:br>
            <a:r>
              <a:rPr lang="en-GB" b="0" dirty="0">
                <a:solidFill>
                  <a:schemeClr val="tx1"/>
                </a:solidFill>
              </a:rPr>
              <a:t>If the net present value is positive, do it! </a:t>
            </a:r>
          </a:p>
          <a:p>
            <a:r>
              <a:rPr lang="en-GB" b="0" dirty="0">
                <a:solidFill>
                  <a:schemeClr val="tx1"/>
                </a:solidFill>
              </a:rPr>
              <a:t>If the net present value is negative, don’t do it!</a:t>
            </a:r>
          </a:p>
          <a:p>
            <a:r>
              <a:rPr lang="en-GB" b="0" dirty="0">
                <a:solidFill>
                  <a:schemeClr val="tx1"/>
                </a:solidFill>
              </a:rPr>
              <a:t>Following this decision rule maximizes wealth when the future money flows are not risky. </a:t>
            </a:r>
          </a:p>
          <a:p>
            <a:r>
              <a:rPr lang="en-GB" b="0" dirty="0">
                <a:solidFill>
                  <a:schemeClr val="tx1"/>
                </a:solidFill>
              </a:rPr>
              <a:t>Where the future is uncertain, the rule is modified to: </a:t>
            </a:r>
            <a:br>
              <a:rPr lang="en-GB" b="0" dirty="0">
                <a:solidFill>
                  <a:schemeClr val="tx1"/>
                </a:solidFill>
              </a:rPr>
            </a:br>
            <a:r>
              <a:rPr lang="en-GB" b="0" dirty="0">
                <a:solidFill>
                  <a:schemeClr val="tx1"/>
                </a:solidFill>
              </a:rPr>
              <a:t>Do it if the net present value is large enough to make a loss sufficiently unlikely.</a:t>
            </a:r>
          </a:p>
          <a:p>
            <a:endParaRPr lang="en-GB" b="0" dirty="0">
              <a:solidFill>
                <a:schemeClr val="tx1"/>
              </a:solidFill>
            </a:endParaRPr>
          </a:p>
          <a:p>
            <a:endParaRPr dirty="0">
              <a:solidFill>
                <a:schemeClr val="tx1"/>
              </a:solidFill>
            </a:endParaRPr>
          </a:p>
        </p:txBody>
      </p:sp>
      <p:sp>
        <p:nvSpPr>
          <p:cNvPr id="18434" name="Rectangle 3"/>
          <p:cNvSpPr>
            <a:spLocks noGrp="1" noChangeArrowheads="1"/>
          </p:cNvSpPr>
          <p:nvPr>
            <p:ph type="title"/>
          </p:nvPr>
        </p:nvSpPr>
        <p:spPr>
          <a:noFill/>
        </p:spPr>
        <p:txBody>
          <a:bodyPr/>
          <a:lstStyle/>
          <a:p>
            <a:pPr eaLnBrk="1" hangingPunct="1"/>
            <a:r>
              <a:rPr lang="en-US" altLang="en-US" dirty="0"/>
              <a:t>Financial Decisions and Risk</a:t>
            </a:r>
          </a:p>
        </p:txBody>
      </p:sp>
    </p:spTree>
    <p:extLst>
      <p:ext uri="{BB962C8B-B14F-4D97-AF65-F5344CB8AC3E}">
        <p14:creationId xmlns:p14="http://schemas.microsoft.com/office/powerpoint/2010/main" val="24340355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6066">
                                            <p:txEl>
                                              <p:pRg st="1" end="1"/>
                                            </p:txEl>
                                          </p:spTgt>
                                        </p:tgtEl>
                                        <p:attrNameLst>
                                          <p:attrName>style.visibility</p:attrName>
                                        </p:attrNameLst>
                                      </p:cBhvr>
                                      <p:to>
                                        <p:strVal val="visible"/>
                                      </p:to>
                                    </p:set>
                                    <p:animEffect transition="in" filter="wipe(left)">
                                      <p:cBhvr>
                                        <p:cTn id="7" dur="500"/>
                                        <p:tgtEl>
                                          <p:spTgt spid="8560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56066">
                                            <p:txEl>
                                              <p:pRg st="2" end="2"/>
                                            </p:txEl>
                                          </p:spTgt>
                                        </p:tgtEl>
                                        <p:attrNameLst>
                                          <p:attrName>style.visibility</p:attrName>
                                        </p:attrNameLst>
                                      </p:cBhvr>
                                      <p:to>
                                        <p:strVal val="visible"/>
                                      </p:to>
                                    </p:set>
                                    <p:animEffect transition="in" filter="wipe(left)">
                                      <p:cBhvr>
                                        <p:cTn id="12" dur="500"/>
                                        <p:tgtEl>
                                          <p:spTgt spid="8560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6066">
                                            <p:txEl>
                                              <p:pRg st="3" end="3"/>
                                            </p:txEl>
                                          </p:spTgt>
                                        </p:tgtEl>
                                        <p:attrNameLst>
                                          <p:attrName>style.visibility</p:attrName>
                                        </p:attrNameLst>
                                      </p:cBhvr>
                                      <p:to>
                                        <p:strVal val="visible"/>
                                      </p:to>
                                    </p:set>
                                    <p:animEffect transition="in" filter="wipe(left)">
                                      <p:cBhvr>
                                        <p:cTn id="17" dur="500"/>
                                        <p:tgtEl>
                                          <p:spTgt spid="8560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6066">
                                            <p:txEl>
                                              <p:pRg st="4" end="4"/>
                                            </p:txEl>
                                          </p:spTgt>
                                        </p:tgtEl>
                                        <p:attrNameLst>
                                          <p:attrName>style.visibility</p:attrName>
                                        </p:attrNameLst>
                                      </p:cBhvr>
                                      <p:to>
                                        <p:strVal val="visible"/>
                                      </p:to>
                                    </p:set>
                                    <p:animEffect transition="in" filter="wipe(left)">
                                      <p:cBhvr>
                                        <p:cTn id="22" dur="500"/>
                                        <p:tgtEl>
                                          <p:spTgt spid="8560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idx="1"/>
          </p:nvPr>
        </p:nvSpPr>
        <p:spPr/>
        <p:txBody>
          <a:bodyPr/>
          <a:lstStyle/>
          <a:p>
            <a:pPr marL="107950" lvl="1" eaLnBrk="1" hangingPunct="1"/>
            <a:r>
              <a:rPr lang="en-GB" b="1" dirty="0">
                <a:solidFill>
                  <a:srgbClr val="1A71B7"/>
                </a:solidFill>
              </a:rPr>
              <a:t>Financial Risk: </a:t>
            </a:r>
            <a:r>
              <a:rPr b="1" dirty="0">
                <a:solidFill>
                  <a:srgbClr val="1A71B7"/>
                </a:solidFill>
              </a:rPr>
              <a:t>Insolvency and Illiquidity</a:t>
            </a:r>
          </a:p>
          <a:p>
            <a:pPr marL="107950" lvl="1" eaLnBrk="1" hangingPunct="1"/>
            <a:r>
              <a:rPr dirty="0"/>
              <a:t>A financial institution’s </a:t>
            </a:r>
            <a:r>
              <a:rPr b="1" dirty="0"/>
              <a:t>net worth </a:t>
            </a:r>
            <a:r>
              <a:rPr dirty="0"/>
              <a:t>is the total market value of what it has lent minus the market value of what it has borrowed. </a:t>
            </a:r>
          </a:p>
          <a:p>
            <a:pPr marL="107950" lvl="1" eaLnBrk="1" hangingPunct="1"/>
            <a:r>
              <a:rPr dirty="0"/>
              <a:t>If net worth is positive, the institution is </a:t>
            </a:r>
            <a:r>
              <a:rPr i="1" dirty="0"/>
              <a:t>solvent </a:t>
            </a:r>
            <a:r>
              <a:rPr dirty="0"/>
              <a:t>and can remain in business. </a:t>
            </a:r>
          </a:p>
          <a:p>
            <a:pPr marL="107950" lvl="1" eaLnBrk="1" hangingPunct="1"/>
            <a:r>
              <a:rPr dirty="0"/>
              <a:t>But if net worth is negative, the institution is </a:t>
            </a:r>
            <a:r>
              <a:rPr i="1" dirty="0"/>
              <a:t>insolvent </a:t>
            </a:r>
            <a:r>
              <a:rPr dirty="0"/>
              <a:t>and will go out of business.</a:t>
            </a:r>
          </a:p>
        </p:txBody>
      </p:sp>
      <p:sp>
        <p:nvSpPr>
          <p:cNvPr id="18434" name="Rectangle 3"/>
          <p:cNvSpPr>
            <a:spLocks noGrp="1" noChangeArrowheads="1"/>
          </p:cNvSpPr>
          <p:nvPr>
            <p:ph type="title"/>
          </p:nvPr>
        </p:nvSpPr>
        <p:spPr>
          <a:noFill/>
        </p:spPr>
        <p:txBody>
          <a:bodyPr/>
          <a:lstStyle/>
          <a:p>
            <a:pPr eaLnBrk="1" hangingPunct="1"/>
            <a:r>
              <a:rPr lang="en-US" altLang="en-US" dirty="0"/>
              <a:t>Financial Decisions and Risk</a:t>
            </a:r>
          </a:p>
        </p:txBody>
      </p:sp>
    </p:spTree>
    <p:extLst>
      <p:ext uri="{BB962C8B-B14F-4D97-AF65-F5344CB8AC3E}">
        <p14:creationId xmlns:p14="http://schemas.microsoft.com/office/powerpoint/2010/main" val="788378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6066">
                                            <p:txEl>
                                              <p:pRg st="1" end="1"/>
                                            </p:txEl>
                                          </p:spTgt>
                                        </p:tgtEl>
                                        <p:attrNameLst>
                                          <p:attrName>style.visibility</p:attrName>
                                        </p:attrNameLst>
                                      </p:cBhvr>
                                      <p:to>
                                        <p:strVal val="visible"/>
                                      </p:to>
                                    </p:set>
                                    <p:animEffect transition="in" filter="wipe(left)">
                                      <p:cBhvr>
                                        <p:cTn id="7" dur="1000"/>
                                        <p:tgtEl>
                                          <p:spTgt spid="8560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6066">
                                            <p:txEl>
                                              <p:pRg st="2" end="2"/>
                                            </p:txEl>
                                          </p:spTgt>
                                        </p:tgtEl>
                                        <p:attrNameLst>
                                          <p:attrName>style.visibility</p:attrName>
                                        </p:attrNameLst>
                                      </p:cBhvr>
                                      <p:to>
                                        <p:strVal val="visible"/>
                                      </p:to>
                                    </p:set>
                                    <p:animEffect transition="in" filter="wipe(left)">
                                      <p:cBhvr>
                                        <p:cTn id="12" dur="1000"/>
                                        <p:tgtEl>
                                          <p:spTgt spid="8560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6066">
                                            <p:txEl>
                                              <p:pRg st="3" end="3"/>
                                            </p:txEl>
                                          </p:spTgt>
                                        </p:tgtEl>
                                        <p:attrNameLst>
                                          <p:attrName>style.visibility</p:attrName>
                                        </p:attrNameLst>
                                      </p:cBhvr>
                                      <p:to>
                                        <p:strVal val="visible"/>
                                      </p:to>
                                    </p:set>
                                    <p:animEffect transition="in" filter="wipe(left)">
                                      <p:cBhvr>
                                        <p:cTn id="17" dur="1000"/>
                                        <p:tgtEl>
                                          <p:spTgt spid="8560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8114" name="Rectangle 2"/>
          <p:cNvSpPr>
            <a:spLocks noGrp="1" noChangeArrowheads="1"/>
          </p:cNvSpPr>
          <p:nvPr>
            <p:ph idx="1"/>
          </p:nvPr>
        </p:nvSpPr>
        <p:spPr/>
        <p:txBody>
          <a:bodyPr/>
          <a:lstStyle/>
          <a:p>
            <a:pPr marL="107950" lvl="1" eaLnBrk="1" hangingPunct="1"/>
            <a:r>
              <a:rPr lang="en-GB" b="1" dirty="0">
                <a:solidFill>
                  <a:srgbClr val="1A71B7"/>
                </a:solidFill>
              </a:rPr>
              <a:t>Market Risk: </a:t>
            </a:r>
            <a:r>
              <a:rPr b="1" dirty="0">
                <a:solidFill>
                  <a:srgbClr val="1A71B7"/>
                </a:solidFill>
              </a:rPr>
              <a:t>Interest Rates and Asset Prices</a:t>
            </a:r>
          </a:p>
          <a:p>
            <a:pPr marL="107950" lvl="1" eaLnBrk="1" hangingPunct="1"/>
            <a:r>
              <a:rPr dirty="0"/>
              <a:t>The interest rate on a financial asset </a:t>
            </a:r>
            <a:r>
              <a:rPr lang="en-GB" dirty="0"/>
              <a:t>equals</a:t>
            </a:r>
            <a:r>
              <a:rPr dirty="0"/>
              <a:t> the interest received expressed as a percentage of the price of the asset.</a:t>
            </a:r>
          </a:p>
          <a:p>
            <a:pPr marL="107950" lvl="1" eaLnBrk="1" hangingPunct="1"/>
            <a:r>
              <a:rPr dirty="0"/>
              <a:t>For example, if the price of the asset is $50 and the interest is $5, then the interest rate is 10 percent.</a:t>
            </a:r>
          </a:p>
          <a:p>
            <a:pPr marL="107950" lvl="1" eaLnBrk="1" hangingPunct="1"/>
            <a:r>
              <a:rPr dirty="0"/>
              <a:t>If the asset price rises (say to $200), other things remaining the same, the interest rate falls (2.5 percent). </a:t>
            </a:r>
          </a:p>
          <a:p>
            <a:pPr marL="107950" lvl="1" eaLnBrk="1" hangingPunct="1"/>
            <a:r>
              <a:rPr dirty="0"/>
              <a:t>If the asset price falls (say to $20), other things remaining the same, the interest rate rises (to 25 percent).</a:t>
            </a:r>
          </a:p>
        </p:txBody>
      </p:sp>
      <p:sp>
        <p:nvSpPr>
          <p:cNvPr id="19458" name="Rectangle 3"/>
          <p:cNvSpPr>
            <a:spLocks noGrp="1" noChangeArrowheads="1"/>
          </p:cNvSpPr>
          <p:nvPr>
            <p:ph type="title"/>
          </p:nvPr>
        </p:nvSpPr>
        <p:spPr>
          <a:noFill/>
        </p:spPr>
        <p:txBody>
          <a:bodyPr/>
          <a:lstStyle/>
          <a:p>
            <a:pPr eaLnBrk="1" hangingPunct="1"/>
            <a:r>
              <a:rPr lang="en-US" altLang="en-US" dirty="0"/>
              <a:t>Financial Decisions and Risk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8114">
                                            <p:txEl>
                                              <p:pRg st="1" end="1"/>
                                            </p:txEl>
                                          </p:spTgt>
                                        </p:tgtEl>
                                        <p:attrNameLst>
                                          <p:attrName>style.visibility</p:attrName>
                                        </p:attrNameLst>
                                      </p:cBhvr>
                                      <p:to>
                                        <p:strVal val="visible"/>
                                      </p:to>
                                    </p:set>
                                    <p:animEffect transition="in" filter="wipe(left)">
                                      <p:cBhvr>
                                        <p:cTn id="7" dur="1000"/>
                                        <p:tgtEl>
                                          <p:spTgt spid="8581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8114">
                                            <p:txEl>
                                              <p:pRg st="2" end="2"/>
                                            </p:txEl>
                                          </p:spTgt>
                                        </p:tgtEl>
                                        <p:attrNameLst>
                                          <p:attrName>style.visibility</p:attrName>
                                        </p:attrNameLst>
                                      </p:cBhvr>
                                      <p:to>
                                        <p:strVal val="visible"/>
                                      </p:to>
                                    </p:set>
                                    <p:animEffect transition="in" filter="wipe(left)">
                                      <p:cBhvr>
                                        <p:cTn id="12" dur="1000"/>
                                        <p:tgtEl>
                                          <p:spTgt spid="8581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8114">
                                            <p:txEl>
                                              <p:pRg st="3" end="3"/>
                                            </p:txEl>
                                          </p:spTgt>
                                        </p:tgtEl>
                                        <p:attrNameLst>
                                          <p:attrName>style.visibility</p:attrName>
                                        </p:attrNameLst>
                                      </p:cBhvr>
                                      <p:to>
                                        <p:strVal val="visible"/>
                                      </p:to>
                                    </p:set>
                                    <p:animEffect transition="in" filter="wipe(left)">
                                      <p:cBhvr>
                                        <p:cTn id="17" dur="1000"/>
                                        <p:tgtEl>
                                          <p:spTgt spid="8581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8114">
                                            <p:txEl>
                                              <p:pRg st="4" end="4"/>
                                            </p:txEl>
                                          </p:spTgt>
                                        </p:tgtEl>
                                        <p:attrNameLst>
                                          <p:attrName>style.visibility</p:attrName>
                                        </p:attrNameLst>
                                      </p:cBhvr>
                                      <p:to>
                                        <p:strVal val="visible"/>
                                      </p:to>
                                    </p:set>
                                    <p:animEffect transition="in" filter="wipe(left)">
                                      <p:cBhvr>
                                        <p:cTn id="22" dur="1000"/>
                                        <p:tgtEl>
                                          <p:spTgt spid="858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8354" name="Rectangle 2"/>
          <p:cNvSpPr>
            <a:spLocks noGrp="1" noChangeArrowheads="1"/>
          </p:cNvSpPr>
          <p:nvPr>
            <p:ph idx="1"/>
          </p:nvPr>
        </p:nvSpPr>
        <p:spPr/>
        <p:txBody>
          <a:bodyPr/>
          <a:lstStyle/>
          <a:p>
            <a:pPr marL="107950" lvl="1" eaLnBrk="1" hangingPunct="1"/>
            <a:r>
              <a:rPr lang="en-GB" b="1" dirty="0">
                <a:solidFill>
                  <a:srgbClr val="1A71B7"/>
                </a:solidFill>
              </a:rPr>
              <a:t>Getting Real</a:t>
            </a:r>
            <a:endParaRPr b="1" dirty="0">
              <a:solidFill>
                <a:srgbClr val="1A71B7"/>
              </a:solidFill>
            </a:endParaRPr>
          </a:p>
          <a:p>
            <a:pPr marL="107950" lvl="1" eaLnBrk="1" hangingPunct="1"/>
            <a:r>
              <a:rPr lang="en-GB" dirty="0"/>
              <a:t>An economy with inflation has two interest rates:</a:t>
            </a:r>
          </a:p>
          <a:p>
            <a:pPr marL="107950" lvl="1" eaLnBrk="1" hangingPunct="1"/>
            <a:r>
              <a:rPr lang="en-GB" dirty="0"/>
              <a:t>The nominal interest rate and the real interest rate.</a:t>
            </a:r>
          </a:p>
          <a:p>
            <a:pPr marL="107950" lvl="1" eaLnBrk="1" hangingPunct="1"/>
            <a:r>
              <a:rPr dirty="0"/>
              <a:t>The </a:t>
            </a:r>
            <a:r>
              <a:rPr b="1" dirty="0"/>
              <a:t>nominal interest rate</a:t>
            </a:r>
            <a:r>
              <a:rPr dirty="0"/>
              <a:t> is the number of dollars that a borrower pays and a lender receives in interest in a year expressed as a percentage of the number of dollars borrowed and lent.</a:t>
            </a:r>
          </a:p>
          <a:p>
            <a:pPr marL="107950" lvl="1" eaLnBrk="1" hangingPunct="1"/>
            <a:r>
              <a:rPr dirty="0"/>
              <a:t>For example</a:t>
            </a:r>
            <a:r>
              <a:rPr lang="en-GB" dirty="0"/>
              <a:t>:</a:t>
            </a:r>
          </a:p>
          <a:p>
            <a:pPr marL="107950" lvl="1" eaLnBrk="1" hangingPunct="1"/>
            <a:r>
              <a:rPr lang="en-GB" dirty="0"/>
              <a:t>I</a:t>
            </a:r>
            <a:r>
              <a:rPr dirty="0"/>
              <a:t>f the annual interest paid on a $500 loan is $25, the nominal interest rate is 5 percent per year.</a:t>
            </a:r>
          </a:p>
        </p:txBody>
      </p:sp>
      <p:sp>
        <p:nvSpPr>
          <p:cNvPr id="22530" name="Rectangle 7"/>
          <p:cNvSpPr>
            <a:spLocks noGrp="1" noChangeArrowheads="1"/>
          </p:cNvSpPr>
          <p:nvPr>
            <p:ph type="title"/>
          </p:nvPr>
        </p:nvSpPr>
        <p:spPr>
          <a:noFill/>
        </p:spPr>
        <p:txBody>
          <a:bodyPr/>
          <a:lstStyle/>
          <a:p>
            <a:pPr eaLnBrk="1" hangingPunct="1"/>
            <a:r>
              <a:rPr lang="en-US" altLang="en-US" dirty="0"/>
              <a:t>Financial Decisions and Risk</a:t>
            </a:r>
          </a:p>
        </p:txBody>
      </p:sp>
    </p:spTree>
    <p:extLst>
      <p:ext uri="{BB962C8B-B14F-4D97-AF65-F5344CB8AC3E}">
        <p14:creationId xmlns:p14="http://schemas.microsoft.com/office/powerpoint/2010/main" val="3433923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8354">
                                            <p:txEl>
                                              <p:pRg st="1" end="1"/>
                                            </p:txEl>
                                          </p:spTgt>
                                        </p:tgtEl>
                                        <p:attrNameLst>
                                          <p:attrName>style.visibility</p:attrName>
                                        </p:attrNameLst>
                                      </p:cBhvr>
                                      <p:to>
                                        <p:strVal val="visible"/>
                                      </p:to>
                                    </p:set>
                                    <p:animEffect transition="in" filter="wipe(left)">
                                      <p:cBhvr>
                                        <p:cTn id="7" dur="500"/>
                                        <p:tgtEl>
                                          <p:spTgt spid="8683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68354">
                                            <p:txEl>
                                              <p:pRg st="2" end="2"/>
                                            </p:txEl>
                                          </p:spTgt>
                                        </p:tgtEl>
                                        <p:attrNameLst>
                                          <p:attrName>style.visibility</p:attrName>
                                        </p:attrNameLst>
                                      </p:cBhvr>
                                      <p:to>
                                        <p:strVal val="visible"/>
                                      </p:to>
                                    </p:set>
                                    <p:animEffect transition="in" filter="wipe(left)">
                                      <p:cBhvr>
                                        <p:cTn id="12" dur="500"/>
                                        <p:tgtEl>
                                          <p:spTgt spid="868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8354">
                                            <p:txEl>
                                              <p:pRg st="3" end="3"/>
                                            </p:txEl>
                                          </p:spTgt>
                                        </p:tgtEl>
                                        <p:attrNameLst>
                                          <p:attrName>style.visibility</p:attrName>
                                        </p:attrNameLst>
                                      </p:cBhvr>
                                      <p:to>
                                        <p:strVal val="visible"/>
                                      </p:to>
                                    </p:set>
                                    <p:animEffect transition="in" filter="wipe(left)">
                                      <p:cBhvr>
                                        <p:cTn id="17" dur="1000"/>
                                        <p:tgtEl>
                                          <p:spTgt spid="8683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8354">
                                            <p:txEl>
                                              <p:pRg st="4" end="4"/>
                                            </p:txEl>
                                          </p:spTgt>
                                        </p:tgtEl>
                                        <p:attrNameLst>
                                          <p:attrName>style.visibility</p:attrName>
                                        </p:attrNameLst>
                                      </p:cBhvr>
                                      <p:to>
                                        <p:strVal val="visible"/>
                                      </p:to>
                                    </p:set>
                                    <p:animEffect transition="in" filter="wipe(left)">
                                      <p:cBhvr>
                                        <p:cTn id="22" dur="1000"/>
                                        <p:tgtEl>
                                          <p:spTgt spid="8683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8354">
                                            <p:txEl>
                                              <p:pRg st="5" end="5"/>
                                            </p:txEl>
                                          </p:spTgt>
                                        </p:tgtEl>
                                        <p:attrNameLst>
                                          <p:attrName>style.visibility</p:attrName>
                                        </p:attrNameLst>
                                      </p:cBhvr>
                                      <p:to>
                                        <p:strVal val="visible"/>
                                      </p:to>
                                    </p:set>
                                    <p:animEffect transition="in" filter="wipe(left)">
                                      <p:cBhvr>
                                        <p:cTn id="27" dur="1000"/>
                                        <p:tgtEl>
                                          <p:spTgt spid="8683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4"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772000" y="4644000"/>
            <a:ext cx="4333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FINANCE</a:t>
            </a:r>
            <a:r>
              <a:rPr lang="en-CA" altLang="en-US" sz="3600" b="1">
                <a:solidFill>
                  <a:srgbClr val="009A82"/>
                </a:solidFill>
                <a:latin typeface="Futura Condensed" pitchFamily="34" charset="0"/>
              </a:rPr>
              <a:t>, </a:t>
            </a:r>
            <a:r>
              <a:rPr lang="en-CA" altLang="en-US" sz="3600">
                <a:solidFill>
                  <a:srgbClr val="009A82"/>
                </a:solidFill>
                <a:latin typeface="Futura Condensed" pitchFamily="34" charset="0"/>
              </a:rPr>
              <a:t>SAVING, </a:t>
            </a:r>
            <a:r>
              <a:rPr lang="en-CA" altLang="en-US" sz="3600" dirty="0">
                <a:solidFill>
                  <a:srgbClr val="009A82"/>
                </a:solidFill>
                <a:latin typeface="Futura Condensed" pitchFamily="34" charset="0"/>
              </a:rPr>
              <a:t>AND INVESTMENT</a:t>
            </a:r>
            <a:r>
              <a:rPr lang="en-CA" altLang="en-US" sz="3600" b="1" dirty="0">
                <a:solidFill>
                  <a:srgbClr val="009A82"/>
                </a:solidFill>
                <a:latin typeface="Futura Condensed" pitchFamily="34" charset="0"/>
              </a:rPr>
              <a:t> </a:t>
            </a:r>
          </a:p>
        </p:txBody>
      </p:sp>
      <p:graphicFrame>
        <p:nvGraphicFramePr>
          <p:cNvPr id="10" name="Object 9"/>
          <p:cNvGraphicFramePr>
            <a:graphicFrameLocks noChangeAspect="1"/>
          </p:cNvGraphicFramePr>
          <p:nvPr>
            <p:extLst>
              <p:ext uri="{D42A27DB-BD31-4B8C-83A1-F6EECF244321}">
                <p14:modId xmlns:p14="http://schemas.microsoft.com/office/powerpoint/2010/main" val="159519299"/>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8215"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b="0" dirty="0">
                <a:solidFill>
                  <a:srgbClr val="9B2590"/>
                </a:solidFill>
                <a:latin typeface="Mundo Sans Std Light" panose="02000302020104020303" pitchFamily="50" charset="0"/>
              </a:rPr>
              <a:t>7</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02" name="Rectangle 2"/>
          <p:cNvSpPr>
            <a:spLocks noGrp="1" noChangeArrowheads="1"/>
          </p:cNvSpPr>
          <p:nvPr>
            <p:ph idx="1"/>
          </p:nvPr>
        </p:nvSpPr>
        <p:spPr/>
        <p:txBody>
          <a:bodyPr/>
          <a:lstStyle/>
          <a:p>
            <a:pPr marL="107950" lvl="1" eaLnBrk="1" hangingPunct="1"/>
            <a:r>
              <a:rPr dirty="0"/>
              <a:t>The </a:t>
            </a:r>
            <a:r>
              <a:rPr b="1" dirty="0"/>
              <a:t>real interest rate</a:t>
            </a:r>
            <a:r>
              <a:rPr dirty="0"/>
              <a:t> is the nominal interest rate adjusted to remove the effects of inflation on the buying power of money.</a:t>
            </a:r>
          </a:p>
          <a:p>
            <a:pPr marL="107950" lvl="1" eaLnBrk="1" hangingPunct="1"/>
            <a:r>
              <a:rPr dirty="0"/>
              <a:t>The real interest rate is approximately equal to the nominal interest rate minus the inflation rate.</a:t>
            </a:r>
          </a:p>
          <a:p>
            <a:pPr marL="107950" lvl="1" eaLnBrk="1" hangingPunct="1"/>
            <a:r>
              <a:rPr dirty="0"/>
              <a:t>For example</a:t>
            </a:r>
            <a:r>
              <a:rPr lang="en-GB" dirty="0"/>
              <a:t>:</a:t>
            </a:r>
          </a:p>
          <a:p>
            <a:pPr marL="107950" lvl="1" eaLnBrk="1" hangingPunct="1"/>
            <a:r>
              <a:rPr lang="en-GB" dirty="0"/>
              <a:t>I</a:t>
            </a:r>
            <a:r>
              <a:rPr dirty="0"/>
              <a:t>f the nominal interest rate is 5 percent a year and the inflation rate is 2 percent a year, the real interest rate is </a:t>
            </a:r>
            <a:br>
              <a:rPr lang="en-GB" dirty="0"/>
            </a:br>
            <a:r>
              <a:rPr dirty="0"/>
              <a:t>3 percent a year.</a:t>
            </a:r>
          </a:p>
          <a:p>
            <a:pPr marL="107950" lvl="1" eaLnBrk="1" hangingPunct="1"/>
            <a:r>
              <a:rPr dirty="0"/>
              <a:t>The real interest rate is the opportunity coast of borrowing.</a:t>
            </a:r>
          </a:p>
        </p:txBody>
      </p:sp>
      <p:sp>
        <p:nvSpPr>
          <p:cNvPr id="23554" name="Rectangle 5"/>
          <p:cNvSpPr>
            <a:spLocks noGrp="1" noChangeArrowheads="1"/>
          </p:cNvSpPr>
          <p:nvPr>
            <p:ph type="title"/>
          </p:nvPr>
        </p:nvSpPr>
        <p:spPr>
          <a:noFill/>
        </p:spPr>
        <p:txBody>
          <a:bodyPr/>
          <a:lstStyle/>
          <a:p>
            <a:pPr eaLnBrk="1" hangingPunct="1"/>
            <a:r>
              <a:rPr lang="en-US" altLang="en-US" dirty="0"/>
              <a:t>Financial Decisions and Risk</a:t>
            </a:r>
          </a:p>
        </p:txBody>
      </p:sp>
    </p:spTree>
    <p:extLst>
      <p:ext uri="{BB962C8B-B14F-4D97-AF65-F5344CB8AC3E}">
        <p14:creationId xmlns:p14="http://schemas.microsoft.com/office/powerpoint/2010/main" val="30024863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02">
                                            <p:txEl>
                                              <p:pRg st="1" end="1"/>
                                            </p:txEl>
                                          </p:spTgt>
                                        </p:tgtEl>
                                        <p:attrNameLst>
                                          <p:attrName>style.visibility</p:attrName>
                                        </p:attrNameLst>
                                      </p:cBhvr>
                                      <p:to>
                                        <p:strVal val="visible"/>
                                      </p:to>
                                    </p:set>
                                    <p:animEffect transition="in" filter="wipe(left)">
                                      <p:cBhvr>
                                        <p:cTn id="7" dur="1000"/>
                                        <p:tgtEl>
                                          <p:spTgt spid="8704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02">
                                            <p:txEl>
                                              <p:pRg st="2" end="2"/>
                                            </p:txEl>
                                          </p:spTgt>
                                        </p:tgtEl>
                                        <p:attrNameLst>
                                          <p:attrName>style.visibility</p:attrName>
                                        </p:attrNameLst>
                                      </p:cBhvr>
                                      <p:to>
                                        <p:strVal val="visible"/>
                                      </p:to>
                                    </p:set>
                                    <p:animEffect transition="in" filter="wipe(left)">
                                      <p:cBhvr>
                                        <p:cTn id="12" dur="1000"/>
                                        <p:tgtEl>
                                          <p:spTgt spid="8704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02">
                                            <p:txEl>
                                              <p:pRg st="3" end="3"/>
                                            </p:txEl>
                                          </p:spTgt>
                                        </p:tgtEl>
                                        <p:attrNameLst>
                                          <p:attrName>style.visibility</p:attrName>
                                        </p:attrNameLst>
                                      </p:cBhvr>
                                      <p:to>
                                        <p:strVal val="visible"/>
                                      </p:to>
                                    </p:set>
                                    <p:animEffect transition="in" filter="wipe(left)">
                                      <p:cBhvr>
                                        <p:cTn id="17" dur="1000"/>
                                        <p:tgtEl>
                                          <p:spTgt spid="8704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02">
                                            <p:txEl>
                                              <p:pRg st="4" end="4"/>
                                            </p:txEl>
                                          </p:spTgt>
                                        </p:tgtEl>
                                        <p:attrNameLst>
                                          <p:attrName>style.visibility</p:attrName>
                                        </p:attrNameLst>
                                      </p:cBhvr>
                                      <p:to>
                                        <p:strVal val="visible"/>
                                      </p:to>
                                    </p:set>
                                    <p:animEffect transition="in" filter="wipe(left)">
                                      <p:cBhvr>
                                        <p:cTn id="22" dur="1000"/>
                                        <p:tgtEl>
                                          <p:spTgt spid="870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2"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63" name="Rectangle 3"/>
          <p:cNvSpPr>
            <a:spLocks noGrp="1" noChangeArrowheads="1"/>
          </p:cNvSpPr>
          <p:nvPr>
            <p:ph idx="1"/>
          </p:nvPr>
        </p:nvSpPr>
        <p:spPr/>
        <p:txBody>
          <a:bodyPr/>
          <a:lstStyle/>
          <a:p>
            <a:pPr marL="107950" lvl="1" eaLnBrk="1" hangingPunct="1"/>
            <a:r>
              <a:rPr lang="en-GB" dirty="0"/>
              <a:t>The </a:t>
            </a:r>
            <a:r>
              <a:rPr lang="en-GB" b="1" dirty="0"/>
              <a:t>market for loanable funds</a:t>
            </a:r>
            <a:r>
              <a:rPr lang="en-GB" dirty="0"/>
              <a:t> is the aggregate of all the individual financial markets.</a:t>
            </a:r>
          </a:p>
          <a:p>
            <a:pPr marL="107950" lvl="1" eaLnBrk="1" hangingPunct="1"/>
            <a:r>
              <a:rPr dirty="0"/>
              <a:t>The market for loanable funds determines the real interest rate, the quantity of funds loaned, saving, and investment.</a:t>
            </a:r>
          </a:p>
          <a:p>
            <a:pPr marL="107950" lvl="1" eaLnBrk="1" hangingPunct="1"/>
            <a:r>
              <a:rPr dirty="0"/>
              <a:t>We’ll start by ignoring the government and the rest of the world.</a:t>
            </a:r>
          </a:p>
          <a:p>
            <a:pPr marL="107950" lvl="1" eaLnBrk="1" hangingPunct="1"/>
            <a:r>
              <a:rPr lang="en-CA" b="1" dirty="0">
                <a:solidFill>
                  <a:srgbClr val="1A71B7"/>
                </a:solidFill>
              </a:rPr>
              <a:t>The Demand for Loanable Funds</a:t>
            </a:r>
          </a:p>
          <a:p>
            <a:pPr marL="107950" lvl="1" eaLnBrk="1" hangingPunct="1">
              <a:buClr>
                <a:schemeClr val="tx1"/>
              </a:buClr>
            </a:pPr>
            <a:r>
              <a:rPr dirty="0"/>
              <a:t>The </a:t>
            </a:r>
            <a:r>
              <a:rPr i="1" dirty="0"/>
              <a:t>quantity of loanable funds demanded</a:t>
            </a:r>
            <a:r>
              <a:rPr dirty="0"/>
              <a:t> depends on</a:t>
            </a:r>
          </a:p>
          <a:p>
            <a:pPr marL="107950" lvl="1" eaLnBrk="1" hangingPunct="1">
              <a:buClr>
                <a:schemeClr val="tx1"/>
              </a:buClr>
            </a:pPr>
            <a:r>
              <a:rPr dirty="0"/>
              <a:t>1. The real interest rate</a:t>
            </a:r>
          </a:p>
          <a:p>
            <a:pPr marL="107950" lvl="1" eaLnBrk="1" hangingPunct="1">
              <a:buClr>
                <a:schemeClr val="tx1"/>
              </a:buClr>
            </a:pPr>
            <a:r>
              <a:rPr dirty="0"/>
              <a:t>2. Expected profit</a:t>
            </a:r>
          </a:p>
        </p:txBody>
      </p:sp>
      <p:sp>
        <p:nvSpPr>
          <p:cNvPr id="24578" name="Rectangle 7"/>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xEl>
                                              <p:pRg st="2" end="2"/>
                                            </p:txEl>
                                          </p:spTgt>
                                        </p:tgtEl>
                                        <p:attrNameLst>
                                          <p:attrName>style.visibility</p:attrName>
                                        </p:attrNameLst>
                                      </p:cBhvr>
                                      <p:to>
                                        <p:strVal val="visible"/>
                                      </p:to>
                                    </p:set>
                                    <p:animEffect transition="in" filter="wipe(left)">
                                      <p:cBhvr>
                                        <p:cTn id="7" dur="1000"/>
                                        <p:tgtEl>
                                          <p:spTgt spid="86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3">
                                            <p:txEl>
                                              <p:pRg st="3" end="3"/>
                                            </p:txEl>
                                          </p:spTgt>
                                        </p:tgtEl>
                                        <p:attrNameLst>
                                          <p:attrName>style.visibility</p:attrName>
                                        </p:attrNameLst>
                                      </p:cBhvr>
                                      <p:to>
                                        <p:strVal val="visible"/>
                                      </p:to>
                                    </p:set>
                                    <p:animEffect transition="in" filter="wipe(left)">
                                      <p:cBhvr>
                                        <p:cTn id="12" dur="500"/>
                                        <p:tgtEl>
                                          <p:spTgt spid="86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3">
                                            <p:txEl>
                                              <p:pRg st="4" end="4"/>
                                            </p:txEl>
                                          </p:spTgt>
                                        </p:tgtEl>
                                        <p:attrNameLst>
                                          <p:attrName>style.visibility</p:attrName>
                                        </p:attrNameLst>
                                      </p:cBhvr>
                                      <p:to>
                                        <p:strVal val="visible"/>
                                      </p:to>
                                    </p:set>
                                    <p:animEffect transition="in" filter="wipe(left)">
                                      <p:cBhvr>
                                        <p:cTn id="17" dur="1000"/>
                                        <p:tgtEl>
                                          <p:spTgt spid="8601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63">
                                            <p:txEl>
                                              <p:pRg st="5" end="5"/>
                                            </p:txEl>
                                          </p:spTgt>
                                        </p:tgtEl>
                                        <p:attrNameLst>
                                          <p:attrName>style.visibility</p:attrName>
                                        </p:attrNameLst>
                                      </p:cBhvr>
                                      <p:to>
                                        <p:strVal val="visible"/>
                                      </p:to>
                                    </p:set>
                                    <p:animEffect transition="in" filter="wipe(left)">
                                      <p:cBhvr>
                                        <p:cTn id="22" dur="1000"/>
                                        <p:tgtEl>
                                          <p:spTgt spid="86016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163">
                                            <p:txEl>
                                              <p:pRg st="6" end="6"/>
                                            </p:txEl>
                                          </p:spTgt>
                                        </p:tgtEl>
                                        <p:attrNameLst>
                                          <p:attrName>style.visibility</p:attrName>
                                        </p:attrNameLst>
                                      </p:cBhvr>
                                      <p:to>
                                        <p:strVal val="visible"/>
                                      </p:to>
                                    </p:set>
                                    <p:animEffect transition="in" filter="wipe(left)">
                                      <p:cBhvr>
                                        <p:cTn id="27" dur="1000"/>
                                        <p:tgtEl>
                                          <p:spTgt spid="860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787" name="Rectangle 3"/>
          <p:cNvSpPr>
            <a:spLocks noGrp="1" noChangeArrowheads="1"/>
          </p:cNvSpPr>
          <p:nvPr>
            <p:ph idx="1"/>
          </p:nvPr>
        </p:nvSpPr>
        <p:spPr/>
        <p:txBody>
          <a:bodyPr/>
          <a:lstStyle/>
          <a:p>
            <a:pPr marL="107950" eaLnBrk="1" hangingPunct="1"/>
            <a:r>
              <a:rPr lang="en-US" altLang="en-US" dirty="0">
                <a:solidFill>
                  <a:srgbClr val="7030A0"/>
                </a:solidFill>
              </a:rPr>
              <a:t>Demand for Loanable Funds Curve</a:t>
            </a:r>
          </a:p>
          <a:p>
            <a:pPr marL="107950" lvl="1" eaLnBrk="1" hangingPunct="1"/>
            <a:r>
              <a:rPr dirty="0"/>
              <a:t>The </a:t>
            </a:r>
            <a:r>
              <a:rPr b="1" dirty="0"/>
              <a:t>demand for loanable funds</a:t>
            </a:r>
            <a:r>
              <a:rPr dirty="0"/>
              <a:t> is the relationship between the quantity of loanable funds demanded and the real interest rate when all other influences on borrowing plans remain the same.</a:t>
            </a:r>
          </a:p>
          <a:p>
            <a:pPr marL="107950" lvl="1" eaLnBrk="1" hangingPunct="1"/>
            <a:r>
              <a:rPr dirty="0"/>
              <a:t>Business investment is the main item that makes up the demand for loanable funds.</a:t>
            </a:r>
          </a:p>
        </p:txBody>
      </p:sp>
      <p:sp>
        <p:nvSpPr>
          <p:cNvPr id="25602" name="Rectangle 5"/>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787">
                                            <p:txEl>
                                              <p:pRg st="1" end="1"/>
                                            </p:txEl>
                                          </p:spTgt>
                                        </p:tgtEl>
                                        <p:attrNameLst>
                                          <p:attrName>style.visibility</p:attrName>
                                        </p:attrNameLst>
                                      </p:cBhvr>
                                      <p:to>
                                        <p:strVal val="visible"/>
                                      </p:to>
                                    </p:set>
                                    <p:animEffect transition="in" filter="wipe(left)">
                                      <p:cBhvr>
                                        <p:cTn id="7" dur="1000"/>
                                        <p:tgtEl>
                                          <p:spTgt spid="758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787">
                                            <p:txEl>
                                              <p:pRg st="2" end="2"/>
                                            </p:txEl>
                                          </p:spTgt>
                                        </p:tgtEl>
                                        <p:attrNameLst>
                                          <p:attrName>style.visibility</p:attrName>
                                        </p:attrNameLst>
                                      </p:cBhvr>
                                      <p:to>
                                        <p:strVal val="visible"/>
                                      </p:to>
                                    </p:set>
                                    <p:animEffect transition="in" filter="wipe(left)">
                                      <p:cBhvr>
                                        <p:cTn id="12" dur="1000"/>
                                        <p:tgtEl>
                                          <p:spTgt spid="758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7950" lvl="1" eaLnBrk="1" hangingPunct="1"/>
            <a:r>
              <a:rPr lang="en-CA" altLang="en-US" dirty="0"/>
              <a:t>Figure 7.3 shows the demand for loanable funds curve.</a:t>
            </a:r>
          </a:p>
          <a:p>
            <a:pPr marL="107950" lvl="1" eaLnBrk="1" hangingPunct="1"/>
            <a:r>
              <a:rPr lang="en-CA" altLang="en-US" dirty="0"/>
              <a:t>A rise in the real interest rate decreases the quantity of loanable funds demanded.</a:t>
            </a:r>
          </a:p>
          <a:p>
            <a:pPr marL="107950" lvl="1" eaLnBrk="1" hangingPunct="1"/>
            <a:r>
              <a:rPr lang="en-CA" altLang="en-US" dirty="0"/>
              <a:t>A fall in the real interest rate increases the quantity of loanable funds demanded.</a:t>
            </a:r>
          </a:p>
        </p:txBody>
      </p:sp>
      <p:sp>
        <p:nvSpPr>
          <p:cNvPr id="26626" name="Title 1"/>
          <p:cNvSpPr>
            <a:spLocks noGrp="1"/>
          </p:cNvSpPr>
          <p:nvPr>
            <p:ph type="title"/>
          </p:nvPr>
        </p:nvSpPr>
        <p:spPr>
          <a:ln/>
        </p:spPr>
        <p:txBody>
          <a:bodyPr/>
          <a:lstStyle/>
          <a:p>
            <a:r>
              <a:rPr lang="en-US" altLang="en-US"/>
              <a:t>The Loanable Funds Market</a:t>
            </a:r>
            <a:endParaRPr lang="en-CA" altLang="en-US"/>
          </a:p>
        </p:txBody>
      </p:sp>
      <p:pic>
        <p:nvPicPr>
          <p:cNvPr id="2662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1584325"/>
            <a:ext cx="42830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584325"/>
            <a:ext cx="42830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1584325"/>
            <a:ext cx="428307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720725"/>
            <a:ext cx="53530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720725"/>
            <a:ext cx="53530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720725"/>
            <a:ext cx="53530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0835" name="Rectangle 3"/>
          <p:cNvSpPr>
            <a:spLocks noGrp="1" noChangeArrowheads="1"/>
          </p:cNvSpPr>
          <p:nvPr>
            <p:ph idx="1"/>
          </p:nvPr>
        </p:nvSpPr>
        <p:spPr/>
        <p:txBody>
          <a:bodyPr/>
          <a:lstStyle/>
          <a:p>
            <a:pPr marL="107950" eaLnBrk="1" hangingPunct="1"/>
            <a:r>
              <a:rPr lang="en-US" altLang="en-US" dirty="0">
                <a:solidFill>
                  <a:srgbClr val="7030A0"/>
                </a:solidFill>
              </a:rPr>
              <a:t>Changes in the Demand for Loanable Funds</a:t>
            </a:r>
          </a:p>
          <a:p>
            <a:pPr marL="107950" lvl="1" eaLnBrk="1" hangingPunct="1"/>
            <a:r>
              <a:rPr dirty="0"/>
              <a:t>When the expected profit changes, the demand for loanable funds changes.</a:t>
            </a:r>
          </a:p>
          <a:p>
            <a:pPr marL="107950" lvl="1" eaLnBrk="1" hangingPunct="1"/>
            <a:r>
              <a:rPr dirty="0"/>
              <a:t>Other things remaining the same, the greater the expected profit from new capital, the greater is the amount of investment and the greater the demand for loanable funds.</a:t>
            </a:r>
          </a:p>
        </p:txBody>
      </p:sp>
      <p:sp>
        <p:nvSpPr>
          <p:cNvPr id="28674" name="Rectangle 5"/>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0835">
                                            <p:txEl>
                                              <p:pRg st="1" end="1"/>
                                            </p:txEl>
                                          </p:spTgt>
                                        </p:tgtEl>
                                        <p:attrNameLst>
                                          <p:attrName>style.visibility</p:attrName>
                                        </p:attrNameLst>
                                      </p:cBhvr>
                                      <p:to>
                                        <p:strVal val="visible"/>
                                      </p:to>
                                    </p:set>
                                    <p:animEffect transition="in" filter="wipe(left)">
                                      <p:cBhvr>
                                        <p:cTn id="7" dur="1000"/>
                                        <p:tgtEl>
                                          <p:spTgt spid="7608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0835">
                                            <p:txEl>
                                              <p:pRg st="2" end="2"/>
                                            </p:txEl>
                                          </p:spTgt>
                                        </p:tgtEl>
                                        <p:attrNameLst>
                                          <p:attrName>style.visibility</p:attrName>
                                        </p:attrNameLst>
                                      </p:cBhvr>
                                      <p:to>
                                        <p:strVal val="visible"/>
                                      </p:to>
                                    </p:set>
                                    <p:animEffect transition="in" filter="wipe(left)">
                                      <p:cBhvr>
                                        <p:cTn id="12" dur="1000"/>
                                        <p:tgtEl>
                                          <p:spTgt spid="76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4931" name="Rectangle 3"/>
          <p:cNvSpPr>
            <a:spLocks noGrp="1" noChangeArrowheads="1"/>
          </p:cNvSpPr>
          <p:nvPr>
            <p:ph idx="1"/>
          </p:nvPr>
        </p:nvSpPr>
        <p:spPr/>
        <p:txBody>
          <a:bodyPr/>
          <a:lstStyle/>
          <a:p>
            <a:pPr marL="107950" lvl="1" eaLnBrk="1" hangingPunct="1"/>
            <a:r>
              <a:rPr lang="en-CA" b="1" dirty="0">
                <a:solidFill>
                  <a:srgbClr val="1A71B7"/>
                </a:solidFill>
              </a:rPr>
              <a:t>The Supply of Loanable Funds</a:t>
            </a:r>
          </a:p>
          <a:p>
            <a:pPr marL="107950" lvl="1" eaLnBrk="1" hangingPunct="1">
              <a:buClr>
                <a:schemeClr val="tx1"/>
              </a:buClr>
            </a:pPr>
            <a:r>
              <a:rPr dirty="0"/>
              <a:t>The </a:t>
            </a:r>
            <a:r>
              <a:rPr i="1" dirty="0"/>
              <a:t>quantity of loanable funds supplied</a:t>
            </a:r>
            <a:r>
              <a:rPr dirty="0"/>
              <a:t> depends on</a:t>
            </a:r>
          </a:p>
          <a:p>
            <a:pPr marL="107950" lvl="1" eaLnBrk="1" hangingPunct="1">
              <a:buClr>
                <a:schemeClr val="tx1"/>
              </a:buClr>
            </a:pPr>
            <a:r>
              <a:rPr dirty="0"/>
              <a:t>1. The real interest rate</a:t>
            </a:r>
          </a:p>
          <a:p>
            <a:pPr marL="107950" lvl="1" eaLnBrk="1" hangingPunct="1">
              <a:buClr>
                <a:schemeClr val="tx1"/>
              </a:buClr>
            </a:pPr>
            <a:r>
              <a:rPr dirty="0"/>
              <a:t>2. Disposable income</a:t>
            </a:r>
          </a:p>
          <a:p>
            <a:pPr marL="107950" lvl="1" eaLnBrk="1" hangingPunct="1">
              <a:buClr>
                <a:schemeClr val="tx1"/>
              </a:buClr>
            </a:pPr>
            <a:r>
              <a:rPr dirty="0"/>
              <a:t>3. Expected future income</a:t>
            </a:r>
          </a:p>
          <a:p>
            <a:pPr marL="107950" lvl="1" eaLnBrk="1" hangingPunct="1">
              <a:buClr>
                <a:schemeClr val="tx1"/>
              </a:buClr>
            </a:pPr>
            <a:r>
              <a:rPr dirty="0"/>
              <a:t>4. Wealth</a:t>
            </a:r>
          </a:p>
          <a:p>
            <a:pPr marL="107950" lvl="1" eaLnBrk="1" hangingPunct="1">
              <a:buClr>
                <a:schemeClr val="tx1"/>
              </a:buClr>
            </a:pPr>
            <a:r>
              <a:rPr dirty="0"/>
              <a:t>5. Default risk</a:t>
            </a:r>
          </a:p>
        </p:txBody>
      </p:sp>
      <p:sp>
        <p:nvSpPr>
          <p:cNvPr id="29698" name="Rectangle 5"/>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4931">
                                            <p:txEl>
                                              <p:pRg st="1" end="1"/>
                                            </p:txEl>
                                          </p:spTgt>
                                        </p:tgtEl>
                                        <p:attrNameLst>
                                          <p:attrName>style.visibility</p:attrName>
                                        </p:attrNameLst>
                                      </p:cBhvr>
                                      <p:to>
                                        <p:strVal val="visible"/>
                                      </p:to>
                                    </p:set>
                                    <p:animEffect transition="in" filter="wipe(left)">
                                      <p:cBhvr>
                                        <p:cTn id="7" dur="1000"/>
                                        <p:tgtEl>
                                          <p:spTgt spid="7649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4931">
                                            <p:txEl>
                                              <p:pRg st="2" end="2"/>
                                            </p:txEl>
                                          </p:spTgt>
                                        </p:tgtEl>
                                        <p:attrNameLst>
                                          <p:attrName>style.visibility</p:attrName>
                                        </p:attrNameLst>
                                      </p:cBhvr>
                                      <p:to>
                                        <p:strVal val="visible"/>
                                      </p:to>
                                    </p:set>
                                    <p:animEffect transition="in" filter="wipe(left)">
                                      <p:cBhvr>
                                        <p:cTn id="12" dur="1000"/>
                                        <p:tgtEl>
                                          <p:spTgt spid="7649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4931">
                                            <p:txEl>
                                              <p:pRg st="3" end="3"/>
                                            </p:txEl>
                                          </p:spTgt>
                                        </p:tgtEl>
                                        <p:attrNameLst>
                                          <p:attrName>style.visibility</p:attrName>
                                        </p:attrNameLst>
                                      </p:cBhvr>
                                      <p:to>
                                        <p:strVal val="visible"/>
                                      </p:to>
                                    </p:set>
                                    <p:animEffect transition="in" filter="wipe(left)">
                                      <p:cBhvr>
                                        <p:cTn id="17" dur="1000"/>
                                        <p:tgtEl>
                                          <p:spTgt spid="7649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4931">
                                            <p:txEl>
                                              <p:pRg st="4" end="4"/>
                                            </p:txEl>
                                          </p:spTgt>
                                        </p:tgtEl>
                                        <p:attrNameLst>
                                          <p:attrName>style.visibility</p:attrName>
                                        </p:attrNameLst>
                                      </p:cBhvr>
                                      <p:to>
                                        <p:strVal val="visible"/>
                                      </p:to>
                                    </p:set>
                                    <p:animEffect transition="in" filter="wipe(left)">
                                      <p:cBhvr>
                                        <p:cTn id="22" dur="1000"/>
                                        <p:tgtEl>
                                          <p:spTgt spid="7649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4931">
                                            <p:txEl>
                                              <p:pRg st="5" end="5"/>
                                            </p:txEl>
                                          </p:spTgt>
                                        </p:tgtEl>
                                        <p:attrNameLst>
                                          <p:attrName>style.visibility</p:attrName>
                                        </p:attrNameLst>
                                      </p:cBhvr>
                                      <p:to>
                                        <p:strVal val="visible"/>
                                      </p:to>
                                    </p:set>
                                    <p:animEffect transition="in" filter="wipe(left)">
                                      <p:cBhvr>
                                        <p:cTn id="27" dur="1000"/>
                                        <p:tgtEl>
                                          <p:spTgt spid="76493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4931">
                                            <p:txEl>
                                              <p:pRg st="6" end="6"/>
                                            </p:txEl>
                                          </p:spTgt>
                                        </p:tgtEl>
                                        <p:attrNameLst>
                                          <p:attrName>style.visibility</p:attrName>
                                        </p:attrNameLst>
                                      </p:cBhvr>
                                      <p:to>
                                        <p:strVal val="visible"/>
                                      </p:to>
                                    </p:set>
                                    <p:animEffect transition="in" filter="wipe(left)">
                                      <p:cBhvr>
                                        <p:cTn id="32" dur="1000"/>
                                        <p:tgtEl>
                                          <p:spTgt spid="764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6979" name="Rectangle 3"/>
          <p:cNvSpPr>
            <a:spLocks noGrp="1" noChangeArrowheads="1"/>
          </p:cNvSpPr>
          <p:nvPr>
            <p:ph idx="1"/>
          </p:nvPr>
        </p:nvSpPr>
        <p:spPr/>
        <p:txBody>
          <a:bodyPr/>
          <a:lstStyle/>
          <a:p>
            <a:pPr marL="107950" eaLnBrk="1" hangingPunct="1"/>
            <a:r>
              <a:rPr lang="en-US" altLang="en-US" dirty="0">
                <a:solidFill>
                  <a:srgbClr val="7030A0"/>
                </a:solidFill>
              </a:rPr>
              <a:t>The Supply of Loanable Funds Curve</a:t>
            </a:r>
          </a:p>
          <a:p>
            <a:pPr marL="107950" lvl="1" eaLnBrk="1" hangingPunct="1"/>
            <a:r>
              <a:rPr dirty="0"/>
              <a:t>The </a:t>
            </a:r>
            <a:r>
              <a:rPr b="1" dirty="0"/>
              <a:t>supply of loanable funds</a:t>
            </a:r>
            <a:r>
              <a:rPr dirty="0"/>
              <a:t> is the relationship between the quantity of loanable funds supplied and the real interest rate when all other influences on lending plans remain the same.</a:t>
            </a:r>
          </a:p>
          <a:p>
            <a:pPr marL="107950" lvl="1" eaLnBrk="1" hangingPunct="1"/>
            <a:r>
              <a:rPr dirty="0"/>
              <a:t>Saving is the main item that makes up the supply of loanable funds.</a:t>
            </a:r>
          </a:p>
        </p:txBody>
      </p:sp>
      <p:sp>
        <p:nvSpPr>
          <p:cNvPr id="30722" name="Rectangle 5"/>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6979">
                                            <p:txEl>
                                              <p:pRg st="1" end="1"/>
                                            </p:txEl>
                                          </p:spTgt>
                                        </p:tgtEl>
                                        <p:attrNameLst>
                                          <p:attrName>style.visibility</p:attrName>
                                        </p:attrNameLst>
                                      </p:cBhvr>
                                      <p:to>
                                        <p:strVal val="visible"/>
                                      </p:to>
                                    </p:set>
                                    <p:animEffect transition="in" filter="wipe(left)">
                                      <p:cBhvr>
                                        <p:cTn id="7" dur="1000"/>
                                        <p:tgtEl>
                                          <p:spTgt spid="7669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6979">
                                            <p:txEl>
                                              <p:pRg st="2" end="2"/>
                                            </p:txEl>
                                          </p:spTgt>
                                        </p:tgtEl>
                                        <p:attrNameLst>
                                          <p:attrName>style.visibility</p:attrName>
                                        </p:attrNameLst>
                                      </p:cBhvr>
                                      <p:to>
                                        <p:strVal val="visible"/>
                                      </p:to>
                                    </p:set>
                                    <p:animEffect transition="in" filter="wipe(left)">
                                      <p:cBhvr>
                                        <p:cTn id="12" dur="1000"/>
                                        <p:tgtEl>
                                          <p:spTgt spid="76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7950" lvl="1" eaLnBrk="1" hangingPunct="1"/>
            <a:r>
              <a:rPr lang="en-CA" altLang="en-US" dirty="0"/>
              <a:t>Figure 7.4 shows the supply of loanable funds curve.</a:t>
            </a:r>
          </a:p>
          <a:p>
            <a:pPr marL="107950" lvl="1" eaLnBrk="1" hangingPunct="1"/>
            <a:r>
              <a:rPr lang="en-CA" altLang="en-US" dirty="0"/>
              <a:t>A rise in the real interest rate increases the quantity of loanable funds supplied.</a:t>
            </a:r>
          </a:p>
          <a:p>
            <a:pPr marL="107950" lvl="1" eaLnBrk="1" hangingPunct="1"/>
            <a:r>
              <a:rPr lang="en-CA" altLang="en-US" dirty="0"/>
              <a:t>A fall in the real interest rate decreases the quantity of loanable funds supplied.</a:t>
            </a:r>
          </a:p>
        </p:txBody>
      </p:sp>
      <p:sp>
        <p:nvSpPr>
          <p:cNvPr id="31746" name="Title 1"/>
          <p:cNvSpPr>
            <a:spLocks noGrp="1"/>
          </p:cNvSpPr>
          <p:nvPr>
            <p:ph type="title"/>
          </p:nvPr>
        </p:nvSpPr>
        <p:spPr>
          <a:ln/>
        </p:spPr>
        <p:txBody>
          <a:bodyPr/>
          <a:lstStyle/>
          <a:p>
            <a:r>
              <a:rPr lang="en-US" altLang="en-US"/>
              <a:t>The Loanable Funds Market</a:t>
            </a:r>
            <a:endParaRPr lang="en-CA" altLang="en-US"/>
          </a:p>
        </p:txBody>
      </p:sp>
      <p:pic>
        <p:nvPicPr>
          <p:cNvPr id="3174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84325"/>
            <a:ext cx="42354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84325"/>
            <a:ext cx="42354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584325"/>
            <a:ext cx="42354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75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720725"/>
            <a:ext cx="5295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720725"/>
            <a:ext cx="5295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720725"/>
            <a:ext cx="5295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flow of funds in financial markets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financial decisions are made and the risks that arise from these decisions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lending and borrowing decisions interact in financial markets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governments influence financial markets</a:t>
            </a:r>
          </a:p>
        </p:txBody>
      </p:sp>
    </p:spTree>
    <p:extLst>
      <p:ext uri="{BB962C8B-B14F-4D97-AF65-F5344CB8AC3E}">
        <p14:creationId xmlns:p14="http://schemas.microsoft.com/office/powerpoint/2010/main" val="14362084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2450" name="Rectangle 2"/>
          <p:cNvSpPr>
            <a:spLocks noGrp="1" noChangeArrowheads="1"/>
          </p:cNvSpPr>
          <p:nvPr>
            <p:ph idx="1"/>
          </p:nvPr>
        </p:nvSpPr>
        <p:spPr/>
        <p:txBody>
          <a:bodyPr/>
          <a:lstStyle/>
          <a:p>
            <a:pPr marL="107950" eaLnBrk="1" hangingPunct="1"/>
            <a:r>
              <a:rPr lang="en-US" altLang="en-US" dirty="0">
                <a:solidFill>
                  <a:srgbClr val="7030A0"/>
                </a:solidFill>
              </a:rPr>
              <a:t>Changes in the Supply of Loanable Funds</a:t>
            </a:r>
          </a:p>
          <a:p>
            <a:pPr marL="107950" lvl="1" eaLnBrk="1" hangingPunct="1"/>
            <a:r>
              <a:rPr dirty="0"/>
              <a:t>A change in disposable income, expected future income, wealth, or default risk changes the supply of loanable funds.</a:t>
            </a:r>
          </a:p>
          <a:p>
            <a:pPr marL="107950" lvl="1" eaLnBrk="1" hangingPunct="1"/>
            <a:r>
              <a:rPr dirty="0"/>
              <a:t>An increase in disposable income, a decrease in expected future income, a decrease in wealth, or a fall in default risk increases saving and increases the supply of loanable funds.</a:t>
            </a:r>
          </a:p>
          <a:p>
            <a:pPr marL="107950" lvl="1" eaLnBrk="1" hangingPunct="1"/>
            <a:endParaRPr dirty="0"/>
          </a:p>
        </p:txBody>
      </p:sp>
      <p:sp>
        <p:nvSpPr>
          <p:cNvPr id="33794" name="Rectangle 3"/>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xEl>
                                              <p:pRg st="1" end="1"/>
                                            </p:txEl>
                                          </p:spTgt>
                                        </p:tgtEl>
                                        <p:attrNameLst>
                                          <p:attrName>style.visibility</p:attrName>
                                        </p:attrNameLst>
                                      </p:cBhvr>
                                      <p:to>
                                        <p:strVal val="visible"/>
                                      </p:to>
                                    </p:set>
                                    <p:animEffect transition="in" filter="wipe(left)">
                                      <p:cBhvr>
                                        <p:cTn id="7" dur="1000"/>
                                        <p:tgtEl>
                                          <p:spTgt spid="8724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0">
                                            <p:txEl>
                                              <p:pRg st="2" end="2"/>
                                            </p:txEl>
                                          </p:spTgt>
                                        </p:tgtEl>
                                        <p:attrNameLst>
                                          <p:attrName>style.visibility</p:attrName>
                                        </p:attrNameLst>
                                      </p:cBhvr>
                                      <p:to>
                                        <p:strVal val="visible"/>
                                      </p:to>
                                    </p:set>
                                    <p:animEffect transition="in" filter="wipe(left)">
                                      <p:cBhvr>
                                        <p:cTn id="12" dur="1000"/>
                                        <p:tgtEl>
                                          <p:spTgt spid="8724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3123" name="Rectangle 3"/>
          <p:cNvSpPr>
            <a:spLocks noGrp="1" noChangeArrowheads="1"/>
          </p:cNvSpPr>
          <p:nvPr>
            <p:ph idx="1"/>
          </p:nvPr>
        </p:nvSpPr>
        <p:spPr/>
        <p:txBody>
          <a:bodyPr/>
          <a:lstStyle/>
          <a:p>
            <a:pPr marL="107950" lvl="1" eaLnBrk="1" hangingPunct="1"/>
            <a:r>
              <a:rPr b="1" dirty="0">
                <a:solidFill>
                  <a:srgbClr val="1A71B7"/>
                </a:solidFill>
              </a:rPr>
              <a:t>Equilibrium in the Loanable Funds Market</a:t>
            </a:r>
          </a:p>
          <a:p>
            <a:pPr marL="107950" lvl="1" eaLnBrk="1" hangingPunct="1"/>
            <a:r>
              <a:rPr dirty="0"/>
              <a:t>The loanable funds market is in equilibrium at the real interest rate at which the quantity of loanable funds demanded equals the quantity of loanable funds supplied.</a:t>
            </a:r>
          </a:p>
        </p:txBody>
      </p:sp>
      <p:sp>
        <p:nvSpPr>
          <p:cNvPr id="34818" name="Rectangle 5"/>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3">
                                            <p:txEl>
                                              <p:pRg st="1" end="1"/>
                                            </p:txEl>
                                          </p:spTgt>
                                        </p:tgtEl>
                                        <p:attrNameLst>
                                          <p:attrName>style.visibility</p:attrName>
                                        </p:attrNameLst>
                                      </p:cBhvr>
                                      <p:to>
                                        <p:strVal val="visible"/>
                                      </p:to>
                                    </p:set>
                                    <p:animEffect transition="in" filter="wipe(left)">
                                      <p:cBhvr>
                                        <p:cTn id="7" dur="1000"/>
                                        <p:tgtEl>
                                          <p:spTgt spid="77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idx="1"/>
          </p:nvPr>
        </p:nvSpPr>
        <p:spPr/>
        <p:txBody>
          <a:bodyPr/>
          <a:lstStyle/>
          <a:p>
            <a:pPr marL="107950" lvl="1" eaLnBrk="1" hangingPunct="1"/>
            <a:r>
              <a:rPr lang="en-US" altLang="en-US" dirty="0"/>
              <a:t>Figure 7.5 illustrates the loanable funds market.</a:t>
            </a:r>
          </a:p>
          <a:p>
            <a:pPr marL="107950" lvl="1" eaLnBrk="1" hangingPunct="1"/>
            <a:r>
              <a:rPr lang="en-US" altLang="en-US" dirty="0"/>
              <a:t>At 7 percent a year, there is a surplus of funds and the real interest rate falls.</a:t>
            </a:r>
          </a:p>
          <a:p>
            <a:pPr marL="107950" lvl="1" eaLnBrk="1" hangingPunct="1"/>
            <a:r>
              <a:rPr lang="en-US" altLang="en-US" dirty="0"/>
              <a:t>At 5 percent a year, there is a shortage of funds and the real interest rate rises.</a:t>
            </a:r>
          </a:p>
          <a:p>
            <a:pPr marL="107950" lvl="1" eaLnBrk="1" hangingPunct="1"/>
            <a:r>
              <a:rPr lang="en-US" altLang="en-US" dirty="0"/>
              <a:t>Equilibrium occurs at a real interest rate of 6 percent a  year.</a:t>
            </a:r>
          </a:p>
        </p:txBody>
      </p:sp>
      <p:sp>
        <p:nvSpPr>
          <p:cNvPr id="35843" name="Rectangle 12"/>
          <p:cNvSpPr>
            <a:spLocks noGrp="1" noChangeArrowheads="1"/>
          </p:cNvSpPr>
          <p:nvPr>
            <p:ph type="title"/>
          </p:nvPr>
        </p:nvSpPr>
        <p:spPr>
          <a:noFill/>
          <a:ln/>
        </p:spPr>
        <p:txBody>
          <a:bodyPr/>
          <a:lstStyle/>
          <a:p>
            <a:pPr eaLnBrk="1" hangingPunct="1"/>
            <a:r>
              <a:rPr lang="en-US" altLang="en-US"/>
              <a:t>The Loanable Funds Market</a:t>
            </a:r>
          </a:p>
        </p:txBody>
      </p:sp>
      <p:pic>
        <p:nvPicPr>
          <p:cNvPr id="358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0528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0528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0528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0528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5171">
                                            <p:txEl>
                                              <p:pRg st="1" end="1"/>
                                            </p:txEl>
                                          </p:spTgt>
                                        </p:tgtEl>
                                        <p:attrNameLst>
                                          <p:attrName>style.visibility</p:attrName>
                                        </p:attrNameLst>
                                      </p:cBhvr>
                                      <p:to>
                                        <p:strVal val="visible"/>
                                      </p:to>
                                    </p:set>
                                    <p:animEffect transition="in" filter="wipe(left)">
                                      <p:cBhvr>
                                        <p:cTn id="7" dur="1000"/>
                                        <p:tgtEl>
                                          <p:spTgt spid="775171">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75171">
                                            <p:txEl>
                                              <p:pRg st="2" end="2"/>
                                            </p:txEl>
                                          </p:spTgt>
                                        </p:tgtEl>
                                        <p:attrNameLst>
                                          <p:attrName>style.visibility</p:attrName>
                                        </p:attrNameLst>
                                      </p:cBhvr>
                                      <p:to>
                                        <p:strVal val="visible"/>
                                      </p:to>
                                    </p:set>
                                    <p:animEffect transition="in" filter="wipe(left)">
                                      <p:cBhvr>
                                        <p:cTn id="16" dur="1000"/>
                                        <p:tgtEl>
                                          <p:spTgt spid="775171">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75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75171">
                                            <p:txEl>
                                              <p:pRg st="3" end="3"/>
                                            </p:txEl>
                                          </p:spTgt>
                                        </p:tgtEl>
                                        <p:attrNameLst>
                                          <p:attrName>style.visibility</p:attrName>
                                        </p:attrNameLst>
                                      </p:cBhvr>
                                      <p:to>
                                        <p:strVal val="visible"/>
                                      </p:to>
                                    </p:set>
                                    <p:animEffect transition="in" filter="wipe(left)">
                                      <p:cBhvr>
                                        <p:cTn id="25" dur="1000"/>
                                        <p:tgtEl>
                                          <p:spTgt spid="775171">
                                            <p:txEl>
                                              <p:pRg st="3" end="3"/>
                                            </p:txEl>
                                          </p:spTgt>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7" name="Rectangle 3"/>
          <p:cNvSpPr>
            <a:spLocks noGrp="1" noChangeArrowheads="1"/>
          </p:cNvSpPr>
          <p:nvPr>
            <p:ph idx="1"/>
          </p:nvPr>
        </p:nvSpPr>
        <p:spPr/>
        <p:txBody>
          <a:bodyPr/>
          <a:lstStyle/>
          <a:p>
            <a:pPr marL="107950" lvl="1" eaLnBrk="1" hangingPunct="1"/>
            <a:r>
              <a:rPr b="1" dirty="0">
                <a:solidFill>
                  <a:srgbClr val="1A71B7"/>
                </a:solidFill>
              </a:rPr>
              <a:t>Changes in Demand and Supply</a:t>
            </a:r>
          </a:p>
          <a:p>
            <a:pPr marL="107950" lvl="1" eaLnBrk="1" hangingPunct="1"/>
            <a:r>
              <a:rPr dirty="0"/>
              <a:t>Financial markets are highly volatile in the short run but remarkably stable in the long run. </a:t>
            </a:r>
          </a:p>
          <a:p>
            <a:pPr marL="107950" lvl="1" eaLnBrk="1" hangingPunct="1"/>
            <a:r>
              <a:rPr dirty="0"/>
              <a:t>Volatility comes from fluctuations in either the demand for loanable funds or the supply of loanable funds.</a:t>
            </a:r>
          </a:p>
          <a:p>
            <a:pPr marL="107950" lvl="1" eaLnBrk="1" hangingPunct="1"/>
            <a:r>
              <a:rPr dirty="0"/>
              <a:t>These fluctuations bring fluctuations in the real interest rate and in the equilibrium quantity of funds lent and borrowed. </a:t>
            </a:r>
          </a:p>
          <a:p>
            <a:pPr marL="107950" lvl="1" eaLnBrk="1" hangingPunct="1"/>
            <a:r>
              <a:rPr dirty="0"/>
              <a:t>They also bring fluctuations in asset prices.</a:t>
            </a:r>
          </a:p>
        </p:txBody>
      </p:sp>
      <p:sp>
        <p:nvSpPr>
          <p:cNvPr id="37890" name="Rectangle 9"/>
          <p:cNvSpPr>
            <a:spLocks noGrp="1" noChangeArrowheads="1"/>
          </p:cNvSpPr>
          <p:nvPr>
            <p:ph type="title"/>
          </p:nvPr>
        </p:nvSpPr>
        <p:spPr>
          <a:noFill/>
        </p:spPr>
        <p:txBody>
          <a:bodyPr/>
          <a:lstStyle/>
          <a:p>
            <a:pPr eaLnBrk="1" hangingPunct="1"/>
            <a:r>
              <a:rPr lang="en-US" altLang="en-US"/>
              <a:t>The Loanable Funds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9267">
                                            <p:txEl>
                                              <p:pRg st="1" end="1"/>
                                            </p:txEl>
                                          </p:spTgt>
                                        </p:tgtEl>
                                        <p:attrNameLst>
                                          <p:attrName>style.visibility</p:attrName>
                                        </p:attrNameLst>
                                      </p:cBhvr>
                                      <p:to>
                                        <p:strVal val="visible"/>
                                      </p:to>
                                    </p:set>
                                    <p:animEffect transition="in" filter="wipe(left)">
                                      <p:cBhvr>
                                        <p:cTn id="7" dur="1000"/>
                                        <p:tgtEl>
                                          <p:spTgt spid="779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79267">
                                            <p:txEl>
                                              <p:pRg st="2" end="2"/>
                                            </p:txEl>
                                          </p:spTgt>
                                        </p:tgtEl>
                                        <p:attrNameLst>
                                          <p:attrName>style.visibility</p:attrName>
                                        </p:attrNameLst>
                                      </p:cBhvr>
                                      <p:to>
                                        <p:strVal val="visible"/>
                                      </p:to>
                                    </p:set>
                                    <p:animEffect transition="in" filter="wipe(left)">
                                      <p:cBhvr>
                                        <p:cTn id="12" dur="1000"/>
                                        <p:tgtEl>
                                          <p:spTgt spid="779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79267">
                                            <p:txEl>
                                              <p:pRg st="3" end="3"/>
                                            </p:txEl>
                                          </p:spTgt>
                                        </p:tgtEl>
                                        <p:attrNameLst>
                                          <p:attrName>style.visibility</p:attrName>
                                        </p:attrNameLst>
                                      </p:cBhvr>
                                      <p:to>
                                        <p:strVal val="visible"/>
                                      </p:to>
                                    </p:set>
                                    <p:animEffect transition="in" filter="wipe(left)">
                                      <p:cBhvr>
                                        <p:cTn id="17" dur="1000"/>
                                        <p:tgtEl>
                                          <p:spTgt spid="7792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9267">
                                            <p:txEl>
                                              <p:pRg st="4" end="4"/>
                                            </p:txEl>
                                          </p:spTgt>
                                        </p:tgtEl>
                                        <p:attrNameLst>
                                          <p:attrName>style.visibility</p:attrName>
                                        </p:attrNameLst>
                                      </p:cBhvr>
                                      <p:to>
                                        <p:strVal val="visible"/>
                                      </p:to>
                                    </p:set>
                                    <p:animEffect transition="in" filter="wipe(left)">
                                      <p:cBhvr>
                                        <p:cTn id="22" dur="1000"/>
                                        <p:tgtEl>
                                          <p:spTgt spid="77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6546" name="Rectangle 2"/>
          <p:cNvSpPr>
            <a:spLocks noGrp="1" noChangeArrowheads="1"/>
          </p:cNvSpPr>
          <p:nvPr>
            <p:ph idx="1"/>
          </p:nvPr>
        </p:nvSpPr>
        <p:spPr/>
        <p:txBody>
          <a:bodyPr/>
          <a:lstStyle/>
          <a:p>
            <a:pPr marL="107950" lvl="1" eaLnBrk="1" hangingPunct="1"/>
            <a:r>
              <a:rPr lang="en-US" altLang="en-US" dirty="0"/>
              <a:t>Figure 7.6(a) illustrates an increase in the demand for loanable funds.</a:t>
            </a:r>
          </a:p>
          <a:p>
            <a:pPr marL="107950" lvl="1" eaLnBrk="1" hangingPunct="1"/>
            <a:r>
              <a:rPr lang="en-US" altLang="en-US" dirty="0"/>
              <a:t>An increase in expected profits increases the demand for funds today.</a:t>
            </a:r>
          </a:p>
          <a:p>
            <a:pPr marL="107950" lvl="1" eaLnBrk="1" hangingPunct="1"/>
            <a:r>
              <a:rPr lang="en-US" altLang="en-US" dirty="0"/>
              <a:t>The real interest rate rises.</a:t>
            </a:r>
          </a:p>
          <a:p>
            <a:pPr marL="107950" lvl="1" eaLnBrk="1" hangingPunct="1"/>
            <a:r>
              <a:rPr lang="en-US" altLang="en-US" dirty="0"/>
              <a:t>Saving and quantity of funds supplied increases.</a:t>
            </a:r>
          </a:p>
          <a:p>
            <a:pPr marL="107950" lvl="1" eaLnBrk="1" hangingPunct="1"/>
            <a:endParaRPr lang="en-US" altLang="en-US" dirty="0"/>
          </a:p>
        </p:txBody>
      </p:sp>
      <p:sp>
        <p:nvSpPr>
          <p:cNvPr id="38915" name="Rectangle 3"/>
          <p:cNvSpPr>
            <a:spLocks noGrp="1" noChangeArrowheads="1"/>
          </p:cNvSpPr>
          <p:nvPr>
            <p:ph type="title"/>
          </p:nvPr>
        </p:nvSpPr>
        <p:spPr>
          <a:noFill/>
          <a:ln/>
        </p:spPr>
        <p:txBody>
          <a:bodyPr/>
          <a:lstStyle/>
          <a:p>
            <a:pPr eaLnBrk="1" hangingPunct="1"/>
            <a:r>
              <a:rPr lang="en-US" altLang="en-US"/>
              <a:t>The Loanable Funds Market</a:t>
            </a:r>
          </a:p>
        </p:txBody>
      </p:sp>
      <p:pic>
        <p:nvPicPr>
          <p:cNvPr id="389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6546">
                                            <p:txEl>
                                              <p:pRg st="1" end="1"/>
                                            </p:txEl>
                                          </p:spTgt>
                                        </p:tgtEl>
                                        <p:attrNameLst>
                                          <p:attrName>style.visibility</p:attrName>
                                        </p:attrNameLst>
                                      </p:cBhvr>
                                      <p:to>
                                        <p:strVal val="visible"/>
                                      </p:to>
                                    </p:set>
                                    <p:animEffect transition="in" filter="wipe(left)">
                                      <p:cBhvr>
                                        <p:cTn id="7" dur="1000"/>
                                        <p:tgtEl>
                                          <p:spTgt spid="876546">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76546">
                                            <p:txEl>
                                              <p:pRg st="2" end="2"/>
                                            </p:txEl>
                                          </p:spTgt>
                                        </p:tgtEl>
                                        <p:attrNameLst>
                                          <p:attrName>style.visibility</p:attrName>
                                        </p:attrNameLst>
                                      </p:cBhvr>
                                      <p:to>
                                        <p:strVal val="visible"/>
                                      </p:to>
                                    </p:set>
                                    <p:animEffect transition="in" filter="wipe(left)">
                                      <p:cBhvr>
                                        <p:cTn id="16" dur="1000"/>
                                        <p:tgtEl>
                                          <p:spTgt spid="876546">
                                            <p:txEl>
                                              <p:pRg st="2" end="2"/>
                                            </p:txEl>
                                          </p:spTgt>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75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6546">
                                            <p:txEl>
                                              <p:pRg st="3" end="3"/>
                                            </p:txEl>
                                          </p:spTgt>
                                        </p:tgtEl>
                                        <p:attrNameLst>
                                          <p:attrName>style.visibility</p:attrName>
                                        </p:attrNameLst>
                                      </p:cBhvr>
                                      <p:to>
                                        <p:strVal val="visible"/>
                                      </p:to>
                                    </p:set>
                                    <p:animEffect transition="in" filter="wipe(left)">
                                      <p:cBhvr>
                                        <p:cTn id="25" dur="1000"/>
                                        <p:tgtEl>
                                          <p:spTgt spid="876546">
                                            <p:txEl>
                                              <p:pRg st="3" end="3"/>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6"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2" name="Rectangle 2"/>
          <p:cNvSpPr>
            <a:spLocks noGrp="1" noChangeArrowheads="1"/>
          </p:cNvSpPr>
          <p:nvPr>
            <p:ph idx="1"/>
          </p:nvPr>
        </p:nvSpPr>
        <p:spPr/>
        <p:txBody>
          <a:bodyPr/>
          <a:lstStyle/>
          <a:p>
            <a:pPr marL="107950" lvl="1" eaLnBrk="1" hangingPunct="1"/>
            <a:r>
              <a:rPr lang="en-US" altLang="en-US" dirty="0"/>
              <a:t>Figure 7.6(b) illustrates an increase in the supply of loanable funds.</a:t>
            </a:r>
          </a:p>
          <a:p>
            <a:pPr marL="107950" lvl="1" eaLnBrk="1" hangingPunct="1"/>
            <a:r>
              <a:rPr lang="en-US" altLang="en-US" dirty="0"/>
              <a:t>If one of the influences on saving plans changes and saving increases, the supply of funds increases.</a:t>
            </a:r>
          </a:p>
          <a:p>
            <a:pPr marL="107950" lvl="1" eaLnBrk="1" hangingPunct="1"/>
            <a:r>
              <a:rPr lang="en-US" altLang="en-US" dirty="0"/>
              <a:t>The real interest rate falls.</a:t>
            </a:r>
          </a:p>
          <a:p>
            <a:pPr marL="107950" lvl="1" eaLnBrk="1" hangingPunct="1"/>
            <a:r>
              <a:rPr lang="en-US" altLang="en-US" dirty="0"/>
              <a:t>Investment increases.</a:t>
            </a:r>
          </a:p>
        </p:txBody>
      </p:sp>
      <p:sp>
        <p:nvSpPr>
          <p:cNvPr id="40963" name="Rectangle 3"/>
          <p:cNvSpPr>
            <a:spLocks noGrp="1" noChangeArrowheads="1"/>
          </p:cNvSpPr>
          <p:nvPr>
            <p:ph type="title"/>
          </p:nvPr>
        </p:nvSpPr>
        <p:spPr>
          <a:noFill/>
          <a:ln/>
        </p:spPr>
        <p:txBody>
          <a:bodyPr/>
          <a:lstStyle/>
          <a:p>
            <a:pPr eaLnBrk="1" hangingPunct="1"/>
            <a:r>
              <a:rPr lang="en-US" altLang="en-US"/>
              <a:t>The Loanable Funds Market</a:t>
            </a:r>
          </a:p>
        </p:txBody>
      </p:sp>
      <p:pic>
        <p:nvPicPr>
          <p:cNvPr id="4096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5926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42">
                                            <p:txEl>
                                              <p:pRg st="1" end="1"/>
                                            </p:txEl>
                                          </p:spTgt>
                                        </p:tgtEl>
                                        <p:attrNameLst>
                                          <p:attrName>style.visibility</p:attrName>
                                        </p:attrNameLst>
                                      </p:cBhvr>
                                      <p:to>
                                        <p:strVal val="visible"/>
                                      </p:to>
                                    </p:set>
                                    <p:animEffect transition="in" filter="wipe(left)">
                                      <p:cBhvr>
                                        <p:cTn id="7" dur="1000"/>
                                        <p:tgtEl>
                                          <p:spTgt spid="880642">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0642">
                                            <p:txEl>
                                              <p:pRg st="2" end="2"/>
                                            </p:txEl>
                                          </p:spTgt>
                                        </p:tgtEl>
                                        <p:attrNameLst>
                                          <p:attrName>style.visibility</p:attrName>
                                        </p:attrNameLst>
                                      </p:cBhvr>
                                      <p:to>
                                        <p:strVal val="visible"/>
                                      </p:to>
                                    </p:set>
                                    <p:animEffect transition="in" filter="wipe(left)">
                                      <p:cBhvr>
                                        <p:cTn id="16" dur="1000"/>
                                        <p:tgtEl>
                                          <p:spTgt spid="880642">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75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80642">
                                            <p:txEl>
                                              <p:pRg st="3" end="3"/>
                                            </p:txEl>
                                          </p:spTgt>
                                        </p:tgtEl>
                                        <p:attrNameLst>
                                          <p:attrName>style.visibility</p:attrName>
                                        </p:attrNameLst>
                                      </p:cBhvr>
                                      <p:to>
                                        <p:strVal val="visible"/>
                                      </p:to>
                                    </p:set>
                                    <p:animEffect transition="in" filter="wipe(left)">
                                      <p:cBhvr>
                                        <p:cTn id="25" dur="1000"/>
                                        <p:tgtEl>
                                          <p:spTgt spid="880642">
                                            <p:txEl>
                                              <p:pRg st="3" end="3"/>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4688" y="720725"/>
            <a:ext cx="5324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idx="1"/>
          </p:nvPr>
        </p:nvSpPr>
        <p:spPr/>
        <p:txBody>
          <a:bodyPr/>
          <a:lstStyle/>
          <a:p>
            <a:pPr lvl="1" defTabSz="457200" eaLnBrk="1" hangingPunct="1">
              <a:defRPr/>
            </a:pPr>
            <a:r>
              <a:rPr dirty="0"/>
              <a:t>Government enters the loanable funds market when it has a budget surplus or deficit.</a:t>
            </a:r>
          </a:p>
          <a:p>
            <a:pPr marL="540000" lvl="1" indent="-360000" defTabSz="457200" eaLnBrk="1" hangingPunct="1">
              <a:buClrTx/>
              <a:buSzPct val="120000"/>
              <a:buFont typeface="Wingdings" panose="05000000000000000000" pitchFamily="2" charset="2"/>
              <a:buChar char="§"/>
              <a:defRPr/>
            </a:pPr>
            <a:r>
              <a:rPr dirty="0"/>
              <a:t>A government budget surplus increases the supply of funds.</a:t>
            </a:r>
          </a:p>
          <a:p>
            <a:pPr marL="540000" lvl="1" indent="-360000" defTabSz="457200" eaLnBrk="1" hangingPunct="1">
              <a:buClrTx/>
              <a:buSzPct val="120000"/>
              <a:buFont typeface="Wingdings" panose="05000000000000000000" pitchFamily="2" charset="2"/>
              <a:buChar char="§"/>
              <a:defRPr/>
            </a:pPr>
            <a:r>
              <a:rPr dirty="0"/>
              <a:t>A government budget deficit increases the demand for funds.</a:t>
            </a:r>
          </a:p>
          <a:p>
            <a:pPr lvl="1" defTabSz="457200" eaLnBrk="1" hangingPunct="1">
              <a:defRPr/>
            </a:pPr>
            <a:endParaRPr dirty="0"/>
          </a:p>
          <a:p>
            <a:pPr lvl="1" defTabSz="457200" eaLnBrk="1" hangingPunct="1">
              <a:defRPr/>
            </a:pPr>
            <a:endParaRPr dirty="0"/>
          </a:p>
        </p:txBody>
      </p:sp>
      <p:sp>
        <p:nvSpPr>
          <p:cNvPr id="43010" name="Rectangle 3"/>
          <p:cNvSpPr>
            <a:spLocks noGrp="1" noChangeArrowheads="1"/>
          </p:cNvSpPr>
          <p:nvPr>
            <p:ph type="title"/>
          </p:nvPr>
        </p:nvSpPr>
        <p:spPr>
          <a:noFill/>
        </p:spPr>
        <p:txBody>
          <a:bodyPr/>
          <a:lstStyle/>
          <a:p>
            <a:pPr eaLnBrk="1" hangingPunct="1"/>
            <a:r>
              <a:rPr lang="en-US" altLang="en-US"/>
              <a:t>Government in the Loanable Funds Market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8547" name="Rectangle 3"/>
          <p:cNvSpPr>
            <a:spLocks noGrp="1" noChangeArrowheads="1"/>
          </p:cNvSpPr>
          <p:nvPr>
            <p:ph idx="1"/>
          </p:nvPr>
        </p:nvSpPr>
        <p:spPr>
          <a:xfrm>
            <a:off x="360363" y="1584325"/>
            <a:ext cx="8229600" cy="5045075"/>
          </a:xfrm>
        </p:spPr>
        <p:txBody>
          <a:bodyPr/>
          <a:lstStyle/>
          <a:p>
            <a:pPr marL="107950" lvl="1" eaLnBrk="1" hangingPunct="1"/>
            <a:r>
              <a:rPr dirty="0"/>
              <a:t>To study the economics of financial institutions and markets we distinguish between</a:t>
            </a:r>
          </a:p>
          <a:p>
            <a:pPr marL="107950" lvl="1" eaLnBrk="1" hangingPunct="1">
              <a:buClr>
                <a:srgbClr val="1A71B7"/>
              </a:buClr>
              <a:buSzPct val="120000"/>
              <a:buFont typeface="Wingdings" panose="05000000000000000000" pitchFamily="2" charset="2"/>
              <a:buChar char="§"/>
            </a:pPr>
            <a:r>
              <a:rPr dirty="0"/>
              <a:t> Finance and money</a:t>
            </a:r>
          </a:p>
          <a:p>
            <a:pPr marL="107950" lvl="1" eaLnBrk="1" hangingPunct="1">
              <a:buClr>
                <a:srgbClr val="1A71B7"/>
              </a:buClr>
              <a:buSzPct val="120000"/>
              <a:buFont typeface="Wingdings" panose="05000000000000000000" pitchFamily="2" charset="2"/>
              <a:buChar char="§"/>
            </a:pPr>
            <a:r>
              <a:rPr dirty="0"/>
              <a:t> Physical capital and financial capital</a:t>
            </a:r>
          </a:p>
          <a:p>
            <a:pPr marL="107950" lvl="1" eaLnBrk="1" hangingPunct="1"/>
            <a:r>
              <a:rPr b="1" dirty="0">
                <a:solidFill>
                  <a:srgbClr val="1A71B7"/>
                </a:solidFill>
              </a:rPr>
              <a:t>Finance and Money</a:t>
            </a:r>
            <a:endParaRPr dirty="0">
              <a:solidFill>
                <a:srgbClr val="1A71B7"/>
              </a:solidFill>
            </a:endParaRPr>
          </a:p>
          <a:p>
            <a:pPr marL="107950" lvl="1" eaLnBrk="1" hangingPunct="1"/>
            <a:r>
              <a:rPr dirty="0"/>
              <a:t>The study of finance looks at how households and firms obtain and use financial resources and how they cope with the risks that arise in this activity.</a:t>
            </a:r>
            <a:endParaRPr i="1" dirty="0"/>
          </a:p>
          <a:p>
            <a:pPr marL="107950" lvl="1" eaLnBrk="1" hangingPunct="1"/>
            <a:r>
              <a:rPr dirty="0"/>
              <a:t>The study of money looks at how households and firms use it, how much of it they hold, how banks create and manage it, and how its quantity influences the economy.</a:t>
            </a:r>
          </a:p>
        </p:txBody>
      </p:sp>
      <p:sp>
        <p:nvSpPr>
          <p:cNvPr id="10242" name="Rectangle 5"/>
          <p:cNvSpPr>
            <a:spLocks noGrp="1" noChangeArrowheads="1"/>
          </p:cNvSpPr>
          <p:nvPr>
            <p:ph type="title"/>
          </p:nvPr>
        </p:nvSpPr>
        <p:spPr>
          <a:xfrm>
            <a:off x="1152000" y="288000"/>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8547">
                                            <p:txEl>
                                              <p:pRg st="0" end="0"/>
                                            </p:txEl>
                                          </p:spTgt>
                                        </p:tgtEl>
                                        <p:attrNameLst>
                                          <p:attrName>style.visibility</p:attrName>
                                        </p:attrNameLst>
                                      </p:cBhvr>
                                      <p:to>
                                        <p:strVal val="visible"/>
                                      </p:to>
                                    </p:set>
                                    <p:animEffect transition="in" filter="wipe(left)">
                                      <p:cBhvr>
                                        <p:cTn id="7" dur="500"/>
                                        <p:tgtEl>
                                          <p:spTgt spid="74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8547">
                                            <p:txEl>
                                              <p:pRg st="1" end="1"/>
                                            </p:txEl>
                                          </p:spTgt>
                                        </p:tgtEl>
                                        <p:attrNameLst>
                                          <p:attrName>style.visibility</p:attrName>
                                        </p:attrNameLst>
                                      </p:cBhvr>
                                      <p:to>
                                        <p:strVal val="visible"/>
                                      </p:to>
                                    </p:set>
                                    <p:animEffect transition="in" filter="wipe(left)">
                                      <p:cBhvr>
                                        <p:cTn id="12" dur="1000"/>
                                        <p:tgtEl>
                                          <p:spTgt spid="74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8547">
                                            <p:txEl>
                                              <p:pRg st="2" end="2"/>
                                            </p:txEl>
                                          </p:spTgt>
                                        </p:tgtEl>
                                        <p:attrNameLst>
                                          <p:attrName>style.visibility</p:attrName>
                                        </p:attrNameLst>
                                      </p:cBhvr>
                                      <p:to>
                                        <p:strVal val="visible"/>
                                      </p:to>
                                    </p:set>
                                    <p:animEffect transition="in" filter="wipe(left)">
                                      <p:cBhvr>
                                        <p:cTn id="17" dur="1000"/>
                                        <p:tgtEl>
                                          <p:spTgt spid="74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8547">
                                            <p:txEl>
                                              <p:pRg st="3" end="3"/>
                                            </p:txEl>
                                          </p:spTgt>
                                        </p:tgtEl>
                                        <p:attrNameLst>
                                          <p:attrName>style.visibility</p:attrName>
                                        </p:attrNameLst>
                                      </p:cBhvr>
                                      <p:to>
                                        <p:strVal val="visible"/>
                                      </p:to>
                                    </p:set>
                                    <p:animEffect transition="in" filter="wipe(left)">
                                      <p:cBhvr>
                                        <p:cTn id="22" dur="1000"/>
                                        <p:tgtEl>
                                          <p:spTgt spid="748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8547">
                                            <p:txEl>
                                              <p:pRg st="4" end="4"/>
                                            </p:txEl>
                                          </p:spTgt>
                                        </p:tgtEl>
                                        <p:attrNameLst>
                                          <p:attrName>style.visibility</p:attrName>
                                        </p:attrNameLst>
                                      </p:cBhvr>
                                      <p:to>
                                        <p:strVal val="visible"/>
                                      </p:to>
                                    </p:set>
                                    <p:animEffect transition="in" filter="wipe(left)">
                                      <p:cBhvr>
                                        <p:cTn id="27" dur="1000"/>
                                        <p:tgtEl>
                                          <p:spTgt spid="7485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8547">
                                            <p:txEl>
                                              <p:pRg st="5" end="5"/>
                                            </p:txEl>
                                          </p:spTgt>
                                        </p:tgtEl>
                                        <p:attrNameLst>
                                          <p:attrName>style.visibility</p:attrName>
                                        </p:attrNameLst>
                                      </p:cBhvr>
                                      <p:to>
                                        <p:strVal val="visible"/>
                                      </p:to>
                                    </p:set>
                                    <p:animEffect transition="in" filter="wipe(left)">
                                      <p:cBhvr>
                                        <p:cTn id="32" dur="1000"/>
                                        <p:tgtEl>
                                          <p:spTgt spid="74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Rectangle 2"/>
          <p:cNvSpPr>
            <a:spLocks noGrp="1" noChangeArrowheads="1"/>
          </p:cNvSpPr>
          <p:nvPr>
            <p:ph idx="1"/>
          </p:nvPr>
        </p:nvSpPr>
        <p:spPr>
          <a:xfrm>
            <a:off x="360364" y="1584325"/>
            <a:ext cx="4140200" cy="4525963"/>
          </a:xfrm>
        </p:spPr>
        <p:txBody>
          <a:bodyPr/>
          <a:lstStyle/>
          <a:p>
            <a:pPr marL="107950" lvl="1" defTabSz="457200" eaLnBrk="1" hangingPunct="1"/>
            <a:r>
              <a:rPr lang="en-US" altLang="en-US" dirty="0"/>
              <a:t>Figure 7.7 illustrates the effect of a government budget surplus.</a:t>
            </a:r>
          </a:p>
          <a:p>
            <a:pPr marL="107950" lvl="1" defTabSz="457200" eaLnBrk="1" hangingPunct="1">
              <a:buClr>
                <a:schemeClr val="tx1"/>
              </a:buClr>
              <a:buSzPct val="75000"/>
              <a:buFont typeface="Webdings" panose="05030102010509060703" pitchFamily="18" charset="2"/>
              <a:buNone/>
            </a:pPr>
            <a:r>
              <a:rPr lang="en-US" altLang="en-US" dirty="0"/>
              <a:t>A government budget surplus increases the supply of funds.</a:t>
            </a:r>
          </a:p>
          <a:p>
            <a:pPr marL="107950" lvl="1" defTabSz="457200" eaLnBrk="1" hangingPunct="1">
              <a:buClr>
                <a:schemeClr val="tx1"/>
              </a:buClr>
              <a:buSzPct val="75000"/>
              <a:buFont typeface="Webdings" panose="05030102010509060703" pitchFamily="18" charset="2"/>
              <a:buNone/>
            </a:pPr>
            <a:r>
              <a:rPr lang="en-US" altLang="en-US" dirty="0"/>
              <a:t>The real interest rate falls.</a:t>
            </a:r>
          </a:p>
          <a:p>
            <a:pPr marL="107950" lvl="1" defTabSz="457200" eaLnBrk="1" hangingPunct="1">
              <a:buClr>
                <a:schemeClr val="tx1"/>
              </a:buClr>
              <a:buSzPct val="75000"/>
              <a:buFont typeface="Webdings" panose="05030102010509060703" pitchFamily="18" charset="2"/>
              <a:buNone/>
            </a:pPr>
            <a:r>
              <a:rPr lang="en-US" altLang="en-US" dirty="0"/>
              <a:t>Private saving decreases.</a:t>
            </a:r>
          </a:p>
          <a:p>
            <a:pPr marL="107950" lvl="1" defTabSz="457200" eaLnBrk="1" hangingPunct="1">
              <a:buClr>
                <a:schemeClr val="tx1"/>
              </a:buClr>
              <a:buSzPct val="75000"/>
              <a:buFont typeface="Webdings" panose="05030102010509060703" pitchFamily="18" charset="2"/>
              <a:buNone/>
            </a:pPr>
            <a:r>
              <a:rPr lang="en-US" altLang="en-US" dirty="0"/>
              <a:t>Investment increases.</a:t>
            </a:r>
          </a:p>
          <a:p>
            <a:pPr marL="107950" lvl="1" defTabSz="457200" eaLnBrk="1" hangingPunct="1">
              <a:buClr>
                <a:schemeClr val="tx1"/>
              </a:buClr>
              <a:buSzPct val="75000"/>
              <a:buFont typeface="Webdings" panose="05030102010509060703" pitchFamily="18" charset="2"/>
              <a:buNone/>
            </a:pPr>
            <a:endParaRPr lang="en-US" altLang="en-US" dirty="0"/>
          </a:p>
        </p:txBody>
      </p:sp>
      <p:sp>
        <p:nvSpPr>
          <p:cNvPr id="44035" name="Rectangle 3"/>
          <p:cNvSpPr>
            <a:spLocks noGrp="1" noChangeArrowheads="1"/>
          </p:cNvSpPr>
          <p:nvPr>
            <p:ph type="title"/>
          </p:nvPr>
        </p:nvSpPr>
        <p:spPr>
          <a:noFill/>
          <a:ln/>
        </p:spPr>
        <p:txBody>
          <a:bodyPr/>
          <a:lstStyle/>
          <a:p>
            <a:pPr eaLnBrk="1" hangingPunct="1"/>
            <a:r>
              <a:rPr lang="en-US" altLang="en-US"/>
              <a:t>Government in the Loanable Funds Market</a:t>
            </a:r>
          </a:p>
        </p:txBody>
      </p:sp>
      <p:pic>
        <p:nvPicPr>
          <p:cNvPr id="4403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197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197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197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197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655763"/>
            <a:ext cx="41973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86786">
                                            <p:txEl>
                                              <p:pRg st="1" end="1"/>
                                            </p:txEl>
                                          </p:spTgt>
                                        </p:tgtEl>
                                        <p:attrNameLst>
                                          <p:attrName>style.visibility</p:attrName>
                                        </p:attrNameLst>
                                      </p:cBhvr>
                                      <p:to>
                                        <p:strVal val="visible"/>
                                      </p:to>
                                    </p:set>
                                    <p:animEffect transition="in" filter="wipe(left)">
                                      <p:cBhvr>
                                        <p:cTn id="7" dur="1000"/>
                                        <p:tgtEl>
                                          <p:spTgt spid="886786">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86786">
                                            <p:txEl>
                                              <p:pRg st="2" end="2"/>
                                            </p:txEl>
                                          </p:spTgt>
                                        </p:tgtEl>
                                        <p:attrNameLst>
                                          <p:attrName>style.visibility</p:attrName>
                                        </p:attrNameLst>
                                      </p:cBhvr>
                                      <p:to>
                                        <p:strVal val="visible"/>
                                      </p:to>
                                    </p:set>
                                    <p:animEffect transition="in" filter="wipe(left)">
                                      <p:cBhvr>
                                        <p:cTn id="16" dur="1000"/>
                                        <p:tgtEl>
                                          <p:spTgt spid="886786">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75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86786">
                                            <p:txEl>
                                              <p:pRg st="3" end="3"/>
                                            </p:txEl>
                                          </p:spTgt>
                                        </p:tgtEl>
                                        <p:attrNameLst>
                                          <p:attrName>style.visibility</p:attrName>
                                        </p:attrNameLst>
                                      </p:cBhvr>
                                      <p:to>
                                        <p:strVal val="visible"/>
                                      </p:to>
                                    </p:set>
                                    <p:animEffect transition="in" filter="wipe(left)">
                                      <p:cBhvr>
                                        <p:cTn id="25" dur="1000"/>
                                        <p:tgtEl>
                                          <p:spTgt spid="886786">
                                            <p:txEl>
                                              <p:pRg st="3" end="3"/>
                                            </p:txEl>
                                          </p:spTgt>
                                        </p:tgtEl>
                                      </p:cBhvr>
                                    </p:animEffect>
                                  </p:childTnLst>
                                </p:cTn>
                              </p:par>
                            </p:childTnLst>
                          </p:cTn>
                        </p:par>
                        <p:par>
                          <p:cTn id="26" fill="hold" nodeType="afterGroup">
                            <p:stCondLst>
                              <p:cond delay="10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75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86786">
                                            <p:txEl>
                                              <p:pRg st="4" end="4"/>
                                            </p:txEl>
                                          </p:spTgt>
                                        </p:tgtEl>
                                        <p:attrNameLst>
                                          <p:attrName>style.visibility</p:attrName>
                                        </p:attrNameLst>
                                      </p:cBhvr>
                                      <p:to>
                                        <p:strVal val="visible"/>
                                      </p:to>
                                    </p:set>
                                    <p:animEffect transition="in" filter="wipe(left)">
                                      <p:cBhvr>
                                        <p:cTn id="34" dur="1000"/>
                                        <p:tgtEl>
                                          <p:spTgt spid="886786">
                                            <p:txEl>
                                              <p:pRg st="4" end="4"/>
                                            </p:txEl>
                                          </p:spTgt>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52482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52482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38200"/>
            <a:ext cx="52482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838200"/>
            <a:ext cx="52482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838200"/>
            <a:ext cx="52482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75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4978" name="Rectangle 2"/>
          <p:cNvSpPr>
            <a:spLocks noGrp="1" noChangeArrowheads="1"/>
          </p:cNvSpPr>
          <p:nvPr>
            <p:ph idx="1"/>
          </p:nvPr>
        </p:nvSpPr>
        <p:spPr>
          <a:xfrm>
            <a:off x="360363" y="1584325"/>
            <a:ext cx="3983037" cy="4525963"/>
          </a:xfrm>
        </p:spPr>
        <p:txBody>
          <a:bodyPr/>
          <a:lstStyle/>
          <a:p>
            <a:pPr marL="107950" lvl="1" defTabSz="457200" eaLnBrk="1" hangingPunct="1"/>
            <a:r>
              <a:rPr lang="en-US" altLang="en-US" dirty="0"/>
              <a:t>Figure 7.8 illustrates the effect of a government budget deficit.</a:t>
            </a:r>
          </a:p>
          <a:p>
            <a:pPr marL="107950" lvl="1" defTabSz="457200" eaLnBrk="1" hangingPunct="1">
              <a:buClr>
                <a:schemeClr val="tx1"/>
              </a:buClr>
              <a:buSzPct val="75000"/>
              <a:buFont typeface="Webdings" panose="05030102010509060703" pitchFamily="18" charset="2"/>
              <a:buNone/>
            </a:pPr>
            <a:r>
              <a:rPr lang="en-US" altLang="en-US" dirty="0"/>
              <a:t>A government budget deficit increases the demand for funds.</a:t>
            </a:r>
          </a:p>
          <a:p>
            <a:pPr marL="107950" lvl="1" defTabSz="457200" eaLnBrk="1" hangingPunct="1">
              <a:buClr>
                <a:schemeClr val="tx1"/>
              </a:buClr>
              <a:buSzPct val="75000"/>
              <a:buFont typeface="Webdings" panose="05030102010509060703" pitchFamily="18" charset="2"/>
              <a:buNone/>
            </a:pPr>
            <a:r>
              <a:rPr lang="en-US" altLang="en-US" dirty="0"/>
              <a:t>The real interest rate rises.</a:t>
            </a:r>
          </a:p>
          <a:p>
            <a:pPr marL="107950" lvl="1" defTabSz="457200" eaLnBrk="1" hangingPunct="1">
              <a:buClr>
                <a:schemeClr val="tx1"/>
              </a:buClr>
              <a:buSzPct val="75000"/>
              <a:buFont typeface="Webdings" panose="05030102010509060703" pitchFamily="18" charset="2"/>
              <a:buNone/>
            </a:pPr>
            <a:r>
              <a:rPr lang="en-US" altLang="en-US" dirty="0"/>
              <a:t>Private saving increases.</a:t>
            </a:r>
          </a:p>
          <a:p>
            <a:pPr marL="107950" lvl="1" defTabSz="457200" eaLnBrk="1" hangingPunct="1">
              <a:buClr>
                <a:schemeClr val="tx1"/>
              </a:buClr>
              <a:buSzPct val="75000"/>
              <a:buFont typeface="Webdings" panose="05030102010509060703" pitchFamily="18" charset="2"/>
              <a:buNone/>
            </a:pPr>
            <a:r>
              <a:rPr lang="en-US" altLang="en-US" dirty="0"/>
              <a:t>Investment decreases—is crowded out.</a:t>
            </a:r>
          </a:p>
        </p:txBody>
      </p:sp>
      <p:sp>
        <p:nvSpPr>
          <p:cNvPr id="46083" name="Rectangle 3"/>
          <p:cNvSpPr>
            <a:spLocks noGrp="1" noChangeArrowheads="1"/>
          </p:cNvSpPr>
          <p:nvPr>
            <p:ph type="title"/>
          </p:nvPr>
        </p:nvSpPr>
        <p:spPr>
          <a:noFill/>
          <a:ln/>
        </p:spPr>
        <p:txBody>
          <a:bodyPr/>
          <a:lstStyle/>
          <a:p>
            <a:pPr eaLnBrk="1" hangingPunct="1"/>
            <a:r>
              <a:rPr lang="en-US" altLang="en-US"/>
              <a:t>Government in the Loanable Funds Market </a:t>
            </a:r>
          </a:p>
        </p:txBody>
      </p:sp>
      <p:pic>
        <p:nvPicPr>
          <p:cNvPr id="4608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211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211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211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655763"/>
            <a:ext cx="42211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4978">
                                            <p:txEl>
                                              <p:pRg st="1" end="1"/>
                                            </p:txEl>
                                          </p:spTgt>
                                        </p:tgtEl>
                                        <p:attrNameLst>
                                          <p:attrName>style.visibility</p:attrName>
                                        </p:attrNameLst>
                                      </p:cBhvr>
                                      <p:to>
                                        <p:strVal val="visible"/>
                                      </p:to>
                                    </p:set>
                                    <p:animEffect transition="in" filter="wipe(left)">
                                      <p:cBhvr>
                                        <p:cTn id="7" dur="1000"/>
                                        <p:tgtEl>
                                          <p:spTgt spid="894978">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94978">
                                            <p:txEl>
                                              <p:pRg st="2" end="2"/>
                                            </p:txEl>
                                          </p:spTgt>
                                        </p:tgtEl>
                                        <p:attrNameLst>
                                          <p:attrName>style.visibility</p:attrName>
                                        </p:attrNameLst>
                                      </p:cBhvr>
                                      <p:to>
                                        <p:strVal val="visible"/>
                                      </p:to>
                                    </p:set>
                                    <p:animEffect transition="in" filter="wipe(left)">
                                      <p:cBhvr>
                                        <p:cTn id="16" dur="1000"/>
                                        <p:tgtEl>
                                          <p:spTgt spid="894978">
                                            <p:txEl>
                                              <p:pRg st="2" end="2"/>
                                            </p:txEl>
                                          </p:spTgt>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75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94978">
                                            <p:txEl>
                                              <p:pRg st="3" end="3"/>
                                            </p:txEl>
                                          </p:spTgt>
                                        </p:tgtEl>
                                        <p:attrNameLst>
                                          <p:attrName>style.visibility</p:attrName>
                                        </p:attrNameLst>
                                      </p:cBhvr>
                                      <p:to>
                                        <p:strVal val="visible"/>
                                      </p:to>
                                    </p:set>
                                    <p:animEffect transition="in" filter="wipe(left)">
                                      <p:cBhvr>
                                        <p:cTn id="25" dur="1000"/>
                                        <p:tgtEl>
                                          <p:spTgt spid="894978">
                                            <p:txEl>
                                              <p:pRg st="3" end="3"/>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75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94978">
                                            <p:txEl>
                                              <p:pRg st="4" end="4"/>
                                            </p:txEl>
                                          </p:spTgt>
                                        </p:tgtEl>
                                        <p:attrNameLst>
                                          <p:attrName>style.visibility</p:attrName>
                                        </p:attrNameLst>
                                      </p:cBhvr>
                                      <p:to>
                                        <p:strVal val="visible"/>
                                      </p:to>
                                    </p:set>
                                    <p:animEffect transition="in" filter="wipe(left)">
                                      <p:cBhvr>
                                        <p:cTn id="34" dur="1000"/>
                                        <p:tgtEl>
                                          <p:spTgt spid="894978">
                                            <p:txEl>
                                              <p:pRg st="4" end="4"/>
                                            </p:txEl>
                                          </p:spTgt>
                                        </p:tgtEl>
                                      </p:cBhvr>
                                    </p:animEffect>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52768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52768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38200"/>
            <a:ext cx="52768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38200"/>
            <a:ext cx="52768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838200"/>
            <a:ext cx="52768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75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7026" name="Rectangle 2"/>
          <p:cNvSpPr>
            <a:spLocks noGrp="1" noChangeArrowheads="1"/>
          </p:cNvSpPr>
          <p:nvPr>
            <p:ph idx="1"/>
          </p:nvPr>
        </p:nvSpPr>
        <p:spPr>
          <a:xfrm>
            <a:off x="360363" y="1584325"/>
            <a:ext cx="4067175" cy="4525963"/>
          </a:xfrm>
        </p:spPr>
        <p:txBody>
          <a:bodyPr/>
          <a:lstStyle/>
          <a:p>
            <a:pPr marL="107950" lvl="1" defTabSz="457200" eaLnBrk="1" hangingPunct="1"/>
            <a:r>
              <a:rPr lang="en-US" altLang="en-US" dirty="0"/>
              <a:t>Figure 7.9 illustrates the Ricardo-Barro effect.</a:t>
            </a:r>
          </a:p>
          <a:p>
            <a:pPr marL="107950" lvl="1" defTabSz="457200" eaLnBrk="1" hangingPunct="1">
              <a:buClr>
                <a:schemeClr val="tx1"/>
              </a:buClr>
              <a:buSzPct val="75000"/>
              <a:buFont typeface="Webdings" panose="05030102010509060703" pitchFamily="18" charset="2"/>
              <a:buNone/>
            </a:pPr>
            <a:r>
              <a:rPr lang="en-US" altLang="en-US" dirty="0"/>
              <a:t>A budget deficit increases the demand for funds.</a:t>
            </a:r>
          </a:p>
          <a:p>
            <a:pPr marL="107950" lvl="1" defTabSz="457200" eaLnBrk="1" hangingPunct="1">
              <a:buClr>
                <a:schemeClr val="tx1"/>
              </a:buClr>
              <a:buSzPct val="75000"/>
              <a:buFont typeface="Webdings" panose="05030102010509060703" pitchFamily="18" charset="2"/>
              <a:buNone/>
            </a:pPr>
            <a:r>
              <a:rPr lang="en-US" altLang="en-US" dirty="0"/>
              <a:t>Rational taxpayers increase saving, which increases the supply of funds.</a:t>
            </a:r>
          </a:p>
          <a:p>
            <a:pPr marL="107950" lvl="1" defTabSz="457200" eaLnBrk="1" hangingPunct="1">
              <a:buClr>
                <a:schemeClr val="tx1"/>
              </a:buClr>
              <a:buSzPct val="75000"/>
              <a:buFont typeface="Webdings" panose="05030102010509060703" pitchFamily="18" charset="2"/>
              <a:buNone/>
            </a:pPr>
            <a:r>
              <a:rPr lang="en-US" altLang="en-US" dirty="0"/>
              <a:t>Increased private saving finances the deficit.</a:t>
            </a:r>
          </a:p>
          <a:p>
            <a:pPr marL="107950" lvl="1" defTabSz="457200" eaLnBrk="1" hangingPunct="1">
              <a:buClr>
                <a:schemeClr val="tx1"/>
              </a:buClr>
              <a:buSzPct val="75000"/>
            </a:pPr>
            <a:r>
              <a:rPr lang="en-US" altLang="en-US" dirty="0"/>
              <a:t>Crowding-out is avoided.</a:t>
            </a:r>
          </a:p>
          <a:p>
            <a:pPr marL="107950" lvl="1" defTabSz="457200" eaLnBrk="1" hangingPunct="1">
              <a:buClr>
                <a:schemeClr val="tx1"/>
              </a:buClr>
              <a:buSzPct val="75000"/>
              <a:buFont typeface="Webdings" panose="05030102010509060703" pitchFamily="18" charset="2"/>
              <a:buNone/>
            </a:pPr>
            <a:endParaRPr lang="en-US" altLang="en-US" dirty="0"/>
          </a:p>
        </p:txBody>
      </p:sp>
      <p:sp>
        <p:nvSpPr>
          <p:cNvPr id="48131" name="Rectangle 3"/>
          <p:cNvSpPr>
            <a:spLocks noGrp="1" noChangeArrowheads="1"/>
          </p:cNvSpPr>
          <p:nvPr>
            <p:ph type="title"/>
          </p:nvPr>
        </p:nvSpPr>
        <p:spPr>
          <a:noFill/>
          <a:ln/>
        </p:spPr>
        <p:txBody>
          <a:bodyPr/>
          <a:lstStyle/>
          <a:p>
            <a:pPr eaLnBrk="1" hangingPunct="1"/>
            <a:r>
              <a:rPr lang="en-US" altLang="en-US"/>
              <a:t>Government in the Loanable Funds Market </a:t>
            </a:r>
          </a:p>
        </p:txBody>
      </p:sp>
      <p:pic>
        <p:nvPicPr>
          <p:cNvPr id="4813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55763"/>
            <a:ext cx="42449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655763"/>
            <a:ext cx="42449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655763"/>
            <a:ext cx="4252912"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655763"/>
            <a:ext cx="4252912"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7026">
                                            <p:txEl>
                                              <p:pRg st="1" end="1"/>
                                            </p:txEl>
                                          </p:spTgt>
                                        </p:tgtEl>
                                        <p:attrNameLst>
                                          <p:attrName>style.visibility</p:attrName>
                                        </p:attrNameLst>
                                      </p:cBhvr>
                                      <p:to>
                                        <p:strVal val="visible"/>
                                      </p:to>
                                    </p:set>
                                    <p:animEffect transition="in" filter="wipe(left)">
                                      <p:cBhvr>
                                        <p:cTn id="7" dur="1000"/>
                                        <p:tgtEl>
                                          <p:spTgt spid="897026">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97026">
                                            <p:txEl>
                                              <p:pRg st="2" end="2"/>
                                            </p:txEl>
                                          </p:spTgt>
                                        </p:tgtEl>
                                        <p:attrNameLst>
                                          <p:attrName>style.visibility</p:attrName>
                                        </p:attrNameLst>
                                      </p:cBhvr>
                                      <p:to>
                                        <p:strVal val="visible"/>
                                      </p:to>
                                    </p:set>
                                    <p:animEffect transition="in" filter="wipe(left)">
                                      <p:cBhvr>
                                        <p:cTn id="16" dur="1000"/>
                                        <p:tgtEl>
                                          <p:spTgt spid="897026">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75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97026">
                                            <p:txEl>
                                              <p:pRg st="3" end="3"/>
                                            </p:txEl>
                                          </p:spTgt>
                                        </p:tgtEl>
                                        <p:attrNameLst>
                                          <p:attrName>style.visibility</p:attrName>
                                        </p:attrNameLst>
                                      </p:cBhvr>
                                      <p:to>
                                        <p:strVal val="visible"/>
                                      </p:to>
                                    </p:set>
                                    <p:animEffect transition="in" filter="wipe(left)">
                                      <p:cBhvr>
                                        <p:cTn id="25" dur="1000"/>
                                        <p:tgtEl>
                                          <p:spTgt spid="897026">
                                            <p:txEl>
                                              <p:pRg st="3" end="3"/>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97026">
                                            <p:txEl>
                                              <p:pRg st="4" end="4"/>
                                            </p:txEl>
                                          </p:spTgt>
                                        </p:tgtEl>
                                        <p:attrNameLst>
                                          <p:attrName>style.visibility</p:attrName>
                                        </p:attrNameLst>
                                      </p:cBhvr>
                                      <p:to>
                                        <p:strVal val="visible"/>
                                      </p:to>
                                    </p:set>
                                    <p:animEffect transition="in" filter="wipe(left)">
                                      <p:cBhvr>
                                        <p:cTn id="34" dur="1000"/>
                                        <p:tgtEl>
                                          <p:spTgt spid="897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53054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0"/>
            <a:ext cx="53054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762000"/>
            <a:ext cx="53149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762000"/>
            <a:ext cx="53149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idx="1"/>
          </p:nvPr>
        </p:nvSpPr>
        <p:spPr/>
        <p:txBody>
          <a:bodyPr/>
          <a:lstStyle/>
          <a:p>
            <a:pPr marL="107950" lvl="1" eaLnBrk="1" hangingPunct="1"/>
            <a:r>
              <a:rPr b="1" dirty="0">
                <a:solidFill>
                  <a:srgbClr val="1A71B7"/>
                </a:solidFill>
              </a:rPr>
              <a:t>Capital and Financial Capital</a:t>
            </a:r>
          </a:p>
          <a:p>
            <a:pPr marL="107950" lvl="1" eaLnBrk="1" hangingPunct="1"/>
            <a:r>
              <a:rPr i="1" dirty="0"/>
              <a:t>Capital</a:t>
            </a:r>
            <a:r>
              <a:rPr dirty="0"/>
              <a:t> (or physical capital) is the tools, instruments, machines, buildings, and other items that have been produced in the past and that are used today to produce goods and services.</a:t>
            </a:r>
            <a:endParaRPr i="1" dirty="0"/>
          </a:p>
          <a:p>
            <a:pPr marL="107950" lvl="1" eaLnBrk="1" hangingPunct="1"/>
            <a:r>
              <a:rPr dirty="0"/>
              <a:t>The funds that firms use to buy physical capital are called </a:t>
            </a:r>
            <a:r>
              <a:rPr b="1" dirty="0"/>
              <a:t>financial capital</a:t>
            </a:r>
            <a:r>
              <a:rPr dirty="0"/>
              <a:t>.</a:t>
            </a:r>
          </a:p>
        </p:txBody>
      </p:sp>
      <p:sp>
        <p:nvSpPr>
          <p:cNvPr id="11266" name="Rectangle 3"/>
          <p:cNvSpPr>
            <a:spLocks noGrp="1" noChangeArrowheads="1"/>
          </p:cNvSpPr>
          <p:nvPr>
            <p:ph type="title"/>
          </p:nvPr>
        </p:nvSpPr>
        <p:spPr>
          <a:xfrm>
            <a:off x="1152000" y="288000"/>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7634">
                                            <p:txEl>
                                              <p:pRg st="1" end="1"/>
                                            </p:txEl>
                                          </p:spTgt>
                                        </p:tgtEl>
                                        <p:attrNameLst>
                                          <p:attrName>style.visibility</p:attrName>
                                        </p:attrNameLst>
                                      </p:cBhvr>
                                      <p:to>
                                        <p:strVal val="visible"/>
                                      </p:to>
                                    </p:set>
                                    <p:animEffect transition="in" filter="wipe(left)">
                                      <p:cBhvr>
                                        <p:cTn id="7" dur="1000"/>
                                        <p:tgtEl>
                                          <p:spTgt spid="8376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7634">
                                            <p:txEl>
                                              <p:pRg st="2" end="2"/>
                                            </p:txEl>
                                          </p:spTgt>
                                        </p:tgtEl>
                                        <p:attrNameLst>
                                          <p:attrName>style.visibility</p:attrName>
                                        </p:attrNameLst>
                                      </p:cBhvr>
                                      <p:to>
                                        <p:strVal val="visible"/>
                                      </p:to>
                                    </p:set>
                                    <p:animEffect transition="in" filter="wipe(left)">
                                      <p:cBhvr>
                                        <p:cTn id="12" dur="1000"/>
                                        <p:tgtEl>
                                          <p:spTgt spid="8376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4"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9" name="Rectangle 3"/>
          <p:cNvSpPr>
            <a:spLocks noGrp="1" noChangeArrowheads="1"/>
          </p:cNvSpPr>
          <p:nvPr>
            <p:ph idx="1"/>
          </p:nvPr>
        </p:nvSpPr>
        <p:spPr/>
        <p:txBody>
          <a:bodyPr/>
          <a:lstStyle/>
          <a:p>
            <a:pPr marL="107950" lvl="1" eaLnBrk="1" hangingPunct="1"/>
            <a:r>
              <a:rPr b="1" dirty="0">
                <a:solidFill>
                  <a:srgbClr val="1A71B7"/>
                </a:solidFill>
              </a:rPr>
              <a:t>Capital and Investment</a:t>
            </a:r>
          </a:p>
          <a:p>
            <a:pPr marL="107950" lvl="1" eaLnBrk="1" hangingPunct="1"/>
            <a:r>
              <a:rPr b="1" dirty="0"/>
              <a:t>Gross investment</a:t>
            </a:r>
            <a:r>
              <a:rPr dirty="0"/>
              <a:t> is the total amount spent on purchases of new capital and on replacing depreciated capital.</a:t>
            </a:r>
          </a:p>
          <a:p>
            <a:pPr marL="107950" lvl="1" eaLnBrk="1" hangingPunct="1"/>
            <a:r>
              <a:rPr b="1" dirty="0"/>
              <a:t>Depreciation</a:t>
            </a:r>
            <a:r>
              <a:rPr dirty="0"/>
              <a:t> is the decrease in the quantity of capital that results from wear and tear and obsolescence.</a:t>
            </a:r>
          </a:p>
          <a:p>
            <a:pPr marL="107950" lvl="1" eaLnBrk="1" hangingPunct="1"/>
            <a:r>
              <a:rPr b="1" dirty="0"/>
              <a:t>Net investment</a:t>
            </a:r>
            <a:r>
              <a:rPr dirty="0"/>
              <a:t> is the change in the quantity of capital.</a:t>
            </a:r>
          </a:p>
          <a:p>
            <a:pPr marL="107950" lvl="1" algn="ctr" eaLnBrk="1" hangingPunct="1"/>
            <a:r>
              <a:rPr dirty="0"/>
              <a:t>Net investment = Gross investment </a:t>
            </a:r>
            <a:r>
              <a:rPr dirty="0">
                <a:sym typeface="Symbol" panose="05050102010706020507" pitchFamily="18" charset="2"/>
              </a:rPr>
              <a:t> Depreciation.</a:t>
            </a:r>
          </a:p>
        </p:txBody>
      </p:sp>
      <p:sp>
        <p:nvSpPr>
          <p:cNvPr id="12290" name="Rectangle 5"/>
          <p:cNvSpPr>
            <a:spLocks noGrp="1" noChangeArrowheads="1"/>
          </p:cNvSpPr>
          <p:nvPr>
            <p:ph type="title"/>
          </p:nvPr>
        </p:nvSpPr>
        <p:spPr>
          <a:xfrm>
            <a:off x="1152000" y="288000"/>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3779">
                                            <p:txEl>
                                              <p:pRg st="1" end="1"/>
                                            </p:txEl>
                                          </p:spTgt>
                                        </p:tgtEl>
                                        <p:attrNameLst>
                                          <p:attrName>style.visibility</p:attrName>
                                        </p:attrNameLst>
                                      </p:cBhvr>
                                      <p:to>
                                        <p:strVal val="visible"/>
                                      </p:to>
                                    </p:set>
                                    <p:animEffect transition="in" filter="wipe(left)">
                                      <p:cBhvr>
                                        <p:cTn id="7" dur="1000"/>
                                        <p:tgtEl>
                                          <p:spTgt spid="843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3779">
                                            <p:txEl>
                                              <p:pRg st="2" end="2"/>
                                            </p:txEl>
                                          </p:spTgt>
                                        </p:tgtEl>
                                        <p:attrNameLst>
                                          <p:attrName>style.visibility</p:attrName>
                                        </p:attrNameLst>
                                      </p:cBhvr>
                                      <p:to>
                                        <p:strVal val="visible"/>
                                      </p:to>
                                    </p:set>
                                    <p:animEffect transition="in" filter="wipe(left)">
                                      <p:cBhvr>
                                        <p:cTn id="12" dur="1000"/>
                                        <p:tgtEl>
                                          <p:spTgt spid="843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3779">
                                            <p:txEl>
                                              <p:pRg st="3" end="3"/>
                                            </p:txEl>
                                          </p:spTgt>
                                        </p:tgtEl>
                                        <p:attrNameLst>
                                          <p:attrName>style.visibility</p:attrName>
                                        </p:attrNameLst>
                                      </p:cBhvr>
                                      <p:to>
                                        <p:strVal val="visible"/>
                                      </p:to>
                                    </p:set>
                                    <p:animEffect transition="in" filter="wipe(left)">
                                      <p:cBhvr>
                                        <p:cTn id="17" dur="1000"/>
                                        <p:tgtEl>
                                          <p:spTgt spid="8437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3779">
                                            <p:txEl>
                                              <p:pRg st="4" end="4"/>
                                            </p:txEl>
                                          </p:spTgt>
                                        </p:tgtEl>
                                        <p:attrNameLst>
                                          <p:attrName>style.visibility</p:attrName>
                                        </p:attrNameLst>
                                      </p:cBhvr>
                                      <p:to>
                                        <p:strVal val="visible"/>
                                      </p:to>
                                    </p:set>
                                    <p:animEffect transition="in" filter="wipe(left)">
                                      <p:cBhvr>
                                        <p:cTn id="22" dur="1000"/>
                                        <p:tgtEl>
                                          <p:spTgt spid="84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9"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60363" y="1584325"/>
            <a:ext cx="3754437" cy="4525963"/>
          </a:xfrm>
        </p:spPr>
        <p:txBody>
          <a:bodyPr/>
          <a:lstStyle/>
          <a:p>
            <a:pPr marL="107950" lvl="1" eaLnBrk="1" hangingPunct="1"/>
            <a:r>
              <a:rPr lang="en-US" altLang="en-US" dirty="0"/>
              <a:t>Figure 7.1 illustrates the relationships among the capital, gross investment, depreciation, and net investment.</a:t>
            </a:r>
          </a:p>
        </p:txBody>
      </p:sp>
      <p:sp>
        <p:nvSpPr>
          <p:cNvPr id="13315" name="Rectangle 13"/>
          <p:cNvSpPr>
            <a:spLocks noGrp="1" noChangeArrowheads="1"/>
          </p:cNvSpPr>
          <p:nvPr>
            <p:ph type="title"/>
          </p:nvPr>
        </p:nvSpPr>
        <p:spPr>
          <a:xfrm>
            <a:off x="1152000" y="288000"/>
            <a:ext cx="7162800" cy="1133475"/>
          </a:xfrm>
          <a:noFill/>
          <a:ln/>
        </p:spPr>
        <p:txBody>
          <a:bodyPr/>
          <a:lstStyle/>
          <a:p>
            <a:pPr eaLnBrk="1" hangingPunct="1"/>
            <a:r>
              <a:rPr lang="en-US" altLang="en-US" dirty="0"/>
              <a:t>Financial Markets and </a:t>
            </a:r>
            <a:br>
              <a:rPr lang="en-US" altLang="en-US" dirty="0"/>
            </a:br>
            <a:r>
              <a:rPr lang="en-US" altLang="en-US" dirty="0"/>
              <a:t>Financial Institutions</a:t>
            </a:r>
          </a:p>
        </p:txBody>
      </p:sp>
      <p:pic>
        <p:nvPicPr>
          <p:cNvPr id="12"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0000" y="1656000"/>
            <a:ext cx="4389120" cy="43281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2600" y="457200"/>
            <a:ext cx="5486400" cy="54102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23" name="Rectangle 3"/>
          <p:cNvSpPr>
            <a:spLocks noGrp="1" noChangeArrowheads="1"/>
          </p:cNvSpPr>
          <p:nvPr>
            <p:ph idx="1"/>
          </p:nvPr>
        </p:nvSpPr>
        <p:spPr/>
        <p:txBody>
          <a:bodyPr/>
          <a:lstStyle/>
          <a:p>
            <a:pPr marL="107950" lvl="1" eaLnBrk="1" hangingPunct="1"/>
            <a:r>
              <a:rPr b="1" dirty="0">
                <a:solidFill>
                  <a:srgbClr val="1A71B7"/>
                </a:solidFill>
              </a:rPr>
              <a:t>Wealth and Saving</a:t>
            </a:r>
          </a:p>
          <a:p>
            <a:pPr marL="107950" lvl="1" eaLnBrk="1" hangingPunct="1"/>
            <a:r>
              <a:rPr b="1" dirty="0"/>
              <a:t>Wealth</a:t>
            </a:r>
            <a:r>
              <a:rPr dirty="0"/>
              <a:t> is the value of all the things that people own. </a:t>
            </a:r>
          </a:p>
          <a:p>
            <a:pPr marL="107950" lvl="1" eaLnBrk="1" hangingPunct="1"/>
            <a:r>
              <a:rPr b="1" dirty="0"/>
              <a:t>Saving </a:t>
            </a:r>
            <a:r>
              <a:rPr dirty="0"/>
              <a:t>is the amount of income that is not paid in taxes or spent on consumption goods and services. </a:t>
            </a:r>
          </a:p>
          <a:p>
            <a:pPr marL="107950" lvl="1" eaLnBrk="1" hangingPunct="1"/>
            <a:r>
              <a:rPr dirty="0"/>
              <a:t>Saving increases wealth. </a:t>
            </a:r>
          </a:p>
          <a:p>
            <a:pPr marL="107950" lvl="1" eaLnBrk="1" hangingPunct="1"/>
            <a:r>
              <a:rPr dirty="0"/>
              <a:t>Wealth also increases when the market value of assets rises—called </a:t>
            </a:r>
            <a:r>
              <a:rPr i="1" dirty="0"/>
              <a:t>capital gains—</a:t>
            </a:r>
            <a:r>
              <a:rPr dirty="0"/>
              <a:t>and decreases when the market value of assets falls—called </a:t>
            </a:r>
            <a:r>
              <a:rPr i="1" dirty="0"/>
              <a:t>capital losses</a:t>
            </a:r>
            <a:r>
              <a:rPr dirty="0"/>
              <a:t>.</a:t>
            </a:r>
          </a:p>
        </p:txBody>
      </p:sp>
      <p:sp>
        <p:nvSpPr>
          <p:cNvPr id="15362" name="Rectangle 5"/>
          <p:cNvSpPr>
            <a:spLocks noGrp="1" noChangeArrowheads="1"/>
          </p:cNvSpPr>
          <p:nvPr>
            <p:ph type="title"/>
          </p:nvPr>
        </p:nvSpPr>
        <p:spPr>
          <a:xfrm>
            <a:off x="1152000" y="288000"/>
            <a:ext cx="7162800" cy="1133475"/>
          </a:xfrm>
          <a:noFill/>
        </p:spPr>
        <p:txBody>
          <a:bodyPr/>
          <a:lstStyle/>
          <a:p>
            <a:pPr eaLnBrk="1" hangingPunct="1"/>
            <a:r>
              <a:rPr lang="en-US" altLang="en-US" dirty="0"/>
              <a:t>Financial Markets and </a:t>
            </a:r>
            <a:br>
              <a:rPr lang="en-US" altLang="en-US" dirty="0"/>
            </a:br>
            <a:r>
              <a:rPr lang="en-US" altLang="en-US" dirty="0"/>
              <a:t>Financial Institutions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23">
                                            <p:txEl>
                                              <p:pRg st="1" end="1"/>
                                            </p:txEl>
                                          </p:spTgt>
                                        </p:tgtEl>
                                        <p:attrNameLst>
                                          <p:attrName>style.visibility</p:attrName>
                                        </p:attrNameLst>
                                      </p:cBhvr>
                                      <p:to>
                                        <p:strVal val="visible"/>
                                      </p:to>
                                    </p:set>
                                    <p:animEffect transition="in" filter="wipe(left)">
                                      <p:cBhvr>
                                        <p:cTn id="7" dur="1000"/>
                                        <p:tgtEl>
                                          <p:spTgt spid="849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23">
                                            <p:txEl>
                                              <p:pRg st="2" end="2"/>
                                            </p:txEl>
                                          </p:spTgt>
                                        </p:tgtEl>
                                        <p:attrNameLst>
                                          <p:attrName>style.visibility</p:attrName>
                                        </p:attrNameLst>
                                      </p:cBhvr>
                                      <p:to>
                                        <p:strVal val="visible"/>
                                      </p:to>
                                    </p:set>
                                    <p:animEffect transition="in" filter="wipe(left)">
                                      <p:cBhvr>
                                        <p:cTn id="12" dur="1000"/>
                                        <p:tgtEl>
                                          <p:spTgt spid="849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23">
                                            <p:txEl>
                                              <p:pRg st="3" end="3"/>
                                            </p:txEl>
                                          </p:spTgt>
                                        </p:tgtEl>
                                        <p:attrNameLst>
                                          <p:attrName>style.visibility</p:attrName>
                                        </p:attrNameLst>
                                      </p:cBhvr>
                                      <p:to>
                                        <p:strVal val="visible"/>
                                      </p:to>
                                    </p:set>
                                    <p:animEffect transition="in" filter="wipe(left)">
                                      <p:cBhvr>
                                        <p:cTn id="17" dur="1000"/>
                                        <p:tgtEl>
                                          <p:spTgt spid="8499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23">
                                            <p:txEl>
                                              <p:pRg st="4" end="4"/>
                                            </p:txEl>
                                          </p:spTgt>
                                        </p:tgtEl>
                                        <p:attrNameLst>
                                          <p:attrName>style.visibility</p:attrName>
                                        </p:attrNameLst>
                                      </p:cBhvr>
                                      <p:to>
                                        <p:strVal val="visible"/>
                                      </p:to>
                                    </p:set>
                                    <p:animEffect transition="in" filter="wipe(left)">
                                      <p:cBhvr>
                                        <p:cTn id="22" dur="1000"/>
                                        <p:tgtEl>
                                          <p:spTgt spid="84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79ab6be82f9ee6684735e30e449818ba6075"/>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10525</TotalTime>
  <Words>3061</Words>
  <Application>Microsoft Office PowerPoint</Application>
  <PresentationFormat>On-screen Show (4:3)</PresentationFormat>
  <Paragraphs>260</Paragraphs>
  <Slides>45</Slides>
  <Notes>45</Notes>
  <HiddenSlides>9</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62" baseType="lpstr">
      <vt:lpstr>MS PGothic</vt:lpstr>
      <vt:lpstr>Arial</vt:lpstr>
      <vt:lpstr>Calibri</vt:lpstr>
      <vt:lpstr>Futura Condensed</vt:lpstr>
      <vt:lpstr>Gill Sans MT</vt:lpstr>
      <vt:lpstr>GillSans</vt:lpstr>
      <vt:lpstr>Mundo Sans Std Light</vt:lpstr>
      <vt:lpstr>Symbol</vt:lpstr>
      <vt:lpstr>Webdings</vt:lpstr>
      <vt:lpstr>Wingdings</vt:lpstr>
      <vt:lpstr>2_US6e</vt:lpstr>
      <vt:lpstr>3_US6e</vt:lpstr>
      <vt:lpstr>3_Custom Design</vt:lpstr>
      <vt:lpstr>Office Theme</vt:lpstr>
      <vt:lpstr>9_Custom Design</vt:lpstr>
      <vt:lpstr>10_Custom Design</vt:lpstr>
      <vt:lpstr>Image</vt:lpstr>
      <vt:lpstr>PowerPoint Presentation</vt:lpstr>
      <vt:lpstr>PowerPoint Presentation</vt:lpstr>
      <vt:lpstr>After studying this chapter, you will be able to:</vt:lpstr>
      <vt:lpstr>Financial Markets and  Financial Institutions</vt:lpstr>
      <vt:lpstr>Financial Markets and  Financial Institutions</vt:lpstr>
      <vt:lpstr>Financial Markets and  Financial Institutions</vt:lpstr>
      <vt:lpstr>Financial Markets and  Financial Institutions</vt:lpstr>
      <vt:lpstr>PowerPoint Presentation</vt:lpstr>
      <vt:lpstr>Financial Markets and  Financial Institutions</vt:lpstr>
      <vt:lpstr>Financial Markets and  Financial Institutions</vt:lpstr>
      <vt:lpstr>Financial Markets and  Financial Institutions</vt:lpstr>
      <vt:lpstr>PowerPoint Presentation</vt:lpstr>
      <vt:lpstr>PowerPoint Presentation</vt:lpstr>
      <vt:lpstr>Financial Decisions and Risk</vt:lpstr>
      <vt:lpstr>Financial Decisions and Risk</vt:lpstr>
      <vt:lpstr>Financial Decisions and Risk</vt:lpstr>
      <vt:lpstr>Financial Decisions and Risk</vt:lpstr>
      <vt:lpstr>Financial Decisions and Risk</vt:lpstr>
      <vt:lpstr>Financial Decisions and Risk</vt:lpstr>
      <vt:lpstr>Financial Decisions and Risk</vt:lpstr>
      <vt:lpstr>The Loanable Funds Market</vt:lpstr>
      <vt:lpstr>The Loanable Funds Market</vt:lpstr>
      <vt:lpstr>The Loanable Funds Market</vt:lpstr>
      <vt:lpstr>PowerPoint Presentation</vt:lpstr>
      <vt:lpstr>The Loanable Funds Market</vt:lpstr>
      <vt:lpstr>The Loanable Funds Market</vt:lpstr>
      <vt:lpstr>The Loanable Funds Market</vt:lpstr>
      <vt:lpstr>The Loanable Funds Market</vt:lpstr>
      <vt:lpstr>PowerPoint Presentation</vt:lpstr>
      <vt:lpstr>The Loanable Funds Market</vt:lpstr>
      <vt:lpstr>The Loanable Funds Market</vt:lpstr>
      <vt:lpstr>The Loanable Funds Market</vt:lpstr>
      <vt:lpstr>PowerPoint Presentation</vt:lpstr>
      <vt:lpstr>The Loanable Funds Market</vt:lpstr>
      <vt:lpstr>The Loanable Funds Market</vt:lpstr>
      <vt:lpstr>PowerPoint Presentation</vt:lpstr>
      <vt:lpstr>The Loanable Funds Market</vt:lpstr>
      <vt:lpstr>PowerPoint Presentation</vt:lpstr>
      <vt:lpstr>Government in the Loanable Funds Market </vt:lpstr>
      <vt:lpstr>Government in the Loanable Funds Market</vt:lpstr>
      <vt:lpstr>PowerPoint Presentation</vt:lpstr>
      <vt:lpstr>Government in the Loanable Funds Market </vt:lpstr>
      <vt:lpstr>PowerPoint Presentation</vt:lpstr>
      <vt:lpstr>Government in the Loanable Funds Market </vt:lpstr>
      <vt:lpstr>PowerPoint Presentation</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29</dc:title>
  <dc:creator>Robin Bade</dc:creator>
  <cp:lastModifiedBy>Robin</cp:lastModifiedBy>
  <cp:revision>130</cp:revision>
  <dcterms:created xsi:type="dcterms:W3CDTF">2002-04-24T05:17:56Z</dcterms:created>
  <dcterms:modified xsi:type="dcterms:W3CDTF">2017-11-17T00:38:28Z</dcterms:modified>
</cp:coreProperties>
</file>